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1" r:id="rId3"/>
    <p:sldId id="282" r:id="rId4"/>
    <p:sldId id="271" r:id="rId5"/>
    <p:sldId id="283" r:id="rId6"/>
    <p:sldId id="284" r:id="rId7"/>
    <p:sldId id="285" r:id="rId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390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20D12-E87B-4CD9-8C43-9CAB61CDF60D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79EFC-7F00-41C5-80FA-88F672CB5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06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929F-C7FA-4B04-9588-D4F897D87CB2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5592-8B82-4753-9DAA-A74D8CD8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36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929F-C7FA-4B04-9588-D4F897D87CB2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5592-8B82-4753-9DAA-A74D8CD8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028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929F-C7FA-4B04-9588-D4F897D87CB2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5592-8B82-4753-9DAA-A74D8CD8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613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929F-C7FA-4B04-9588-D4F897D87CB2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5592-8B82-4753-9DAA-A74D8CD8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7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929F-C7FA-4B04-9588-D4F897D87CB2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5592-8B82-4753-9DAA-A74D8CD8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467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929F-C7FA-4B04-9588-D4F897D87CB2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5592-8B82-4753-9DAA-A74D8CD8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3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929F-C7FA-4B04-9588-D4F897D87CB2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5592-8B82-4753-9DAA-A74D8CD8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975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929F-C7FA-4B04-9588-D4F897D87CB2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5592-8B82-4753-9DAA-A74D8CD8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2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929F-C7FA-4B04-9588-D4F897D87CB2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5592-8B82-4753-9DAA-A74D8CD8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559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929F-C7FA-4B04-9588-D4F897D87CB2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5592-8B82-4753-9DAA-A74D8CD8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36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929F-C7FA-4B04-9588-D4F897D87CB2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5592-8B82-4753-9DAA-A74D8CD8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37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4929F-C7FA-4B04-9588-D4F897D87CB2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55592-8B82-4753-9DAA-A74D8CD82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65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47897" y="365760"/>
            <a:ext cx="4947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b="1" dirty="0" smtClean="0"/>
              <a:t> EIC beam (crossing) structure</a:t>
            </a:r>
          </a:p>
        </p:txBody>
      </p:sp>
      <p:graphicFrame>
        <p:nvGraphicFramePr>
          <p:cNvPr id="86" name="Content Placeholder 5">
            <a:extLst>
              <a:ext uri="{FF2B5EF4-FFF2-40B4-BE49-F238E27FC236}">
                <a16:creationId xmlns:a16="http://schemas.microsoft.com/office/drawing/2014/main" id="{9B753AC1-D295-8047-A39E-C2FDCEF264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1365050"/>
              </p:ext>
            </p:extLst>
          </p:nvPr>
        </p:nvGraphicFramePr>
        <p:xfrm>
          <a:off x="1135726" y="955483"/>
          <a:ext cx="8063172" cy="3707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447">
                  <a:extLst>
                    <a:ext uri="{9D8B030D-6E8A-4147-A177-3AD203B41FA5}">
                      <a16:colId xmlns:a16="http://schemas.microsoft.com/office/drawing/2014/main" val="2333280335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887112599"/>
                    </a:ext>
                  </a:extLst>
                </a:gridCol>
                <a:gridCol w="1666875">
                  <a:extLst>
                    <a:ext uri="{9D8B030D-6E8A-4147-A177-3AD203B41FA5}">
                      <a16:colId xmlns:a16="http://schemas.microsoft.com/office/drawing/2014/main" val="163529510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933255690"/>
                    </a:ext>
                  </a:extLst>
                </a:gridCol>
              </a:tblGrid>
              <a:tr h="36900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Electron Storage Ring (ESR)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Hadron Storage Ring (HSR) (</a:t>
                      </a:r>
                      <a:r>
                        <a:rPr lang="en-US" dirty="0" err="1" smtClean="0"/>
                        <a:t>N</a:t>
                      </a:r>
                      <a:r>
                        <a:rPr lang="en-US" baseline="-25000" dirty="0" err="1" smtClean="0"/>
                        <a:t>b</a:t>
                      </a:r>
                      <a:r>
                        <a:rPr lang="en-US" dirty="0" smtClean="0"/>
                        <a:t>=290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HSR (N</a:t>
                      </a:r>
                      <a:r>
                        <a:rPr lang="en-US" baseline="-25000"/>
                        <a:t>b</a:t>
                      </a:r>
                      <a:r>
                        <a:rPr lang="en-US"/>
                        <a:t>=1160)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643664"/>
                  </a:ext>
                </a:extLst>
              </a:tr>
              <a:tr h="369008">
                <a:tc>
                  <a:txBody>
                    <a:bodyPr/>
                    <a:lstStyle/>
                    <a:p>
                      <a:r>
                        <a:rPr lang="en-US"/>
                        <a:t>Circumference C </a:t>
                      </a:r>
                      <a:r>
                        <a:rPr lang="en-US" sz="1400"/>
                        <a:t>[m]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3833.940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match T</a:t>
                      </a:r>
                      <a:r>
                        <a:rPr lang="en-US" baseline="-25000"/>
                        <a:t>rev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match T</a:t>
                      </a:r>
                      <a:r>
                        <a:rPr lang="en-US" baseline="-25000" dirty="0"/>
                        <a:t>rev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057006"/>
                  </a:ext>
                </a:extLst>
              </a:tr>
              <a:tr h="369008">
                <a:tc>
                  <a:txBody>
                    <a:bodyPr/>
                    <a:lstStyle/>
                    <a:p>
                      <a:r>
                        <a:rPr lang="en-US" dirty="0"/>
                        <a:t>Revolution period T</a:t>
                      </a:r>
                      <a:r>
                        <a:rPr lang="en-US" baseline="-25000" dirty="0"/>
                        <a:t>rev</a:t>
                      </a:r>
                      <a:r>
                        <a:rPr lang="en-US" dirty="0"/>
                        <a:t>=C/c </a:t>
                      </a:r>
                      <a:r>
                        <a:rPr lang="en-US" sz="1400" dirty="0" smtClean="0"/>
                        <a:t>[</a:t>
                      </a:r>
                      <a:r>
                        <a:rPr lang="en-US" sz="1400" dirty="0"/>
                        <a:t>µ</a:t>
                      </a:r>
                      <a:r>
                        <a:rPr lang="en-US" sz="1400" dirty="0" smtClean="0"/>
                        <a:t>s</a:t>
                      </a:r>
                      <a:r>
                        <a:rPr lang="en-US" sz="1400" dirty="0"/>
                        <a:t>]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/>
                        <a:t>12.7886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17404"/>
                  </a:ext>
                </a:extLst>
              </a:tr>
              <a:tr h="369008">
                <a:tc>
                  <a:txBody>
                    <a:bodyPr/>
                    <a:lstStyle/>
                    <a:p>
                      <a:r>
                        <a:rPr lang="en-US"/>
                        <a:t>RF harmonic number h </a:t>
                      </a:r>
                      <a:r>
                        <a:rPr lang="en-US" sz="1400"/>
                        <a:t>[-]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match HSR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2520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7560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727057"/>
                  </a:ext>
                </a:extLst>
              </a:tr>
              <a:tr h="576259">
                <a:tc>
                  <a:txBody>
                    <a:bodyPr/>
                    <a:lstStyle/>
                    <a:p>
                      <a:r>
                        <a:rPr lang="en-US"/>
                        <a:t>RF bucket spacing T</a:t>
                      </a:r>
                      <a:r>
                        <a:rPr lang="en-US" baseline="-25000"/>
                        <a:t>b</a:t>
                      </a:r>
                      <a:r>
                        <a:rPr lang="en-US" baseline="0"/>
                        <a:t>=T</a:t>
                      </a:r>
                      <a:r>
                        <a:rPr lang="en-US" baseline="-25000"/>
                        <a:t>rev</a:t>
                      </a:r>
                      <a:r>
                        <a:rPr lang="en-US" baseline="0"/>
                        <a:t>/h </a:t>
                      </a:r>
                      <a:r>
                        <a:rPr lang="en-US" sz="1400" baseline="0"/>
                        <a:t>[ns]</a:t>
                      </a:r>
                    </a:p>
                    <a:p>
                      <a:r>
                        <a:rPr lang="en-US" sz="1400" baseline="0"/>
                        <a:t>          NOT bunch spacing!!!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match HSR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5.075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1.692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129013"/>
                  </a:ext>
                </a:extLst>
              </a:tr>
              <a:tr h="369008">
                <a:tc>
                  <a:txBody>
                    <a:bodyPr/>
                    <a:lstStyle/>
                    <a:p>
                      <a:r>
                        <a:rPr lang="en-US"/>
                        <a:t>Number of bunches N</a:t>
                      </a:r>
                      <a:r>
                        <a:rPr lang="en-US" baseline="-25000"/>
                        <a:t>b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match HSR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290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1160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655883"/>
                  </a:ext>
                </a:extLst>
              </a:tr>
              <a:tr h="369008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FF0000"/>
                          </a:solidFill>
                        </a:rPr>
                        <a:t>Bunch spacing T</a:t>
                      </a:r>
                      <a:r>
                        <a:rPr lang="en-US" b="1" baseline="-25000">
                          <a:solidFill>
                            <a:srgbClr val="FF0000"/>
                          </a:solidFill>
                        </a:rPr>
                        <a:t>bun</a:t>
                      </a:r>
                      <a:r>
                        <a:rPr lang="en-US" b="1" baseline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>
                          <a:solidFill>
                            <a:srgbClr val="FF0000"/>
                          </a:solidFill>
                        </a:rPr>
                        <a:t>[ns]</a:t>
                      </a:r>
                      <a:endParaRPr lang="en-US" sz="1400" b="1" baseline="-2500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>
                          <a:solidFill>
                            <a:srgbClr val="FF0000"/>
                          </a:solidFill>
                        </a:rPr>
                        <a:t>match HSR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FF0000"/>
                          </a:solidFill>
                        </a:rPr>
                        <a:t>40.599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FF0000"/>
                          </a:solidFill>
                        </a:rPr>
                        <a:t>10.150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129642"/>
                  </a:ext>
                </a:extLst>
              </a:tr>
              <a:tr h="369008">
                <a:tc>
                  <a:txBody>
                    <a:bodyPr/>
                    <a:lstStyle/>
                    <a:p>
                      <a:r>
                        <a:rPr lang="en-US" sz="1800" b="1" baseline="0">
                          <a:solidFill>
                            <a:srgbClr val="FF0000"/>
                          </a:solidFill>
                        </a:rPr>
                        <a:t>Gap length </a:t>
                      </a:r>
                      <a:r>
                        <a:rPr lang="en-US" sz="1400" b="1" baseline="0">
                          <a:solidFill>
                            <a:srgbClr val="FF0000"/>
                          </a:solidFill>
                        </a:rPr>
                        <a:t>[ns]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>
                          <a:solidFill>
                            <a:srgbClr val="FF0000"/>
                          </a:solidFill>
                        </a:rPr>
                        <a:t>match HSR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rgbClr val="FF0000"/>
                          </a:solidFill>
                        </a:rPr>
                        <a:t>1015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1015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966476"/>
                  </a:ext>
                </a:extLst>
              </a:tr>
            </a:tbl>
          </a:graphicData>
        </a:graphic>
      </p:graphicFrame>
      <p:sp>
        <p:nvSpPr>
          <p:cNvPr id="87" name="TextBox 86"/>
          <p:cNvSpPr txBox="1"/>
          <p:nvPr/>
        </p:nvSpPr>
        <p:spPr>
          <a:xfrm>
            <a:off x="9222403" y="2809267"/>
            <a:ext cx="28441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Beam crossing: 98.5MHz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Orbit period: 12.7886 µs</a:t>
            </a:r>
            <a:endParaRPr lang="en-US" sz="2000" b="1" dirty="0">
              <a:solidFill>
                <a:srgbClr val="C00000"/>
              </a:solidFill>
            </a:endParaRPr>
          </a:p>
        </p:txBody>
      </p:sp>
      <p:graphicFrame>
        <p:nvGraphicFramePr>
          <p:cNvPr id="88" name="Content Placeholder 5">
            <a:extLst>
              <a:ext uri="{FF2B5EF4-FFF2-40B4-BE49-F238E27FC236}">
                <a16:creationId xmlns:a16="http://schemas.microsoft.com/office/drawing/2014/main" id="{01437A1A-AB63-C44B-963A-23E3F388C0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9830999"/>
              </p:ext>
            </p:extLst>
          </p:nvPr>
        </p:nvGraphicFramePr>
        <p:xfrm>
          <a:off x="1135726" y="4792678"/>
          <a:ext cx="5882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7716">
                  <a:extLst>
                    <a:ext uri="{9D8B030D-6E8A-4147-A177-3AD203B41FA5}">
                      <a16:colId xmlns:a16="http://schemas.microsoft.com/office/drawing/2014/main" val="2333280335"/>
                    </a:ext>
                  </a:extLst>
                </a:gridCol>
                <a:gridCol w="1201783">
                  <a:extLst>
                    <a:ext uri="{9D8B030D-6E8A-4147-A177-3AD203B41FA5}">
                      <a16:colId xmlns:a16="http://schemas.microsoft.com/office/drawing/2014/main" val="887112599"/>
                    </a:ext>
                  </a:extLst>
                </a:gridCol>
                <a:gridCol w="1623333">
                  <a:extLst>
                    <a:ext uri="{9D8B030D-6E8A-4147-A177-3AD203B41FA5}">
                      <a16:colId xmlns:a16="http://schemas.microsoft.com/office/drawing/2014/main" val="42663224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ESR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HSR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643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RMS bunch length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  <a:latin typeface="Symbol" pitchFamily="2" charset="2"/>
                        </a:rPr>
                        <a:t>s</a:t>
                      </a:r>
                      <a:r>
                        <a:rPr lang="en-US" baseline="-25000" dirty="0" err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</a:t>
                      </a:r>
                      <a:r>
                        <a:rPr lang="en-US" sz="1400" baseline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[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mm/</a:t>
                      </a:r>
                      <a:r>
                        <a:rPr lang="en-US" sz="1400" dirty="0" err="1">
                          <a:solidFill>
                            <a:srgbClr val="FF0000"/>
                          </a:solidFill>
                        </a:rPr>
                        <a:t>ps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FF0000"/>
                          </a:solidFill>
                        </a:rPr>
                        <a:t>7-9/23-30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75-60/250-200</a:t>
                      </a:r>
                      <a:endParaRPr lang="en-US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057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RMS momentum spread </a:t>
                      </a:r>
                      <a:r>
                        <a:rPr lang="en-US" sz="1400" dirty="0"/>
                        <a:t>[10</a:t>
                      </a:r>
                      <a:r>
                        <a:rPr lang="en-US" sz="1400" baseline="30000" dirty="0"/>
                        <a:t>-4</a:t>
                      </a:r>
                      <a:r>
                        <a:rPr lang="en-US" sz="1400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5.8-10.9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10.3-6.8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727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RMS horiz beam size </a:t>
                      </a:r>
                      <a:r>
                        <a:rPr lang="en-US" sz="1800">
                          <a:latin typeface="Symbol" pitchFamily="2" charset="2"/>
                        </a:rPr>
                        <a:t>s</a:t>
                      </a:r>
                      <a:r>
                        <a:rPr lang="en-US" sz="1800" baseline="-25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</a:t>
                      </a:r>
                      <a:r>
                        <a:rPr lang="en-US" sz="1400" baseline="-25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/>
                        <a:t>[um]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700"/>
                        <a:t>100-250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363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latin typeface="Symbol" pitchFamily="2" charset="2"/>
                        </a:rPr>
                        <a:t>s</a:t>
                      </a:r>
                      <a:r>
                        <a:rPr lang="en-US" baseline="-25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</a:t>
                      </a:r>
                      <a:r>
                        <a:rPr lang="en-US" sz="1800"/>
                        <a:t>/</a:t>
                      </a:r>
                      <a:r>
                        <a:rPr lang="en-US" sz="1800">
                          <a:latin typeface="Symbol" pitchFamily="2" charset="2"/>
                        </a:rPr>
                        <a:t>s</a:t>
                      </a:r>
                      <a:r>
                        <a:rPr lang="en-US" sz="1800" baseline="-25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</a:t>
                      </a:r>
                      <a:r>
                        <a:rPr lang="en-US" sz="1800"/>
                        <a:t> ratio </a:t>
                      </a:r>
                      <a:r>
                        <a:rPr lang="en-US" sz="1400"/>
                        <a:t>[-]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28-90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240-750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8019271"/>
                  </a:ext>
                </a:extLst>
              </a:tr>
            </a:tbl>
          </a:graphicData>
        </a:graphic>
      </p:graphicFrame>
      <p:cxnSp>
        <p:nvCxnSpPr>
          <p:cNvPr id="89" name="Straight Connector 88"/>
          <p:cNvCxnSpPr/>
          <p:nvPr/>
        </p:nvCxnSpPr>
        <p:spPr>
          <a:xfrm>
            <a:off x="9343542" y="4713354"/>
            <a:ext cx="0" cy="1659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 89"/>
          <p:cNvSpPr/>
          <p:nvPr/>
        </p:nvSpPr>
        <p:spPr>
          <a:xfrm>
            <a:off x="9037326" y="5892497"/>
            <a:ext cx="1884453" cy="6000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7763004" y="5156268"/>
            <a:ext cx="1884453" cy="6000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8036543" y="5306074"/>
            <a:ext cx="1884453" cy="6000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8400430" y="5475940"/>
            <a:ext cx="1884453" cy="6000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8798955" y="5687366"/>
            <a:ext cx="1884453" cy="6000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9669744" y="5313217"/>
            <a:ext cx="240506" cy="4571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6" name="Oval 95"/>
          <p:cNvSpPr/>
          <p:nvPr/>
        </p:nvSpPr>
        <p:spPr>
          <a:xfrm>
            <a:off x="8645836" y="5899641"/>
            <a:ext cx="240506" cy="4571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7" name="Oval 96"/>
          <p:cNvSpPr/>
          <p:nvPr/>
        </p:nvSpPr>
        <p:spPr>
          <a:xfrm>
            <a:off x="8830743" y="5688141"/>
            <a:ext cx="240506" cy="4571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8" name="Oval 97"/>
          <p:cNvSpPr/>
          <p:nvPr/>
        </p:nvSpPr>
        <p:spPr>
          <a:xfrm>
            <a:off x="9815930" y="5163411"/>
            <a:ext cx="240506" cy="4571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9" name="Oval 98"/>
          <p:cNvSpPr/>
          <p:nvPr/>
        </p:nvSpPr>
        <p:spPr>
          <a:xfrm>
            <a:off x="9222403" y="5475940"/>
            <a:ext cx="240506" cy="45719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172642" y="5543088"/>
            <a:ext cx="5845915" cy="104821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sz="1800" dirty="0">
                <a:latin typeface="Times"/>
              </a:rPr>
              <a:t>Electron Beam Energy: 5 – 18 GeV</a:t>
            </a:r>
          </a:p>
          <a:p>
            <a:pPr>
              <a:defRPr/>
            </a:pPr>
            <a:r>
              <a:rPr lang="en-US" sz="1800" dirty="0">
                <a:latin typeface="Times"/>
              </a:rPr>
              <a:t>Proton Beam Energy: 41, 100, 275 GeV</a:t>
            </a:r>
          </a:p>
          <a:p>
            <a:pPr>
              <a:defRPr/>
            </a:pPr>
            <a:r>
              <a:rPr lang="en-US" sz="1800" dirty="0">
                <a:latin typeface="Times"/>
              </a:rPr>
              <a:t>Luminosity:  10</a:t>
            </a:r>
            <a:r>
              <a:rPr lang="en-US" sz="1800" baseline="30000" dirty="0">
                <a:latin typeface="Times"/>
              </a:rPr>
              <a:t>34</a:t>
            </a:r>
            <a:r>
              <a:rPr lang="en-US" sz="1800" dirty="0">
                <a:latin typeface="Times"/>
              </a:rPr>
              <a:t> cm</a:t>
            </a:r>
            <a:r>
              <a:rPr lang="en-US" sz="1800" baseline="30000" dirty="0">
                <a:latin typeface="Times"/>
              </a:rPr>
              <a:t>-2</a:t>
            </a:r>
            <a:r>
              <a:rPr lang="en-US" sz="1800" dirty="0">
                <a:latin typeface="Times"/>
              </a:rPr>
              <a:t>s</a:t>
            </a:r>
            <a:r>
              <a:rPr lang="en-US" sz="1800" baseline="30000" dirty="0">
                <a:latin typeface="Times"/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2019553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47897" y="365760"/>
            <a:ext cx="4947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b="1" dirty="0" smtClean="0"/>
              <a:t> EIC beam (crossing) structure</a:t>
            </a:r>
          </a:p>
        </p:txBody>
      </p:sp>
      <p:sp>
        <p:nvSpPr>
          <p:cNvPr id="6" name="Rectangle 5"/>
          <p:cNvSpPr/>
          <p:nvPr/>
        </p:nvSpPr>
        <p:spPr>
          <a:xfrm>
            <a:off x="2126410" y="2511804"/>
            <a:ext cx="176213" cy="958989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07383" y="2511804"/>
            <a:ext cx="176213" cy="958989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483596" y="2511804"/>
            <a:ext cx="176213" cy="958989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64569" y="2511804"/>
            <a:ext cx="176213" cy="958989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24117" y="2511804"/>
            <a:ext cx="176213" cy="958989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05090" y="2511804"/>
            <a:ext cx="176213" cy="958989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181303" y="2511804"/>
            <a:ext cx="176213" cy="958989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362276" y="2511804"/>
            <a:ext cx="176213" cy="958989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174282" y="2511804"/>
            <a:ext cx="176213" cy="958989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355255" y="2511804"/>
            <a:ext cx="176213" cy="958989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31468" y="2511804"/>
            <a:ext cx="176213" cy="958989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712441" y="2511804"/>
            <a:ext cx="176213" cy="958989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871989" y="2511804"/>
            <a:ext cx="176213" cy="958989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052962" y="2511804"/>
            <a:ext cx="176213" cy="958989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229175" y="2511804"/>
            <a:ext cx="176213" cy="958989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410148" y="2511804"/>
            <a:ext cx="176213" cy="958989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593503" y="2510541"/>
            <a:ext cx="176213" cy="958989"/>
          </a:xfrm>
          <a:prstGeom prst="rect">
            <a:avLst/>
          </a:prstGeom>
          <a:solidFill>
            <a:srgbClr val="92D05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774476" y="2510541"/>
            <a:ext cx="176213" cy="958989"/>
          </a:xfrm>
          <a:prstGeom prst="rect">
            <a:avLst/>
          </a:prstGeom>
          <a:solidFill>
            <a:srgbClr val="92D05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950689" y="2510541"/>
            <a:ext cx="176213" cy="958989"/>
          </a:xfrm>
          <a:prstGeom prst="rect">
            <a:avLst/>
          </a:prstGeom>
          <a:solidFill>
            <a:srgbClr val="92D05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131662" y="2510541"/>
            <a:ext cx="176213" cy="958989"/>
          </a:xfrm>
          <a:prstGeom prst="rect">
            <a:avLst/>
          </a:prstGeom>
          <a:solidFill>
            <a:srgbClr val="92D05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010334" y="2517879"/>
            <a:ext cx="176213" cy="958989"/>
          </a:xfrm>
          <a:prstGeom prst="rect">
            <a:avLst/>
          </a:prstGeom>
          <a:solidFill>
            <a:srgbClr val="92D05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191307" y="2517879"/>
            <a:ext cx="176213" cy="958989"/>
          </a:xfrm>
          <a:prstGeom prst="rect">
            <a:avLst/>
          </a:prstGeom>
          <a:solidFill>
            <a:srgbClr val="92D05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367520" y="2517879"/>
            <a:ext cx="176213" cy="958989"/>
          </a:xfrm>
          <a:prstGeom prst="rect">
            <a:avLst/>
          </a:prstGeom>
          <a:solidFill>
            <a:srgbClr val="92D05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548493" y="2517879"/>
            <a:ext cx="176213" cy="958989"/>
          </a:xfrm>
          <a:prstGeom prst="rect">
            <a:avLst/>
          </a:prstGeom>
          <a:solidFill>
            <a:srgbClr val="92D05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081098" y="3199822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1 2 3 4  5 6 7 8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105227" y="3185145"/>
            <a:ext cx="2276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3 4 5  6 7 8 9 0  1 2 3 4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116648" y="3000479"/>
            <a:ext cx="2329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5 5 5  5 5 5 5 6  6 6 6 6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116648" y="2801137"/>
            <a:ext cx="2276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1 1 1  1 1 1 1 1  1 1 1 1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116647" y="2616471"/>
            <a:ext cx="2276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1 1 1  1 1 1 1 1  1 1 1 1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950583" y="2835117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2 2 2 2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950582" y="2650451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1 1 1 1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950583" y="3194447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7 8 9 0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950582" y="3009781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5 5 5 6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2314044" y="2509652"/>
            <a:ext cx="176213" cy="958989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994275" y="2506936"/>
            <a:ext cx="176213" cy="958989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042485" y="2506936"/>
            <a:ext cx="176213" cy="958989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358588" y="2517879"/>
            <a:ext cx="176213" cy="958989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>
            <a:off x="2126410" y="2616471"/>
            <a:ext cx="0" cy="129066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581543" y="2539812"/>
            <a:ext cx="0" cy="12906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724706" y="2616471"/>
            <a:ext cx="0" cy="129066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7725061" y="2513929"/>
            <a:ext cx="176213" cy="958989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7906034" y="2513929"/>
            <a:ext cx="176213" cy="958989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8082247" y="2513929"/>
            <a:ext cx="176213" cy="958989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8263220" y="2513929"/>
            <a:ext cx="176213" cy="958989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912695" y="2511777"/>
            <a:ext cx="176213" cy="958989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425601" y="2513929"/>
            <a:ext cx="176213" cy="958989"/>
          </a:xfrm>
          <a:prstGeom prst="rect">
            <a:avLst/>
          </a:prstGeom>
          <a:solidFill>
            <a:srgbClr val="92D05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606574" y="2513929"/>
            <a:ext cx="176213" cy="958989"/>
          </a:xfrm>
          <a:prstGeom prst="rect">
            <a:avLst/>
          </a:prstGeom>
          <a:solidFill>
            <a:srgbClr val="92D05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782787" y="2513929"/>
            <a:ext cx="176213" cy="958989"/>
          </a:xfrm>
          <a:prstGeom prst="rect">
            <a:avLst/>
          </a:prstGeom>
          <a:solidFill>
            <a:srgbClr val="92D05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963760" y="2513929"/>
            <a:ext cx="176213" cy="958989"/>
          </a:xfrm>
          <a:prstGeom prst="rect">
            <a:avLst/>
          </a:prstGeom>
          <a:solidFill>
            <a:srgbClr val="92D05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1365850" y="2831167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2 2 2 2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365849" y="2646501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1 1 1 1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1365850" y="3190497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7 8 9 0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365849" y="3005831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5 5 5 6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7686043" y="3175813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1 2 3 4</a:t>
            </a:r>
            <a:endParaRPr lang="en-US" dirty="0"/>
          </a:p>
        </p:txBody>
      </p:sp>
      <p:cxnSp>
        <p:nvCxnSpPr>
          <p:cNvPr id="60" name="Straight Connector 59"/>
          <p:cNvCxnSpPr/>
          <p:nvPr/>
        </p:nvCxnSpPr>
        <p:spPr>
          <a:xfrm>
            <a:off x="8497484" y="3107421"/>
            <a:ext cx="542889" cy="0"/>
          </a:xfrm>
          <a:prstGeom prst="line">
            <a:avLst/>
          </a:prstGeom>
          <a:ln w="317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573758" y="3107421"/>
            <a:ext cx="542889" cy="0"/>
          </a:xfrm>
          <a:prstGeom prst="line">
            <a:avLst/>
          </a:prstGeom>
          <a:ln w="317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393232" y="3107421"/>
            <a:ext cx="542889" cy="0"/>
          </a:xfrm>
          <a:prstGeom prst="line">
            <a:avLst/>
          </a:prstGeom>
          <a:ln w="317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822960" y="3107421"/>
            <a:ext cx="542889" cy="0"/>
          </a:xfrm>
          <a:prstGeom prst="line">
            <a:avLst/>
          </a:prstGeom>
          <a:ln w="317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139973" y="3830477"/>
            <a:ext cx="55847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562992" y="3520608"/>
            <a:ext cx="2749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1160 (all or 1/4 with beam)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5666017" y="3535143"/>
            <a:ext cx="2051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 (no-beam /gap)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2824117" y="3932434"/>
            <a:ext cx="4192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Orbit period: 1260*10.150 ns = 12.7886 µs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1147700" y="4577958"/>
            <a:ext cx="59750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natural streaming readout time slice: N*12.7886 µs</a:t>
            </a:r>
            <a:endParaRPr lang="en-US" sz="2000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1028773" y="2081714"/>
            <a:ext cx="9481885" cy="1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2392467" y="1604453"/>
            <a:ext cx="1414423" cy="470407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804275" y="1609182"/>
            <a:ext cx="1414423" cy="470407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205139" y="1606605"/>
            <a:ext cx="1414423" cy="470407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616947" y="1611334"/>
            <a:ext cx="1414423" cy="470407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8031370" y="1608013"/>
            <a:ext cx="1414423" cy="470407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9443178" y="1612742"/>
            <a:ext cx="1414423" cy="470407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978044" y="1609182"/>
            <a:ext cx="1414423" cy="470407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1066151" y="1276994"/>
            <a:ext cx="1627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Streaming Data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1173870" y="2162664"/>
            <a:ext cx="404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Beam crossing  ( * electron ion collision ) 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9464436" y="1660914"/>
            <a:ext cx="14478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Time Slice M+5</a:t>
            </a:r>
            <a:endParaRPr lang="en-US" sz="1600" dirty="0"/>
          </a:p>
        </p:txBody>
      </p:sp>
      <p:sp>
        <p:nvSpPr>
          <p:cNvPr id="80" name="TextBox 79"/>
          <p:cNvSpPr txBox="1"/>
          <p:nvPr/>
        </p:nvSpPr>
        <p:spPr>
          <a:xfrm>
            <a:off x="985931" y="1655061"/>
            <a:ext cx="14077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Time Slice M-1</a:t>
            </a:r>
            <a:endParaRPr lang="en-US" sz="1600" dirty="0"/>
          </a:p>
        </p:txBody>
      </p:sp>
      <p:sp>
        <p:nvSpPr>
          <p:cNvPr id="81" name="TextBox 80"/>
          <p:cNvSpPr txBox="1"/>
          <p:nvPr/>
        </p:nvSpPr>
        <p:spPr>
          <a:xfrm>
            <a:off x="8050013" y="1673939"/>
            <a:ext cx="14478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Time Slice M+4</a:t>
            </a:r>
            <a:endParaRPr lang="en-US" sz="1600" dirty="0"/>
          </a:p>
        </p:txBody>
      </p:sp>
      <p:sp>
        <p:nvSpPr>
          <p:cNvPr id="82" name="TextBox 81"/>
          <p:cNvSpPr txBox="1"/>
          <p:nvPr/>
        </p:nvSpPr>
        <p:spPr>
          <a:xfrm>
            <a:off x="6643604" y="1666789"/>
            <a:ext cx="14478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Time Slice M+3</a:t>
            </a:r>
            <a:endParaRPr lang="en-US" sz="1600" dirty="0"/>
          </a:p>
        </p:txBody>
      </p:sp>
      <p:sp>
        <p:nvSpPr>
          <p:cNvPr id="83" name="TextBox 82"/>
          <p:cNvSpPr txBox="1"/>
          <p:nvPr/>
        </p:nvSpPr>
        <p:spPr>
          <a:xfrm>
            <a:off x="5216844" y="1660914"/>
            <a:ext cx="14478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Time Slice M+2</a:t>
            </a:r>
            <a:endParaRPr lang="en-US" sz="1600" dirty="0"/>
          </a:p>
        </p:txBody>
      </p:sp>
      <p:sp>
        <p:nvSpPr>
          <p:cNvPr id="84" name="TextBox 83"/>
          <p:cNvSpPr txBox="1"/>
          <p:nvPr/>
        </p:nvSpPr>
        <p:spPr>
          <a:xfrm>
            <a:off x="3757691" y="1655061"/>
            <a:ext cx="14478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Time Slice M+1</a:t>
            </a:r>
            <a:endParaRPr lang="en-US" sz="1600" dirty="0"/>
          </a:p>
        </p:txBody>
      </p:sp>
      <p:sp>
        <p:nvSpPr>
          <p:cNvPr id="85" name="TextBox 84"/>
          <p:cNvSpPr txBox="1"/>
          <p:nvPr/>
        </p:nvSpPr>
        <p:spPr>
          <a:xfrm>
            <a:off x="2440412" y="1651937"/>
            <a:ext cx="12410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Time Slice M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8795559" y="3824469"/>
            <a:ext cx="2482924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SRO data header: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Packet number,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Data source ID,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Starting orbit count</a:t>
            </a:r>
          </a:p>
          <a:p>
            <a:r>
              <a:rPr lang="en-US" sz="2000" dirty="0" smtClean="0"/>
              <a:t>SRO data trailer: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Ending orbit count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Sync/Error/buffer status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Total word count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17044" y="4915940"/>
            <a:ext cx="65685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*If this is used, there will be less data overlapping in between the time slice (the overlap can still occur if the detector response time is longer than 1 µs).  There will be easier synchronization check.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2089032" y="2449055"/>
            <a:ext cx="1478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</a:t>
            </a:r>
            <a:r>
              <a:rPr lang="en-US" b="1" dirty="0" smtClean="0"/>
              <a:t>* </a:t>
            </a:r>
            <a:r>
              <a:rPr lang="en-US" dirty="0" smtClean="0"/>
              <a:t>* * * </a:t>
            </a:r>
            <a:r>
              <a:rPr lang="en-US" b="1" dirty="0" smtClean="0"/>
              <a:t>* </a:t>
            </a:r>
            <a:r>
              <a:rPr lang="en-US" dirty="0" smtClean="0"/>
              <a:t>* *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4140692" y="2449055"/>
            <a:ext cx="1478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</a:t>
            </a:r>
            <a:r>
              <a:rPr lang="en-US" b="1" dirty="0" smtClean="0"/>
              <a:t>* </a:t>
            </a:r>
            <a:r>
              <a:rPr lang="en-US" dirty="0" smtClean="0"/>
              <a:t>* * * </a:t>
            </a:r>
            <a:r>
              <a:rPr lang="en-US" b="1" dirty="0" smtClean="0"/>
              <a:t>* </a:t>
            </a:r>
            <a:r>
              <a:rPr lang="en-US" dirty="0" smtClean="0"/>
              <a:t>* *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7686043" y="2461556"/>
            <a:ext cx="1478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</a:t>
            </a:r>
            <a:r>
              <a:rPr lang="en-US" b="1" dirty="0" smtClean="0"/>
              <a:t>* </a:t>
            </a:r>
            <a:r>
              <a:rPr lang="en-US" dirty="0" smtClean="0"/>
              <a:t>* * * </a:t>
            </a:r>
            <a:r>
              <a:rPr lang="en-US" b="1" dirty="0" smtClean="0"/>
              <a:t>* </a:t>
            </a:r>
            <a:r>
              <a:rPr lang="en-US" dirty="0" smtClean="0"/>
              <a:t>* 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346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414773" y="1660787"/>
            <a:ext cx="835677" cy="634264"/>
          </a:xfrm>
          <a:prstGeom prst="rect">
            <a:avLst/>
          </a:pr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7515732" y="978810"/>
            <a:ext cx="4409814" cy="1178838"/>
          </a:xfrm>
          <a:prstGeom prst="rect">
            <a:avLst/>
          </a:prstGeom>
          <a:solidFill>
            <a:srgbClr val="FFFF00">
              <a:alpha val="2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6392489" y="4488603"/>
            <a:ext cx="5505595" cy="824272"/>
          </a:xfrm>
          <a:prstGeom prst="rect">
            <a:avLst/>
          </a:prstGeom>
          <a:solidFill>
            <a:srgbClr val="FFFF00">
              <a:alpha val="2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392489" y="3193734"/>
            <a:ext cx="5533057" cy="1049903"/>
          </a:xfrm>
          <a:prstGeom prst="rect">
            <a:avLst/>
          </a:prstGeom>
          <a:solidFill>
            <a:srgbClr val="FFFF00">
              <a:alpha val="2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3141" y="422947"/>
            <a:ext cx="50483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2</a:t>
            </a:r>
            <a:r>
              <a:rPr lang="en-US" sz="2800" b="1" dirty="0" smtClean="0"/>
              <a:t>. </a:t>
            </a:r>
            <a:r>
              <a:rPr lang="en-US" sz="2800" b="1" dirty="0" err="1"/>
              <a:t>e</a:t>
            </a:r>
            <a:r>
              <a:rPr lang="en-US" sz="2800" b="1" dirty="0" err="1" smtClean="0"/>
              <a:t>PIC</a:t>
            </a:r>
            <a:r>
              <a:rPr lang="en-US" sz="2800" b="1" dirty="0" smtClean="0"/>
              <a:t> Design </a:t>
            </a:r>
            <a:r>
              <a:rPr lang="en-US" sz="2800" dirty="0" smtClean="0"/>
              <a:t>- general structure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28953" y="946167"/>
            <a:ext cx="5146553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GTU: Global Timing Unit </a:t>
            </a:r>
          </a:p>
          <a:p>
            <a:pPr lvl="1"/>
            <a:r>
              <a:rPr lang="en-US" dirty="0" smtClean="0"/>
              <a:t>control encoding, status decoding.</a:t>
            </a:r>
            <a:endParaRPr lang="en-US" dirty="0"/>
          </a:p>
          <a:p>
            <a:pPr lvl="1"/>
            <a:r>
              <a:rPr lang="en-US" dirty="0" smtClean="0"/>
              <a:t>The interface for machine clock source, </a:t>
            </a:r>
          </a:p>
          <a:p>
            <a:pPr lvl="1"/>
            <a:r>
              <a:rPr lang="en-US" dirty="0" smtClean="0"/>
              <a:t>Data acquisition control and monitor etc.  </a:t>
            </a:r>
          </a:p>
          <a:p>
            <a:r>
              <a:rPr lang="en-US" sz="2000" b="1" dirty="0" smtClean="0"/>
              <a:t>DAM: Data Aggregation Module: </a:t>
            </a:r>
          </a:p>
          <a:p>
            <a:pPr lvl="1"/>
            <a:r>
              <a:rPr lang="en-US" dirty="0" smtClean="0"/>
              <a:t>The clock/control </a:t>
            </a:r>
            <a:r>
              <a:rPr lang="en-US" dirty="0" err="1" smtClean="0"/>
              <a:t>fanout</a:t>
            </a:r>
            <a:r>
              <a:rPr lang="en-US" dirty="0" smtClean="0"/>
              <a:t>, and status/busy accumulation.  </a:t>
            </a:r>
          </a:p>
          <a:p>
            <a:pPr lvl="1"/>
            <a:r>
              <a:rPr lang="en-US" dirty="0" smtClean="0"/>
              <a:t>local control over the RDO boards connected, though the main function of the DAM is for Data Acquisition.</a:t>
            </a:r>
          </a:p>
          <a:p>
            <a:r>
              <a:rPr lang="en-US" sz="2000" b="1" dirty="0" smtClean="0"/>
              <a:t>RDO: optical interface of detector </a:t>
            </a:r>
            <a:r>
              <a:rPr lang="en-US" sz="2000" b="1" dirty="0" err="1" smtClean="0"/>
              <a:t>ReaDOut</a:t>
            </a:r>
            <a:endParaRPr lang="en-US" sz="2000" b="1" dirty="0"/>
          </a:p>
          <a:p>
            <a:pPr lvl="1"/>
            <a:r>
              <a:rPr lang="en-US" dirty="0" smtClean="0"/>
              <a:t>control decoding, status encoding.</a:t>
            </a:r>
          </a:p>
          <a:p>
            <a:pPr lvl="1"/>
            <a:r>
              <a:rPr lang="en-US" dirty="0" smtClean="0"/>
              <a:t>The clock/control interface to the front end electronics. </a:t>
            </a:r>
          </a:p>
          <a:p>
            <a:pPr lvl="1"/>
            <a:r>
              <a:rPr lang="en-US" dirty="0" smtClean="0"/>
              <a:t>Data collection from Frontend boards, and data transmission to the DAM</a:t>
            </a:r>
          </a:p>
          <a:p>
            <a:r>
              <a:rPr lang="en-US" sz="2000" b="1" dirty="0" smtClean="0"/>
              <a:t>FEB: </a:t>
            </a:r>
          </a:p>
          <a:p>
            <a:pPr lvl="1"/>
            <a:r>
              <a:rPr lang="en-US" sz="2000" dirty="0" smtClean="0"/>
              <a:t>Detector dependent Front End / ASIC  carrier boards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8013533" y="1108295"/>
            <a:ext cx="1449847" cy="9028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GTU</a:t>
            </a:r>
            <a:endParaRPr lang="en-US" dirty="0"/>
          </a:p>
        </p:txBody>
      </p:sp>
      <p:cxnSp>
        <p:nvCxnSpPr>
          <p:cNvPr id="91" name="Straight Arrow Connector 90"/>
          <p:cNvCxnSpPr/>
          <p:nvPr/>
        </p:nvCxnSpPr>
        <p:spPr>
          <a:xfrm>
            <a:off x="7306950" y="1917747"/>
            <a:ext cx="706582" cy="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7250451" y="1641836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Clock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99" name="Straight Arrow Connector 98"/>
          <p:cNvCxnSpPr/>
          <p:nvPr/>
        </p:nvCxnSpPr>
        <p:spPr>
          <a:xfrm>
            <a:off x="7306950" y="1590554"/>
            <a:ext cx="706582" cy="0"/>
          </a:xfrm>
          <a:prstGeom prst="straightConnector1">
            <a:avLst/>
          </a:pr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7163309" y="1291455"/>
            <a:ext cx="877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Control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101" name="Straight Arrow Connector 100"/>
          <p:cNvCxnSpPr/>
          <p:nvPr/>
        </p:nvCxnSpPr>
        <p:spPr>
          <a:xfrm>
            <a:off x="7306950" y="1191545"/>
            <a:ext cx="706582" cy="0"/>
          </a:xfrm>
          <a:prstGeom prst="straightConnector1">
            <a:avLst/>
          </a:prstGeom>
          <a:ln w="25400">
            <a:solidFill>
              <a:srgbClr val="00B05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7279431" y="897196"/>
            <a:ext cx="761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Status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9038617" y="3541836"/>
            <a:ext cx="1324724" cy="5892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DAM</a:t>
            </a:r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7019114" y="3548512"/>
            <a:ext cx="1324724" cy="5892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DAM</a:t>
            </a:r>
            <a:endParaRPr lang="en-US" dirty="0"/>
          </a:p>
        </p:txBody>
      </p:sp>
      <p:sp>
        <p:nvSpPr>
          <p:cNvPr id="106" name="Rectangle 105"/>
          <p:cNvSpPr/>
          <p:nvPr/>
        </p:nvSpPr>
        <p:spPr>
          <a:xfrm>
            <a:off x="9929188" y="4608732"/>
            <a:ext cx="694659" cy="5892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RDO</a:t>
            </a:r>
            <a:endParaRPr lang="en-US" dirty="0"/>
          </a:p>
        </p:txBody>
      </p:sp>
      <p:sp>
        <p:nvSpPr>
          <p:cNvPr id="107" name="Rectangle 106"/>
          <p:cNvSpPr/>
          <p:nvPr/>
        </p:nvSpPr>
        <p:spPr>
          <a:xfrm>
            <a:off x="8907361" y="4608732"/>
            <a:ext cx="626888" cy="5892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RDO</a:t>
            </a:r>
            <a:endParaRPr lang="en-US" dirty="0"/>
          </a:p>
        </p:txBody>
      </p:sp>
      <p:sp>
        <p:nvSpPr>
          <p:cNvPr id="108" name="Rectangle 107"/>
          <p:cNvSpPr/>
          <p:nvPr/>
        </p:nvSpPr>
        <p:spPr>
          <a:xfrm>
            <a:off x="7672775" y="4588412"/>
            <a:ext cx="603250" cy="5892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RDO</a:t>
            </a:r>
            <a:endParaRPr lang="en-US" dirty="0"/>
          </a:p>
        </p:txBody>
      </p:sp>
      <p:sp>
        <p:nvSpPr>
          <p:cNvPr id="116" name="Rectangle 115"/>
          <p:cNvSpPr/>
          <p:nvPr/>
        </p:nvSpPr>
        <p:spPr>
          <a:xfrm>
            <a:off x="6588088" y="4588412"/>
            <a:ext cx="666109" cy="5892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RDO</a:t>
            </a:r>
            <a:endParaRPr lang="en-US" dirty="0"/>
          </a:p>
        </p:txBody>
      </p:sp>
      <p:cxnSp>
        <p:nvCxnSpPr>
          <p:cNvPr id="120" name="Straight Arrow Connector 119"/>
          <p:cNvCxnSpPr>
            <a:endCxn id="104" idx="0"/>
          </p:cNvCxnSpPr>
          <p:nvPr/>
        </p:nvCxnSpPr>
        <p:spPr>
          <a:xfrm>
            <a:off x="9143689" y="1723327"/>
            <a:ext cx="557290" cy="1818509"/>
          </a:xfrm>
          <a:prstGeom prst="straightConnector1">
            <a:avLst/>
          </a:prstGeom>
          <a:ln w="22225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endCxn id="107" idx="0"/>
          </p:cNvCxnSpPr>
          <p:nvPr/>
        </p:nvCxnSpPr>
        <p:spPr>
          <a:xfrm flipH="1">
            <a:off x="9220805" y="4131058"/>
            <a:ext cx="197018" cy="477674"/>
          </a:xfrm>
          <a:prstGeom prst="straightConnector1">
            <a:avLst/>
          </a:prstGeom>
          <a:ln w="22225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endCxn id="116" idx="0"/>
          </p:cNvCxnSpPr>
          <p:nvPr/>
        </p:nvCxnSpPr>
        <p:spPr>
          <a:xfrm flipH="1">
            <a:off x="6921143" y="4121022"/>
            <a:ext cx="365090" cy="467390"/>
          </a:xfrm>
          <a:prstGeom prst="straightConnector1">
            <a:avLst/>
          </a:prstGeom>
          <a:ln w="22225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endCxn id="108" idx="0"/>
          </p:cNvCxnSpPr>
          <p:nvPr/>
        </p:nvCxnSpPr>
        <p:spPr>
          <a:xfrm>
            <a:off x="7852436" y="4131058"/>
            <a:ext cx="121964" cy="457354"/>
          </a:xfrm>
          <a:prstGeom prst="straightConnector1">
            <a:avLst/>
          </a:prstGeom>
          <a:ln w="22225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endCxn id="106" idx="0"/>
          </p:cNvCxnSpPr>
          <p:nvPr/>
        </p:nvCxnSpPr>
        <p:spPr>
          <a:xfrm>
            <a:off x="10142482" y="4121022"/>
            <a:ext cx="134036" cy="487710"/>
          </a:xfrm>
          <a:prstGeom prst="straightConnector1">
            <a:avLst/>
          </a:prstGeom>
          <a:ln w="22225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endCxn id="105" idx="0"/>
          </p:cNvCxnSpPr>
          <p:nvPr/>
        </p:nvCxnSpPr>
        <p:spPr>
          <a:xfrm flipH="1">
            <a:off x="7681476" y="1726898"/>
            <a:ext cx="574045" cy="1821614"/>
          </a:xfrm>
          <a:prstGeom prst="straightConnector1">
            <a:avLst/>
          </a:prstGeom>
          <a:ln w="22225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10030575" y="3024366"/>
            <a:ext cx="298450" cy="5884"/>
          </a:xfrm>
          <a:prstGeom prst="line">
            <a:avLst/>
          </a:prstGeom>
          <a:ln w="4762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8550380" y="2592503"/>
            <a:ext cx="298450" cy="5884"/>
          </a:xfrm>
          <a:prstGeom prst="line">
            <a:avLst/>
          </a:prstGeom>
          <a:ln w="4762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7426537" y="4348833"/>
            <a:ext cx="298450" cy="5884"/>
          </a:xfrm>
          <a:prstGeom prst="line">
            <a:avLst/>
          </a:prstGeom>
          <a:ln w="47625">
            <a:solidFill>
              <a:srgbClr val="7030A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9667236" y="4342949"/>
            <a:ext cx="298450" cy="5884"/>
          </a:xfrm>
          <a:prstGeom prst="line">
            <a:avLst/>
          </a:prstGeom>
          <a:ln w="47625">
            <a:solidFill>
              <a:srgbClr val="7030A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/>
          <p:cNvSpPr/>
          <p:nvPr/>
        </p:nvSpPr>
        <p:spPr>
          <a:xfrm>
            <a:off x="9740373" y="2395350"/>
            <a:ext cx="1245936" cy="50013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Acquisition</a:t>
            </a:r>
            <a:endParaRPr lang="en-US" dirty="0"/>
          </a:p>
        </p:txBody>
      </p:sp>
      <p:cxnSp>
        <p:nvCxnSpPr>
          <p:cNvPr id="134" name="Straight Arrow Connector 133"/>
          <p:cNvCxnSpPr/>
          <p:nvPr/>
        </p:nvCxnSpPr>
        <p:spPr>
          <a:xfrm flipH="1">
            <a:off x="10059093" y="2901718"/>
            <a:ext cx="816665" cy="637397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 flipH="1">
            <a:off x="8171746" y="2895488"/>
            <a:ext cx="1757442" cy="640186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742902" y="3252125"/>
            <a:ext cx="11881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DAM</a:t>
            </a:r>
          </a:p>
          <a:p>
            <a:pPr algn="ctr"/>
            <a:r>
              <a:rPr lang="en-US" sz="2800" dirty="0" smtClean="0"/>
              <a:t>(O)100</a:t>
            </a:r>
            <a:endParaRPr lang="en-US" sz="2800" dirty="0"/>
          </a:p>
        </p:txBody>
      </p:sp>
      <p:sp>
        <p:nvSpPr>
          <p:cNvPr id="137" name="TextBox 136"/>
          <p:cNvSpPr txBox="1"/>
          <p:nvPr/>
        </p:nvSpPr>
        <p:spPr>
          <a:xfrm>
            <a:off x="10598306" y="4393815"/>
            <a:ext cx="137088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RDO</a:t>
            </a:r>
          </a:p>
          <a:p>
            <a:pPr algn="ctr"/>
            <a:r>
              <a:rPr lang="en-US" sz="2800" dirty="0" smtClean="0"/>
              <a:t>(O)1000</a:t>
            </a:r>
            <a:endParaRPr lang="en-US" sz="2800" dirty="0"/>
          </a:p>
        </p:txBody>
      </p:sp>
      <p:sp>
        <p:nvSpPr>
          <p:cNvPr id="139" name="TextBox 138"/>
          <p:cNvSpPr txBox="1"/>
          <p:nvPr/>
        </p:nvSpPr>
        <p:spPr>
          <a:xfrm>
            <a:off x="10598673" y="1095408"/>
            <a:ext cx="9971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GTU (O)1</a:t>
            </a:r>
            <a:endParaRPr lang="en-US" sz="2800" dirty="0"/>
          </a:p>
        </p:txBody>
      </p:sp>
      <p:sp>
        <p:nvSpPr>
          <p:cNvPr id="140" name="TextBox 139"/>
          <p:cNvSpPr txBox="1"/>
          <p:nvPr/>
        </p:nvSpPr>
        <p:spPr>
          <a:xfrm>
            <a:off x="10598306" y="175350"/>
            <a:ext cx="843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/>
              <a:t>e</a:t>
            </a:r>
            <a:r>
              <a:rPr lang="en-US" sz="2800" b="1" dirty="0" err="1" smtClean="0"/>
              <a:t>PIC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409256" y="1568229"/>
            <a:ext cx="84991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EIC</a:t>
            </a:r>
          </a:p>
          <a:p>
            <a:pPr algn="ctr"/>
            <a:r>
              <a:rPr lang="en-US" sz="1400" dirty="0" smtClean="0"/>
              <a:t>Common</a:t>
            </a:r>
          </a:p>
          <a:p>
            <a:pPr algn="ctr"/>
            <a:r>
              <a:rPr lang="en-US" sz="1400" dirty="0" smtClean="0"/>
              <a:t>Platform</a:t>
            </a:r>
            <a:endParaRPr lang="en-US" sz="1400" dirty="0"/>
          </a:p>
        </p:txBody>
      </p:sp>
      <p:sp>
        <p:nvSpPr>
          <p:cNvPr id="142" name="Rectangle 141"/>
          <p:cNvSpPr/>
          <p:nvPr/>
        </p:nvSpPr>
        <p:spPr>
          <a:xfrm>
            <a:off x="6313251" y="983041"/>
            <a:ext cx="835677" cy="682096"/>
          </a:xfrm>
          <a:prstGeom prst="rect">
            <a:avLst/>
          </a:prstGeom>
          <a:solidFill>
            <a:srgbClr val="FF0000">
              <a:alpha val="1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291103" y="994514"/>
            <a:ext cx="8949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Online </a:t>
            </a:r>
            <a:r>
              <a:rPr lang="en-US" sz="1400" dirty="0" smtClean="0"/>
              <a:t>computer</a:t>
            </a:r>
            <a:endParaRPr lang="en-US" sz="1400" dirty="0"/>
          </a:p>
        </p:txBody>
      </p:sp>
      <p:sp>
        <p:nvSpPr>
          <p:cNvPr id="143" name="TextBox 142"/>
          <p:cNvSpPr txBox="1"/>
          <p:nvPr/>
        </p:nvSpPr>
        <p:spPr>
          <a:xfrm>
            <a:off x="11718404" y="63622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61" name="Rectangle 60"/>
          <p:cNvSpPr/>
          <p:nvPr/>
        </p:nvSpPr>
        <p:spPr>
          <a:xfrm>
            <a:off x="6390891" y="5502939"/>
            <a:ext cx="5505595" cy="617147"/>
          </a:xfrm>
          <a:prstGeom prst="rect">
            <a:avLst/>
          </a:prstGeom>
          <a:solidFill>
            <a:srgbClr val="FFFF00">
              <a:alpha val="2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8050103" y="5668750"/>
            <a:ext cx="603250" cy="390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FEB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6965416" y="5668750"/>
            <a:ext cx="666109" cy="390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FEB</a:t>
            </a:r>
            <a:endParaRPr lang="en-US" dirty="0"/>
          </a:p>
        </p:txBody>
      </p:sp>
      <p:cxnSp>
        <p:nvCxnSpPr>
          <p:cNvPr id="67" name="Straight Arrow Connector 66"/>
          <p:cNvCxnSpPr/>
          <p:nvPr/>
        </p:nvCxnSpPr>
        <p:spPr>
          <a:xfrm flipH="1">
            <a:off x="7384139" y="5165367"/>
            <a:ext cx="365090" cy="467390"/>
          </a:xfrm>
          <a:prstGeom prst="straightConnector1">
            <a:avLst/>
          </a:prstGeom>
          <a:ln w="22225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endCxn id="64" idx="0"/>
          </p:cNvCxnSpPr>
          <p:nvPr/>
        </p:nvCxnSpPr>
        <p:spPr>
          <a:xfrm>
            <a:off x="8202082" y="5177634"/>
            <a:ext cx="149646" cy="491116"/>
          </a:xfrm>
          <a:prstGeom prst="straightConnector1">
            <a:avLst/>
          </a:prstGeom>
          <a:ln w="22225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7803865" y="5429171"/>
            <a:ext cx="298450" cy="5884"/>
          </a:xfrm>
          <a:prstGeom prst="line">
            <a:avLst/>
          </a:prstGeom>
          <a:ln w="4762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0875758" y="5468997"/>
            <a:ext cx="7200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FEB</a:t>
            </a:r>
            <a:endParaRPr lang="en-US" sz="2800" dirty="0"/>
          </a:p>
        </p:txBody>
      </p:sp>
      <p:sp>
        <p:nvSpPr>
          <p:cNvPr id="25" name="Rectangle 24"/>
          <p:cNvSpPr/>
          <p:nvPr/>
        </p:nvSpPr>
        <p:spPr>
          <a:xfrm>
            <a:off x="6136960" y="333166"/>
            <a:ext cx="4291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System Clock: 98.5 </a:t>
            </a:r>
            <a:r>
              <a:rPr lang="en-US" b="1" dirty="0" smtClean="0"/>
              <a:t>MHz (100MHz nominal)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5857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3420549" y="4895845"/>
            <a:ext cx="1126514" cy="62427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47897" y="365760"/>
            <a:ext cx="53622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3. Detailed signal implementations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7897" y="806255"/>
            <a:ext cx="2464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3.1 Clock Distribution</a:t>
            </a:r>
            <a:endParaRPr lang="en-US" sz="2000" b="1" dirty="0"/>
          </a:p>
        </p:txBody>
      </p:sp>
      <p:sp>
        <p:nvSpPr>
          <p:cNvPr id="2" name="Rectangle 1"/>
          <p:cNvSpPr/>
          <p:nvPr/>
        </p:nvSpPr>
        <p:spPr>
          <a:xfrm>
            <a:off x="3381621" y="893531"/>
            <a:ext cx="1095375" cy="574161"/>
          </a:xfrm>
          <a:prstGeom prst="rect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301827" y="915251"/>
            <a:ext cx="127802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EIC</a:t>
            </a:r>
          </a:p>
          <a:p>
            <a:pPr algn="ctr"/>
            <a:r>
              <a:rPr lang="en-US" sz="1100" dirty="0" smtClean="0"/>
              <a:t>common platform</a:t>
            </a:r>
            <a:endParaRPr lang="en-US" sz="1100" dirty="0"/>
          </a:p>
        </p:txBody>
      </p:sp>
      <p:sp>
        <p:nvSpPr>
          <p:cNvPr id="6" name="Rectangle 5"/>
          <p:cNvSpPr/>
          <p:nvPr/>
        </p:nvSpPr>
        <p:spPr>
          <a:xfrm>
            <a:off x="3381621" y="1871052"/>
            <a:ext cx="3838575" cy="815840"/>
          </a:xfrm>
          <a:prstGeom prst="rect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01418" y="2419811"/>
            <a:ext cx="751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GTU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943846" y="753317"/>
            <a:ext cx="1276350" cy="714375"/>
          </a:xfrm>
          <a:prstGeom prst="rect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943846" y="787338"/>
            <a:ext cx="13708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RunControl</a:t>
            </a:r>
            <a:r>
              <a:rPr lang="en-US" dirty="0" smtClean="0"/>
              <a:t> computer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381621" y="1883887"/>
            <a:ext cx="147572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System clock </a:t>
            </a:r>
          </a:p>
          <a:p>
            <a:r>
              <a:rPr lang="en-US" sz="1400" dirty="0" smtClean="0"/>
              <a:t>(98.5MHz)</a:t>
            </a:r>
          </a:p>
          <a:p>
            <a:r>
              <a:rPr lang="en-US" sz="1400" dirty="0" smtClean="0"/>
              <a:t>Two-level </a:t>
            </a:r>
            <a:r>
              <a:rPr lang="en-US" sz="1400" dirty="0" err="1" smtClean="0"/>
              <a:t>fanouts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562720" y="1883251"/>
            <a:ext cx="781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Beam orbit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3434009" y="1883251"/>
            <a:ext cx="1633537" cy="721226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503402" y="1888907"/>
            <a:ext cx="1633537" cy="721226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endCxn id="12" idx="0"/>
          </p:cNvCxnSpPr>
          <p:nvPr/>
        </p:nvCxnSpPr>
        <p:spPr>
          <a:xfrm>
            <a:off x="4250777" y="1467692"/>
            <a:ext cx="1" cy="415559"/>
          </a:xfrm>
          <a:prstGeom prst="straightConnector1">
            <a:avLst/>
          </a:prstGeom>
          <a:ln w="222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410571" y="1467692"/>
            <a:ext cx="9525" cy="415559"/>
          </a:xfrm>
          <a:prstGeom prst="straightConnector1">
            <a:avLst/>
          </a:prstGeom>
          <a:ln w="222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358270" y="1504371"/>
            <a:ext cx="8227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E</a:t>
            </a:r>
            <a:r>
              <a:rPr lang="en-US" sz="1400" dirty="0" smtClean="0">
                <a:solidFill>
                  <a:srgbClr val="FF0000"/>
                </a:solidFill>
              </a:rPr>
              <a:t>thernet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067546" y="2053480"/>
            <a:ext cx="435856" cy="2381"/>
          </a:xfrm>
          <a:prstGeom prst="straightConnector1">
            <a:avLst/>
          </a:prstGeom>
          <a:ln w="158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067546" y="2418670"/>
            <a:ext cx="435856" cy="0"/>
          </a:xfrm>
          <a:prstGeom prst="straightConnector1">
            <a:avLst/>
          </a:prstGeom>
          <a:ln w="158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381621" y="3424886"/>
            <a:ext cx="3838575" cy="815840"/>
          </a:xfrm>
          <a:prstGeom prst="rect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789001" y="3370111"/>
            <a:ext cx="751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DAM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357218" y="3381636"/>
            <a:ext cx="1393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Clock fanout</a:t>
            </a:r>
          </a:p>
          <a:p>
            <a:pPr algn="ctr"/>
            <a:r>
              <a:rPr lang="en-US" sz="1000" dirty="0" smtClean="0"/>
              <a:t>(optional jitter cleaner)</a:t>
            </a:r>
            <a:endParaRPr lang="en-US" sz="1000" dirty="0"/>
          </a:p>
        </p:txBody>
      </p:sp>
      <p:sp>
        <p:nvSpPr>
          <p:cNvPr id="28" name="Rectangle 27"/>
          <p:cNvSpPr/>
          <p:nvPr/>
        </p:nvSpPr>
        <p:spPr>
          <a:xfrm>
            <a:off x="3468572" y="3447910"/>
            <a:ext cx="1148035" cy="438641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462764" y="3420335"/>
            <a:ext cx="5546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DAQ</a:t>
            </a:r>
            <a:endParaRPr lang="en-US" sz="1400" dirty="0"/>
          </a:p>
        </p:txBody>
      </p:sp>
      <p:sp>
        <p:nvSpPr>
          <p:cNvPr id="29" name="Rectangle 28"/>
          <p:cNvSpPr/>
          <p:nvPr/>
        </p:nvSpPr>
        <p:spPr>
          <a:xfrm>
            <a:off x="6426552" y="3443266"/>
            <a:ext cx="539853" cy="328096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221828" y="1795870"/>
            <a:ext cx="177959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PCB and </a:t>
            </a:r>
            <a:r>
              <a:rPr lang="en-US" sz="1600" dirty="0" err="1" smtClean="0"/>
              <a:t>fanouts</a:t>
            </a:r>
            <a:r>
              <a:rPr lang="en-US" sz="1600" dirty="0" smtClean="0"/>
              <a:t>:</a:t>
            </a:r>
          </a:p>
          <a:p>
            <a:r>
              <a:rPr lang="en-US" sz="1600" dirty="0" smtClean="0"/>
              <a:t>Additive Jitter &lt;1ps</a:t>
            </a:r>
          </a:p>
          <a:p>
            <a:r>
              <a:rPr lang="en-US" sz="1600" dirty="0" smtClean="0"/>
              <a:t>Phase: fixed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1555351" y="2622113"/>
            <a:ext cx="177959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Fiber cable:</a:t>
            </a:r>
          </a:p>
          <a:p>
            <a:r>
              <a:rPr lang="en-US" sz="1600" dirty="0" smtClean="0"/>
              <a:t>Additive Jitter &lt;1ps</a:t>
            </a:r>
          </a:p>
          <a:p>
            <a:r>
              <a:rPr lang="en-US" sz="1600" dirty="0" smtClean="0"/>
              <a:t>Phase: fixed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1152261" y="3360847"/>
            <a:ext cx="177959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PCB and </a:t>
            </a:r>
            <a:r>
              <a:rPr lang="en-US" sz="1600" dirty="0" err="1" smtClean="0"/>
              <a:t>fanouts</a:t>
            </a:r>
            <a:r>
              <a:rPr lang="en-US" sz="1600" dirty="0" smtClean="0"/>
              <a:t>:</a:t>
            </a:r>
          </a:p>
          <a:p>
            <a:r>
              <a:rPr lang="en-US" sz="1600" dirty="0" smtClean="0"/>
              <a:t>Additive Jitter &lt;1ps</a:t>
            </a:r>
          </a:p>
          <a:p>
            <a:r>
              <a:rPr lang="en-US" sz="1600" dirty="0" smtClean="0"/>
              <a:t>Phase: fixed</a:t>
            </a:r>
            <a:endParaRPr lang="en-US" sz="1600" dirty="0"/>
          </a:p>
        </p:txBody>
      </p:sp>
      <p:sp>
        <p:nvSpPr>
          <p:cNvPr id="35" name="Rectangle 34"/>
          <p:cNvSpPr/>
          <p:nvPr/>
        </p:nvSpPr>
        <p:spPr>
          <a:xfrm>
            <a:off x="3400945" y="4889428"/>
            <a:ext cx="3838575" cy="815840"/>
          </a:xfrm>
          <a:prstGeom prst="rect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020742" y="5438187"/>
            <a:ext cx="751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RDO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358954" y="4836543"/>
            <a:ext cx="1273105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</a:t>
            </a:r>
            <a:r>
              <a:rPr lang="en-US" sz="1400" dirty="0" smtClean="0"/>
              <a:t>lock recovery</a:t>
            </a:r>
          </a:p>
          <a:p>
            <a:r>
              <a:rPr lang="en-US" sz="900" dirty="0" smtClean="0"/>
              <a:t>(optional </a:t>
            </a:r>
            <a:r>
              <a:rPr lang="en-US" sz="900" dirty="0" err="1"/>
              <a:t>i</a:t>
            </a:r>
            <a:r>
              <a:rPr lang="en-US" sz="900" dirty="0" err="1" smtClean="0"/>
              <a:t>itter</a:t>
            </a:r>
            <a:r>
              <a:rPr lang="en-US" sz="900" dirty="0" smtClean="0"/>
              <a:t> cleaner)</a:t>
            </a:r>
          </a:p>
          <a:p>
            <a:r>
              <a:rPr lang="en-US" sz="1400" dirty="0" smtClean="0"/>
              <a:t>Clock </a:t>
            </a:r>
            <a:r>
              <a:rPr lang="en-US" sz="1400" dirty="0" err="1" smtClean="0"/>
              <a:t>fanouts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6299752" y="4847905"/>
            <a:ext cx="7810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Control</a:t>
            </a:r>
          </a:p>
          <a:p>
            <a:r>
              <a:rPr lang="en-US" sz="1400" dirty="0" smtClean="0"/>
              <a:t>Config</a:t>
            </a:r>
          </a:p>
          <a:p>
            <a:r>
              <a:rPr lang="en-US" sz="1400" dirty="0" smtClean="0"/>
              <a:t>DAQ</a:t>
            </a:r>
            <a:endParaRPr lang="en-US" sz="1400" dirty="0"/>
          </a:p>
        </p:txBody>
      </p:sp>
      <p:sp>
        <p:nvSpPr>
          <p:cNvPr id="40" name="Rectangle 39"/>
          <p:cNvSpPr/>
          <p:nvPr/>
        </p:nvSpPr>
        <p:spPr>
          <a:xfrm>
            <a:off x="6161180" y="4901627"/>
            <a:ext cx="1058194" cy="721226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4539607" y="5010691"/>
            <a:ext cx="250453" cy="7097"/>
          </a:xfrm>
          <a:prstGeom prst="straightConnector1">
            <a:avLst/>
          </a:prstGeom>
          <a:ln w="158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369046" y="5520115"/>
            <a:ext cx="0" cy="476108"/>
          </a:xfrm>
          <a:prstGeom prst="straightConnector1">
            <a:avLst/>
          </a:prstGeom>
          <a:ln w="158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468630" y="4156014"/>
            <a:ext cx="177959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Optic fiber cable:</a:t>
            </a:r>
          </a:p>
          <a:p>
            <a:r>
              <a:rPr lang="en-US" sz="1600" dirty="0" smtClean="0"/>
              <a:t>Additive Jitter &lt;1ps</a:t>
            </a:r>
          </a:p>
          <a:p>
            <a:r>
              <a:rPr lang="en-US" sz="1600" dirty="0" smtClean="0"/>
              <a:t>Phase: fixed</a:t>
            </a:r>
            <a:endParaRPr lang="en-US" sz="1600" dirty="0"/>
          </a:p>
        </p:txBody>
      </p:sp>
      <p:sp>
        <p:nvSpPr>
          <p:cNvPr id="44" name="TextBox 43"/>
          <p:cNvSpPr txBox="1"/>
          <p:nvPr/>
        </p:nvSpPr>
        <p:spPr>
          <a:xfrm>
            <a:off x="1065011" y="4901202"/>
            <a:ext cx="263629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GTY REC Clock:</a:t>
            </a:r>
          </a:p>
          <a:p>
            <a:r>
              <a:rPr lang="en-US" sz="1600" dirty="0" smtClean="0"/>
              <a:t>Additive Jitter &lt;3ps</a:t>
            </a:r>
          </a:p>
          <a:p>
            <a:r>
              <a:rPr lang="en-US" sz="1600" dirty="0" smtClean="0"/>
              <a:t>Phase: stable, but NOT fixed;</a:t>
            </a:r>
          </a:p>
          <a:p>
            <a:r>
              <a:rPr lang="en-US" sz="1600" dirty="0" smtClean="0">
                <a:solidFill>
                  <a:srgbClr val="7030A0"/>
                </a:solidFill>
              </a:rPr>
              <a:t>Automatic Reset to fix.</a:t>
            </a:r>
            <a:endParaRPr lang="en-US" sz="1600" dirty="0">
              <a:solidFill>
                <a:srgbClr val="7030A0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4054086" y="2686892"/>
            <a:ext cx="0" cy="737994"/>
          </a:xfrm>
          <a:prstGeom prst="straightConnector1">
            <a:avLst/>
          </a:prstGeom>
          <a:ln w="127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189240" y="1857942"/>
            <a:ext cx="4418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dirty="0" err="1" smtClean="0"/>
              <a:t>RunControl</a:t>
            </a:r>
            <a:r>
              <a:rPr lang="en-US" dirty="0" smtClean="0"/>
              <a:t>: </a:t>
            </a:r>
            <a:r>
              <a:rPr lang="en-US" sz="1400" dirty="0" err="1" smtClean="0"/>
              <a:t>Run_Start</a:t>
            </a:r>
            <a:r>
              <a:rPr lang="en-US" sz="1400" dirty="0" smtClean="0"/>
              <a:t>/Stop, </a:t>
            </a:r>
            <a:r>
              <a:rPr lang="en-US" sz="1400" dirty="0" err="1" smtClean="0"/>
              <a:t>Run_type</a:t>
            </a:r>
            <a:r>
              <a:rPr lang="en-US" sz="1400" dirty="0" smtClean="0"/>
              <a:t>, config, Reset, Synchronization, SRO </a:t>
            </a:r>
            <a:r>
              <a:rPr lang="en-US" sz="1400" dirty="0" err="1" smtClean="0"/>
              <a:t>time_start</a:t>
            </a:r>
            <a:r>
              <a:rPr lang="en-US" sz="1400" dirty="0" smtClean="0"/>
              <a:t>/stop, </a:t>
            </a:r>
            <a:r>
              <a:rPr lang="en-US" sz="1400" dirty="0" err="1" smtClean="0"/>
              <a:t>Trottling</a:t>
            </a:r>
            <a:r>
              <a:rPr lang="en-US" sz="1400" dirty="0" smtClean="0"/>
              <a:t>…</a:t>
            </a:r>
            <a:endParaRPr lang="en-US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7220196" y="2332643"/>
            <a:ext cx="2718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Status: </a:t>
            </a:r>
            <a:r>
              <a:rPr lang="en-US" sz="1400" dirty="0" smtClean="0"/>
              <a:t>Buffer busy, out of sync </a:t>
            </a:r>
            <a:r>
              <a:rPr lang="en-US" sz="1100" dirty="0" smtClean="0"/>
              <a:t>…</a:t>
            </a:r>
            <a:endParaRPr lang="en-US" sz="1100" dirty="0"/>
          </a:p>
        </p:txBody>
      </p:sp>
      <p:sp>
        <p:nvSpPr>
          <p:cNvPr id="49" name="TextBox 48"/>
          <p:cNvSpPr txBox="1"/>
          <p:nvPr/>
        </p:nvSpPr>
        <p:spPr>
          <a:xfrm>
            <a:off x="4928080" y="3990492"/>
            <a:ext cx="4877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GTY</a:t>
            </a:r>
            <a:endParaRPr lang="en-US" sz="1400" dirty="0"/>
          </a:p>
        </p:txBody>
      </p:sp>
      <p:sp>
        <p:nvSpPr>
          <p:cNvPr id="50" name="Rectangle 49"/>
          <p:cNvSpPr/>
          <p:nvPr/>
        </p:nvSpPr>
        <p:spPr>
          <a:xfrm>
            <a:off x="4669046" y="3821858"/>
            <a:ext cx="1178950" cy="425286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506172" y="3368214"/>
            <a:ext cx="1027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Control config, status</a:t>
            </a:r>
            <a:endParaRPr lang="en-US" sz="1200" dirty="0"/>
          </a:p>
        </p:txBody>
      </p:sp>
      <p:sp>
        <p:nvSpPr>
          <p:cNvPr id="52" name="Rectangle 51"/>
          <p:cNvSpPr/>
          <p:nvPr/>
        </p:nvSpPr>
        <p:spPr>
          <a:xfrm>
            <a:off x="5609277" y="3442637"/>
            <a:ext cx="817010" cy="328096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867011" y="2814194"/>
            <a:ext cx="851142" cy="368312"/>
          </a:xfrm>
          <a:prstGeom prst="rect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6867011" y="2801971"/>
            <a:ext cx="909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Host PC</a:t>
            </a:r>
            <a:endParaRPr lang="en-US" dirty="0"/>
          </a:p>
        </p:txBody>
      </p:sp>
      <p:cxnSp>
        <p:nvCxnSpPr>
          <p:cNvPr id="56" name="Straight Arrow Connector 55"/>
          <p:cNvCxnSpPr/>
          <p:nvPr/>
        </p:nvCxnSpPr>
        <p:spPr>
          <a:xfrm flipH="1">
            <a:off x="6507318" y="3171303"/>
            <a:ext cx="629620" cy="248507"/>
          </a:xfrm>
          <a:prstGeom prst="straightConnector1">
            <a:avLst/>
          </a:prstGeom>
          <a:ln w="349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5943846" y="2686892"/>
            <a:ext cx="0" cy="73291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6339494" y="2701975"/>
            <a:ext cx="18776" cy="717835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331667" y="3867433"/>
            <a:ext cx="648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TX/RX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4579847" y="3777775"/>
            <a:ext cx="7467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RefClk</a:t>
            </a:r>
            <a:endParaRPr 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5836430" y="1863928"/>
            <a:ext cx="1166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Beam Orbit </a:t>
            </a:r>
            <a:r>
              <a:rPr lang="en-US" sz="1400" dirty="0" smtClean="0"/>
              <a:t>synchronized </a:t>
            </a:r>
            <a:r>
              <a:rPr lang="en-US" sz="1400" dirty="0" err="1" smtClean="0"/>
              <a:t>RunControl</a:t>
            </a:r>
            <a:endParaRPr lang="en-US" sz="1400" dirty="0"/>
          </a:p>
        </p:txBody>
      </p:sp>
      <p:cxnSp>
        <p:nvCxnSpPr>
          <p:cNvPr id="65" name="Elbow Connector 64"/>
          <p:cNvCxnSpPr/>
          <p:nvPr/>
        </p:nvCxnSpPr>
        <p:spPr>
          <a:xfrm>
            <a:off x="4369046" y="3886551"/>
            <a:ext cx="300000" cy="59693"/>
          </a:xfrm>
          <a:prstGeom prst="bentConnector3">
            <a:avLst/>
          </a:prstGeom>
          <a:ln w="127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5847995" y="3777775"/>
            <a:ext cx="572101" cy="352443"/>
          </a:xfrm>
          <a:prstGeom prst="straightConnector1">
            <a:avLst/>
          </a:prstGeom>
          <a:ln w="317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4616607" y="3667894"/>
            <a:ext cx="1029944" cy="73"/>
          </a:xfrm>
          <a:prstGeom prst="straightConnector1">
            <a:avLst/>
          </a:prstGeom>
          <a:ln w="127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206948" y="5099218"/>
            <a:ext cx="4877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GTY</a:t>
            </a:r>
            <a:endParaRPr lang="en-US" sz="1400" dirty="0"/>
          </a:p>
        </p:txBody>
      </p:sp>
      <p:sp>
        <p:nvSpPr>
          <p:cNvPr id="74" name="Rectangle 73"/>
          <p:cNvSpPr/>
          <p:nvPr/>
        </p:nvSpPr>
        <p:spPr>
          <a:xfrm>
            <a:off x="4782097" y="4891653"/>
            <a:ext cx="1056435" cy="425286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5335236" y="4883413"/>
            <a:ext cx="6481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TX/RX</a:t>
            </a:r>
            <a:endParaRPr lang="en-US" sz="1200" dirty="0"/>
          </a:p>
        </p:txBody>
      </p:sp>
      <p:sp>
        <p:nvSpPr>
          <p:cNvPr id="76" name="TextBox 75"/>
          <p:cNvSpPr txBox="1"/>
          <p:nvPr/>
        </p:nvSpPr>
        <p:spPr>
          <a:xfrm>
            <a:off x="4704033" y="4862497"/>
            <a:ext cx="7467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RefClk</a:t>
            </a:r>
            <a:endParaRPr lang="en-US" sz="1200" dirty="0"/>
          </a:p>
        </p:txBody>
      </p:sp>
      <p:sp>
        <p:nvSpPr>
          <p:cNvPr id="77" name="TextBox 76"/>
          <p:cNvSpPr txBox="1"/>
          <p:nvPr/>
        </p:nvSpPr>
        <p:spPr>
          <a:xfrm>
            <a:off x="4697101" y="5089718"/>
            <a:ext cx="7467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RecClk</a:t>
            </a:r>
            <a:endParaRPr lang="en-US" sz="1400" dirty="0"/>
          </a:p>
        </p:txBody>
      </p:sp>
      <p:cxnSp>
        <p:nvCxnSpPr>
          <p:cNvPr id="78" name="Straight Arrow Connector 77"/>
          <p:cNvCxnSpPr/>
          <p:nvPr/>
        </p:nvCxnSpPr>
        <p:spPr>
          <a:xfrm flipH="1">
            <a:off x="5579590" y="4249510"/>
            <a:ext cx="1" cy="619833"/>
          </a:xfrm>
          <a:prstGeom prst="straightConnector1">
            <a:avLst/>
          </a:prstGeom>
          <a:ln w="28575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4547063" y="5236722"/>
            <a:ext cx="242744" cy="12836"/>
          </a:xfrm>
          <a:prstGeom prst="straightConnector1">
            <a:avLst/>
          </a:prstGeom>
          <a:ln w="15875">
            <a:solidFill>
              <a:srgbClr val="FFC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4543819" y="5462843"/>
            <a:ext cx="1617361" cy="4507"/>
          </a:xfrm>
          <a:prstGeom prst="straightConnector1">
            <a:avLst/>
          </a:prstGeom>
          <a:ln w="158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5837872" y="5017788"/>
            <a:ext cx="317029" cy="0"/>
          </a:xfrm>
          <a:prstGeom prst="straightConnector1">
            <a:avLst/>
          </a:prstGeom>
          <a:ln w="317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3391026" y="5996223"/>
            <a:ext cx="3838575" cy="233033"/>
          </a:xfrm>
          <a:prstGeom prst="rect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4732250" y="5924202"/>
            <a:ext cx="1040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FEB/ASIC</a:t>
            </a:r>
            <a:endParaRPr lang="en-US" dirty="0"/>
          </a:p>
        </p:txBody>
      </p:sp>
      <p:cxnSp>
        <p:nvCxnSpPr>
          <p:cNvPr id="97" name="Straight Arrow Connector 96"/>
          <p:cNvCxnSpPr/>
          <p:nvPr/>
        </p:nvCxnSpPr>
        <p:spPr>
          <a:xfrm>
            <a:off x="6462764" y="5622853"/>
            <a:ext cx="0" cy="37337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V="1">
            <a:off x="6919913" y="5622853"/>
            <a:ext cx="0" cy="37337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7790818" y="898382"/>
            <a:ext cx="27792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3.2 </a:t>
            </a:r>
            <a:r>
              <a:rPr lang="en-US" sz="2000" b="1" dirty="0" err="1" smtClean="0"/>
              <a:t>RunControl</a:t>
            </a:r>
            <a:r>
              <a:rPr lang="en-US" sz="2000" b="1" dirty="0" smtClean="0"/>
              <a:t> and DAQ</a:t>
            </a:r>
            <a:endParaRPr lang="en-US" sz="20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7166441" y="3374842"/>
            <a:ext cx="4418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dirty="0" err="1" smtClean="0"/>
              <a:t>RunControl</a:t>
            </a:r>
            <a:r>
              <a:rPr lang="en-US" dirty="0" smtClean="0"/>
              <a:t>: </a:t>
            </a:r>
            <a:r>
              <a:rPr lang="en-US" sz="1400" dirty="0" smtClean="0"/>
              <a:t>forward or ‘hijack’ the GTU control;</a:t>
            </a:r>
          </a:p>
          <a:p>
            <a:pPr marL="457200" indent="-457200"/>
            <a:r>
              <a:rPr lang="en-US" sz="1400" dirty="0" smtClean="0"/>
              <a:t>DAM, RDO, FEB/ASIC configuration, readout backpressure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157422" y="3894837"/>
            <a:ext cx="2065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Status: </a:t>
            </a:r>
            <a:r>
              <a:rPr lang="en-US" sz="1400" dirty="0" smtClean="0"/>
              <a:t>Buffer, sync, etc.</a:t>
            </a:r>
            <a:endParaRPr lang="en-US" sz="1100" dirty="0"/>
          </a:p>
        </p:txBody>
      </p:sp>
      <p:sp>
        <p:nvSpPr>
          <p:cNvPr id="104" name="TextBox 103"/>
          <p:cNvSpPr txBox="1"/>
          <p:nvPr/>
        </p:nvSpPr>
        <p:spPr>
          <a:xfrm>
            <a:off x="7220196" y="4867064"/>
            <a:ext cx="4714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Config synchronized with beam orbit, FEB/ASIC readout and control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7222082" y="5369937"/>
            <a:ext cx="2065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Status: </a:t>
            </a:r>
            <a:r>
              <a:rPr lang="en-US" sz="1400" dirty="0" smtClean="0"/>
              <a:t>Buffer, sync, etc.</a:t>
            </a:r>
            <a:endParaRPr lang="en-US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631346" y="6336553"/>
            <a:ext cx="2960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Beam Crossing phase aligned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527446" y="6336553"/>
            <a:ext cx="2629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Beam orbit phase aligned 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624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7173399" y="4829170"/>
            <a:ext cx="1126514" cy="62427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99219" y="247591"/>
            <a:ext cx="613018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Problem: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We are assuming that the clock from EIC </a:t>
            </a:r>
            <a:r>
              <a:rPr lang="en-US" sz="2800" dirty="0"/>
              <a:t>C</a:t>
            </a:r>
            <a:r>
              <a:rPr lang="en-US" sz="2800" dirty="0" smtClean="0"/>
              <a:t>ommon Platform is precise (0 ps jitter, fixed phase relative to the </a:t>
            </a:r>
            <a:r>
              <a:rPr lang="en-US" sz="2800" dirty="0" err="1" smtClean="0"/>
              <a:t>BeamCrossing</a:t>
            </a:r>
            <a:r>
              <a:rPr lang="en-US" sz="2800" dirty="0" smtClean="0"/>
              <a:t>), but it is </a:t>
            </a:r>
            <a:r>
              <a:rPr lang="en-US" sz="2800" b="1" dirty="0" smtClean="0"/>
              <a:t>not true</a:t>
            </a:r>
            <a:r>
              <a:rPr lang="en-US" sz="2800" dirty="0" smtClean="0"/>
              <a:t>.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Slow drift </a:t>
            </a:r>
            <a:r>
              <a:rPr lang="en-US" sz="2800" dirty="0" smtClean="0"/>
              <a:t>as the temperature changes (day, season…)</a:t>
            </a:r>
          </a:p>
        </p:txBody>
      </p:sp>
      <p:sp>
        <p:nvSpPr>
          <p:cNvPr id="2" name="Rectangle 1"/>
          <p:cNvSpPr/>
          <p:nvPr/>
        </p:nvSpPr>
        <p:spPr>
          <a:xfrm>
            <a:off x="7134471" y="826856"/>
            <a:ext cx="1095375" cy="574161"/>
          </a:xfrm>
          <a:prstGeom prst="rect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054677" y="848576"/>
            <a:ext cx="127802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EIC</a:t>
            </a:r>
          </a:p>
          <a:p>
            <a:pPr algn="ctr"/>
            <a:r>
              <a:rPr lang="en-US" sz="1100" dirty="0" smtClean="0"/>
              <a:t>common platform</a:t>
            </a:r>
            <a:endParaRPr lang="en-US" sz="1100" dirty="0"/>
          </a:p>
        </p:txBody>
      </p:sp>
      <p:sp>
        <p:nvSpPr>
          <p:cNvPr id="6" name="Rectangle 5"/>
          <p:cNvSpPr/>
          <p:nvPr/>
        </p:nvSpPr>
        <p:spPr>
          <a:xfrm>
            <a:off x="7134471" y="1804377"/>
            <a:ext cx="3838575" cy="815840"/>
          </a:xfrm>
          <a:prstGeom prst="rect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754268" y="2353136"/>
            <a:ext cx="751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GTU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696696" y="686642"/>
            <a:ext cx="1276350" cy="714375"/>
          </a:xfrm>
          <a:prstGeom prst="rect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696696" y="720663"/>
            <a:ext cx="13708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RunControl</a:t>
            </a:r>
            <a:r>
              <a:rPr lang="en-US" dirty="0" smtClean="0"/>
              <a:t> computer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134471" y="1817212"/>
            <a:ext cx="147572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System clock </a:t>
            </a:r>
          </a:p>
          <a:p>
            <a:r>
              <a:rPr lang="en-US" sz="1400" dirty="0" smtClean="0"/>
              <a:t>(98.5MHz)</a:t>
            </a:r>
          </a:p>
          <a:p>
            <a:r>
              <a:rPr lang="en-US" sz="1400" dirty="0" smtClean="0"/>
              <a:t>Two-level </a:t>
            </a:r>
            <a:r>
              <a:rPr lang="en-US" sz="1400" dirty="0" err="1" smtClean="0"/>
              <a:t>fanouts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8315570" y="1816576"/>
            <a:ext cx="781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Beam orbit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7186859" y="1816576"/>
            <a:ext cx="1633537" cy="721226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256252" y="1822232"/>
            <a:ext cx="1633537" cy="721226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endCxn id="12" idx="0"/>
          </p:cNvCxnSpPr>
          <p:nvPr/>
        </p:nvCxnSpPr>
        <p:spPr>
          <a:xfrm>
            <a:off x="8003627" y="1401017"/>
            <a:ext cx="1" cy="415559"/>
          </a:xfrm>
          <a:prstGeom prst="straightConnector1">
            <a:avLst/>
          </a:prstGeom>
          <a:ln w="222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0163421" y="1401017"/>
            <a:ext cx="9525" cy="415559"/>
          </a:xfrm>
          <a:prstGeom prst="straightConnector1">
            <a:avLst/>
          </a:prstGeom>
          <a:ln w="222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111120" y="1437696"/>
            <a:ext cx="8227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E</a:t>
            </a:r>
            <a:r>
              <a:rPr lang="en-US" sz="1400" dirty="0" smtClean="0">
                <a:solidFill>
                  <a:srgbClr val="FF0000"/>
                </a:solidFill>
              </a:rPr>
              <a:t>thernet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8820396" y="1986805"/>
            <a:ext cx="435856" cy="2381"/>
          </a:xfrm>
          <a:prstGeom prst="straightConnector1">
            <a:avLst/>
          </a:prstGeom>
          <a:ln w="158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8820396" y="2351995"/>
            <a:ext cx="435856" cy="0"/>
          </a:xfrm>
          <a:prstGeom prst="straightConnector1">
            <a:avLst/>
          </a:prstGeom>
          <a:ln w="158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134471" y="3358211"/>
            <a:ext cx="3838575" cy="815840"/>
          </a:xfrm>
          <a:prstGeom prst="rect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8541851" y="3303436"/>
            <a:ext cx="751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DAM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110068" y="3314961"/>
            <a:ext cx="1393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Clock fanout</a:t>
            </a:r>
          </a:p>
          <a:p>
            <a:pPr algn="ctr"/>
            <a:r>
              <a:rPr lang="en-US" sz="1000" dirty="0" smtClean="0"/>
              <a:t>(optional jitter cleaner)</a:t>
            </a:r>
            <a:endParaRPr lang="en-US" sz="1000" dirty="0"/>
          </a:p>
        </p:txBody>
      </p:sp>
      <p:sp>
        <p:nvSpPr>
          <p:cNvPr id="28" name="Rectangle 27"/>
          <p:cNvSpPr/>
          <p:nvPr/>
        </p:nvSpPr>
        <p:spPr>
          <a:xfrm>
            <a:off x="7221422" y="3381235"/>
            <a:ext cx="1148035" cy="438641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0215614" y="3353660"/>
            <a:ext cx="5546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DAQ</a:t>
            </a:r>
            <a:endParaRPr lang="en-US" sz="1400" dirty="0"/>
          </a:p>
        </p:txBody>
      </p:sp>
      <p:sp>
        <p:nvSpPr>
          <p:cNvPr id="29" name="Rectangle 28"/>
          <p:cNvSpPr/>
          <p:nvPr/>
        </p:nvSpPr>
        <p:spPr>
          <a:xfrm>
            <a:off x="10179402" y="3376591"/>
            <a:ext cx="539853" cy="328096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153795" y="4822753"/>
            <a:ext cx="3838575" cy="815840"/>
          </a:xfrm>
          <a:prstGeom prst="rect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8773592" y="5371512"/>
            <a:ext cx="751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RDO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111804" y="4769868"/>
            <a:ext cx="1273105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</a:t>
            </a:r>
            <a:r>
              <a:rPr lang="en-US" sz="1400" dirty="0" smtClean="0"/>
              <a:t>lock recovery</a:t>
            </a:r>
          </a:p>
          <a:p>
            <a:r>
              <a:rPr lang="en-US" sz="900" dirty="0" smtClean="0"/>
              <a:t>(optional </a:t>
            </a:r>
            <a:r>
              <a:rPr lang="en-US" sz="900" dirty="0" err="1"/>
              <a:t>i</a:t>
            </a:r>
            <a:r>
              <a:rPr lang="en-US" sz="900" dirty="0" err="1" smtClean="0"/>
              <a:t>itter</a:t>
            </a:r>
            <a:r>
              <a:rPr lang="en-US" sz="900" dirty="0" smtClean="0"/>
              <a:t> cleaner)</a:t>
            </a:r>
          </a:p>
          <a:p>
            <a:r>
              <a:rPr lang="en-US" sz="1400" dirty="0" smtClean="0"/>
              <a:t>Clock </a:t>
            </a:r>
            <a:r>
              <a:rPr lang="en-US" sz="1400" dirty="0" err="1" smtClean="0"/>
              <a:t>fanouts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10052602" y="4781230"/>
            <a:ext cx="7810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Control</a:t>
            </a:r>
          </a:p>
          <a:p>
            <a:r>
              <a:rPr lang="en-US" sz="1400" dirty="0" smtClean="0"/>
              <a:t>Config</a:t>
            </a:r>
          </a:p>
          <a:p>
            <a:r>
              <a:rPr lang="en-US" sz="1400" dirty="0" smtClean="0"/>
              <a:t>DAQ</a:t>
            </a:r>
            <a:endParaRPr lang="en-US" sz="1400" dirty="0"/>
          </a:p>
        </p:txBody>
      </p:sp>
      <p:sp>
        <p:nvSpPr>
          <p:cNvPr id="40" name="Rectangle 39"/>
          <p:cNvSpPr/>
          <p:nvPr/>
        </p:nvSpPr>
        <p:spPr>
          <a:xfrm>
            <a:off x="9914030" y="4834952"/>
            <a:ext cx="1058194" cy="721226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8292457" y="4944016"/>
            <a:ext cx="250453" cy="7097"/>
          </a:xfrm>
          <a:prstGeom prst="straightConnector1">
            <a:avLst/>
          </a:prstGeom>
          <a:ln w="158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8121896" y="5453440"/>
            <a:ext cx="0" cy="476108"/>
          </a:xfrm>
          <a:prstGeom prst="straightConnector1">
            <a:avLst/>
          </a:prstGeom>
          <a:ln w="158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7806936" y="2620217"/>
            <a:ext cx="0" cy="737994"/>
          </a:xfrm>
          <a:prstGeom prst="straightConnector1">
            <a:avLst/>
          </a:prstGeom>
          <a:ln w="127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8680930" y="3923817"/>
            <a:ext cx="4877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GTY</a:t>
            </a:r>
            <a:endParaRPr lang="en-US" sz="1400" dirty="0"/>
          </a:p>
        </p:txBody>
      </p:sp>
      <p:sp>
        <p:nvSpPr>
          <p:cNvPr id="50" name="Rectangle 49"/>
          <p:cNvSpPr/>
          <p:nvPr/>
        </p:nvSpPr>
        <p:spPr>
          <a:xfrm>
            <a:off x="8421896" y="3755183"/>
            <a:ext cx="1178950" cy="425286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9259022" y="3301539"/>
            <a:ext cx="1027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Control config, status</a:t>
            </a:r>
            <a:endParaRPr lang="en-US" sz="1200" dirty="0"/>
          </a:p>
        </p:txBody>
      </p:sp>
      <p:sp>
        <p:nvSpPr>
          <p:cNvPr id="52" name="Rectangle 51"/>
          <p:cNvSpPr/>
          <p:nvPr/>
        </p:nvSpPr>
        <p:spPr>
          <a:xfrm>
            <a:off x="9362127" y="3375962"/>
            <a:ext cx="817010" cy="328096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0619861" y="2747519"/>
            <a:ext cx="851142" cy="368312"/>
          </a:xfrm>
          <a:prstGeom prst="rect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10619861" y="2735296"/>
            <a:ext cx="909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Host PC</a:t>
            </a:r>
            <a:endParaRPr lang="en-US" dirty="0"/>
          </a:p>
        </p:txBody>
      </p:sp>
      <p:cxnSp>
        <p:nvCxnSpPr>
          <p:cNvPr id="56" name="Straight Arrow Connector 55"/>
          <p:cNvCxnSpPr/>
          <p:nvPr/>
        </p:nvCxnSpPr>
        <p:spPr>
          <a:xfrm flipH="1">
            <a:off x="10260168" y="3104628"/>
            <a:ext cx="629620" cy="248507"/>
          </a:xfrm>
          <a:prstGeom prst="straightConnector1">
            <a:avLst/>
          </a:prstGeom>
          <a:ln w="349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9696696" y="2620217"/>
            <a:ext cx="0" cy="73291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10092344" y="2635300"/>
            <a:ext cx="18776" cy="717835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9084517" y="3800758"/>
            <a:ext cx="648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TX/RX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8332697" y="3711100"/>
            <a:ext cx="7467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RefClk</a:t>
            </a:r>
            <a:endParaRPr 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9589280" y="1797253"/>
            <a:ext cx="1166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Beam Orbit </a:t>
            </a:r>
            <a:r>
              <a:rPr lang="en-US" sz="1400" dirty="0" smtClean="0"/>
              <a:t>synchronized </a:t>
            </a:r>
            <a:r>
              <a:rPr lang="en-US" sz="1400" dirty="0" err="1" smtClean="0"/>
              <a:t>RunControl</a:t>
            </a:r>
            <a:endParaRPr lang="en-US" sz="1400" dirty="0"/>
          </a:p>
        </p:txBody>
      </p:sp>
      <p:cxnSp>
        <p:nvCxnSpPr>
          <p:cNvPr id="65" name="Elbow Connector 64"/>
          <p:cNvCxnSpPr/>
          <p:nvPr/>
        </p:nvCxnSpPr>
        <p:spPr>
          <a:xfrm>
            <a:off x="8121896" y="3819876"/>
            <a:ext cx="300000" cy="59693"/>
          </a:xfrm>
          <a:prstGeom prst="bentConnector3">
            <a:avLst/>
          </a:prstGeom>
          <a:ln w="127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9600845" y="3711100"/>
            <a:ext cx="572101" cy="352443"/>
          </a:xfrm>
          <a:prstGeom prst="straightConnector1">
            <a:avLst/>
          </a:prstGeom>
          <a:ln w="317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8369457" y="3601219"/>
            <a:ext cx="1029944" cy="73"/>
          </a:xfrm>
          <a:prstGeom prst="straightConnector1">
            <a:avLst/>
          </a:prstGeom>
          <a:ln w="127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8959798" y="5032543"/>
            <a:ext cx="4877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GTY</a:t>
            </a:r>
            <a:endParaRPr lang="en-US" sz="1400" dirty="0"/>
          </a:p>
        </p:txBody>
      </p:sp>
      <p:sp>
        <p:nvSpPr>
          <p:cNvPr id="74" name="Rectangle 73"/>
          <p:cNvSpPr/>
          <p:nvPr/>
        </p:nvSpPr>
        <p:spPr>
          <a:xfrm>
            <a:off x="8534947" y="4824978"/>
            <a:ext cx="1056435" cy="425286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9088086" y="4816738"/>
            <a:ext cx="6481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TX/RX</a:t>
            </a:r>
            <a:endParaRPr lang="en-US" sz="1200" dirty="0"/>
          </a:p>
        </p:txBody>
      </p:sp>
      <p:sp>
        <p:nvSpPr>
          <p:cNvPr id="76" name="TextBox 75"/>
          <p:cNvSpPr txBox="1"/>
          <p:nvPr/>
        </p:nvSpPr>
        <p:spPr>
          <a:xfrm>
            <a:off x="8456883" y="4795822"/>
            <a:ext cx="7467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RefClk</a:t>
            </a:r>
            <a:endParaRPr lang="en-US" sz="1200" dirty="0"/>
          </a:p>
        </p:txBody>
      </p:sp>
      <p:sp>
        <p:nvSpPr>
          <p:cNvPr id="77" name="TextBox 76"/>
          <p:cNvSpPr txBox="1"/>
          <p:nvPr/>
        </p:nvSpPr>
        <p:spPr>
          <a:xfrm>
            <a:off x="8449951" y="5023043"/>
            <a:ext cx="7467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RecClk</a:t>
            </a:r>
            <a:endParaRPr lang="en-US" sz="1400" dirty="0"/>
          </a:p>
        </p:txBody>
      </p:sp>
      <p:cxnSp>
        <p:nvCxnSpPr>
          <p:cNvPr id="78" name="Straight Arrow Connector 77"/>
          <p:cNvCxnSpPr/>
          <p:nvPr/>
        </p:nvCxnSpPr>
        <p:spPr>
          <a:xfrm flipH="1">
            <a:off x="9332440" y="4182835"/>
            <a:ext cx="1" cy="619833"/>
          </a:xfrm>
          <a:prstGeom prst="straightConnector1">
            <a:avLst/>
          </a:prstGeom>
          <a:ln w="28575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8299913" y="5170047"/>
            <a:ext cx="242744" cy="12836"/>
          </a:xfrm>
          <a:prstGeom prst="straightConnector1">
            <a:avLst/>
          </a:prstGeom>
          <a:ln w="15875">
            <a:solidFill>
              <a:srgbClr val="FFC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8296669" y="5396168"/>
            <a:ext cx="1617361" cy="4507"/>
          </a:xfrm>
          <a:prstGeom prst="straightConnector1">
            <a:avLst/>
          </a:prstGeom>
          <a:ln w="158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9590722" y="4951113"/>
            <a:ext cx="317029" cy="0"/>
          </a:xfrm>
          <a:prstGeom prst="straightConnector1">
            <a:avLst/>
          </a:prstGeom>
          <a:ln w="317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7143876" y="5929548"/>
            <a:ext cx="3838575" cy="233033"/>
          </a:xfrm>
          <a:prstGeom prst="rect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8485100" y="5857527"/>
            <a:ext cx="1040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FEB/ASIC</a:t>
            </a:r>
            <a:endParaRPr lang="en-US" dirty="0"/>
          </a:p>
        </p:txBody>
      </p:sp>
      <p:cxnSp>
        <p:nvCxnSpPr>
          <p:cNvPr id="97" name="Straight Arrow Connector 96"/>
          <p:cNvCxnSpPr/>
          <p:nvPr/>
        </p:nvCxnSpPr>
        <p:spPr>
          <a:xfrm>
            <a:off x="10215614" y="5556178"/>
            <a:ext cx="0" cy="37337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V="1">
            <a:off x="10672763" y="5556178"/>
            <a:ext cx="0" cy="37337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384196" y="6269878"/>
            <a:ext cx="2960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Beam Crossing phase aligned 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21" name="Curved Connector 20"/>
          <p:cNvCxnSpPr>
            <a:stCxn id="6" idx="1"/>
            <a:endCxn id="37" idx="1"/>
          </p:cNvCxnSpPr>
          <p:nvPr/>
        </p:nvCxnSpPr>
        <p:spPr>
          <a:xfrm rot="10800000" flipV="1">
            <a:off x="7111805" y="2212296"/>
            <a:ext cx="22667" cy="2888431"/>
          </a:xfrm>
          <a:prstGeom prst="curvedConnector3">
            <a:avLst>
              <a:gd name="adj1" fmla="val 1108515"/>
            </a:avLst>
          </a:prstGeom>
          <a:ln w="38100">
            <a:solidFill>
              <a:srgbClr val="7030A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889000" y="3763204"/>
            <a:ext cx="520700" cy="0"/>
          </a:xfrm>
          <a:prstGeom prst="straightConnector1">
            <a:avLst/>
          </a:prstGeom>
          <a:ln w="38100">
            <a:solidFill>
              <a:srgbClr val="7030A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358780" y="3574586"/>
            <a:ext cx="48091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Even the dedicated clock distribution will have the same problem</a:t>
            </a:r>
          </a:p>
        </p:txBody>
      </p:sp>
    </p:spTree>
    <p:extLst>
      <p:ext uri="{BB962C8B-B14F-4D97-AF65-F5344CB8AC3E}">
        <p14:creationId xmlns:p14="http://schemas.microsoft.com/office/powerpoint/2010/main" val="2658972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Rectangle 163"/>
          <p:cNvSpPr/>
          <p:nvPr/>
        </p:nvSpPr>
        <p:spPr>
          <a:xfrm>
            <a:off x="499218" y="2537803"/>
            <a:ext cx="5965081" cy="3732076"/>
          </a:xfrm>
          <a:prstGeom prst="rect">
            <a:avLst/>
          </a:prstGeom>
          <a:solidFill>
            <a:srgbClr val="FFC000">
              <a:alpha val="2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173399" y="4829170"/>
            <a:ext cx="1126514" cy="624270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99219" y="247591"/>
            <a:ext cx="69212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Proposal:</a:t>
            </a:r>
          </a:p>
          <a:p>
            <a:r>
              <a:rPr lang="en-US" sz="2800" dirty="0" smtClean="0"/>
              <a:t>Beam pickup, and digital feedback to GTU</a:t>
            </a:r>
          </a:p>
        </p:txBody>
      </p:sp>
      <p:sp>
        <p:nvSpPr>
          <p:cNvPr id="2" name="Rectangle 1"/>
          <p:cNvSpPr/>
          <p:nvPr/>
        </p:nvSpPr>
        <p:spPr>
          <a:xfrm>
            <a:off x="7134471" y="826856"/>
            <a:ext cx="1095375" cy="574161"/>
          </a:xfrm>
          <a:prstGeom prst="rect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054677" y="848576"/>
            <a:ext cx="127802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EIC</a:t>
            </a:r>
          </a:p>
          <a:p>
            <a:pPr algn="ctr"/>
            <a:r>
              <a:rPr lang="en-US" sz="1100" dirty="0" smtClean="0"/>
              <a:t>common platform</a:t>
            </a:r>
            <a:endParaRPr lang="en-US" sz="1100" dirty="0"/>
          </a:p>
        </p:txBody>
      </p:sp>
      <p:sp>
        <p:nvSpPr>
          <p:cNvPr id="6" name="Rectangle 5"/>
          <p:cNvSpPr/>
          <p:nvPr/>
        </p:nvSpPr>
        <p:spPr>
          <a:xfrm>
            <a:off x="7134471" y="1804377"/>
            <a:ext cx="3838575" cy="815840"/>
          </a:xfrm>
          <a:prstGeom prst="rect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754268" y="2353136"/>
            <a:ext cx="751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GTU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696696" y="686642"/>
            <a:ext cx="1276350" cy="714375"/>
          </a:xfrm>
          <a:prstGeom prst="rect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696696" y="720663"/>
            <a:ext cx="13708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RunControl</a:t>
            </a:r>
            <a:r>
              <a:rPr lang="en-US" dirty="0" smtClean="0"/>
              <a:t> computer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134471" y="1817212"/>
            <a:ext cx="147572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System clock </a:t>
            </a:r>
          </a:p>
          <a:p>
            <a:r>
              <a:rPr lang="en-US" sz="1400" dirty="0" smtClean="0"/>
              <a:t>(98.5MHz)</a:t>
            </a:r>
          </a:p>
          <a:p>
            <a:r>
              <a:rPr lang="en-US" sz="1400" dirty="0" smtClean="0"/>
              <a:t>Two-level </a:t>
            </a:r>
            <a:r>
              <a:rPr lang="en-US" sz="1400" dirty="0" err="1" smtClean="0"/>
              <a:t>fanouts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8315570" y="1816576"/>
            <a:ext cx="781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Beam orbit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7186859" y="1816576"/>
            <a:ext cx="1633537" cy="721226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256252" y="1822232"/>
            <a:ext cx="1633537" cy="721226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endCxn id="12" idx="0"/>
          </p:cNvCxnSpPr>
          <p:nvPr/>
        </p:nvCxnSpPr>
        <p:spPr>
          <a:xfrm>
            <a:off x="8003627" y="1401017"/>
            <a:ext cx="1" cy="415559"/>
          </a:xfrm>
          <a:prstGeom prst="straightConnector1">
            <a:avLst/>
          </a:prstGeom>
          <a:ln w="222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0163421" y="1401017"/>
            <a:ext cx="9525" cy="415559"/>
          </a:xfrm>
          <a:prstGeom prst="straightConnector1">
            <a:avLst/>
          </a:prstGeom>
          <a:ln w="222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111120" y="1437696"/>
            <a:ext cx="8227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E</a:t>
            </a:r>
            <a:r>
              <a:rPr lang="en-US" sz="1400" dirty="0" smtClean="0">
                <a:solidFill>
                  <a:srgbClr val="FF0000"/>
                </a:solidFill>
              </a:rPr>
              <a:t>thernet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8820396" y="1986805"/>
            <a:ext cx="435856" cy="2381"/>
          </a:xfrm>
          <a:prstGeom prst="straightConnector1">
            <a:avLst/>
          </a:prstGeom>
          <a:ln w="158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8820396" y="2351995"/>
            <a:ext cx="435856" cy="0"/>
          </a:xfrm>
          <a:prstGeom prst="straightConnector1">
            <a:avLst/>
          </a:prstGeom>
          <a:ln w="158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134471" y="3358211"/>
            <a:ext cx="3838575" cy="815840"/>
          </a:xfrm>
          <a:prstGeom prst="rect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8541851" y="3303436"/>
            <a:ext cx="751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DAM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110068" y="3314961"/>
            <a:ext cx="1393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Clock fanout</a:t>
            </a:r>
          </a:p>
          <a:p>
            <a:pPr algn="ctr"/>
            <a:r>
              <a:rPr lang="en-US" sz="1000" dirty="0" smtClean="0"/>
              <a:t>(optional jitter cleaner)</a:t>
            </a:r>
            <a:endParaRPr lang="en-US" sz="1000" dirty="0"/>
          </a:p>
        </p:txBody>
      </p:sp>
      <p:sp>
        <p:nvSpPr>
          <p:cNvPr id="28" name="Rectangle 27"/>
          <p:cNvSpPr/>
          <p:nvPr/>
        </p:nvSpPr>
        <p:spPr>
          <a:xfrm>
            <a:off x="7221422" y="3381235"/>
            <a:ext cx="1148035" cy="438641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0215614" y="3353660"/>
            <a:ext cx="5546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DAQ</a:t>
            </a:r>
            <a:endParaRPr lang="en-US" sz="1400" dirty="0"/>
          </a:p>
        </p:txBody>
      </p:sp>
      <p:sp>
        <p:nvSpPr>
          <p:cNvPr id="29" name="Rectangle 28"/>
          <p:cNvSpPr/>
          <p:nvPr/>
        </p:nvSpPr>
        <p:spPr>
          <a:xfrm>
            <a:off x="10179402" y="3376591"/>
            <a:ext cx="539853" cy="328096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153795" y="4822753"/>
            <a:ext cx="3838575" cy="815840"/>
          </a:xfrm>
          <a:prstGeom prst="rect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8773592" y="5371512"/>
            <a:ext cx="751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RDO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111804" y="4769868"/>
            <a:ext cx="1273105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</a:t>
            </a:r>
            <a:r>
              <a:rPr lang="en-US" sz="1400" dirty="0" smtClean="0"/>
              <a:t>lock recovery</a:t>
            </a:r>
          </a:p>
          <a:p>
            <a:r>
              <a:rPr lang="en-US" sz="900" dirty="0" smtClean="0"/>
              <a:t>(optional </a:t>
            </a:r>
            <a:r>
              <a:rPr lang="en-US" sz="900" dirty="0" err="1"/>
              <a:t>i</a:t>
            </a:r>
            <a:r>
              <a:rPr lang="en-US" sz="900" dirty="0" err="1" smtClean="0"/>
              <a:t>itter</a:t>
            </a:r>
            <a:r>
              <a:rPr lang="en-US" sz="900" dirty="0" smtClean="0"/>
              <a:t> cleaner)</a:t>
            </a:r>
          </a:p>
          <a:p>
            <a:r>
              <a:rPr lang="en-US" sz="1400" dirty="0" smtClean="0"/>
              <a:t>Clock </a:t>
            </a:r>
            <a:r>
              <a:rPr lang="en-US" sz="1400" dirty="0" err="1" smtClean="0"/>
              <a:t>fanouts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10052602" y="4781230"/>
            <a:ext cx="7810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Control</a:t>
            </a:r>
          </a:p>
          <a:p>
            <a:r>
              <a:rPr lang="en-US" sz="1400" dirty="0" smtClean="0"/>
              <a:t>Config</a:t>
            </a:r>
          </a:p>
          <a:p>
            <a:r>
              <a:rPr lang="en-US" sz="1400" dirty="0" smtClean="0"/>
              <a:t>DAQ</a:t>
            </a:r>
            <a:endParaRPr lang="en-US" sz="1400" dirty="0"/>
          </a:p>
        </p:txBody>
      </p:sp>
      <p:sp>
        <p:nvSpPr>
          <p:cNvPr id="40" name="Rectangle 39"/>
          <p:cNvSpPr/>
          <p:nvPr/>
        </p:nvSpPr>
        <p:spPr>
          <a:xfrm>
            <a:off x="9914030" y="4834952"/>
            <a:ext cx="1058194" cy="721226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8292457" y="4944016"/>
            <a:ext cx="250453" cy="7097"/>
          </a:xfrm>
          <a:prstGeom prst="straightConnector1">
            <a:avLst/>
          </a:prstGeom>
          <a:ln w="158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8121896" y="5453440"/>
            <a:ext cx="0" cy="476108"/>
          </a:xfrm>
          <a:prstGeom prst="straightConnector1">
            <a:avLst/>
          </a:prstGeom>
          <a:ln w="158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7588901" y="6057281"/>
            <a:ext cx="0" cy="737994"/>
          </a:xfrm>
          <a:prstGeom prst="straightConnector1">
            <a:avLst/>
          </a:prstGeom>
          <a:ln w="127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8680930" y="3923817"/>
            <a:ext cx="4877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GTY</a:t>
            </a:r>
            <a:endParaRPr lang="en-US" sz="1400" dirty="0"/>
          </a:p>
        </p:txBody>
      </p:sp>
      <p:sp>
        <p:nvSpPr>
          <p:cNvPr id="50" name="Rectangle 49"/>
          <p:cNvSpPr/>
          <p:nvPr/>
        </p:nvSpPr>
        <p:spPr>
          <a:xfrm>
            <a:off x="8421896" y="3755183"/>
            <a:ext cx="1178950" cy="425286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9259022" y="3301539"/>
            <a:ext cx="1027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Control config, status</a:t>
            </a:r>
            <a:endParaRPr lang="en-US" sz="1200" dirty="0"/>
          </a:p>
        </p:txBody>
      </p:sp>
      <p:sp>
        <p:nvSpPr>
          <p:cNvPr id="52" name="Rectangle 51"/>
          <p:cNvSpPr/>
          <p:nvPr/>
        </p:nvSpPr>
        <p:spPr>
          <a:xfrm>
            <a:off x="9362127" y="3375962"/>
            <a:ext cx="817010" cy="328096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0619861" y="2747519"/>
            <a:ext cx="851142" cy="368312"/>
          </a:xfrm>
          <a:prstGeom prst="rect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10619861" y="2735296"/>
            <a:ext cx="909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Host PC</a:t>
            </a:r>
            <a:endParaRPr lang="en-US" dirty="0"/>
          </a:p>
        </p:txBody>
      </p:sp>
      <p:cxnSp>
        <p:nvCxnSpPr>
          <p:cNvPr id="56" name="Straight Arrow Connector 55"/>
          <p:cNvCxnSpPr/>
          <p:nvPr/>
        </p:nvCxnSpPr>
        <p:spPr>
          <a:xfrm flipH="1">
            <a:off x="10260168" y="3104628"/>
            <a:ext cx="629620" cy="248507"/>
          </a:xfrm>
          <a:prstGeom prst="straightConnector1">
            <a:avLst/>
          </a:prstGeom>
          <a:ln w="349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9696696" y="2620217"/>
            <a:ext cx="0" cy="73291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10092344" y="2635300"/>
            <a:ext cx="18776" cy="717835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9084517" y="3800758"/>
            <a:ext cx="648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TX/RX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8332697" y="3711100"/>
            <a:ext cx="7467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RefClk</a:t>
            </a:r>
            <a:endParaRPr 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9589280" y="1797253"/>
            <a:ext cx="1166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Beam Orbit </a:t>
            </a:r>
            <a:r>
              <a:rPr lang="en-US" sz="1400" dirty="0" smtClean="0"/>
              <a:t>synchronized </a:t>
            </a:r>
            <a:r>
              <a:rPr lang="en-US" sz="1400" dirty="0" err="1" smtClean="0"/>
              <a:t>RunControl</a:t>
            </a:r>
            <a:endParaRPr lang="en-US" sz="1400" dirty="0"/>
          </a:p>
        </p:txBody>
      </p:sp>
      <p:cxnSp>
        <p:nvCxnSpPr>
          <p:cNvPr id="65" name="Elbow Connector 64"/>
          <p:cNvCxnSpPr/>
          <p:nvPr/>
        </p:nvCxnSpPr>
        <p:spPr>
          <a:xfrm>
            <a:off x="8121896" y="3819876"/>
            <a:ext cx="300000" cy="59693"/>
          </a:xfrm>
          <a:prstGeom prst="bentConnector3">
            <a:avLst/>
          </a:prstGeom>
          <a:ln w="127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9600845" y="3711100"/>
            <a:ext cx="572101" cy="352443"/>
          </a:xfrm>
          <a:prstGeom prst="straightConnector1">
            <a:avLst/>
          </a:prstGeom>
          <a:ln w="317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8369457" y="3601219"/>
            <a:ext cx="1029944" cy="73"/>
          </a:xfrm>
          <a:prstGeom prst="straightConnector1">
            <a:avLst/>
          </a:prstGeom>
          <a:ln w="127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8959798" y="5032543"/>
            <a:ext cx="4877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GTY</a:t>
            </a:r>
            <a:endParaRPr lang="en-US" sz="1400" dirty="0"/>
          </a:p>
        </p:txBody>
      </p:sp>
      <p:sp>
        <p:nvSpPr>
          <p:cNvPr id="74" name="Rectangle 73"/>
          <p:cNvSpPr/>
          <p:nvPr/>
        </p:nvSpPr>
        <p:spPr>
          <a:xfrm>
            <a:off x="8534947" y="4824978"/>
            <a:ext cx="1056435" cy="425286"/>
          </a:xfrm>
          <a:prstGeom prst="rect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9088086" y="4816738"/>
            <a:ext cx="6481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TX/RX</a:t>
            </a:r>
            <a:endParaRPr lang="en-US" sz="1200" dirty="0"/>
          </a:p>
        </p:txBody>
      </p:sp>
      <p:sp>
        <p:nvSpPr>
          <p:cNvPr id="76" name="TextBox 75"/>
          <p:cNvSpPr txBox="1"/>
          <p:nvPr/>
        </p:nvSpPr>
        <p:spPr>
          <a:xfrm>
            <a:off x="8456883" y="4795822"/>
            <a:ext cx="7467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RefClk</a:t>
            </a:r>
            <a:endParaRPr lang="en-US" sz="1200" dirty="0"/>
          </a:p>
        </p:txBody>
      </p:sp>
      <p:sp>
        <p:nvSpPr>
          <p:cNvPr id="77" name="TextBox 76"/>
          <p:cNvSpPr txBox="1"/>
          <p:nvPr/>
        </p:nvSpPr>
        <p:spPr>
          <a:xfrm>
            <a:off x="8449951" y="5023043"/>
            <a:ext cx="7467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RecClk</a:t>
            </a:r>
            <a:endParaRPr lang="en-US" sz="1400" dirty="0"/>
          </a:p>
        </p:txBody>
      </p:sp>
      <p:cxnSp>
        <p:nvCxnSpPr>
          <p:cNvPr id="78" name="Straight Arrow Connector 77"/>
          <p:cNvCxnSpPr/>
          <p:nvPr/>
        </p:nvCxnSpPr>
        <p:spPr>
          <a:xfrm flipH="1">
            <a:off x="9332440" y="4182835"/>
            <a:ext cx="1" cy="619833"/>
          </a:xfrm>
          <a:prstGeom prst="straightConnector1">
            <a:avLst/>
          </a:prstGeom>
          <a:ln w="28575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8299913" y="5170047"/>
            <a:ext cx="242744" cy="12836"/>
          </a:xfrm>
          <a:prstGeom prst="straightConnector1">
            <a:avLst/>
          </a:prstGeom>
          <a:ln w="15875">
            <a:solidFill>
              <a:srgbClr val="FFC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8296669" y="5396168"/>
            <a:ext cx="1617361" cy="4507"/>
          </a:xfrm>
          <a:prstGeom prst="straightConnector1">
            <a:avLst/>
          </a:prstGeom>
          <a:ln w="158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9590722" y="4951113"/>
            <a:ext cx="317029" cy="0"/>
          </a:xfrm>
          <a:prstGeom prst="straightConnector1">
            <a:avLst/>
          </a:prstGeom>
          <a:ln w="317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7143876" y="5929548"/>
            <a:ext cx="3838575" cy="233033"/>
          </a:xfrm>
          <a:prstGeom prst="rect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8485100" y="5857527"/>
            <a:ext cx="1040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FEB/ASIC</a:t>
            </a:r>
            <a:endParaRPr lang="en-US" dirty="0"/>
          </a:p>
        </p:txBody>
      </p:sp>
      <p:cxnSp>
        <p:nvCxnSpPr>
          <p:cNvPr id="97" name="Straight Arrow Connector 96"/>
          <p:cNvCxnSpPr/>
          <p:nvPr/>
        </p:nvCxnSpPr>
        <p:spPr>
          <a:xfrm>
            <a:off x="10215614" y="5556178"/>
            <a:ext cx="0" cy="37337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V="1">
            <a:off x="10672763" y="5556178"/>
            <a:ext cx="0" cy="37337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>
            <a:stCxn id="6" idx="1"/>
            <a:endCxn id="37" idx="1"/>
          </p:cNvCxnSpPr>
          <p:nvPr/>
        </p:nvCxnSpPr>
        <p:spPr>
          <a:xfrm rot="10800000" flipV="1">
            <a:off x="7111805" y="2212296"/>
            <a:ext cx="22667" cy="2888431"/>
          </a:xfrm>
          <a:prstGeom prst="curvedConnector3">
            <a:avLst>
              <a:gd name="adj1" fmla="val 1108515"/>
            </a:avLst>
          </a:prstGeom>
          <a:ln w="38100">
            <a:solidFill>
              <a:srgbClr val="7030A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reeform 47"/>
          <p:cNvSpPr/>
          <p:nvPr/>
        </p:nvSpPr>
        <p:spPr>
          <a:xfrm>
            <a:off x="859586" y="5239312"/>
            <a:ext cx="436953" cy="899007"/>
          </a:xfrm>
          <a:custGeom>
            <a:avLst/>
            <a:gdLst>
              <a:gd name="connsiteX0" fmla="*/ 0 w 1233488"/>
              <a:gd name="connsiteY0" fmla="*/ 517738 h 899007"/>
              <a:gd name="connsiteX1" fmla="*/ 295275 w 1233488"/>
              <a:gd name="connsiteY1" fmla="*/ 8151 h 899007"/>
              <a:gd name="connsiteX2" fmla="*/ 778669 w 1233488"/>
              <a:gd name="connsiteY2" fmla="*/ 879688 h 899007"/>
              <a:gd name="connsiteX3" fmla="*/ 1233488 w 1233488"/>
              <a:gd name="connsiteY3" fmla="*/ 527263 h 899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488" h="899007">
                <a:moveTo>
                  <a:pt x="0" y="517738"/>
                </a:moveTo>
                <a:cubicBezTo>
                  <a:pt x="82748" y="232782"/>
                  <a:pt x="165497" y="-52174"/>
                  <a:pt x="295275" y="8151"/>
                </a:cubicBezTo>
                <a:cubicBezTo>
                  <a:pt x="425053" y="68476"/>
                  <a:pt x="622300" y="793169"/>
                  <a:pt x="778669" y="879688"/>
                </a:cubicBezTo>
                <a:cubicBezTo>
                  <a:pt x="935038" y="966207"/>
                  <a:pt x="1084263" y="746735"/>
                  <a:pt x="1233488" y="52726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 flipV="1">
            <a:off x="1296539" y="5751494"/>
            <a:ext cx="564411" cy="12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48" idx="0"/>
          </p:cNvCxnSpPr>
          <p:nvPr/>
        </p:nvCxnSpPr>
        <p:spPr>
          <a:xfrm flipH="1" flipV="1">
            <a:off x="438105" y="5751494"/>
            <a:ext cx="421481" cy="55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Freeform 90"/>
          <p:cNvSpPr/>
          <p:nvPr/>
        </p:nvSpPr>
        <p:spPr>
          <a:xfrm>
            <a:off x="2282431" y="5234317"/>
            <a:ext cx="436953" cy="899007"/>
          </a:xfrm>
          <a:custGeom>
            <a:avLst/>
            <a:gdLst>
              <a:gd name="connsiteX0" fmla="*/ 0 w 1233488"/>
              <a:gd name="connsiteY0" fmla="*/ 517738 h 899007"/>
              <a:gd name="connsiteX1" fmla="*/ 295275 w 1233488"/>
              <a:gd name="connsiteY1" fmla="*/ 8151 h 899007"/>
              <a:gd name="connsiteX2" fmla="*/ 778669 w 1233488"/>
              <a:gd name="connsiteY2" fmla="*/ 879688 h 899007"/>
              <a:gd name="connsiteX3" fmla="*/ 1233488 w 1233488"/>
              <a:gd name="connsiteY3" fmla="*/ 527263 h 899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488" h="899007">
                <a:moveTo>
                  <a:pt x="0" y="517738"/>
                </a:moveTo>
                <a:cubicBezTo>
                  <a:pt x="82748" y="232782"/>
                  <a:pt x="165497" y="-52174"/>
                  <a:pt x="295275" y="8151"/>
                </a:cubicBezTo>
                <a:cubicBezTo>
                  <a:pt x="425053" y="68476"/>
                  <a:pt x="622300" y="793169"/>
                  <a:pt x="778669" y="879688"/>
                </a:cubicBezTo>
                <a:cubicBezTo>
                  <a:pt x="935038" y="966207"/>
                  <a:pt x="1084263" y="746735"/>
                  <a:pt x="1233488" y="52726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/>
          <p:cNvCxnSpPr/>
          <p:nvPr/>
        </p:nvCxnSpPr>
        <p:spPr>
          <a:xfrm flipV="1">
            <a:off x="2719384" y="5751494"/>
            <a:ext cx="572041" cy="77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91" idx="0"/>
          </p:cNvCxnSpPr>
          <p:nvPr/>
        </p:nvCxnSpPr>
        <p:spPr>
          <a:xfrm flipH="1" flipV="1">
            <a:off x="1860950" y="5746499"/>
            <a:ext cx="421481" cy="55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Freeform 95"/>
          <p:cNvSpPr/>
          <p:nvPr/>
        </p:nvSpPr>
        <p:spPr>
          <a:xfrm>
            <a:off x="3712906" y="5232286"/>
            <a:ext cx="436953" cy="899007"/>
          </a:xfrm>
          <a:custGeom>
            <a:avLst/>
            <a:gdLst>
              <a:gd name="connsiteX0" fmla="*/ 0 w 1233488"/>
              <a:gd name="connsiteY0" fmla="*/ 517738 h 899007"/>
              <a:gd name="connsiteX1" fmla="*/ 295275 w 1233488"/>
              <a:gd name="connsiteY1" fmla="*/ 8151 h 899007"/>
              <a:gd name="connsiteX2" fmla="*/ 778669 w 1233488"/>
              <a:gd name="connsiteY2" fmla="*/ 879688 h 899007"/>
              <a:gd name="connsiteX3" fmla="*/ 1233488 w 1233488"/>
              <a:gd name="connsiteY3" fmla="*/ 527263 h 899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488" h="899007">
                <a:moveTo>
                  <a:pt x="0" y="517738"/>
                </a:moveTo>
                <a:cubicBezTo>
                  <a:pt x="82748" y="232782"/>
                  <a:pt x="165497" y="-52174"/>
                  <a:pt x="295275" y="8151"/>
                </a:cubicBezTo>
                <a:cubicBezTo>
                  <a:pt x="425053" y="68476"/>
                  <a:pt x="622300" y="793169"/>
                  <a:pt x="778669" y="879688"/>
                </a:cubicBezTo>
                <a:cubicBezTo>
                  <a:pt x="935038" y="966207"/>
                  <a:pt x="1084263" y="746735"/>
                  <a:pt x="1233488" y="52726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 flipV="1">
            <a:off x="4149859" y="5751494"/>
            <a:ext cx="1142319" cy="56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96" idx="0"/>
          </p:cNvCxnSpPr>
          <p:nvPr/>
        </p:nvCxnSpPr>
        <p:spPr>
          <a:xfrm flipH="1" flipV="1">
            <a:off x="3291425" y="5744468"/>
            <a:ext cx="421481" cy="55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Freeform 100"/>
          <p:cNvSpPr/>
          <p:nvPr/>
        </p:nvSpPr>
        <p:spPr>
          <a:xfrm>
            <a:off x="5671726" y="5239312"/>
            <a:ext cx="436953" cy="899007"/>
          </a:xfrm>
          <a:custGeom>
            <a:avLst/>
            <a:gdLst>
              <a:gd name="connsiteX0" fmla="*/ 0 w 1233488"/>
              <a:gd name="connsiteY0" fmla="*/ 517738 h 899007"/>
              <a:gd name="connsiteX1" fmla="*/ 295275 w 1233488"/>
              <a:gd name="connsiteY1" fmla="*/ 8151 h 899007"/>
              <a:gd name="connsiteX2" fmla="*/ 778669 w 1233488"/>
              <a:gd name="connsiteY2" fmla="*/ 879688 h 899007"/>
              <a:gd name="connsiteX3" fmla="*/ 1233488 w 1233488"/>
              <a:gd name="connsiteY3" fmla="*/ 527263 h 899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488" h="899007">
                <a:moveTo>
                  <a:pt x="0" y="517738"/>
                </a:moveTo>
                <a:cubicBezTo>
                  <a:pt x="82748" y="232782"/>
                  <a:pt x="165497" y="-52174"/>
                  <a:pt x="295275" y="8151"/>
                </a:cubicBezTo>
                <a:cubicBezTo>
                  <a:pt x="425053" y="68476"/>
                  <a:pt x="622300" y="793169"/>
                  <a:pt x="778669" y="879688"/>
                </a:cubicBezTo>
                <a:cubicBezTo>
                  <a:pt x="935038" y="966207"/>
                  <a:pt x="1084263" y="746735"/>
                  <a:pt x="1233488" y="52726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Connector 101"/>
          <p:cNvCxnSpPr/>
          <p:nvPr/>
        </p:nvCxnSpPr>
        <p:spPr>
          <a:xfrm>
            <a:off x="6108679" y="5764194"/>
            <a:ext cx="5798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101" idx="0"/>
          </p:cNvCxnSpPr>
          <p:nvPr/>
        </p:nvCxnSpPr>
        <p:spPr>
          <a:xfrm flipH="1" flipV="1">
            <a:off x="5250245" y="5751494"/>
            <a:ext cx="421481" cy="55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3139528" y="5584952"/>
            <a:ext cx="151897" cy="35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>
            <a:off x="3268323" y="5584952"/>
            <a:ext cx="151897" cy="35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1500034" y="5012462"/>
            <a:ext cx="6829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2179560" y="4764883"/>
            <a:ext cx="725667" cy="14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2182949" y="4758462"/>
            <a:ext cx="0" cy="25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2908616" y="4756992"/>
            <a:ext cx="4704" cy="248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2898917" y="5018883"/>
            <a:ext cx="6829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V="1">
            <a:off x="3581832" y="4763413"/>
            <a:ext cx="725667" cy="14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3581832" y="4764883"/>
            <a:ext cx="0" cy="25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4307499" y="4763413"/>
            <a:ext cx="4704" cy="248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96603" y="5021931"/>
            <a:ext cx="6829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V="1">
            <a:off x="779518" y="4766461"/>
            <a:ext cx="725667" cy="14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779518" y="4767931"/>
            <a:ext cx="0" cy="25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1505185" y="4766461"/>
            <a:ext cx="4704" cy="248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4307499" y="5011841"/>
            <a:ext cx="1204932" cy="151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flipV="1">
            <a:off x="5512431" y="4771473"/>
            <a:ext cx="725667" cy="14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5512431" y="4772943"/>
            <a:ext cx="0" cy="25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6238098" y="4771473"/>
            <a:ext cx="4704" cy="248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H="1">
            <a:off x="4872039" y="4834952"/>
            <a:ext cx="173922" cy="33509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H="1">
            <a:off x="4993000" y="4838897"/>
            <a:ext cx="173922" cy="33509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H="1">
            <a:off x="4854706" y="5605152"/>
            <a:ext cx="173922" cy="33509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flipH="1">
            <a:off x="4975667" y="5609097"/>
            <a:ext cx="173922" cy="33509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H="1">
            <a:off x="3191571" y="4854895"/>
            <a:ext cx="151897" cy="35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H="1">
            <a:off x="3320366" y="4854895"/>
            <a:ext cx="151897" cy="357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21794" y="5431106"/>
            <a:ext cx="1037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Beam pickup</a:t>
            </a:r>
            <a:endParaRPr lang="en-US" dirty="0"/>
          </a:p>
        </p:txBody>
      </p:sp>
      <p:sp>
        <p:nvSpPr>
          <p:cNvPr id="144" name="TextBox 143"/>
          <p:cNvSpPr txBox="1"/>
          <p:nvPr/>
        </p:nvSpPr>
        <p:spPr>
          <a:xfrm>
            <a:off x="-5149" y="4703777"/>
            <a:ext cx="1405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RDO(area) Clock</a:t>
            </a:r>
            <a:endParaRPr lang="en-US" dirty="0"/>
          </a:p>
        </p:txBody>
      </p:sp>
      <p:sp>
        <p:nvSpPr>
          <p:cNvPr id="145" name="Up Arrow 144"/>
          <p:cNvSpPr/>
          <p:nvPr/>
        </p:nvSpPr>
        <p:spPr>
          <a:xfrm>
            <a:off x="2935588" y="4040401"/>
            <a:ext cx="484632" cy="65374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7" name="Curved Connector 146"/>
          <p:cNvCxnSpPr/>
          <p:nvPr/>
        </p:nvCxnSpPr>
        <p:spPr>
          <a:xfrm rot="16200000" flipH="1">
            <a:off x="1912109" y="5152046"/>
            <a:ext cx="859638" cy="317958"/>
          </a:xfrm>
          <a:prstGeom prst="curvedConnector3">
            <a:avLst>
              <a:gd name="adj1" fmla="val 10998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401238" y="3697197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Phase#1</a:t>
            </a:r>
            <a:endParaRPr lang="en-US" dirty="0"/>
          </a:p>
        </p:txBody>
      </p:sp>
      <p:cxnSp>
        <p:nvCxnSpPr>
          <p:cNvPr id="150" name="Curved Connector 149"/>
          <p:cNvCxnSpPr/>
          <p:nvPr/>
        </p:nvCxnSpPr>
        <p:spPr>
          <a:xfrm rot="16200000" flipH="1">
            <a:off x="480041" y="5165771"/>
            <a:ext cx="859638" cy="317958"/>
          </a:xfrm>
          <a:prstGeom prst="curvedConnector3">
            <a:avLst>
              <a:gd name="adj1" fmla="val 10998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urved Connector 150"/>
          <p:cNvCxnSpPr/>
          <p:nvPr/>
        </p:nvCxnSpPr>
        <p:spPr>
          <a:xfrm rot="16200000" flipH="1">
            <a:off x="3335254" y="5131429"/>
            <a:ext cx="833327" cy="332879"/>
          </a:xfrm>
          <a:prstGeom prst="curvedConnector3">
            <a:avLst>
              <a:gd name="adj1" fmla="val 23711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urved Connector 151"/>
          <p:cNvCxnSpPr/>
          <p:nvPr/>
        </p:nvCxnSpPr>
        <p:spPr>
          <a:xfrm rot="16200000" flipH="1">
            <a:off x="5293046" y="5163683"/>
            <a:ext cx="821095" cy="362369"/>
          </a:xfrm>
          <a:prstGeom prst="curvedConnector3">
            <a:avLst>
              <a:gd name="adj1" fmla="val 16939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1718149" y="3688586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Phase#2</a:t>
            </a:r>
            <a:endParaRPr lang="en-US" dirty="0"/>
          </a:p>
        </p:txBody>
      </p:sp>
      <p:sp>
        <p:nvSpPr>
          <p:cNvPr id="158" name="TextBox 157"/>
          <p:cNvSpPr txBox="1"/>
          <p:nvPr/>
        </p:nvSpPr>
        <p:spPr>
          <a:xfrm>
            <a:off x="3119623" y="3714138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Phase#1160</a:t>
            </a:r>
            <a:endParaRPr lang="en-US" dirty="0"/>
          </a:p>
        </p:txBody>
      </p:sp>
      <p:sp>
        <p:nvSpPr>
          <p:cNvPr id="159" name="TextBox 158"/>
          <p:cNvSpPr txBox="1"/>
          <p:nvPr/>
        </p:nvSpPr>
        <p:spPr>
          <a:xfrm>
            <a:off x="5071715" y="3714138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Phase#1</a:t>
            </a:r>
            <a:endParaRPr lang="en-US" dirty="0"/>
          </a:p>
        </p:txBody>
      </p:sp>
      <p:sp>
        <p:nvSpPr>
          <p:cNvPr id="160" name="TextBox 159"/>
          <p:cNvSpPr txBox="1"/>
          <p:nvPr/>
        </p:nvSpPr>
        <p:spPr>
          <a:xfrm>
            <a:off x="2492118" y="2657850"/>
            <a:ext cx="2151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PhaseOrbit</a:t>
            </a:r>
            <a:r>
              <a:rPr lang="en-US" dirty="0" smtClean="0"/>
              <a:t> (average)</a:t>
            </a:r>
            <a:endParaRPr lang="en-US" dirty="0"/>
          </a:p>
        </p:txBody>
      </p:sp>
      <p:sp>
        <p:nvSpPr>
          <p:cNvPr id="161" name="Up Arrow 160"/>
          <p:cNvSpPr/>
          <p:nvPr/>
        </p:nvSpPr>
        <p:spPr>
          <a:xfrm>
            <a:off x="2908453" y="2994681"/>
            <a:ext cx="484632" cy="65374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Up Arrow 161"/>
          <p:cNvSpPr/>
          <p:nvPr/>
        </p:nvSpPr>
        <p:spPr>
          <a:xfrm>
            <a:off x="2890214" y="2041144"/>
            <a:ext cx="484632" cy="65374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TextBox 162"/>
          <p:cNvSpPr txBox="1"/>
          <p:nvPr/>
        </p:nvSpPr>
        <p:spPr>
          <a:xfrm>
            <a:off x="2336954" y="1451603"/>
            <a:ext cx="37585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GTU</a:t>
            </a:r>
            <a:r>
              <a:rPr lang="en-US" sz="2800" dirty="0" smtClean="0"/>
              <a:t>: Phase Correction</a:t>
            </a:r>
            <a:endParaRPr lang="en-US" sz="4000" dirty="0"/>
          </a:p>
        </p:txBody>
      </p:sp>
      <p:sp>
        <p:nvSpPr>
          <p:cNvPr id="165" name="TextBox 164"/>
          <p:cNvSpPr txBox="1"/>
          <p:nvPr/>
        </p:nvSpPr>
        <p:spPr>
          <a:xfrm>
            <a:off x="4812347" y="2501445"/>
            <a:ext cx="1688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RF-</a:t>
            </a:r>
            <a:r>
              <a:rPr lang="en-US" sz="2800" b="1" dirty="0" err="1" smtClean="0"/>
              <a:t>SoC</a:t>
            </a:r>
            <a:r>
              <a:rPr lang="en-US" sz="2800" b="1" dirty="0" smtClean="0"/>
              <a:t> (?)</a:t>
            </a:r>
            <a:endParaRPr lang="en-US" sz="2800" b="1" dirty="0"/>
          </a:p>
        </p:txBody>
      </p:sp>
      <p:sp>
        <p:nvSpPr>
          <p:cNvPr id="166" name="Rectangle 165"/>
          <p:cNvSpPr/>
          <p:nvPr/>
        </p:nvSpPr>
        <p:spPr>
          <a:xfrm>
            <a:off x="2331495" y="1556180"/>
            <a:ext cx="1029264" cy="542400"/>
          </a:xfrm>
          <a:prstGeom prst="rect">
            <a:avLst/>
          </a:prstGeom>
          <a:solidFill>
            <a:srgbClr val="FFC0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56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99219" y="247591"/>
            <a:ext cx="2692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ppRDO</a:t>
            </a:r>
            <a:endParaRPr lang="en-US" sz="3200" b="1" dirty="0" smtClean="0"/>
          </a:p>
          <a:p>
            <a:r>
              <a:rPr lang="en-US" sz="2800" dirty="0" smtClean="0"/>
              <a:t>Clocking scheme</a:t>
            </a:r>
            <a:endParaRPr lang="en-US" sz="2800" dirty="0" smtClean="0"/>
          </a:p>
        </p:txBody>
      </p:sp>
      <p:sp>
        <p:nvSpPr>
          <p:cNvPr id="116" name="Rectangle 115"/>
          <p:cNvSpPr/>
          <p:nvPr/>
        </p:nvSpPr>
        <p:spPr>
          <a:xfrm>
            <a:off x="1171575" y="1600199"/>
            <a:ext cx="10067925" cy="5010151"/>
          </a:xfrm>
          <a:prstGeom prst="rect">
            <a:avLst/>
          </a:prstGeom>
          <a:solidFill>
            <a:srgbClr val="FFFF00">
              <a:alpha val="3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8" name="Rectangle 117"/>
          <p:cNvSpPr/>
          <p:nvPr/>
        </p:nvSpPr>
        <p:spPr>
          <a:xfrm>
            <a:off x="1171575" y="1600199"/>
            <a:ext cx="10067925" cy="5010151"/>
          </a:xfrm>
          <a:prstGeom prst="rect">
            <a:avLst/>
          </a:prstGeom>
          <a:solidFill>
            <a:srgbClr val="FF0000">
              <a:alpha val="1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Rectangle 119"/>
          <p:cNvSpPr/>
          <p:nvPr/>
        </p:nvSpPr>
        <p:spPr>
          <a:xfrm>
            <a:off x="1453436" y="2355008"/>
            <a:ext cx="1296955" cy="15488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>
            <a:off x="1453436" y="2806282"/>
            <a:ext cx="1259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Optic transceiver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2339126" y="2510221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RX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2351950" y="3493585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137" name="Rectangle 136"/>
          <p:cNvSpPr/>
          <p:nvPr/>
        </p:nvSpPr>
        <p:spPr>
          <a:xfrm>
            <a:off x="3807861" y="1807021"/>
            <a:ext cx="917175" cy="15488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TextBox 145"/>
          <p:cNvSpPr txBox="1"/>
          <p:nvPr/>
        </p:nvSpPr>
        <p:spPr>
          <a:xfrm>
            <a:off x="3807862" y="2258295"/>
            <a:ext cx="898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1:4 </a:t>
            </a:r>
            <a:r>
              <a:rPr lang="en-US" dirty="0" smtClean="0"/>
              <a:t>fanout</a:t>
            </a:r>
            <a:endParaRPr lang="en-US" dirty="0"/>
          </a:p>
        </p:txBody>
      </p:sp>
      <p:sp>
        <p:nvSpPr>
          <p:cNvPr id="148" name="TextBox 147"/>
          <p:cNvSpPr txBox="1"/>
          <p:nvPr/>
        </p:nvSpPr>
        <p:spPr>
          <a:xfrm>
            <a:off x="4072293" y="1970218"/>
            <a:ext cx="652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Out1</a:t>
            </a:r>
            <a:endParaRPr lang="en-US" dirty="0"/>
          </a:p>
        </p:txBody>
      </p:sp>
      <p:sp>
        <p:nvSpPr>
          <p:cNvPr id="153" name="TextBox 152"/>
          <p:cNvSpPr txBox="1"/>
          <p:nvPr/>
        </p:nvSpPr>
        <p:spPr>
          <a:xfrm>
            <a:off x="4072293" y="294079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Out0</a:t>
            </a:r>
            <a:endParaRPr lang="en-US" dirty="0"/>
          </a:p>
        </p:txBody>
      </p:sp>
      <p:cxnSp>
        <p:nvCxnSpPr>
          <p:cNvPr id="154" name="Straight Arrow Connector 153"/>
          <p:cNvCxnSpPr>
            <a:stCxn id="134" idx="3"/>
          </p:cNvCxnSpPr>
          <p:nvPr/>
        </p:nvCxnSpPr>
        <p:spPr>
          <a:xfrm>
            <a:off x="2769052" y="2694887"/>
            <a:ext cx="1038809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Rectangle 154"/>
          <p:cNvSpPr/>
          <p:nvPr/>
        </p:nvSpPr>
        <p:spPr>
          <a:xfrm>
            <a:off x="5653061" y="3598835"/>
            <a:ext cx="4449854" cy="2824362"/>
          </a:xfrm>
          <a:prstGeom prst="rect">
            <a:avLst/>
          </a:prstGeom>
          <a:solidFill>
            <a:srgbClr val="00B0F0">
              <a:alpha val="1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TextBox 155"/>
          <p:cNvSpPr txBox="1"/>
          <p:nvPr/>
        </p:nvSpPr>
        <p:spPr>
          <a:xfrm>
            <a:off x="8618152" y="5830484"/>
            <a:ext cx="1259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FPGA</a:t>
            </a:r>
          </a:p>
        </p:txBody>
      </p:sp>
      <p:sp>
        <p:nvSpPr>
          <p:cNvPr id="167" name="Rectangle 166"/>
          <p:cNvSpPr/>
          <p:nvPr/>
        </p:nvSpPr>
        <p:spPr>
          <a:xfrm>
            <a:off x="5655224" y="3598835"/>
            <a:ext cx="1294703" cy="11336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TextBox 167"/>
          <p:cNvSpPr txBox="1"/>
          <p:nvPr/>
        </p:nvSpPr>
        <p:spPr>
          <a:xfrm>
            <a:off x="5913502" y="4019108"/>
            <a:ext cx="806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GTY</a:t>
            </a:r>
            <a:endParaRPr lang="en-US" sz="2000" dirty="0"/>
          </a:p>
        </p:txBody>
      </p:sp>
      <p:sp>
        <p:nvSpPr>
          <p:cNvPr id="169" name="TextBox 168"/>
          <p:cNvSpPr txBox="1"/>
          <p:nvPr/>
        </p:nvSpPr>
        <p:spPr>
          <a:xfrm>
            <a:off x="5649187" y="3631257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RX</a:t>
            </a:r>
            <a:endParaRPr lang="en-US" dirty="0"/>
          </a:p>
        </p:txBody>
      </p:sp>
      <p:sp>
        <p:nvSpPr>
          <p:cNvPr id="170" name="TextBox 169"/>
          <p:cNvSpPr txBox="1"/>
          <p:nvPr/>
        </p:nvSpPr>
        <p:spPr>
          <a:xfrm>
            <a:off x="5625215" y="4284292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</a:t>
            </a:r>
            <a:endParaRPr lang="en-US" dirty="0"/>
          </a:p>
        </p:txBody>
      </p:sp>
      <p:cxnSp>
        <p:nvCxnSpPr>
          <p:cNvPr id="171" name="Elbow Connector 170"/>
          <p:cNvCxnSpPr>
            <a:stCxn id="153" idx="3"/>
            <a:endCxn id="169" idx="1"/>
          </p:cNvCxnSpPr>
          <p:nvPr/>
        </p:nvCxnSpPr>
        <p:spPr>
          <a:xfrm>
            <a:off x="4725036" y="3125465"/>
            <a:ext cx="924151" cy="69045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Elbow Connector 171"/>
          <p:cNvCxnSpPr>
            <a:stCxn id="170" idx="1"/>
            <a:endCxn id="135" idx="3"/>
          </p:cNvCxnSpPr>
          <p:nvPr/>
        </p:nvCxnSpPr>
        <p:spPr>
          <a:xfrm rot="10800000">
            <a:off x="2769053" y="3678252"/>
            <a:ext cx="2856163" cy="79070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Rectangle 172"/>
          <p:cNvSpPr/>
          <p:nvPr/>
        </p:nvSpPr>
        <p:spPr>
          <a:xfrm>
            <a:off x="8402171" y="1863261"/>
            <a:ext cx="1296955" cy="12670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TextBox 173"/>
          <p:cNvSpPr txBox="1"/>
          <p:nvPr/>
        </p:nvSpPr>
        <p:spPr>
          <a:xfrm>
            <a:off x="8402171" y="2314534"/>
            <a:ext cx="1259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Si5345</a:t>
            </a:r>
            <a:endParaRPr lang="en-US" dirty="0"/>
          </a:p>
        </p:txBody>
      </p:sp>
      <p:sp>
        <p:nvSpPr>
          <p:cNvPr id="175" name="TextBox 174"/>
          <p:cNvSpPr txBox="1"/>
          <p:nvPr/>
        </p:nvSpPr>
        <p:spPr>
          <a:xfrm>
            <a:off x="9113739" y="1872623"/>
            <a:ext cx="652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Out0</a:t>
            </a:r>
            <a:endParaRPr lang="en-US" dirty="0"/>
          </a:p>
        </p:txBody>
      </p:sp>
      <p:sp>
        <p:nvSpPr>
          <p:cNvPr id="176" name="TextBox 175"/>
          <p:cNvSpPr txBox="1"/>
          <p:nvPr/>
        </p:nvSpPr>
        <p:spPr>
          <a:xfrm>
            <a:off x="9260770" y="288383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Out2</a:t>
            </a:r>
            <a:endParaRPr lang="en-US" dirty="0"/>
          </a:p>
        </p:txBody>
      </p:sp>
      <p:sp>
        <p:nvSpPr>
          <p:cNvPr id="177" name="TextBox 176"/>
          <p:cNvSpPr txBox="1"/>
          <p:nvPr/>
        </p:nvSpPr>
        <p:spPr>
          <a:xfrm>
            <a:off x="9121513" y="2090373"/>
            <a:ext cx="652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Out1</a:t>
            </a:r>
            <a:endParaRPr lang="en-US" dirty="0"/>
          </a:p>
        </p:txBody>
      </p:sp>
      <p:sp>
        <p:nvSpPr>
          <p:cNvPr id="178" name="TextBox 177"/>
          <p:cNvSpPr txBox="1"/>
          <p:nvPr/>
        </p:nvSpPr>
        <p:spPr>
          <a:xfrm>
            <a:off x="8308090" y="2568956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IN2</a:t>
            </a:r>
            <a:endParaRPr lang="en-US" dirty="0"/>
          </a:p>
        </p:txBody>
      </p:sp>
      <p:sp>
        <p:nvSpPr>
          <p:cNvPr id="179" name="TextBox 178"/>
          <p:cNvSpPr txBox="1"/>
          <p:nvPr/>
        </p:nvSpPr>
        <p:spPr>
          <a:xfrm>
            <a:off x="6026487" y="3765073"/>
            <a:ext cx="9308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RxRECclk</a:t>
            </a:r>
            <a:endParaRPr lang="en-US" sz="1600" dirty="0"/>
          </a:p>
        </p:txBody>
      </p:sp>
      <p:cxnSp>
        <p:nvCxnSpPr>
          <p:cNvPr id="180" name="Elbow Connector 179"/>
          <p:cNvCxnSpPr>
            <a:stCxn id="179" idx="3"/>
            <a:endCxn id="178" idx="1"/>
          </p:cNvCxnSpPr>
          <p:nvPr/>
        </p:nvCxnSpPr>
        <p:spPr>
          <a:xfrm flipV="1">
            <a:off x="6957319" y="2753622"/>
            <a:ext cx="1350771" cy="118072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Elbow Connector 182"/>
          <p:cNvCxnSpPr>
            <a:stCxn id="175" idx="3"/>
            <a:endCxn id="229" idx="0"/>
          </p:cNvCxnSpPr>
          <p:nvPr/>
        </p:nvCxnSpPr>
        <p:spPr>
          <a:xfrm>
            <a:off x="9766483" y="2057289"/>
            <a:ext cx="1056531" cy="71335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Elbow Connector 184"/>
          <p:cNvCxnSpPr/>
          <p:nvPr/>
        </p:nvCxnSpPr>
        <p:spPr>
          <a:xfrm rot="5400000">
            <a:off x="9080193" y="3201263"/>
            <a:ext cx="468571" cy="32657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Rectangle 185"/>
          <p:cNvSpPr/>
          <p:nvPr/>
        </p:nvSpPr>
        <p:spPr>
          <a:xfrm>
            <a:off x="8066981" y="3607246"/>
            <a:ext cx="1296955" cy="8202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TextBox 186"/>
          <p:cNvSpPr txBox="1"/>
          <p:nvPr/>
        </p:nvSpPr>
        <p:spPr>
          <a:xfrm>
            <a:off x="8066981" y="3504129"/>
            <a:ext cx="12596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Phase difference detection</a:t>
            </a:r>
            <a:endParaRPr lang="en-US" dirty="0"/>
          </a:p>
        </p:txBody>
      </p:sp>
      <p:cxnSp>
        <p:nvCxnSpPr>
          <p:cNvPr id="188" name="Straight Connector 187"/>
          <p:cNvCxnSpPr>
            <a:stCxn id="148" idx="3"/>
          </p:cNvCxnSpPr>
          <p:nvPr/>
        </p:nvCxnSpPr>
        <p:spPr>
          <a:xfrm>
            <a:off x="4725037" y="2154884"/>
            <a:ext cx="16967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H="1">
            <a:off x="6525375" y="2170342"/>
            <a:ext cx="10798" cy="959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6521336" y="3129447"/>
            <a:ext cx="16291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/>
          <p:nvPr/>
        </p:nvCxnSpPr>
        <p:spPr>
          <a:xfrm>
            <a:off x="8171478" y="3129447"/>
            <a:ext cx="37323" cy="469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>
            <a:endCxn id="228" idx="3"/>
          </p:cNvCxnSpPr>
          <p:nvPr/>
        </p:nvCxnSpPr>
        <p:spPr>
          <a:xfrm flipH="1" flipV="1">
            <a:off x="7031865" y="4348958"/>
            <a:ext cx="1035116" cy="2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/>
          <p:nvPr/>
        </p:nvCxnSpPr>
        <p:spPr>
          <a:xfrm>
            <a:off x="734980" y="2879553"/>
            <a:ext cx="7184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/>
          <p:nvPr/>
        </p:nvCxnSpPr>
        <p:spPr>
          <a:xfrm flipH="1">
            <a:off x="688327" y="2990948"/>
            <a:ext cx="7651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TextBox 194"/>
          <p:cNvSpPr txBox="1"/>
          <p:nvPr/>
        </p:nvSpPr>
        <p:spPr>
          <a:xfrm>
            <a:off x="668835" y="2565919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Fiber</a:t>
            </a:r>
            <a:endParaRPr lang="en-US" dirty="0"/>
          </a:p>
        </p:txBody>
      </p:sp>
      <p:sp>
        <p:nvSpPr>
          <p:cNvPr id="198" name="Rectangle 197"/>
          <p:cNvSpPr/>
          <p:nvPr/>
        </p:nvSpPr>
        <p:spPr>
          <a:xfrm>
            <a:off x="5976336" y="1718599"/>
            <a:ext cx="1229395" cy="1071990"/>
          </a:xfrm>
          <a:prstGeom prst="rect">
            <a:avLst/>
          </a:prstGeom>
          <a:solidFill>
            <a:schemeClr val="accent1"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optional emergency circuit I</a:t>
            </a:r>
            <a:r>
              <a:rPr lang="en-US" baseline="30000" dirty="0" smtClean="0"/>
              <a:t>2</a:t>
            </a:r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99" name="TextBox 198"/>
          <p:cNvSpPr txBox="1"/>
          <p:nvPr/>
        </p:nvSpPr>
        <p:spPr>
          <a:xfrm>
            <a:off x="1167701" y="6019716"/>
            <a:ext cx="1024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RDO</a:t>
            </a:r>
            <a:endParaRPr lang="en-US" sz="3600" dirty="0"/>
          </a:p>
        </p:txBody>
      </p:sp>
      <p:cxnSp>
        <p:nvCxnSpPr>
          <p:cNvPr id="200" name="Straight Connector 199"/>
          <p:cNvCxnSpPr/>
          <p:nvPr/>
        </p:nvCxnSpPr>
        <p:spPr>
          <a:xfrm flipH="1">
            <a:off x="9924337" y="2314534"/>
            <a:ext cx="10628" cy="2351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/>
          <p:nvPr/>
        </p:nvCxnSpPr>
        <p:spPr>
          <a:xfrm flipH="1" flipV="1">
            <a:off x="6934275" y="4656652"/>
            <a:ext cx="2990063" cy="9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9780243" y="1718735"/>
            <a:ext cx="16401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(N/M)* 98.5 MHz</a:t>
            </a:r>
            <a:endParaRPr lang="en-US" sz="1600" dirty="0"/>
          </a:p>
        </p:txBody>
      </p:sp>
      <p:sp>
        <p:nvSpPr>
          <p:cNvPr id="203" name="TextBox 202"/>
          <p:cNvSpPr txBox="1"/>
          <p:nvPr/>
        </p:nvSpPr>
        <p:spPr>
          <a:xfrm>
            <a:off x="7494423" y="2511831"/>
            <a:ext cx="835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197 or </a:t>
            </a:r>
          </a:p>
          <a:p>
            <a:r>
              <a:rPr lang="en-US" sz="1400" dirty="0" smtClean="0"/>
              <a:t>394 MHz</a:t>
            </a:r>
            <a:endParaRPr lang="en-US" sz="1400" dirty="0"/>
          </a:p>
        </p:txBody>
      </p:sp>
      <p:sp>
        <p:nvSpPr>
          <p:cNvPr id="204" name="TextBox 203"/>
          <p:cNvSpPr txBox="1"/>
          <p:nvPr/>
        </p:nvSpPr>
        <p:spPr>
          <a:xfrm>
            <a:off x="7308553" y="4099301"/>
            <a:ext cx="777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control</a:t>
            </a:r>
            <a:endParaRPr lang="en-US" sz="1600" dirty="0"/>
          </a:p>
        </p:txBody>
      </p:sp>
      <p:sp>
        <p:nvSpPr>
          <p:cNvPr id="205" name="TextBox 204"/>
          <p:cNvSpPr txBox="1"/>
          <p:nvPr/>
        </p:nvSpPr>
        <p:spPr>
          <a:xfrm>
            <a:off x="6363606" y="4419218"/>
            <a:ext cx="7050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ClkRef</a:t>
            </a:r>
            <a:endParaRPr lang="en-US" sz="1600" dirty="0"/>
          </a:p>
        </p:txBody>
      </p:sp>
      <p:sp>
        <p:nvSpPr>
          <p:cNvPr id="206" name="Rectangle 205"/>
          <p:cNvSpPr/>
          <p:nvPr/>
        </p:nvSpPr>
        <p:spPr>
          <a:xfrm>
            <a:off x="4705272" y="1901210"/>
            <a:ext cx="12266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 smtClean="0">
                <a:latin typeface="Book Antiqua" panose="02040602050305030304" pitchFamily="18" charset="0"/>
              </a:rPr>
              <a:t>pseudoClock</a:t>
            </a:r>
            <a:endParaRPr lang="en-US" sz="1400" dirty="0" smtClean="0">
              <a:latin typeface="Book Antiqua" panose="02040602050305030304" pitchFamily="18" charset="0"/>
            </a:endParaRPr>
          </a:p>
          <a:p>
            <a:r>
              <a:rPr lang="en-US" sz="1400" dirty="0" smtClean="0">
                <a:latin typeface="Book Antiqua" panose="02040602050305030304" pitchFamily="18" charset="0"/>
              </a:rPr>
              <a:t> </a:t>
            </a:r>
            <a:r>
              <a:rPr lang="en-US" sz="1400" dirty="0">
                <a:latin typeface="Book Antiqua" panose="02040602050305030304" pitchFamily="18" charset="0"/>
              </a:rPr>
              <a:t>98.5 MHz</a:t>
            </a:r>
            <a:endParaRPr lang="en-US" sz="1400" dirty="0"/>
          </a:p>
        </p:txBody>
      </p:sp>
      <p:sp>
        <p:nvSpPr>
          <p:cNvPr id="207" name="TextBox 206"/>
          <p:cNvSpPr txBox="1"/>
          <p:nvPr/>
        </p:nvSpPr>
        <p:spPr>
          <a:xfrm>
            <a:off x="8827326" y="175900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Out9</a:t>
            </a:r>
            <a:endParaRPr lang="en-US" dirty="0"/>
          </a:p>
        </p:txBody>
      </p:sp>
      <p:sp>
        <p:nvSpPr>
          <p:cNvPr id="208" name="TextBox 207"/>
          <p:cNvSpPr txBox="1"/>
          <p:nvPr/>
        </p:nvSpPr>
        <p:spPr>
          <a:xfrm>
            <a:off x="8323313" y="1757600"/>
            <a:ext cx="508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IN3</a:t>
            </a:r>
            <a:endParaRPr lang="en-US" dirty="0"/>
          </a:p>
        </p:txBody>
      </p:sp>
      <p:cxnSp>
        <p:nvCxnSpPr>
          <p:cNvPr id="209" name="Straight Connector 208"/>
          <p:cNvCxnSpPr/>
          <p:nvPr/>
        </p:nvCxnSpPr>
        <p:spPr>
          <a:xfrm flipV="1">
            <a:off x="9320286" y="1718599"/>
            <a:ext cx="0" cy="144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flipV="1">
            <a:off x="8486428" y="1710436"/>
            <a:ext cx="0" cy="144662"/>
          </a:xfrm>
          <a:prstGeom prst="line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8486428" y="1718599"/>
            <a:ext cx="8260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TextBox 211"/>
          <p:cNvSpPr txBox="1"/>
          <p:nvPr/>
        </p:nvSpPr>
        <p:spPr>
          <a:xfrm>
            <a:off x="8374792" y="1483153"/>
            <a:ext cx="11760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Zero Delay FB</a:t>
            </a:r>
            <a:endParaRPr lang="en-US" sz="1400" dirty="0"/>
          </a:p>
        </p:txBody>
      </p:sp>
      <p:cxnSp>
        <p:nvCxnSpPr>
          <p:cNvPr id="213" name="Straight Connector 212"/>
          <p:cNvCxnSpPr/>
          <p:nvPr/>
        </p:nvCxnSpPr>
        <p:spPr>
          <a:xfrm flipH="1">
            <a:off x="9699126" y="2315146"/>
            <a:ext cx="2253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Rectangle 213"/>
          <p:cNvSpPr/>
          <p:nvPr/>
        </p:nvSpPr>
        <p:spPr>
          <a:xfrm>
            <a:off x="172047" y="2496763"/>
            <a:ext cx="550507" cy="783771"/>
          </a:xfrm>
          <a:prstGeom prst="rect">
            <a:avLst/>
          </a:prstGeom>
          <a:solidFill>
            <a:srgbClr val="FFC000">
              <a:alpha val="1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5" name="TextBox 214"/>
          <p:cNvSpPr txBox="1"/>
          <p:nvPr/>
        </p:nvSpPr>
        <p:spPr>
          <a:xfrm>
            <a:off x="126244" y="2665719"/>
            <a:ext cx="654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800959" y="3359059"/>
            <a:ext cx="7697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W16/Y16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8756464" y="3352430"/>
            <a:ext cx="830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W17/W18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6865224" y="3739800"/>
            <a:ext cx="56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K5/K6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7007790" y="4446337"/>
            <a:ext cx="6639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M5/M6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5166945" y="3593700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H1/H2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5147583" y="4258020"/>
            <a:ext cx="596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G3/G4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7941110" y="2518046"/>
            <a:ext cx="5581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14/15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9626141" y="1876591"/>
            <a:ext cx="5581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23/24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9625068" y="2241348"/>
            <a:ext cx="5581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27/28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9208317" y="3036011"/>
            <a:ext cx="5581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30/31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9151192" y="3678251"/>
            <a:ext cx="0" cy="14957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577550" y="4936587"/>
            <a:ext cx="12153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ePIC_Clock</a:t>
            </a:r>
            <a:endParaRPr lang="en-US" dirty="0" smtClean="0"/>
          </a:p>
          <a:p>
            <a:r>
              <a:rPr lang="en-US" dirty="0" smtClean="0"/>
              <a:t>( </a:t>
            </a:r>
            <a:r>
              <a:rPr lang="en-US" dirty="0" err="1" smtClean="0"/>
              <a:t>Pll_cc</a:t>
            </a:r>
            <a:r>
              <a:rPr lang="en-US" dirty="0" smtClean="0"/>
              <a:t> )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8625020" y="5038135"/>
            <a:ext cx="1156105" cy="472789"/>
          </a:xfrm>
          <a:prstGeom prst="rect">
            <a:avLst/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TextBox 227"/>
          <p:cNvSpPr txBox="1"/>
          <p:nvPr/>
        </p:nvSpPr>
        <p:spPr>
          <a:xfrm>
            <a:off x="6468890" y="4218153"/>
            <a:ext cx="5629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(reset)</a:t>
            </a:r>
            <a:endParaRPr lang="en-US" sz="1100" dirty="0"/>
          </a:p>
        </p:txBody>
      </p:sp>
      <p:sp>
        <p:nvSpPr>
          <p:cNvPr id="229" name="Rectangle 228"/>
          <p:cNvSpPr/>
          <p:nvPr/>
        </p:nvSpPr>
        <p:spPr>
          <a:xfrm>
            <a:off x="10407675" y="2770645"/>
            <a:ext cx="830677" cy="6536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TextBox 229"/>
          <p:cNvSpPr txBox="1"/>
          <p:nvPr/>
        </p:nvSpPr>
        <p:spPr>
          <a:xfrm>
            <a:off x="10384556" y="2935251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Si53302</a:t>
            </a:r>
            <a:endParaRPr lang="en-US" dirty="0"/>
          </a:p>
        </p:txBody>
      </p:sp>
      <p:sp>
        <p:nvSpPr>
          <p:cNvPr id="232" name="TextBox 231"/>
          <p:cNvSpPr txBox="1"/>
          <p:nvPr/>
        </p:nvSpPr>
        <p:spPr>
          <a:xfrm>
            <a:off x="4076280" y="907358"/>
            <a:ext cx="35014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RED/RED: FPGA package pins, or Si5345 package pins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33" name="Rectangle 232"/>
          <p:cNvSpPr/>
          <p:nvPr/>
        </p:nvSpPr>
        <p:spPr>
          <a:xfrm>
            <a:off x="6150774" y="4976139"/>
            <a:ext cx="1210082" cy="4620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TextBox 233"/>
          <p:cNvSpPr txBox="1"/>
          <p:nvPr/>
        </p:nvSpPr>
        <p:spPr>
          <a:xfrm>
            <a:off x="6040346" y="4890890"/>
            <a:ext cx="1448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Data/control</a:t>
            </a:r>
          </a:p>
          <a:p>
            <a:r>
              <a:rPr lang="en-US" dirty="0" smtClean="0"/>
              <a:t>To/from MGT</a:t>
            </a:r>
            <a:endParaRPr lang="en-US" dirty="0"/>
          </a:p>
        </p:txBody>
      </p:sp>
      <p:cxnSp>
        <p:nvCxnSpPr>
          <p:cNvPr id="236" name="Straight Arrow Connector 235"/>
          <p:cNvCxnSpPr/>
          <p:nvPr/>
        </p:nvCxnSpPr>
        <p:spPr>
          <a:xfrm flipV="1">
            <a:off x="6421749" y="4723336"/>
            <a:ext cx="0" cy="252803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Arrow Connector 237"/>
          <p:cNvCxnSpPr>
            <a:stCxn id="31" idx="1"/>
          </p:cNvCxnSpPr>
          <p:nvPr/>
        </p:nvCxnSpPr>
        <p:spPr>
          <a:xfrm flipH="1" flipV="1">
            <a:off x="7360856" y="5250180"/>
            <a:ext cx="1264164" cy="24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Rectangle 239"/>
          <p:cNvSpPr/>
          <p:nvPr/>
        </p:nvSpPr>
        <p:spPr>
          <a:xfrm>
            <a:off x="5645669" y="5552494"/>
            <a:ext cx="1294703" cy="8685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TextBox 240"/>
          <p:cNvSpPr txBox="1"/>
          <p:nvPr/>
        </p:nvSpPr>
        <p:spPr>
          <a:xfrm>
            <a:off x="5627378" y="6115655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242" name="TextBox 241"/>
          <p:cNvSpPr txBox="1"/>
          <p:nvPr/>
        </p:nvSpPr>
        <p:spPr>
          <a:xfrm>
            <a:off x="5625215" y="5479214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43" name="TextBox 242"/>
          <p:cNvSpPr txBox="1"/>
          <p:nvPr/>
        </p:nvSpPr>
        <p:spPr>
          <a:xfrm>
            <a:off x="6156826" y="6079579"/>
            <a:ext cx="88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ClkRef0</a:t>
            </a:r>
            <a:endParaRPr lang="en-US" dirty="0"/>
          </a:p>
        </p:txBody>
      </p:sp>
      <p:sp>
        <p:nvSpPr>
          <p:cNvPr id="244" name="TextBox 243"/>
          <p:cNvSpPr txBox="1"/>
          <p:nvPr/>
        </p:nvSpPr>
        <p:spPr>
          <a:xfrm>
            <a:off x="6153740" y="5499951"/>
            <a:ext cx="88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ClkRef1</a:t>
            </a:r>
            <a:endParaRPr lang="en-US" dirty="0"/>
          </a:p>
        </p:txBody>
      </p:sp>
      <p:cxnSp>
        <p:nvCxnSpPr>
          <p:cNvPr id="246" name="Elbow Connector 245"/>
          <p:cNvCxnSpPr>
            <a:stCxn id="244" idx="1"/>
          </p:cNvCxnSpPr>
          <p:nvPr/>
        </p:nvCxnSpPr>
        <p:spPr>
          <a:xfrm rot="10800000">
            <a:off x="6079114" y="4732531"/>
            <a:ext cx="74627" cy="952087"/>
          </a:xfrm>
          <a:prstGeom prst="bentConnector2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>
            <a:off x="5796672" y="4475371"/>
            <a:ext cx="604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7030A0"/>
                </a:solidFill>
              </a:rPr>
              <a:t>RxPLL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4977366" y="5461870"/>
            <a:ext cx="7548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AA4/AA3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5133606" y="6092602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Y6/Y5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6847591" y="5558933"/>
            <a:ext cx="56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P6/P5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6865224" y="6121125"/>
            <a:ext cx="5741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V6/V5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55" name="Rectangle 254"/>
          <p:cNvSpPr/>
          <p:nvPr/>
        </p:nvSpPr>
        <p:spPr>
          <a:xfrm>
            <a:off x="1464107" y="4500089"/>
            <a:ext cx="1296955" cy="15488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TextBox 255"/>
          <p:cNvSpPr txBox="1"/>
          <p:nvPr/>
        </p:nvSpPr>
        <p:spPr>
          <a:xfrm>
            <a:off x="1464107" y="4951363"/>
            <a:ext cx="1259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Optic transceiver</a:t>
            </a:r>
            <a:endParaRPr lang="en-US" dirty="0"/>
          </a:p>
        </p:txBody>
      </p:sp>
      <p:sp>
        <p:nvSpPr>
          <p:cNvPr id="257" name="TextBox 256"/>
          <p:cNvSpPr txBox="1"/>
          <p:nvPr/>
        </p:nvSpPr>
        <p:spPr>
          <a:xfrm>
            <a:off x="2349797" y="4655302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RX</a:t>
            </a:r>
            <a:endParaRPr lang="en-US" dirty="0"/>
          </a:p>
        </p:txBody>
      </p:sp>
      <p:sp>
        <p:nvSpPr>
          <p:cNvPr id="258" name="TextBox 257"/>
          <p:cNvSpPr txBox="1"/>
          <p:nvPr/>
        </p:nvSpPr>
        <p:spPr>
          <a:xfrm>
            <a:off x="2362621" y="5638666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</a:t>
            </a:r>
            <a:endParaRPr lang="en-US" dirty="0"/>
          </a:p>
        </p:txBody>
      </p:sp>
      <p:cxnSp>
        <p:nvCxnSpPr>
          <p:cNvPr id="33" name="Elbow Connector 32"/>
          <p:cNvCxnSpPr/>
          <p:nvPr/>
        </p:nvCxnSpPr>
        <p:spPr>
          <a:xfrm>
            <a:off x="2779723" y="4890890"/>
            <a:ext cx="2845492" cy="793729"/>
          </a:xfrm>
          <a:prstGeom prst="bentConnector3">
            <a:avLst>
              <a:gd name="adj1" fmla="val 5937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endCxn id="258" idx="3"/>
          </p:cNvCxnSpPr>
          <p:nvPr/>
        </p:nvCxnSpPr>
        <p:spPr>
          <a:xfrm rot="10800000">
            <a:off x="2779723" y="5823332"/>
            <a:ext cx="2961700" cy="449456"/>
          </a:xfrm>
          <a:prstGeom prst="bentConnector3">
            <a:avLst>
              <a:gd name="adj1" fmla="val 6286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Rectangle 258"/>
          <p:cNvSpPr/>
          <p:nvPr/>
        </p:nvSpPr>
        <p:spPr>
          <a:xfrm>
            <a:off x="10202055" y="5537221"/>
            <a:ext cx="830677" cy="6536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TextBox 259"/>
          <p:cNvSpPr txBox="1"/>
          <p:nvPr/>
        </p:nvSpPr>
        <p:spPr>
          <a:xfrm>
            <a:off x="10211672" y="5746323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Si5338</a:t>
            </a:r>
            <a:endParaRPr lang="en-US" dirty="0"/>
          </a:p>
        </p:txBody>
      </p:sp>
      <p:cxnSp>
        <p:nvCxnSpPr>
          <p:cNvPr id="55" name="Elbow Connector 54"/>
          <p:cNvCxnSpPr/>
          <p:nvPr/>
        </p:nvCxnSpPr>
        <p:spPr>
          <a:xfrm rot="10800000">
            <a:off x="7031865" y="5684618"/>
            <a:ext cx="3170190" cy="1281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/>
          <p:nvPr/>
        </p:nvCxnSpPr>
        <p:spPr>
          <a:xfrm rot="10800000" flipV="1">
            <a:off x="6957320" y="6092601"/>
            <a:ext cx="3225915" cy="25286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TextBox 260"/>
          <p:cNvSpPr txBox="1"/>
          <p:nvPr/>
        </p:nvSpPr>
        <p:spPr>
          <a:xfrm>
            <a:off x="9781551" y="5498217"/>
            <a:ext cx="5581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17/18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9792947" y="5926766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9/10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288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8464</TotalTime>
  <Words>1070</Words>
  <Application>Microsoft Office PowerPoint</Application>
  <PresentationFormat>Widescreen</PresentationFormat>
  <Paragraphs>331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Book Antiqua</vt:lpstr>
      <vt:lpstr>Calibri</vt:lpstr>
      <vt:lpstr>Calibri Light</vt:lpstr>
      <vt:lpstr>Symbol</vt:lpstr>
      <vt:lpstr>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Gu</dc:creator>
  <cp:lastModifiedBy>William Gu</cp:lastModifiedBy>
  <cp:revision>273</cp:revision>
  <cp:lastPrinted>2023-12-20T19:13:11Z</cp:lastPrinted>
  <dcterms:created xsi:type="dcterms:W3CDTF">2023-12-18T15:27:50Z</dcterms:created>
  <dcterms:modified xsi:type="dcterms:W3CDTF">2024-05-09T11:42:44Z</dcterms:modified>
</cp:coreProperties>
</file>