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79"/>
  </p:normalViewPr>
  <p:slideViewPr>
    <p:cSldViewPr snapToGrid="0" snapToObjects="1">
      <p:cViewPr varScale="1">
        <p:scale>
          <a:sx n="121" d="100"/>
          <a:sy n="121" d="100"/>
        </p:scale>
        <p:origin x="44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4E962-7DEE-BB4E-A150-426E18867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D36F6-11E1-2745-ADFD-A3780AA41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D000D-BC7F-0341-B134-B2B258289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43061-C3C2-5942-AE19-6E80D7AF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ED402-D079-814E-8D84-0FB339BF5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4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47244-8523-5246-A6E4-BBB007D6A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DCDE7-04F3-CC4B-A0E2-E1B2FE925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E94D8-20DC-6A4F-A940-46E3A4A9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25216-3CA0-4D41-AB85-4971C27C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8AD87-0DF0-B647-BE01-14CD0781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9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D68455-6318-4848-A552-C4BC68F9FD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D5433-DB5E-2346-8E58-A9BC408FA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1C5EA-4822-3847-9EFD-EE93337B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AB0B9-3A78-544C-9F2B-44E6AD822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4E854-E3CD-D44D-93D1-72CFBB33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9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B513B-331F-0D4A-A7FD-88EF1D9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70E7-25E5-574C-A8C2-21DEA8631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780C4-7884-0C4F-BBC1-21132EC62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1ABC3-99E8-5E4E-A319-6AD93289A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ADEEB-7328-CB46-997D-F22A5824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9AD43-3F92-8C4A-A778-C72C75DEA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4F9C5-DA68-0448-A4DE-638E2D8D2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3FD61-F3E2-AB4D-AFCF-A9A9EADA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89F1-BDCB-F249-8F59-EFD37A6B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32479-C7D6-8E49-B803-26EC637A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5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FCA24-52E1-9246-B0C3-299E4F6C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7741B-4FCE-8A48-85D3-09C8719AE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53963-EC88-3747-9381-8E7807C74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A375F-DFD1-E841-A5E8-FBF1F677B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3B6016-4E2E-6A46-97A4-5870FB2E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382DF-A4B8-BC49-A48D-AEEBF887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70ADA-C756-6C4A-A40E-5B7F08B7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FD4C9-1984-2447-BD9B-A5A9A5921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0DDD7-DE08-C943-BAAB-2A5B352C9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57FA7-9B68-0F43-802C-113D840B7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2A2204-0A53-0246-9D16-0C0005309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862137-E25A-1347-8434-CD9FB8B1E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6552A1-3C09-BB49-818E-9354575B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C8127-8CFA-2B4E-967E-A2AD5015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4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57A34-B95F-A446-8D12-FDCFEAACB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3DA65C-0061-374A-A464-988E424E1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625DFD-F90B-DD4C-B4A7-58DD321D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E2BA5-55E2-9448-9B82-9DAAE0BC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8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DEA606-ADCC-3F49-92F0-3DCC4895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BD8645-DDA2-B449-89B9-960B13F40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C1F7F-2C43-4248-9948-A905492D0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1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56F5A-5609-FB48-9220-FAD35AA1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2CF66-B6B2-AC49-8689-689E3ED1E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D4D98-4BE5-0842-B948-37679262F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C2C1B-A28F-9046-9358-9D59DD6C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F00FD-A620-234A-AB22-5A4FA6B7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7057B-871C-1B49-AD8C-78B168F5C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1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42F24-7B7A-CA42-9F73-115C91C9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46D408-626B-CB4F-8A65-FB5245B177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A62BB-0898-7D41-BE4D-2EC03513C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BA314-39F6-3242-B4EA-3945F4233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71F20-A28A-3C4F-BAD5-753BC3CE8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9213-8983-3946-9DB2-DB9C0B88C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0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50E62-341D-4E49-9F53-64F116C3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63DA6-9043-B549-87D2-390895E56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71343-FC84-9A42-9E2C-92E602513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D5784-70E7-B348-9146-F6FB45785782}" type="datetimeFigureOut">
              <a:rPr lang="en-US" smtClean="0"/>
              <a:t>5/15/24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65C38-E71F-3B4D-8FBF-D76BB0EDA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8DAE8-85E1-4245-9CA5-CA25B0F2C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47BB-79BC-9D42-91EC-B8A9B2B3B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4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87CCDD-D47A-3A4D-9E63-4E7E73E31926}"/>
              </a:ext>
            </a:extLst>
          </p:cNvPr>
          <p:cNvSpPr txBox="1"/>
          <p:nvPr/>
        </p:nvSpPr>
        <p:spPr>
          <a:xfrm>
            <a:off x="367990" y="100361"/>
            <a:ext cx="4408771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200" dirty="0"/>
              <a:t>1</a:t>
            </a:r>
            <a:r>
              <a:rPr lang="en-US" dirty="0"/>
              <a:t>. </a:t>
            </a:r>
            <a:r>
              <a:rPr lang="en-US" sz="1200" dirty="0"/>
              <a:t>Executive Summary. </a:t>
            </a:r>
          </a:p>
          <a:p>
            <a:pPr lvl="1"/>
            <a:r>
              <a:rPr lang="en-US" sz="1200" dirty="0"/>
              <a:t>1.1 </a:t>
            </a:r>
            <a:r>
              <a:rPr lang="en-US" sz="1200" dirty="0" err="1"/>
              <a:t>ePIC</a:t>
            </a:r>
            <a:r>
              <a:rPr lang="en-US" sz="1200" dirty="0"/>
              <a:t> Experiment</a:t>
            </a:r>
          </a:p>
          <a:p>
            <a:pPr lvl="1"/>
            <a:r>
              <a:rPr lang="en-US" sz="1200" dirty="0"/>
              <a:t>1.2 Forward Electromagnetic Calorimeter</a:t>
            </a:r>
          </a:p>
          <a:p>
            <a:pPr lvl="1"/>
            <a:r>
              <a:rPr lang="en-US" sz="1200" dirty="0"/>
              <a:t>1.3 W/</a:t>
            </a:r>
            <a:r>
              <a:rPr lang="en-US" sz="1200" dirty="0" err="1"/>
              <a:t>ScFi</a:t>
            </a:r>
            <a:r>
              <a:rPr lang="en-US" sz="1200" dirty="0"/>
              <a:t> technology</a:t>
            </a:r>
          </a:p>
          <a:p>
            <a:pPr lvl="1"/>
            <a:r>
              <a:rPr lang="en-US" sz="1200" dirty="0"/>
              <a:t>1.4 </a:t>
            </a:r>
            <a:r>
              <a:rPr lang="en-US" sz="1200" dirty="0" err="1"/>
              <a:t>SiPM</a:t>
            </a:r>
            <a:r>
              <a:rPr lang="en-US" sz="1200" dirty="0"/>
              <a:t> Photo Detectors</a:t>
            </a:r>
          </a:p>
          <a:p>
            <a:pPr lvl="1"/>
            <a:r>
              <a:rPr lang="en-US" sz="1200" dirty="0"/>
              <a:t>1.5 </a:t>
            </a:r>
            <a:r>
              <a:rPr lang="en-US" sz="1200" dirty="0">
                <a:solidFill>
                  <a:srgbClr val="FF0000"/>
                </a:solidFill>
              </a:rPr>
              <a:t>Electronics </a:t>
            </a:r>
            <a:r>
              <a:rPr lang="en-US" sz="1600" b="1" dirty="0">
                <a:solidFill>
                  <a:srgbClr val="FF0000"/>
                </a:solidFill>
              </a:rPr>
              <a:t>&lt;- July 2024</a:t>
            </a:r>
            <a:endParaRPr lang="en-US" sz="1200" b="1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1.6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Mechanics and Integration</a:t>
            </a:r>
          </a:p>
          <a:p>
            <a:pPr lvl="1"/>
            <a:r>
              <a:rPr lang="en-US" sz="1200" dirty="0"/>
              <a:t>1.7 Calibration and Monitoring</a:t>
            </a:r>
          </a:p>
          <a:p>
            <a:pPr lvl="1"/>
            <a:r>
              <a:rPr lang="en-US" sz="1200" dirty="0"/>
              <a:t>1.8 Simulations</a:t>
            </a:r>
          </a:p>
          <a:p>
            <a:pPr lvl="1"/>
            <a:r>
              <a:rPr lang="en-US" sz="1200" dirty="0"/>
              <a:t>1.9 Performance</a:t>
            </a:r>
          </a:p>
          <a:p>
            <a:pPr lvl="1"/>
            <a:r>
              <a:rPr lang="en-US" sz="1200" dirty="0"/>
              <a:t>1.10 Conclusion</a:t>
            </a:r>
          </a:p>
          <a:p>
            <a:pPr lvl="0"/>
            <a:r>
              <a:rPr lang="en-US" sz="1200" dirty="0"/>
              <a:t>2. Design Considerations</a:t>
            </a:r>
          </a:p>
          <a:p>
            <a:r>
              <a:rPr lang="en-US" sz="1200" dirty="0"/>
              <a:t>             2.1 introduction, EM and hadronic particle reconstruction</a:t>
            </a:r>
          </a:p>
          <a:p>
            <a:r>
              <a:rPr lang="en-US" sz="1200" dirty="0"/>
              <a:t>             2.2 Acceptance Considerations</a:t>
            </a:r>
          </a:p>
          <a:p>
            <a:r>
              <a:rPr lang="en-US" sz="1200" dirty="0"/>
              <a:t>             2.3 Resolution Considerations</a:t>
            </a:r>
          </a:p>
          <a:p>
            <a:r>
              <a:rPr lang="en-US" sz="1200" dirty="0"/>
              <a:t>             2.4 Environment</a:t>
            </a:r>
          </a:p>
          <a:p>
            <a:r>
              <a:rPr lang="en-US" sz="1200" dirty="0"/>
              <a:t>	2.4.1 Surrounding Detectors</a:t>
            </a:r>
          </a:p>
          <a:p>
            <a:r>
              <a:rPr lang="en-US" sz="1200" dirty="0"/>
              <a:t>	2.4.2 Rates and Occupancy</a:t>
            </a:r>
          </a:p>
          <a:p>
            <a:r>
              <a:rPr lang="en-US" sz="1200" dirty="0"/>
              <a:t>	2.4.3 Operation Considerations	</a:t>
            </a:r>
          </a:p>
          <a:p>
            <a:r>
              <a:rPr lang="en-US" sz="1200" dirty="0"/>
              <a:t>3. Production and Assembly</a:t>
            </a:r>
          </a:p>
          <a:p>
            <a:r>
              <a:rPr lang="en-US" sz="1200" dirty="0"/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3.1 Production Schemes</a:t>
            </a:r>
          </a:p>
          <a:p>
            <a:r>
              <a:rPr lang="en-US" sz="1200" dirty="0"/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3.2 Assembly Schemes</a:t>
            </a:r>
          </a:p>
          <a:p>
            <a:r>
              <a:rPr lang="en-US" sz="1200" dirty="0"/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3.3. QA</a:t>
            </a:r>
          </a:p>
          <a:p>
            <a:r>
              <a:rPr lang="en-US" sz="1200" dirty="0"/>
              <a:t>4.  Production 2x2 tower block details</a:t>
            </a:r>
          </a:p>
          <a:p>
            <a:r>
              <a:rPr lang="en-US" sz="1200" dirty="0"/>
              <a:t>	4.1 Scintillation Fibers</a:t>
            </a:r>
          </a:p>
          <a:p>
            <a:r>
              <a:rPr lang="en-US" sz="1200" dirty="0"/>
              <a:t>	4.2 Tungsten Powder</a:t>
            </a:r>
          </a:p>
          <a:p>
            <a:r>
              <a:rPr lang="en-US" sz="1200" dirty="0"/>
              <a:t>	4.3 Glue materials</a:t>
            </a:r>
          </a:p>
          <a:p>
            <a:r>
              <a:rPr lang="en-US" sz="1200" dirty="0"/>
              <a:t>5. Installation 4x4 towers block details</a:t>
            </a:r>
          </a:p>
          <a:p>
            <a:r>
              <a:rPr lang="en-US" sz="1200" dirty="0"/>
              <a:t>	5.1 Design</a:t>
            </a:r>
          </a:p>
          <a:p>
            <a:r>
              <a:rPr lang="en-US" sz="1200" dirty="0"/>
              <a:t>	5.2 Assembly steps</a:t>
            </a:r>
          </a:p>
          <a:p>
            <a:r>
              <a:rPr lang="en-US" sz="1200" dirty="0"/>
              <a:t>	5.3 Stress tests</a:t>
            </a:r>
          </a:p>
          <a:p>
            <a:r>
              <a:rPr lang="en-US" sz="1200" dirty="0"/>
              <a:t>6</a:t>
            </a:r>
            <a:r>
              <a:rPr lang="en-US" sz="1200" dirty="0">
                <a:solidFill>
                  <a:srgbClr val="00B050"/>
                </a:solidFill>
              </a:rPr>
              <a:t>. Light Guide Design     </a:t>
            </a:r>
            <a:r>
              <a:rPr lang="en-US" b="1" dirty="0">
                <a:solidFill>
                  <a:srgbClr val="00B050"/>
                </a:solidFill>
              </a:rPr>
              <a:t>  &lt;- June 2024                           </a:t>
            </a:r>
            <a:endParaRPr lang="en-US" sz="1200" b="1" dirty="0">
              <a:solidFill>
                <a:srgbClr val="00B050"/>
              </a:solidFill>
            </a:endParaRPr>
          </a:p>
          <a:p>
            <a:r>
              <a:rPr lang="en-US" sz="1200" dirty="0">
                <a:solidFill>
                  <a:srgbClr val="00B050"/>
                </a:solidFill>
              </a:rPr>
              <a:t>	6.1 Design Considerations</a:t>
            </a:r>
          </a:p>
          <a:p>
            <a:r>
              <a:rPr lang="en-US" sz="1200" dirty="0">
                <a:solidFill>
                  <a:srgbClr val="00B050"/>
                </a:solidFill>
              </a:rPr>
              <a:t>	6.2 Efficiency and Uniformity of light collection</a:t>
            </a:r>
          </a:p>
          <a:p>
            <a:r>
              <a:rPr lang="en-US" sz="1200" dirty="0">
                <a:solidFill>
                  <a:srgbClr val="00B050"/>
                </a:solidFill>
              </a:rPr>
              <a:t>	6.3 Bench test measurements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6B7FE8-8550-C648-A198-9C23DAC6B68E}"/>
              </a:ext>
            </a:extLst>
          </p:cNvPr>
          <p:cNvSpPr txBox="1"/>
          <p:nvPr/>
        </p:nvSpPr>
        <p:spPr>
          <a:xfrm>
            <a:off x="5698273" y="223024"/>
            <a:ext cx="5902578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7. Photo Detectors</a:t>
            </a:r>
          </a:p>
          <a:p>
            <a:r>
              <a:rPr lang="en-US" sz="1200" dirty="0"/>
              <a:t>	7.1 </a:t>
            </a:r>
            <a:r>
              <a:rPr lang="en-US" sz="1200" dirty="0" err="1"/>
              <a:t>SiPMs</a:t>
            </a:r>
            <a:r>
              <a:rPr lang="en-US" sz="1200" dirty="0"/>
              <a:t> introduction</a:t>
            </a:r>
          </a:p>
          <a:p>
            <a:r>
              <a:rPr lang="en-US" sz="1200" dirty="0"/>
              <a:t>	7.2 Characteristics</a:t>
            </a:r>
          </a:p>
          <a:p>
            <a:r>
              <a:rPr lang="en-US" sz="1200" dirty="0"/>
              <a:t>	7.3 Radiation Damages</a:t>
            </a:r>
          </a:p>
          <a:p>
            <a:r>
              <a:rPr lang="en-US" sz="1200" dirty="0"/>
              <a:t>	7.4 </a:t>
            </a:r>
            <a:r>
              <a:rPr lang="en-US" sz="1200" dirty="0" err="1"/>
              <a:t>SiPM</a:t>
            </a:r>
            <a:r>
              <a:rPr lang="en-US" sz="1200" dirty="0"/>
              <a:t> ordering</a:t>
            </a:r>
          </a:p>
          <a:p>
            <a:r>
              <a:rPr lang="en-US" sz="1200" dirty="0"/>
              <a:t>	7.5 </a:t>
            </a:r>
            <a:r>
              <a:rPr lang="en-US" sz="1200" dirty="0" err="1"/>
              <a:t>SiPM</a:t>
            </a:r>
            <a:r>
              <a:rPr lang="en-US" sz="1200" dirty="0"/>
              <a:t> currying board design</a:t>
            </a:r>
          </a:p>
          <a:p>
            <a:r>
              <a:rPr lang="en-US" sz="1200" dirty="0"/>
              <a:t>	7.6 </a:t>
            </a:r>
            <a:r>
              <a:rPr lang="en-US" sz="1200" dirty="0" err="1"/>
              <a:t>SiPM</a:t>
            </a:r>
            <a:r>
              <a:rPr lang="en-US" sz="1200" dirty="0"/>
              <a:t> boards QA and calibrations</a:t>
            </a:r>
          </a:p>
          <a:p>
            <a:r>
              <a:rPr lang="en-US" sz="1200" dirty="0"/>
              <a:t>	7.7 </a:t>
            </a:r>
            <a:r>
              <a:rPr lang="en-US" sz="1200" dirty="0" err="1"/>
              <a:t>SiPM</a:t>
            </a:r>
            <a:r>
              <a:rPr lang="en-US" sz="1200" dirty="0"/>
              <a:t> boards mounting on light guides</a:t>
            </a:r>
          </a:p>
          <a:p>
            <a:r>
              <a:rPr lang="en-US" sz="1200" dirty="0"/>
              <a:t>8. </a:t>
            </a:r>
            <a:r>
              <a:rPr lang="en-US" sz="1200" dirty="0">
                <a:solidFill>
                  <a:srgbClr val="FF0000"/>
                </a:solidFill>
              </a:rPr>
              <a:t>Electronics.   </a:t>
            </a:r>
            <a:r>
              <a:rPr lang="en-US" sz="2000" b="1" dirty="0">
                <a:solidFill>
                  <a:srgbClr val="FF0000"/>
                </a:solidFill>
              </a:rPr>
              <a:t>&lt;- July 2024</a:t>
            </a:r>
            <a:endParaRPr lang="en-US" sz="1200" b="1" dirty="0">
              <a:solidFill>
                <a:srgbClr val="FF0000"/>
              </a:solidFill>
            </a:endParaRPr>
          </a:p>
          <a:p>
            <a:r>
              <a:rPr lang="en-US" sz="1200" dirty="0"/>
              <a:t>	8.1 General </a:t>
            </a:r>
            <a:r>
              <a:rPr lang="en-US" sz="1200" dirty="0" err="1"/>
              <a:t>EMcal</a:t>
            </a:r>
            <a:r>
              <a:rPr lang="en-US" sz="1200" dirty="0"/>
              <a:t> Readout Scheme</a:t>
            </a:r>
          </a:p>
          <a:p>
            <a:r>
              <a:rPr lang="en-US" sz="1200" dirty="0"/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8.2 Preamplifier Shaper (Requirements, Specifications, Implementation (RSI))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	8.3 ADCs (RSI)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	8.4 </a:t>
            </a:r>
            <a:r>
              <a:rPr lang="en-US" sz="1200" dirty="0" err="1">
                <a:solidFill>
                  <a:schemeClr val="accent2">
                    <a:lumMod val="75000"/>
                  </a:schemeClr>
                </a:solidFill>
              </a:rPr>
              <a:t>SiPM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biasing (RSI)</a:t>
            </a:r>
          </a:p>
          <a:p>
            <a:r>
              <a:rPr lang="en-US" sz="1200" dirty="0">
                <a:solidFill>
                  <a:srgbClr val="FF0000"/>
                </a:solidFill>
              </a:rPr>
              <a:t>	8.4 FEB (RSI) </a:t>
            </a:r>
            <a:endParaRPr lang="en-US" sz="1200" b="1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FF0000"/>
                </a:solidFill>
              </a:rPr>
              <a:t>	8.5 SPICE Simulations and Bench Test Results</a:t>
            </a:r>
          </a:p>
          <a:p>
            <a:r>
              <a:rPr lang="en-US" sz="1200" dirty="0">
                <a:solidFill>
                  <a:srgbClr val="FF0000"/>
                </a:solidFill>
              </a:rPr>
              <a:t>	8.6 Signal routing and Cabling</a:t>
            </a:r>
          </a:p>
          <a:p>
            <a:r>
              <a:rPr lang="en-US" sz="1200" dirty="0">
                <a:solidFill>
                  <a:srgbClr val="FF0000"/>
                </a:solidFill>
              </a:rPr>
              <a:t>	8.7 Cooling</a:t>
            </a:r>
          </a:p>
          <a:p>
            <a:r>
              <a:rPr lang="en-US" sz="1200" dirty="0">
                <a:solidFill>
                  <a:srgbClr val="FF0000"/>
                </a:solidFill>
              </a:rPr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8.8 Slow Controls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9. Mechanics, Integration, </a:t>
            </a:r>
            <a:r>
              <a:rPr lang="en-US" sz="1200" dirty="0">
                <a:solidFill>
                  <a:srgbClr val="00B050"/>
                </a:solidFill>
              </a:rPr>
              <a:t>Installation</a:t>
            </a:r>
          </a:p>
          <a:p>
            <a:r>
              <a:rPr lang="en-US" sz="1200" dirty="0"/>
              <a:t>10. Calibration and Monitoring</a:t>
            </a:r>
          </a:p>
          <a:p>
            <a:r>
              <a:rPr lang="en-US" sz="1200" dirty="0"/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10.1 Calibration with Physics</a:t>
            </a:r>
          </a:p>
          <a:p>
            <a:r>
              <a:rPr lang="en-US" sz="1200" dirty="0"/>
              <a:t>	10.2 Monitoring with LED system</a:t>
            </a:r>
          </a:p>
          <a:p>
            <a:r>
              <a:rPr lang="en-US" sz="1200" dirty="0"/>
              <a:t>11.Simulations</a:t>
            </a:r>
          </a:p>
          <a:p>
            <a:r>
              <a:rPr lang="en-US" sz="1200" dirty="0"/>
              <a:t>	11.1 Acceptance (barrel/endcap region)</a:t>
            </a:r>
          </a:p>
          <a:p>
            <a:r>
              <a:rPr lang="en-US" sz="1200" dirty="0"/>
              <a:t>	11.2 Resolutions (energy, position)</a:t>
            </a:r>
          </a:p>
          <a:p>
            <a:r>
              <a:rPr lang="en-US" sz="1200" dirty="0"/>
              <a:t>	11.3 Effects of dead material upfront on performance</a:t>
            </a:r>
          </a:p>
          <a:p>
            <a:r>
              <a:rPr lang="en-US" sz="1200" dirty="0"/>
              <a:t>	11.4 Dynamic range, rates</a:t>
            </a:r>
          </a:p>
          <a:p>
            <a:r>
              <a:rPr lang="en-US" sz="1200" dirty="0"/>
              <a:t>	11.5 Pi0/gamma discrimination with ML</a:t>
            </a:r>
          </a:p>
          <a:p>
            <a:r>
              <a:rPr lang="en-US" sz="1200" dirty="0"/>
              <a:t>12. Performance</a:t>
            </a:r>
          </a:p>
          <a:p>
            <a:r>
              <a:rPr lang="en-US" sz="1200" dirty="0"/>
              <a:t>	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12.1 Test beam results with prototypes.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13. Collaboration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14. Safety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15. Schedule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FB1639-01FF-9F42-A631-29C7184C1FF6}"/>
              </a:ext>
            </a:extLst>
          </p:cNvPr>
          <p:cNvSpPr txBox="1"/>
          <p:nvPr/>
        </p:nvSpPr>
        <p:spPr>
          <a:xfrm>
            <a:off x="2564780" y="0"/>
            <a:ext cx="29975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 </a:t>
            </a:r>
            <a:r>
              <a:rPr lang="en-US" dirty="0" err="1"/>
              <a:t>EMCal</a:t>
            </a:r>
            <a:r>
              <a:rPr lang="en-US" dirty="0"/>
              <a:t> TDR. Contents</a:t>
            </a:r>
          </a:p>
          <a:p>
            <a:pPr algn="ctr"/>
            <a:r>
              <a:rPr lang="en-US" sz="1400" dirty="0"/>
              <a:t>DRAFT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68B046-BA7C-9F44-A4D4-6C3F1BC280C8}"/>
              </a:ext>
            </a:extLst>
          </p:cNvPr>
          <p:cNvSpPr txBox="1"/>
          <p:nvPr/>
        </p:nvSpPr>
        <p:spPr>
          <a:xfrm>
            <a:off x="9160401" y="5829436"/>
            <a:ext cx="30315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Legend:</a:t>
            </a:r>
          </a:p>
          <a:p>
            <a:r>
              <a:rPr lang="en-US" sz="1100" dirty="0"/>
              <a:t>Black – ready for writing/previous works</a:t>
            </a:r>
          </a:p>
          <a:p>
            <a:r>
              <a:rPr lang="en-US" sz="1100" dirty="0">
                <a:solidFill>
                  <a:srgbClr val="FF0000"/>
                </a:solidFill>
              </a:rPr>
              <a:t>Red – on-going R&amp;D  106/109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Brown – require more work, engineering support,</a:t>
            </a:r>
          </a:p>
          <a:p>
            <a:r>
              <a:rPr lang="en-US" sz="1100" dirty="0">
                <a:solidFill>
                  <a:schemeClr val="accent2">
                    <a:lumMod val="75000"/>
                  </a:schemeClr>
                </a:solidFill>
              </a:rPr>
              <a:t>PD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Green- progress from last report</a:t>
            </a:r>
            <a:endParaRPr lang="en-US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4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106</Words>
  <Application>Microsoft Macintosh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dcterms:created xsi:type="dcterms:W3CDTF">2024-02-21T15:35:07Z</dcterms:created>
  <dcterms:modified xsi:type="dcterms:W3CDTF">2024-05-15T17:19:15Z</dcterms:modified>
</cp:coreProperties>
</file>