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E521-EA80-5C90-7917-743BE24C0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2F3F2B-39BA-1786-F805-5E3F93378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37BFD-7D5F-4F51-7945-83B7D9520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8A054-EDC3-B34E-55EF-9F3D011DF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8BAA6-BFFC-EADB-BF0A-0B004685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968FE-D519-73DC-EFB5-E20BCC7A2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2B50BB-4082-AB03-F28B-E800BA944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1A028-5291-31FE-9ADF-A5CFE0C0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1D32A-75B5-52A0-09C1-DB1E6E52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74F37-7827-F165-0754-B1259F6F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4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4E734-7DAD-D301-A2A1-3F76A28E4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8BB6C-893C-CB08-958A-F5CABA7F3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A73CD-8CB4-0931-1D49-EFB8A1BF0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3CA73-6A0B-F0F6-64AE-9A03E923A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B93E2-1D73-5216-38A6-7BFD2E376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4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09AA-D553-F89D-7FC0-917DF7B16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053E5-C93E-86BD-39E7-FED143E5A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C05D2-049A-E9CD-58E1-E6F00ECA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78AFD-0185-FE30-0A33-33A00E497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CDC92-B267-B05B-ED0C-10421A4FE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2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4864C-CB3E-012D-85EA-B035BEA4F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F7327-D852-BADF-8113-0752B15EF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E25CC-8E5C-58BD-F84C-CB2B0D93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66F17-EA8B-5C4D-9619-07F6E1A4A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04B75-0945-D02B-7DE9-C9B97A9D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6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70275-AEE8-C370-0241-DA03A4A34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3DDC1-61EA-3FA9-48FE-317AD4FC4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86E01-C5F9-DD67-E4EA-A6D2F05EC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5A280-2781-C639-C20B-F3B1E69D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5B48D-953C-93A1-EA6D-904CF5E87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A1F44-CA12-8B0D-892A-09689609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7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F227F-D7E8-2103-C50D-2A403A1C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27813-1BD0-F307-5B0C-05B36C047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0E9F0-FF65-4619-4EDE-F2FDCCD3A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2F51FB-84E9-7AC7-F424-951843D5C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A67120-880D-7593-B840-8FF762D98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D22EB9-64F7-FD75-B1A7-8A8A9B47C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9D58AC-5562-3246-BC34-309C7B5D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CBCA6C-356A-3F69-7DA8-0D39F20C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7E359-9453-5823-7222-4739D7DD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70779D-F8C5-F615-920F-EFD979ACF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4A8F8-5C35-74FE-AEFD-1E991D746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25BDF4-9258-EE62-6C70-9AC1CE2D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8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9E7D06-51DE-C425-7283-C20BD2944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8145F2-4034-8B17-37E3-FFE6040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A2929F-F0D2-CE3F-B674-0F7F24AA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57B56-877E-6543-533C-25A5D795B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D7F67-8A20-97DF-B28F-624A7A02A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9BE79-F5DB-05B4-75BA-753154056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398B-8381-F278-666F-DCE5F1EA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9578A-2144-ED54-5178-CBFFB612D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C3857-B06B-7B68-0F4B-A04A692F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7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E07A-CDE0-283E-86EF-335D70993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BFC713-8661-1DF8-A8FA-AFE256E79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6F150-E185-5763-E155-C46E7E33B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15AC8-414A-E23D-0FD0-5E70B3414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81691-B76C-EF71-CD82-9D32FAA1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61F2F-2D88-DF2A-D51D-61D72EA4A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8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86E580-816C-28E3-A27E-6FA91966E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0F469-CAF6-FEB9-2125-00DF037A5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34078-DB63-11D1-6A70-7824B6D84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850C77-3D5D-48C5-9D5D-026A8E3F1133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929AA-20FE-5E69-0519-4E6C1F238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58840-EC5B-0A43-5016-186705BC1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1AB374-A2A1-405F-817F-1F0C839D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6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eic/epic-dat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1E119-830F-7A03-8750-251409B408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LUT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7F3F94-5DB4-ED3D-C01E-926164492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Youqi</a:t>
            </a:r>
            <a:r>
              <a:rPr lang="en-US" dirty="0"/>
              <a:t> and Brian</a:t>
            </a:r>
          </a:p>
          <a:p>
            <a:r>
              <a:rPr lang="en-US" dirty="0" err="1"/>
              <a:t>pfRICH</a:t>
            </a:r>
            <a:r>
              <a:rPr lang="en-US" dirty="0"/>
              <a:t> General Meeting</a:t>
            </a:r>
          </a:p>
          <a:p>
            <a:r>
              <a:rPr lang="en-US" dirty="0"/>
              <a:t>May 9, 2024</a:t>
            </a:r>
          </a:p>
        </p:txBody>
      </p:sp>
    </p:spTree>
    <p:extLst>
      <p:ext uri="{BB962C8B-B14F-4D97-AF65-F5344CB8AC3E}">
        <p14:creationId xmlns:p14="http://schemas.microsoft.com/office/powerpoint/2010/main" val="19989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6336E9-6EB0-A7CE-73C2-B6389882C492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Overview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D5CDAD-8756-4126-07DA-6D1C18948A73}"/>
              </a:ext>
            </a:extLst>
          </p:cNvPr>
          <p:cNvSpPr txBox="1"/>
          <p:nvPr/>
        </p:nvSpPr>
        <p:spPr>
          <a:xfrm>
            <a:off x="601362" y="1128584"/>
            <a:ext cx="109728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Uploaded new set of LUTs to epic-data repository (</a:t>
            </a:r>
            <a:r>
              <a:rPr lang="en-US" dirty="0">
                <a:hlinkClick r:id="rId2"/>
              </a:rPr>
              <a:t>https://github.com/eic/epic-data</a:t>
            </a:r>
            <a:r>
              <a:rPr lang="en-US" dirty="0"/>
              <a:t>) on Monday, May 6</a:t>
            </a:r>
            <a:r>
              <a:rPr lang="en-US" baseline="30000" dirty="0"/>
              <a:t>th</a:t>
            </a:r>
            <a:r>
              <a:rPr lang="en-US" dirty="0"/>
              <a:t> – should be included in the May simulation campaign</a:t>
            </a:r>
          </a:p>
          <a:p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Updates to </a:t>
            </a:r>
            <a:r>
              <a:rPr lang="en-US" dirty="0" err="1"/>
              <a:t>pfRICH</a:t>
            </a:r>
            <a:r>
              <a:rPr lang="en-US" dirty="0"/>
              <a:t> model compared with previous LUTs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1.7 T Marco B-field map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Vertex smearing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Updated aerogel segmentation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Updated QE curve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Various geometry changes (mirror slopes, vessel size,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Simulated 100M events in the range 0.1 &lt; p &lt; 15; -3.8 &lt; eta &lt; -1.4; -pi &lt; phi &lt; pi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37x20x120 bins in momentum x theta x phi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~1000 events per bin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Reconstruction probabilities derived from matrices relating thrown and reconstructed PID (next page)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Added an unreconstructed column for events with </a:t>
            </a:r>
            <a:r>
              <a:rPr lang="en-US" dirty="0" err="1"/>
              <a:t>Npe</a:t>
            </a:r>
            <a:r>
              <a:rPr lang="en-US" dirty="0"/>
              <a:t> </a:t>
            </a:r>
            <a:r>
              <a:rPr lang="en-US"/>
              <a:t>&lt; 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62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8579F3-87AB-EACB-7E23-1D193B3E5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440" y="3608460"/>
            <a:ext cx="4627522" cy="31513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7E40B0D-1971-3AD6-19F7-455C56FCF01D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Example Plots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D082EA-FCD3-28EA-C82A-8F9C1B355749}"/>
              </a:ext>
            </a:extLst>
          </p:cNvPr>
          <p:cNvSpPr txBox="1"/>
          <p:nvPr/>
        </p:nvSpPr>
        <p:spPr>
          <a:xfrm>
            <a:off x="7603524" y="3157343"/>
            <a:ext cx="65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4B33C9-94C5-CF4E-065C-DC32C9278993}"/>
              </a:ext>
            </a:extLst>
          </p:cNvPr>
          <p:cNvSpPr txBox="1"/>
          <p:nvPr/>
        </p:nvSpPr>
        <p:spPr>
          <a:xfrm>
            <a:off x="8342784" y="3154161"/>
            <a:ext cx="65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6DC937-7FA9-5A48-FBCC-E950C629D7E8}"/>
              </a:ext>
            </a:extLst>
          </p:cNvPr>
          <p:cNvSpPr txBox="1"/>
          <p:nvPr/>
        </p:nvSpPr>
        <p:spPr>
          <a:xfrm>
            <a:off x="9147944" y="3154161"/>
            <a:ext cx="65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B9CBF3-5B3C-EED8-D744-5E34660C23AB}"/>
              </a:ext>
            </a:extLst>
          </p:cNvPr>
          <p:cNvSpPr txBox="1"/>
          <p:nvPr/>
        </p:nvSpPr>
        <p:spPr>
          <a:xfrm>
            <a:off x="9897756" y="3154161"/>
            <a:ext cx="65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E11F87-5193-1EB7-D1F8-52BB92DF5158}"/>
              </a:ext>
            </a:extLst>
          </p:cNvPr>
          <p:cNvSpPr txBox="1"/>
          <p:nvPr/>
        </p:nvSpPr>
        <p:spPr>
          <a:xfrm>
            <a:off x="320755" y="815551"/>
            <a:ext cx="6681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Example of a plot encoding thrown vs reconstructed PID for a specific eta and phi range 3.2 &lt; p &lt; 3.6 (top) and 10.0 &lt; p &lt; 10.4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Below: Average number of photons as a function of eta and phi for thrown electrons with momentum between 1 and 3 GeV. Structure of the aerogel wall is clearly visible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90129B-745A-3FCB-F59D-F5D8995B9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0440" y="114102"/>
            <a:ext cx="4627522" cy="31354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8FC6C9-E06C-D15A-C1FB-4F5F0A804118}"/>
              </a:ext>
            </a:extLst>
          </p:cNvPr>
          <p:cNvSpPr txBox="1"/>
          <p:nvPr/>
        </p:nvSpPr>
        <p:spPr>
          <a:xfrm>
            <a:off x="10659758" y="3150039"/>
            <a:ext cx="65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Un</a:t>
            </a:r>
          </a:p>
        </p:txBody>
      </p:sp>
      <p:pic>
        <p:nvPicPr>
          <p:cNvPr id="15" name="Picture 14" descr="A chart of a graph&#10;&#10;Description automatically generated with medium confidence">
            <a:extLst>
              <a:ext uri="{FF2B5EF4-FFF2-40B4-BE49-F238E27FC236}">
                <a16:creationId xmlns:a16="http://schemas.microsoft.com/office/drawing/2014/main" id="{239121C4-5BC8-6F25-9290-2474100117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28" y="2958785"/>
            <a:ext cx="5424874" cy="367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34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6336E9-6EB0-A7CE-73C2-B6389882C492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D5CDAD-8756-4126-07DA-6D1C18948A73}"/>
              </a:ext>
            </a:extLst>
          </p:cNvPr>
          <p:cNvSpPr txBox="1"/>
          <p:nvPr/>
        </p:nvSpPr>
        <p:spPr>
          <a:xfrm>
            <a:off x="601362" y="1128584"/>
            <a:ext cx="10972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Develop more robust QA code and checks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Optimize binning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Investigate various features we see in the reconstruction matrices and </a:t>
            </a:r>
            <a:r>
              <a:rPr lang="en-US" dirty="0" err="1"/>
              <a:t>Npe</a:t>
            </a:r>
            <a:r>
              <a:rPr lang="en-US" dirty="0"/>
              <a:t> spectra (large number of events with 1 photon)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Change random number scheme to make simulation fully reproducible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Generate pi/k/p and e/h tables and generate opposite charge sign</a:t>
            </a:r>
          </a:p>
        </p:txBody>
      </p:sp>
    </p:spTree>
    <p:extLst>
      <p:ext uri="{BB962C8B-B14F-4D97-AF65-F5344CB8AC3E}">
        <p14:creationId xmlns:p14="http://schemas.microsoft.com/office/powerpoint/2010/main" val="3661858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268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Wingdings</vt:lpstr>
      <vt:lpstr>Office Theme</vt:lpstr>
      <vt:lpstr>LUT Update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LUT Update</dc:title>
  <dc:creator>Page, Brian</dc:creator>
  <cp:lastModifiedBy>Page, Brian</cp:lastModifiedBy>
  <cp:revision>5</cp:revision>
  <dcterms:created xsi:type="dcterms:W3CDTF">2024-05-02T07:40:58Z</dcterms:created>
  <dcterms:modified xsi:type="dcterms:W3CDTF">2024-05-09T15:55:14Z</dcterms:modified>
</cp:coreProperties>
</file>