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323" r:id="rId3"/>
    <p:sldId id="257" r:id="rId4"/>
    <p:sldId id="312" r:id="rId5"/>
    <p:sldId id="387" r:id="rId6"/>
    <p:sldId id="424" r:id="rId7"/>
    <p:sldId id="269" r:id="rId8"/>
    <p:sldId id="314" r:id="rId9"/>
    <p:sldId id="259" r:id="rId10"/>
    <p:sldId id="318" r:id="rId11"/>
    <p:sldId id="268" r:id="rId12"/>
    <p:sldId id="319" r:id="rId13"/>
    <p:sldId id="261" r:id="rId14"/>
    <p:sldId id="264" r:id="rId15"/>
    <p:sldId id="288" r:id="rId16"/>
    <p:sldId id="289" r:id="rId17"/>
    <p:sldId id="324" r:id="rId18"/>
    <p:sldId id="281" r:id="rId19"/>
    <p:sldId id="296" r:id="rId20"/>
    <p:sldId id="315" r:id="rId21"/>
    <p:sldId id="267" r:id="rId22"/>
    <p:sldId id="320" r:id="rId23"/>
    <p:sldId id="304" r:id="rId24"/>
    <p:sldId id="309" r:id="rId25"/>
    <p:sldId id="290" r:id="rId26"/>
    <p:sldId id="350" r:id="rId27"/>
    <p:sldId id="367" r:id="rId28"/>
    <p:sldId id="352" r:id="rId29"/>
    <p:sldId id="368" r:id="rId30"/>
    <p:sldId id="295" r:id="rId31"/>
    <p:sldId id="405" r:id="rId32"/>
    <p:sldId id="291" r:id="rId33"/>
    <p:sldId id="386" r:id="rId34"/>
    <p:sldId id="384" r:id="rId35"/>
    <p:sldId id="294" r:id="rId36"/>
    <p:sldId id="381" r:id="rId37"/>
    <p:sldId id="333" r:id="rId38"/>
    <p:sldId id="301" r:id="rId39"/>
    <p:sldId id="327" r:id="rId40"/>
    <p:sldId id="340" r:id="rId41"/>
    <p:sldId id="328" r:id="rId42"/>
    <p:sldId id="329" r:id="rId43"/>
    <p:sldId id="339" r:id="rId44"/>
    <p:sldId id="341" r:id="rId45"/>
    <p:sldId id="342" r:id="rId46"/>
    <p:sldId id="343" r:id="rId47"/>
    <p:sldId id="349" r:id="rId48"/>
    <p:sldId id="423" r:id="rId49"/>
    <p:sldId id="403" r:id="rId50"/>
    <p:sldId id="377" r:id="rId51"/>
    <p:sldId id="382" r:id="rId52"/>
    <p:sldId id="383" r:id="rId53"/>
    <p:sldId id="372" r:id="rId54"/>
    <p:sldId id="334" r:id="rId55"/>
    <p:sldId id="331" r:id="rId56"/>
    <p:sldId id="292" r:id="rId57"/>
    <p:sldId id="270" r:id="rId58"/>
    <p:sldId id="275" r:id="rId59"/>
    <p:sldId id="276" r:id="rId60"/>
    <p:sldId id="277" r:id="rId61"/>
    <p:sldId id="278" r:id="rId62"/>
    <p:sldId id="280" r:id="rId63"/>
    <p:sldId id="307" r:id="rId64"/>
    <p:sldId id="284" r:id="rId65"/>
    <p:sldId id="299" r:id="rId66"/>
    <p:sldId id="404" r:id="rId67"/>
    <p:sldId id="344" r:id="rId68"/>
    <p:sldId id="376" r:id="rId69"/>
    <p:sldId id="362" r:id="rId70"/>
    <p:sldId id="364" r:id="rId71"/>
    <p:sldId id="414" r:id="rId72"/>
    <p:sldId id="416" r:id="rId73"/>
    <p:sldId id="417" r:id="rId74"/>
    <p:sldId id="421" r:id="rId75"/>
    <p:sldId id="419" r:id="rId76"/>
    <p:sldId id="420" r:id="rId77"/>
    <p:sldId id="345" r:id="rId78"/>
    <p:sldId id="325" r:id="rId79"/>
    <p:sldId id="400" r:id="rId80"/>
    <p:sldId id="390" r:id="rId81"/>
    <p:sldId id="391" r:id="rId82"/>
    <p:sldId id="392" r:id="rId83"/>
    <p:sldId id="394" r:id="rId84"/>
    <p:sldId id="395" r:id="rId85"/>
    <p:sldId id="393" r:id="rId86"/>
    <p:sldId id="396" r:id="rId87"/>
    <p:sldId id="410" r:id="rId88"/>
    <p:sldId id="411" r:id="rId89"/>
    <p:sldId id="412" r:id="rId90"/>
    <p:sldId id="397" r:id="rId91"/>
    <p:sldId id="347" r:id="rId92"/>
    <p:sldId id="360" r:id="rId93"/>
    <p:sldId id="365" r:id="rId94"/>
    <p:sldId id="370" r:id="rId95"/>
    <p:sldId id="378" r:id="rId96"/>
    <p:sldId id="422" r:id="rId97"/>
    <p:sldId id="379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D38120-AB1F-407B-8235-D78F7D26965A}" v="19" dt="2024-07-22T14:01:46.807"/>
    <p1510:client id="{81F76CAA-737F-4CAE-8984-D4AED17FDE7F}" v="41" dt="2024-07-22T13:30:49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34" autoAdjust="0"/>
    <p:restoredTop sz="94660"/>
  </p:normalViewPr>
  <p:slideViewPr>
    <p:cSldViewPr>
      <p:cViewPr varScale="1">
        <p:scale>
          <a:sx n="80" d="100"/>
          <a:sy n="80" d="100"/>
        </p:scale>
        <p:origin x="52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se, William M" userId="f8693463-9483-40d4-9713-a08e843fb42e" providerId="ADAL" clId="{28D38120-AB1F-407B-8235-D78F7D26965A}"/>
    <pc:docChg chg="custSel modSld">
      <pc:chgData name="Morse, William M" userId="f8693463-9483-40d4-9713-a08e843fb42e" providerId="ADAL" clId="{28D38120-AB1F-407B-8235-D78F7D26965A}" dt="2024-07-22T14:48:52.555" v="74" actId="27636"/>
      <pc:docMkLst>
        <pc:docMk/>
      </pc:docMkLst>
      <pc:sldChg chg="modSp">
        <pc:chgData name="Morse, William M" userId="f8693463-9483-40d4-9713-a08e843fb42e" providerId="ADAL" clId="{28D38120-AB1F-407B-8235-D78F7D26965A}" dt="2024-07-22T14:01:46.807" v="27" actId="114"/>
        <pc:sldMkLst>
          <pc:docMk/>
          <pc:sldMk cId="2051395079" sldId="268"/>
        </pc:sldMkLst>
        <pc:spChg chg="mod">
          <ac:chgData name="Morse, William M" userId="f8693463-9483-40d4-9713-a08e843fb42e" providerId="ADAL" clId="{28D38120-AB1F-407B-8235-D78F7D26965A}" dt="2024-07-22T14:01:46.807" v="27" actId="114"/>
          <ac:spMkLst>
            <pc:docMk/>
            <pc:sldMk cId="2051395079" sldId="268"/>
            <ac:spMk id="3" creationId="{00000000-0000-0000-0000-000000000000}"/>
          </ac:spMkLst>
        </pc:spChg>
      </pc:sldChg>
      <pc:sldChg chg="modSp mod">
        <pc:chgData name="Morse, William M" userId="f8693463-9483-40d4-9713-a08e843fb42e" providerId="ADAL" clId="{28D38120-AB1F-407B-8235-D78F7D26965A}" dt="2024-07-22T14:16:14.066" v="42" actId="20577"/>
        <pc:sldMkLst>
          <pc:docMk/>
          <pc:sldMk cId="2068281945" sldId="323"/>
        </pc:sldMkLst>
        <pc:spChg chg="mod">
          <ac:chgData name="Morse, William M" userId="f8693463-9483-40d4-9713-a08e843fb42e" providerId="ADAL" clId="{28D38120-AB1F-407B-8235-D78F7D26965A}" dt="2024-07-22T14:16:14.066" v="42" actId="20577"/>
          <ac:spMkLst>
            <pc:docMk/>
            <pc:sldMk cId="2068281945" sldId="323"/>
            <ac:spMk id="3" creationId="{073CD5B1-FC49-A9A3-A030-129B24D7A60B}"/>
          </ac:spMkLst>
        </pc:spChg>
      </pc:sldChg>
      <pc:sldChg chg="modSp mod">
        <pc:chgData name="Morse, William M" userId="f8693463-9483-40d4-9713-a08e843fb42e" providerId="ADAL" clId="{28D38120-AB1F-407B-8235-D78F7D26965A}" dt="2024-07-22T14:48:52.555" v="74" actId="27636"/>
        <pc:sldMkLst>
          <pc:docMk/>
          <pc:sldMk cId="3457606346" sldId="333"/>
        </pc:sldMkLst>
        <pc:spChg chg="mod">
          <ac:chgData name="Morse, William M" userId="f8693463-9483-40d4-9713-a08e843fb42e" providerId="ADAL" clId="{28D38120-AB1F-407B-8235-D78F7D26965A}" dt="2024-07-22T14:48:52.555" v="74" actId="27636"/>
          <ac:spMkLst>
            <pc:docMk/>
            <pc:sldMk cId="3457606346" sldId="333"/>
            <ac:spMk id="2" creationId="{437E75DA-437A-8483-77B4-F1A2F94A8744}"/>
          </ac:spMkLst>
        </pc:spChg>
      </pc:sldChg>
      <pc:sldChg chg="modSp mod">
        <pc:chgData name="Morse, William M" userId="f8693463-9483-40d4-9713-a08e843fb42e" providerId="ADAL" clId="{28D38120-AB1F-407B-8235-D78F7D26965A}" dt="2024-07-22T13:51:33.416" v="8" actId="207"/>
        <pc:sldMkLst>
          <pc:docMk/>
          <pc:sldMk cId="1642286739" sldId="404"/>
        </pc:sldMkLst>
        <pc:graphicFrameChg chg="modGraphic">
          <ac:chgData name="Morse, William M" userId="f8693463-9483-40d4-9713-a08e843fb42e" providerId="ADAL" clId="{28D38120-AB1F-407B-8235-D78F7D26965A}" dt="2024-07-22T13:51:33.416" v="8" actId="207"/>
          <ac:graphicFrameMkLst>
            <pc:docMk/>
            <pc:sldMk cId="1642286739" sldId="404"/>
            <ac:graphicFrameMk id="6" creationId="{14F531E3-BD4A-5FA8-452C-6A305FF61587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12725">
                <a:solidFill>
                  <a:schemeClr val="accent1"/>
                </a:solidFill>
              </a:ln>
              <a:effectLst/>
            </c:spPr>
          </c:marker>
          <c:val>
            <c:numRef>
              <c:f>Sheet1!$H$1:$H$3</c:f>
              <c:numCache>
                <c:formatCode>General</c:formatCode>
                <c:ptCount val="3"/>
                <c:pt idx="0" formatCode="0.00E+00">
                  <c:v>0.01</c:v>
                </c:pt>
                <c:pt idx="1">
                  <c:v>1</c:v>
                </c:pt>
                <c:pt idx="2">
                  <c:v>2.8269731423455684E-10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67-4CA4-8EF7-67B6E05302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4928104"/>
        <c:axId val="584928464"/>
      </c:lineChart>
      <c:catAx>
        <c:axId val="584928104"/>
        <c:scaling>
          <c:orientation val="minMax"/>
        </c:scaling>
        <c:delete val="0"/>
        <c:axPos val="b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928464"/>
        <c:crosses val="autoZero"/>
        <c:auto val="1"/>
        <c:lblAlgn val="ctr"/>
        <c:lblOffset val="100"/>
        <c:noMultiLvlLbl val="0"/>
      </c:catAx>
      <c:valAx>
        <c:axId val="584928464"/>
        <c:scaling>
          <c:logBase val="10"/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928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0.23148</cdr:x>
      <cdr:y>0.07783</cdr:y>
    </cdr:from>
    <cdr:to>
      <cdr:x>0.25926</cdr:x>
      <cdr:y>0.1362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AE859D97-BBA7-16FB-5C3E-E2BA2356D7EC}"/>
            </a:ext>
          </a:extLst>
        </cdr:cNvPr>
        <cdr:cNvSpPr/>
      </cdr:nvSpPr>
      <cdr:spPr>
        <a:xfrm xmlns:a="http://schemas.openxmlformats.org/drawingml/2006/main">
          <a:off x="1905000" y="304800"/>
          <a:ext cx="228600" cy="2286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B996C-9A0A-45C5-9132-625ACEAE73C8}" type="datetimeFigureOut">
              <a:rPr lang="en-US" smtClean="0"/>
              <a:t>7/22/2024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069FB-7E2D-4067-B410-9AEA42727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26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5CE2-1244-4DC1-A490-9F3EA6B9AAD1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21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5501-D61B-405E-B283-405FA109809C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495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B145-EEF9-4FE2-A6A1-F05D3260C6F5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8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30E8-6F63-44F1-9056-7004475B4B6D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1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BD8F-D226-4C14-BA3B-2980155AD05D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4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29BB-04CB-4F1A-B5A3-C3D4E7D11246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88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52867-BAE6-4BE1-9A7C-B2166E1F0C06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0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CA76-5D10-4A58-BC84-AE8E24FAB084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1331-FC80-4309-AB90-AFC545AC0E7C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9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40EF-79EE-4DE3-8F25-C587A90163F7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4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016D6-33FD-4C4A-9DBD-47AED5722B5D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6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144ED-C0E0-4825-A85C-A5E927E79BCD}" type="datetime1">
              <a:rPr lang="en-US" smtClean="0"/>
              <a:t>7/22/2024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B27B2-9ADC-48B1-BC2D-E1574CC6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7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hoton" TargetMode="External"/><Relationship Id="rId3" Type="http://schemas.openxmlformats.org/officeDocument/2006/relationships/hyperlink" Target="https://en.wikipedia.org/wiki/Statistical_mechanics" TargetMode="External"/><Relationship Id="rId7" Type="http://schemas.openxmlformats.org/officeDocument/2006/relationships/hyperlink" Target="https://en.wikipedia.org/wiki/Virtual_particle" TargetMode="External"/><Relationship Id="rId2" Type="http://schemas.openxmlformats.org/officeDocument/2006/relationships/hyperlink" Target="https://en.wikipedia.org/wiki/Quantum_field_theor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Electron" TargetMode="External"/><Relationship Id="rId5" Type="http://schemas.openxmlformats.org/officeDocument/2006/relationships/hyperlink" Target="https://en.wikipedia.org/wiki/Infinity" TargetMode="External"/><Relationship Id="rId4" Type="http://schemas.openxmlformats.org/officeDocument/2006/relationships/hyperlink" Target="https://en.wikipedia.org/wiki/Self-similarity" TargetMode="External"/><Relationship Id="rId9" Type="http://schemas.openxmlformats.org/officeDocument/2006/relationships/hyperlink" Target="https://en.wikipedia.org/wiki/Positro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6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author/Z.-Fodor/1847297" TargetMode="External"/><Relationship Id="rId2" Type="http://schemas.openxmlformats.org/officeDocument/2006/relationships/hyperlink" Target="https://www.semanticscholar.org/author/S.-Bors%C3%A1nyi/4642795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manticscholar.org/author/B.-T%C3%B3th/3929153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</a:t>
            </a:r>
            <a:r>
              <a:rPr lang="en-US" sz="4500" dirty="0">
                <a:solidFill>
                  <a:srgbClr val="002060"/>
                </a:solidFill>
              </a:rPr>
              <a:t>Anomalous</a:t>
            </a:r>
            <a:r>
              <a:rPr lang="en-US" dirty="0">
                <a:solidFill>
                  <a:srgbClr val="002060"/>
                </a:solidFill>
              </a:rPr>
              <a:t> Magnetic Moment of the Muon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William Morse – BNL</a:t>
            </a:r>
          </a:p>
          <a:p>
            <a:r>
              <a:rPr lang="en-US" dirty="0"/>
              <a:t>July 22,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20F4C-14E5-45D5-9B08-D512065C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William Morse – BNL </a:t>
            </a:r>
          </a:p>
          <a:p>
            <a:r>
              <a:rPr lang="en-US" dirty="0"/>
              <a:t>July 22, 2024</a:t>
            </a:r>
          </a:p>
        </p:txBody>
      </p:sp>
    </p:spTree>
    <p:extLst>
      <p:ext uri="{BB962C8B-B14F-4D97-AF65-F5344CB8AC3E}">
        <p14:creationId xmlns:p14="http://schemas.microsoft.com/office/powerpoint/2010/main" val="282010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7959-3066-9215-C362-46421BAA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Imaginary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6571C4-EBD3-6C77-1D63-67334D0C2E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Four centuries ago mathematicians discovered the number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rad>
                  </m:oMath>
                </a14:m>
                <a:r>
                  <a:rPr lang="en-US" dirty="0"/>
                  <a:t> .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=−1.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They called it imaginary because it couldn’t possibly describe anything that is “real”.</a:t>
                </a:r>
              </a:p>
              <a:p>
                <a:r>
                  <a:rPr lang="en-US" dirty="0"/>
                  <a:t>They worked out the mathematics.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e>
                    </m:func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L. Euler 1735.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R. Feynman: “The most beautiful equation in all of physics”. 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As we will see, without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we wouldn’t be here.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6571C4-EBD3-6C77-1D63-67334D0C2E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 t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2F4BC-5EB2-BB74-0CA8-EF7D943BC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EAD77-0822-090B-F395-29A96FFB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0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Quantum Mechanics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Electron is described by Schrödinger wavefunction: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endParaRPr lang="en-US" dirty="0"/>
              </a:p>
              <a:p>
                <a:r>
                  <a:rPr lang="en-US" dirty="0"/>
                  <a:t>QM: Rotate by an angle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p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i="1" dirty="0"/>
                  <a:t> – </a:t>
                </a:r>
                <a:r>
                  <a:rPr lang="en-US" dirty="0"/>
                  <a:t>Euler equation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=360°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func>
                  </m:oMath>
                </a14:m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Spin 0 or 1,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Spin ½,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R. Feynman, “The reason for anti-particles”, First Dirac Memorial Lecture (1986).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 t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4C4B7-EC02-4F73-ABDF-FF8D0A0D4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395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BF85-EE7D-7563-6A9B-AF4A4A735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A71D7D-61D0-2837-BC13-01A7524336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Can’t put two electrons in the same place at the same time.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 gives chemistry: electrons fill up atomic energy states.</a:t>
                </a:r>
              </a:p>
              <a:p>
                <a:r>
                  <a:rPr lang="en-US" dirty="0"/>
                  <a:t>Spin ½ are “matter” particles (fermions).</a:t>
                </a:r>
              </a:p>
              <a:p>
                <a:r>
                  <a:rPr lang="en-US" dirty="0"/>
                  <a:t>Spin 0, 1, 2 are “force particles” (bosons).</a:t>
                </a:r>
              </a:p>
              <a:p>
                <a:r>
                  <a:rPr lang="en-US" dirty="0"/>
                  <a:t>R. Feynman, “The reason for anti-particles”, First Dirac Memorial Lecture (1986).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A71D7D-61D0-2837-BC13-01A7524336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752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A469B3-A110-A6B5-6E12-DA5B526E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0444E-F9E7-9E86-5C56-83BBC42A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57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Magnetic Moment 1930s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Particle is spinning,</a:t>
                </a:r>
              </a:p>
              <a:p>
                <a:r>
                  <a:rPr lang="en-US" dirty="0"/>
                  <a:t>Particle is charged,</a:t>
                </a:r>
              </a:p>
              <a:p>
                <a:r>
                  <a:rPr lang="en-US" dirty="0"/>
                  <a:t>Spinning charge creates a magnetic field: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Dirac Equation: </a:t>
                </a:r>
                <a:r>
                  <a:rPr lang="en-US" i="1" dirty="0"/>
                  <a:t>g</a:t>
                </a:r>
                <a:r>
                  <a:rPr lang="en-US" dirty="0"/>
                  <a:t> = 2 for a spin ½ point particle.</a:t>
                </a:r>
              </a:p>
              <a:p>
                <a:r>
                  <a:rPr lang="en-US" dirty="0"/>
                  <a:t>Proton: </a:t>
                </a:r>
                <a:r>
                  <a:rPr lang="en-US" i="1" dirty="0"/>
                  <a:t>g</a:t>
                </a:r>
                <a:r>
                  <a:rPr lang="en-US" dirty="0"/>
                  <a:t> = 5.6, explained by naive </a:t>
                </a:r>
                <a:r>
                  <a:rPr lang="en-US" b="1" dirty="0">
                    <a:solidFill>
                      <a:srgbClr val="FF0000"/>
                    </a:solidFill>
                  </a:rPr>
                  <a:t>quark model</a:t>
                </a:r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≈−1.459898 (1)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Electron: </a:t>
                </a:r>
                <a:r>
                  <a:rPr lang="en-US" i="1" dirty="0"/>
                  <a:t>g</a:t>
                </a:r>
                <a:r>
                  <a:rPr lang="en-US" dirty="0"/>
                  <a:t> = 2.0 </a:t>
                </a:r>
              </a:p>
              <a:p>
                <a:r>
                  <a:rPr lang="en-US" dirty="0"/>
                  <a:t>Oppenheimer et al. calculated the first order correction to 2 to be infinity.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59" t="-2830" r="-2074" b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5953E-C421-4681-88CA-7DD82A599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85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Spin ½ Particles 1940s – 1970s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I. Rabi “Who ordered that?”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45442904"/>
                  </p:ext>
                </p:extLst>
              </p:nvPr>
            </p:nvGraphicFramePr>
            <p:xfrm>
              <a:off x="457200" y="1605063"/>
              <a:ext cx="5486400" cy="38109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735291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Particle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Mass (MeV)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Particle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Mass (MeV)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216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312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1750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216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313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490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216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0.511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𝑒𝑣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105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82201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 ~10</a:t>
                          </a:r>
                          <a:r>
                            <a:rPr lang="en-US" sz="2400" baseline="30000" dirty="0"/>
                            <a:t>-7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/>
                            <a:t>ν</a:t>
                          </a:r>
                          <a:r>
                            <a:rPr lang="el-GR" sz="2400" baseline="-25000" dirty="0"/>
                            <a:t>µ</a:t>
                          </a:r>
                          <a:endParaRPr lang="en-US" sz="2400" dirty="0"/>
                        </a:p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~10</a:t>
                          </a:r>
                          <a:r>
                            <a:rPr lang="en-US" sz="2400" baseline="30000" dirty="0"/>
                            <a:t>-7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45442904"/>
                  </p:ext>
                </p:extLst>
              </p:nvPr>
            </p:nvGraphicFramePr>
            <p:xfrm>
              <a:off x="457200" y="1605063"/>
              <a:ext cx="5486400" cy="38109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Particle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Mass (MeV)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Particle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Mass (MeV)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216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89" t="-120168" r="-302222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312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1750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216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89" t="-222034" r="-302222" b="-216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313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490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216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89" t="-319328" r="-302222" b="-1151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0.511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889" t="-319328" r="-102222" b="-1151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105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89" t="-369630" r="-302222" b="-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 ~10</a:t>
                          </a:r>
                          <a:r>
                            <a:rPr lang="en-US" sz="2400" baseline="30000" dirty="0"/>
                            <a:t>-7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400" dirty="0"/>
                            <a:t>ν</a:t>
                          </a:r>
                          <a:r>
                            <a:rPr lang="el-GR" sz="2400" baseline="-25000" dirty="0"/>
                            <a:t>µ</a:t>
                          </a:r>
                          <a:endParaRPr lang="en-US" sz="2400" dirty="0"/>
                        </a:p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~10</a:t>
                          </a:r>
                          <a:r>
                            <a:rPr lang="en-US" sz="2400" baseline="30000" dirty="0"/>
                            <a:t>-7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4D6B6-3D93-4A27-BC42-596A453F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22660-71B3-AB08-AE0E-58799D3D9925}"/>
              </a:ext>
            </a:extLst>
          </p:cNvPr>
          <p:cNvSpPr/>
          <p:nvPr/>
        </p:nvSpPr>
        <p:spPr>
          <a:xfrm>
            <a:off x="3200400" y="3886200"/>
            <a:ext cx="13716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76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Symmetries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 symmetry – changes particle to anti-particle.</a:t>
            </a:r>
          </a:p>
          <a:p>
            <a:r>
              <a:rPr lang="en-US" dirty="0"/>
              <a:t>P symmetry –  changes </a:t>
            </a:r>
            <a:r>
              <a:rPr lang="en-US" i="1" dirty="0"/>
              <a:t>x</a:t>
            </a:r>
            <a:r>
              <a:rPr lang="en-US" dirty="0"/>
              <a:t> to –</a:t>
            </a:r>
            <a:r>
              <a:rPr lang="en-US" i="1" dirty="0"/>
              <a:t>x</a:t>
            </a:r>
            <a:r>
              <a:rPr lang="en-US" dirty="0"/>
              <a:t>.</a:t>
            </a:r>
          </a:p>
          <a:p>
            <a:r>
              <a:rPr lang="en-US" dirty="0"/>
              <a:t>T symmetry  – changes </a:t>
            </a:r>
            <a:r>
              <a:rPr lang="en-US" i="1" dirty="0"/>
              <a:t>t</a:t>
            </a:r>
            <a:r>
              <a:rPr lang="en-US" dirty="0"/>
              <a:t> to –</a:t>
            </a:r>
            <a:r>
              <a:rPr lang="en-US" i="1" dirty="0"/>
              <a:t>t</a:t>
            </a:r>
            <a:r>
              <a:rPr lang="en-US" dirty="0"/>
              <a:t>. </a:t>
            </a:r>
          </a:p>
          <a:p>
            <a:r>
              <a:rPr lang="en-US" dirty="0"/>
              <a:t>Good symmetries for strong, and EM.</a:t>
            </a:r>
          </a:p>
          <a:p>
            <a:r>
              <a:rPr lang="en-US" dirty="0"/>
              <a:t>Discovered in 1950 – 60s: P, T, C are broken symmetries in the weak interaction.</a:t>
            </a:r>
          </a:p>
          <a:p>
            <a:r>
              <a:rPr lang="en-US" dirty="0"/>
              <a:t>As we will show, without the weak interaction broken symmetries, we wouldn’t be here 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61843-E70B-4D5F-9BD9-83AD150D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55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Theory 1970s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We can only get CP violation in the SM if there are three, or more, ways for a given reaction to go with at least one imaginary amplitude.</a:t>
                </a:r>
              </a:p>
              <a:p>
                <a:r>
                  <a:rPr lang="en-US" dirty="0"/>
                  <a:t>Need at least 3 generations. Have 3.</a:t>
                </a:r>
              </a:p>
              <a:p>
                <a:r>
                  <a:rPr lang="en-US" dirty="0"/>
                  <a:t>In the big bang all the non-neutrino particles/anti-particles should have finally annihilated to photons.</a:t>
                </a:r>
              </a:p>
              <a:p>
                <a:r>
                  <a:rPr lang="en-US" dirty="0"/>
                  <a:t>Due to CP symmetry breaking, p/photon from big bang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Some of this tiny fraction became us.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 t="-3504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024FE-C129-442B-953A-8CF11E07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77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A4BA-9A68-BA15-59A8-92E00E559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1980 </a:t>
            </a:r>
            <a:r>
              <a:rPr lang="en-US"/>
              <a:t>- 2024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F1AC-5DB2-6922-4E2C-84AAE8A8A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Not enough CP symmetry violation in the SM Big Bang for us to be here.</a:t>
            </a:r>
          </a:p>
          <a:p>
            <a:r>
              <a:rPr lang="en-US" dirty="0"/>
              <a:t>Maybe super-symmetry (SUSY).</a:t>
            </a:r>
          </a:p>
          <a:p>
            <a:r>
              <a:rPr lang="en-US" dirty="0"/>
              <a:t>Symmetry between spin ½ and spin 1, for example.</a:t>
            </a:r>
          </a:p>
          <a:p>
            <a:r>
              <a:rPr lang="en-US" dirty="0"/>
              <a:t>SUSY electron is a “force” particle! SUSY photon is a “matter particle”! </a:t>
            </a:r>
          </a:p>
          <a:p>
            <a:r>
              <a:rPr lang="en-US" dirty="0"/>
              <a:t>I love super-symmetry, because I love symmetry.</a:t>
            </a:r>
          </a:p>
          <a:p>
            <a:r>
              <a:rPr lang="en-US" dirty="0"/>
              <a:t>Without this new physics, whatever it may be, we wouldn’t be here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DE8DC-C928-1E18-B9B8-BA0FB881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CCC51-58D9-7EDE-9FA7-9C1411EC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968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Dirac: Electron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=2.0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I. Rabi spent WWII at MIT Rad Lab working on radar.</a:t>
                </a:r>
              </a:p>
              <a:p>
                <a:r>
                  <a:rPr lang="en-US" dirty="0"/>
                  <a:t>1948 I. Rabi, Conference at Shelter Island. </a:t>
                </a:r>
              </a:p>
              <a:p>
                <a:r>
                  <a:rPr lang="en-US" dirty="0"/>
                  <a:t>Electron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=2.002.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Schwinger et al. - Quantum Electrodynamics</a:t>
                </a:r>
              </a:p>
              <a:p>
                <a:r>
                  <a:rPr lang="en-US" dirty="0"/>
                  <a:t>“Renormalization” gets rid of the infinities.</a:t>
                </a:r>
              </a:p>
              <a:p>
                <a:r>
                  <a:rPr lang="en-US" dirty="0"/>
                  <a:t>For any new theory, the first question: “Is it renormalizable”.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04" t="-1752" r="-1111" b="-3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71F9D-8352-4359-A975-27B65902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</a:p>
        </p:txBody>
      </p:sp>
    </p:spTree>
    <p:extLst>
      <p:ext uri="{BB962C8B-B14F-4D97-AF65-F5344CB8AC3E}">
        <p14:creationId xmlns:p14="http://schemas.microsoft.com/office/powerpoint/2010/main" val="3703619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A401-01DD-4CAB-A1EC-8D47EFFC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QED Renormalization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195F9-5C89-4019-958D-6EC7C60C5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Renormalization is a collection of techniques in </a:t>
            </a:r>
            <a:r>
              <a:rPr lang="en-US" dirty="0">
                <a:hlinkClick r:id="rId2" tooltip="Quantum field theo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quantum field theory</a:t>
            </a:r>
            <a:r>
              <a:rPr lang="en-US" dirty="0"/>
              <a:t>, the </a:t>
            </a:r>
            <a:r>
              <a:rPr lang="en-US" dirty="0">
                <a:hlinkClick r:id="rId3" tooltip="Statistical mechanic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statistical mechanics</a:t>
            </a:r>
            <a:r>
              <a:rPr lang="en-US" dirty="0"/>
              <a:t> of fields, and the theory of </a:t>
            </a:r>
            <a:r>
              <a:rPr lang="en-US" dirty="0">
                <a:hlinkClick r:id="rId4" tooltip="Self-similari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self-similar</a:t>
            </a:r>
            <a:r>
              <a:rPr lang="en-US" dirty="0"/>
              <a:t> geometric structures, that are used to treat </a:t>
            </a:r>
            <a:r>
              <a:rPr lang="en-US" dirty="0">
                <a:hlinkClick r:id="rId5" tooltip="Infini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infinities</a:t>
            </a:r>
            <a:r>
              <a:rPr lang="en-US" dirty="0"/>
              <a:t> arising in calculated quantities by altering values of these quantities to compensate for effects of their self-interactions. </a:t>
            </a:r>
          </a:p>
          <a:p>
            <a:r>
              <a:rPr lang="en-US" dirty="0"/>
              <a:t>For example, an </a:t>
            </a:r>
            <a:r>
              <a:rPr lang="en-US" dirty="0">
                <a:hlinkClick r:id="rId6" tooltip="Electr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electron</a:t>
            </a:r>
            <a:r>
              <a:rPr lang="en-US" dirty="0"/>
              <a:t> theory may begin by postulating an electron with an initial mass and charge. In </a:t>
            </a:r>
            <a:r>
              <a:rPr lang="en-US" dirty="0">
                <a:hlinkClick r:id="rId2" tooltip="Quantum field theo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quantum field theory</a:t>
            </a:r>
            <a:r>
              <a:rPr lang="en-US" dirty="0"/>
              <a:t> a cloud of </a:t>
            </a:r>
            <a:r>
              <a:rPr lang="en-US" dirty="0">
                <a:hlinkClick r:id="rId7" tooltip="Virtual partic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particles</a:t>
            </a:r>
            <a:r>
              <a:rPr lang="en-US" dirty="0"/>
              <a:t>, such as </a:t>
            </a:r>
            <a:r>
              <a:rPr lang="en-US" dirty="0">
                <a:hlinkClick r:id="rId8" tooltip="Phot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photons</a:t>
            </a:r>
            <a:r>
              <a:rPr lang="en-US" dirty="0"/>
              <a:t>, </a:t>
            </a:r>
            <a:r>
              <a:rPr lang="en-US" dirty="0">
                <a:hlinkClick r:id="rId9" tooltip="Positr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positrons</a:t>
            </a:r>
            <a:r>
              <a:rPr lang="en-US" dirty="0"/>
              <a:t>, and others surrounds and interacts with the initial electron. Accounting for the interactions of the surrounding particles (e.g. collisions at different energies) shows that the electron-system behaves as if it had a different mass and charge than initially postulated. Renormalization, in this example, mathematically replaces the initially postulated mass and charge of an electron with the experimentally observed mass and charge.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B2972-F1CB-4E04-A0A7-01F6891C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5BAE1-9EBE-48E2-AB7E-87A1AF18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</a:p>
        </p:txBody>
      </p:sp>
    </p:spTree>
    <p:extLst>
      <p:ext uri="{BB962C8B-B14F-4D97-AF65-F5344CB8AC3E}">
        <p14:creationId xmlns:p14="http://schemas.microsoft.com/office/powerpoint/2010/main" val="115605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CA5B5-33FC-36CF-F661-5E7370F77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all this come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CD5B1-FC49-A9A3-A030-129B24D7A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love physics.</a:t>
            </a:r>
          </a:p>
          <a:p>
            <a:r>
              <a:rPr lang="en-US" dirty="0"/>
              <a:t>I asked my professor in 1972: “Where does all this come from”.</a:t>
            </a:r>
          </a:p>
          <a:p>
            <a:r>
              <a:rPr lang="en-US" dirty="0"/>
              <a:t>He said “We don’t know!”</a:t>
            </a:r>
          </a:p>
          <a:p>
            <a:r>
              <a:rPr lang="en-US" dirty="0"/>
              <a:t>We still don’t know, but I will give some insights I have found since then.</a:t>
            </a:r>
          </a:p>
          <a:p>
            <a:r>
              <a:rPr lang="en-US" dirty="0"/>
              <a:t>Ask questions!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FF190-390D-8046-76AB-D6A52EEB0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DFE48-AD66-849D-9339-895E6015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81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AAB7-D2C1-4733-A027-27074E75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Quantum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511AFB-3935-4A4B-B690-A81B11562A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The anomalous magnetic moment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   is due to QM.</a:t>
                </a:r>
              </a:p>
              <a:p>
                <a:r>
                  <a:rPr lang="en-US" dirty="0"/>
                  <a:t>The energy of the vacuum classically is zero.</a:t>
                </a:r>
              </a:p>
              <a:p>
                <a:r>
                  <a:rPr lang="en-US" dirty="0"/>
                  <a:t>QM: </a:t>
                </a:r>
                <a:r>
                  <a:rPr lang="en-US" i="1" dirty="0" err="1"/>
                  <a:t>dE</a:t>
                </a:r>
                <a:r>
                  <a:rPr lang="en-US" dirty="0"/>
                  <a:t> x </a:t>
                </a:r>
                <a:r>
                  <a:rPr lang="en-US" i="1" dirty="0"/>
                  <a:t>dt</a:t>
                </a:r>
                <a:r>
                  <a:rPr lang="en-US" dirty="0"/>
                  <a:t> = </a:t>
                </a:r>
                <a:r>
                  <a:rPr lang="en-US" i="1" dirty="0"/>
                  <a:t>h</a:t>
                </a:r>
              </a:p>
              <a:p>
                <a:r>
                  <a:rPr lang="en-US" dirty="0"/>
                  <a:t>The problem with zero is that it has no uncertainty. </a:t>
                </a:r>
              </a:p>
              <a:p>
                <a:r>
                  <a:rPr lang="en-US" dirty="0"/>
                  <a:t>R. Feynman, “The reason for anti-particles”, First Dirac Memorial Lecture (1986).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511AFB-3935-4A4B-B690-A81B11562A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 t="-3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30959-676A-4648-A934-D29DA85B2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56A98-65AA-4EEA-9C05-B4C022F29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54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Quantum Electro-Dynamics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Not Boring!</a:t>
            </a:r>
          </a:p>
        </p:txBody>
      </p:sp>
      <p:pic>
        <p:nvPicPr>
          <p:cNvPr id="4" name="図 10" descr="スクリーンショット 2012-07-04 14.37.3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" y="1624012"/>
            <a:ext cx="6442425" cy="45259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86600" y="2057400"/>
            <a:ext cx="198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Doesn’t this affect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Einstein’s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General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Theory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Relativity?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Cosmological constant!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114552-642E-485D-9C51-B8232EC72CEE}"/>
              </a:ext>
            </a:extLst>
          </p:cNvPr>
          <p:cNvSpPr/>
          <p:nvPr/>
        </p:nvSpPr>
        <p:spPr>
          <a:xfrm>
            <a:off x="76200" y="3244334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/>
              <a:t>dE</a:t>
            </a:r>
            <a:r>
              <a:rPr lang="en-US" sz="2400" b="1" dirty="0"/>
              <a:t> x </a:t>
            </a:r>
            <a:r>
              <a:rPr lang="en-US" sz="2400" b="1" i="1" dirty="0"/>
              <a:t>dt</a:t>
            </a:r>
            <a:r>
              <a:rPr lang="en-US" sz="2400" b="1" dirty="0"/>
              <a:t> = </a:t>
            </a:r>
            <a:r>
              <a:rPr lang="en-US" sz="2400" b="1" i="1" dirty="0"/>
              <a:t>h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50BD15-75BE-437C-A99C-252C898AA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</a:p>
        </p:txBody>
      </p:sp>
    </p:spTree>
    <p:extLst>
      <p:ext uri="{BB962C8B-B14F-4D97-AF65-F5344CB8AC3E}">
        <p14:creationId xmlns:p14="http://schemas.microsoft.com/office/powerpoint/2010/main" val="3355208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20A1-52C3-4CAF-0F2F-F41E165F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the Universe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AEC84D-0E81-170F-69BB-2FB8D28178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Big bang (birth of our space-time)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years ago.</a:t>
                </a:r>
              </a:p>
              <a:p>
                <a:r>
                  <a:rPr lang="en-US" dirty="0"/>
                  <a:t>Then I was born.</a:t>
                </a:r>
              </a:p>
              <a:p>
                <a:r>
                  <a:rPr lang="en-US" dirty="0"/>
                  <a:t>And then we figured out that the big bang happened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years ago.</a:t>
                </a:r>
              </a:p>
              <a:p>
                <a:r>
                  <a:rPr lang="en-US" b="0" i="0" dirty="0">
                    <a:effectLst/>
                    <a:latin typeface="sofia-pro"/>
                  </a:rPr>
                  <a:t>Georges Lemaitre, (1894-1966), Belgian cosmologist, Catholic priest, and father of the Big Bang theory.</a:t>
                </a:r>
              </a:p>
              <a:p>
                <a:r>
                  <a:rPr lang="en-US" dirty="0"/>
                  <a:t>All other cosmologists thought we had a static universe. They named it “big bang” to make fun of Lemaitre.</a:t>
                </a:r>
              </a:p>
              <a:p>
                <a:r>
                  <a:rPr lang="en-US" b="0" i="0" dirty="0">
                    <a:solidFill>
                      <a:srgbClr val="242424"/>
                    </a:solidFill>
                    <a:effectLst/>
                    <a:latin typeface="sofia-pro"/>
                  </a:rPr>
                  <a:t>That the entire observable universe of galaxies began with a bang seemed preposterous.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AEC84D-0E81-170F-69BB-2FB8D28178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59" t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2F52A-FFA8-D729-489E-2E774704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9A506-25F6-2E61-C7FE-75BE4D5D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23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69DF-521D-4675-9520-7C00C9AD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Einsteins</a:t>
            </a:r>
            <a:r>
              <a:rPr lang="en-US" dirty="0"/>
              <a:t>’ Cosmological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BFD78E-6F25-4167-98A2-09BA1C8A1E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GR has cosmological constant.</a:t>
                </a:r>
              </a:p>
              <a:p>
                <a:r>
                  <a:rPr lang="en-US" dirty="0"/>
                  <a:t>Einstein at first had static universe.</a:t>
                </a:r>
              </a:p>
              <a:p>
                <a:r>
                  <a:rPr lang="en-US" dirty="0"/>
                  <a:t>Chose value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to stop the universe from collapsing.</a:t>
                </a:r>
              </a:p>
              <a:p>
                <a:r>
                  <a:rPr lang="en-US" dirty="0"/>
                  <a:t>Then Hubble et al. found that the universe was expanding!</a:t>
                </a:r>
              </a:p>
              <a:p>
                <a:r>
                  <a:rPr lang="en-US" dirty="0"/>
                  <a:t>No need for cosmological constant.</a:t>
                </a:r>
              </a:p>
              <a:p>
                <a:r>
                  <a:rPr lang="en-US" dirty="0"/>
                  <a:t>Einstein: “Biggest blunder of my life”.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BFD78E-6F25-4167-98A2-09BA1C8A1E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752" b="-3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624DB-B00D-44AA-AEA2-4FD71B3E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4A81C1-F47B-49A2-85FE-30087115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8C800A2-D590-4595-B1B7-8C4511D91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843" y="1453733"/>
            <a:ext cx="1738314" cy="12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55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D3E34-194A-45A2-988A-065DFD86D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Energy of the Vacuum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9939F4-7A57-41E8-B874-64CEE75CF7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Theorists calculated the energy of the vacuum in 1960s: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Steve Weinberg: need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&lt; 2 for us to exist.</a:t>
                </a:r>
              </a:p>
              <a:p>
                <a:r>
                  <a:rPr lang="en-US" dirty="0"/>
                  <a:t>“Dark energy”, i.e., the energy of the vacuum, discovered in 1990s: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0.7.</a:t>
                </a:r>
              </a:p>
              <a:p>
                <a:r>
                  <a:rPr lang="en-US" dirty="0"/>
                  <a:t>Ed Witten said “This is the worst theoretical embarrassment in the history of physics”.</a:t>
                </a:r>
              </a:p>
              <a:p>
                <a:r>
                  <a:rPr lang="en-US" dirty="0"/>
                  <a:t>Broken SUSY would reduce 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Unbroken SUSY would reduce it to zero.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9939F4-7A57-41E8-B874-64CEE75CF7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 t="-2695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DBD1A-0BA6-4F31-B65E-D7383B74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E5239-C0C3-4A63-8B24-EC73AAFB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37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DF23-762A-4306-AAD3-E68AB9A8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Quantum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E5DBE-5C77-4F1A-A5C3-7ED8EF8B1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All particles exist in the vacuum.</a:t>
            </a:r>
          </a:p>
          <a:p>
            <a:r>
              <a:rPr lang="en-US" dirty="0"/>
              <a:t>All particles contribute to the anomalous magnetic moment.</a:t>
            </a:r>
          </a:p>
          <a:p>
            <a:r>
              <a:rPr lang="en-US" dirty="0"/>
              <a:t>Are there new particles beyond the SM?</a:t>
            </a:r>
          </a:p>
          <a:p>
            <a:r>
              <a:rPr lang="en-US" dirty="0"/>
              <a:t>Are there new symmetries?</a:t>
            </a:r>
          </a:p>
          <a:p>
            <a:r>
              <a:rPr lang="en-US" dirty="0"/>
              <a:t>New CP violation sources? Yes!</a:t>
            </a:r>
          </a:p>
          <a:p>
            <a:r>
              <a:rPr lang="en-US" dirty="0"/>
              <a:t>BNL E821 1990 - 2010: measured anomalous magnetic moment to 0.5 parts per million (ppm).</a:t>
            </a:r>
          </a:p>
          <a:p>
            <a:r>
              <a:rPr lang="en-US" dirty="0"/>
              <a:t>Previous experiment uncertainty = 7.1ppm.</a:t>
            </a:r>
          </a:p>
          <a:p>
            <a:r>
              <a:rPr lang="en-US" dirty="0"/>
              <a:t>Theorists need to calculate to 0.5ppm. </a:t>
            </a:r>
          </a:p>
          <a:p>
            <a:r>
              <a:rPr lang="en-US" dirty="0"/>
              <a:t>Compare.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5D60C-4A8F-4D9B-BB6F-EBF444B5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3A0EC-9398-4169-9BEA-2B96E929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09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56CA-3805-FD70-5273-9096780D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Heavy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994713-BD0E-00A7-F544-DE6D56C7B8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Lepton sensitivity to new physics.</a:t>
                </a:r>
              </a:p>
              <a:p>
                <a:pPr marL="0" indent="0" algn="ctr">
                  <a:buNone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𝑁𝑃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994713-BD0E-00A7-F544-DE6D56C7B8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2674D3-E2E2-AE6C-A48C-4DF0D2848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B5DBF-1F8C-C792-AA1F-596ECAC4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937E6EF-0849-73AA-67EC-3504E7E50E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4670068"/>
                  </p:ext>
                </p:extLst>
              </p:nvPr>
            </p:nvGraphicFramePr>
            <p:xfrm>
              <a:off x="304800" y="3505199"/>
              <a:ext cx="8305800" cy="19657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990993323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101155112"/>
                        </a:ext>
                      </a:extLst>
                    </a:gridCol>
                    <a:gridCol w="2042432">
                      <a:extLst>
                        <a:ext uri="{9D8B030D-6E8A-4147-A177-3AD203B41FA5}">
                          <a16:colId xmlns:a16="http://schemas.microsoft.com/office/drawing/2014/main" val="3237028583"/>
                        </a:ext>
                      </a:extLst>
                    </a:gridCol>
                    <a:gridCol w="2224768">
                      <a:extLst>
                        <a:ext uri="{9D8B030D-6E8A-4147-A177-3AD203B41FA5}">
                          <a16:colId xmlns:a16="http://schemas.microsoft.com/office/drawing/2014/main" val="3639308233"/>
                        </a:ext>
                      </a:extLst>
                    </a:gridCol>
                  </a:tblGrid>
                  <a:tr h="655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𝝁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𝝉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9123951"/>
                      </a:ext>
                    </a:extLst>
                  </a:tr>
                  <a:tr h="6552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659 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87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6310642"/>
                      </a:ext>
                    </a:extLst>
                  </a:tr>
                  <a:tr h="655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511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106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1777 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6018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937E6EF-0849-73AA-67EC-3504E7E50E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4670068"/>
                  </p:ext>
                </p:extLst>
              </p:nvPr>
            </p:nvGraphicFramePr>
            <p:xfrm>
              <a:off x="304800" y="3505199"/>
              <a:ext cx="8305800" cy="19657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990993323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101155112"/>
                        </a:ext>
                      </a:extLst>
                    </a:gridCol>
                    <a:gridCol w="2042432">
                      <a:extLst>
                        <a:ext uri="{9D8B030D-6E8A-4147-A177-3AD203B41FA5}">
                          <a16:colId xmlns:a16="http://schemas.microsoft.com/office/drawing/2014/main" val="3237028583"/>
                        </a:ext>
                      </a:extLst>
                    </a:gridCol>
                    <a:gridCol w="2224768">
                      <a:extLst>
                        <a:ext uri="{9D8B030D-6E8A-4147-A177-3AD203B41FA5}">
                          <a16:colId xmlns:a16="http://schemas.microsoft.com/office/drawing/2014/main" val="3639308233"/>
                        </a:ext>
                      </a:extLst>
                    </a:gridCol>
                  </a:tblGrid>
                  <a:tr h="655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8507" t="-8333" r="-110149" b="-204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973" t="-8333" r="-1096" b="-204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9123951"/>
                      </a:ext>
                    </a:extLst>
                  </a:tr>
                  <a:tr h="6552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2" t="-108333" r="-304438" b="-104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4615" t="-108333" r="-216615" b="-104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8507" t="-108333" r="-110149" b="-104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973" t="-108333" r="-1096" b="-104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6310642"/>
                      </a:ext>
                    </a:extLst>
                  </a:tr>
                  <a:tr h="655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511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106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1777 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60183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75573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ECB14B-B810-1855-B753-0A786D5396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ECB14B-B810-1855-B753-0A786D5396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9ED15B-6D7C-351E-9C73-F4A123A48B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0.00115965218059(13)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0.001165920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59(22)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−0.052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to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0.013.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9ED15B-6D7C-351E-9C73-F4A123A48B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18DB8-1A24-1D83-36D5-148BBCC13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9B2FD-5391-1D0B-98E3-3DDF4AFC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43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FF23BE-289B-FC77-E42F-FD8E3F48BB6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sz="3200" dirty="0">
                    <a:solidFill>
                      <a:srgbClr val="002060"/>
                    </a:solidFill>
                  </a:rPr>
                  <a:t>Relative sensitivity to New Mass Scale</a:t>
                </a:r>
                <a:br>
                  <a:rPr lang="en-US" sz="3200" dirty="0">
                    <a:solidFill>
                      <a:srgbClr val="002060"/>
                    </a:solidFill>
                  </a:rPr>
                </a:br>
                <a:r>
                  <a:rPr lang="en-US" sz="3200" dirty="0">
                    <a:solidFill>
                      <a:srgbClr val="002060"/>
                    </a:solidFill>
                  </a:rPr>
                  <a:t>Electron limited by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</a:rPr>
                  <a:t>,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FF23BE-289B-FC77-E42F-FD8E3F48BB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52" t="-3723" b="-1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517D5-B608-46DC-693F-A43EDDD78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000" dirty="0"/>
              <a:t>       1 = electron, 2 = muon, 3 = tau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EB4EA-6DBC-B267-526B-D0E5BEE4C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67BB5-2B94-E35F-5129-CAFD2E90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E05CA0C-5998-777E-853E-5CB5476FD4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351432"/>
              </p:ext>
            </p:extLst>
          </p:nvPr>
        </p:nvGraphicFramePr>
        <p:xfrm>
          <a:off x="457200" y="2209800"/>
          <a:ext cx="8229600" cy="391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7F31B29-40DA-5147-4113-BF1FCB10E0BF}"/>
              </a:ext>
            </a:extLst>
          </p:cNvPr>
          <p:cNvCxnSpPr/>
          <p:nvPr/>
        </p:nvCxnSpPr>
        <p:spPr>
          <a:xfrm flipH="1">
            <a:off x="2514600" y="1295400"/>
            <a:ext cx="1295400" cy="167640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261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0A8BDA-EA6A-EE1B-B3E1-8C4F5B539A0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Measurements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br>
                  <a:rPr lang="en-US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</a:br>
                <a:r>
                  <a:rPr lang="en-US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Disagree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5.5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0A8BDA-EA6A-EE1B-B3E1-8C4F5B539A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7021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3096AF-2877-5918-D8F0-33EECDEF3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677194"/>
            <a:ext cx="6400800" cy="44196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549C7-B165-53F4-3A8B-CB56750E1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0A784-635B-2361-1EF6-D5118C81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4C1D3B-51CA-5A9C-305D-B64BBF44181B}"/>
                  </a:ext>
                </a:extLst>
              </p:cNvPr>
              <p:cNvSpPr txBox="1"/>
              <p:nvPr/>
            </p:nvSpPr>
            <p:spPr>
              <a:xfrm rot="10800000" flipV="1">
                <a:off x="6324600" y="4394332"/>
                <a:ext cx="18288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002060"/>
                    </a:solidFill>
                  </a:rPr>
                  <a:t>difference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4C1D3B-51CA-5A9C-305D-B64BBF441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6324600" y="4394332"/>
                <a:ext cx="1828800" cy="276999"/>
              </a:xfrm>
              <a:prstGeom prst="rect">
                <a:avLst/>
              </a:prstGeom>
              <a:blipFill>
                <a:blip r:embed="rId4"/>
                <a:stretch>
                  <a:fillRect l="-4667" t="-28889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Matter Particles circa 1930s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668132"/>
              </p:ext>
            </p:extLst>
          </p:nvPr>
        </p:nvGraphicFramePr>
        <p:xfrm>
          <a:off x="457200" y="1752600"/>
          <a:ext cx="497205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Mass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Spin (h)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Proton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938.3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Neutron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939.6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Electron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Neutrino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≈ 10</a:t>
                      </a:r>
                      <a:r>
                        <a:rPr lang="en-US" sz="2000" baseline="30000" dirty="0"/>
                        <a:t>-7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64CBB-6F1F-454B-81A5-01815643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519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292BA-9716-4FCF-B1AA-A48B1599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Precession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FC6FF9-54C3-4FB7-A306-19DAFE5BCD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         spinning top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magnetic moment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 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FC6FF9-54C3-4FB7-A306-19DAFE5BCD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9DC41-4F52-4D4B-91CE-6A621C9C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71DE17F9-C0D6-472C-A0C4-6EE679B28952}"/>
              </a:ext>
            </a:extLst>
          </p:cNvPr>
          <p:cNvSpPr/>
          <p:nvPr/>
        </p:nvSpPr>
        <p:spPr>
          <a:xfrm>
            <a:off x="2209801" y="3733800"/>
            <a:ext cx="1828799" cy="9906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E957F8-74FF-4A25-9FA9-79FE03D5C812}"/>
                  </a:ext>
                </a:extLst>
              </p:cNvPr>
              <p:cNvSpPr txBox="1"/>
              <p:nvPr/>
            </p:nvSpPr>
            <p:spPr>
              <a:xfrm>
                <a:off x="4140612" y="3291840"/>
                <a:ext cx="3174587" cy="21451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sz="3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US" sz="3600" b="1" dirty="0"/>
              </a:p>
              <a:p>
                <a:endParaRPr lang="en-US" sz="3600" b="1" i="1" dirty="0">
                  <a:latin typeface="Cambria Math" panose="02040503050406030204" pitchFamily="18" charset="0"/>
                </a:endParaRPr>
              </a:p>
              <a:p>
                <a:endParaRPr lang="en-US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E957F8-74FF-4A25-9FA9-79FE03D5C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612" y="3291840"/>
                <a:ext cx="3174587" cy="21451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4BF952-3ED9-4DA1-8C81-9B4AB75B968D}"/>
              </a:ext>
            </a:extLst>
          </p:cNvPr>
          <p:cNvCxnSpPr>
            <a:cxnSpLocks/>
          </p:cNvCxnSpPr>
          <p:nvPr/>
        </p:nvCxnSpPr>
        <p:spPr>
          <a:xfrm>
            <a:off x="4038600" y="2514600"/>
            <a:ext cx="0" cy="3124200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5EE9-1558-4F41-80FC-BF8FB639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30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F99F4-9833-4E94-9825-DA29EE06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Blind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3D298-AC9A-4C6F-3FD3-33ED8EC60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endParaRPr lang="en-US" sz="360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is derived from the water NMR frequency.</a:t>
                </a:r>
              </a:p>
              <a:p>
                <a:r>
                  <a:rPr lang="en-US" dirty="0"/>
                  <a:t>Proton frequency and muon frequency are blinded.</a:t>
                </a:r>
              </a:p>
              <a:p>
                <a:r>
                  <a:rPr lang="en-US" dirty="0"/>
                  <a:t>Need a unanimous collaboration vote to unblind.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53D298-AC9A-4C6F-3FD3-33ED8EC60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7B4A3-20E3-7944-3E23-281B91CD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3637B1-5507-6E6B-3DDD-15A58FB3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31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DBFE-0E1E-4724-96A2-F2333824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Muon Storage Ring at BNL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43B9B-891B-43D2-8A5C-778B176B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CE1174-82F9-46D6-A3BA-E12336E637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95" y="1600200"/>
            <a:ext cx="656881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97BB8-6466-4224-88FE-DA533646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E7932-C6B9-E097-5E10-D30602FF0F1F}"/>
              </a:ext>
            </a:extLst>
          </p:cNvPr>
          <p:cNvSpPr txBox="1"/>
          <p:nvPr/>
        </p:nvSpPr>
        <p:spPr>
          <a:xfrm>
            <a:off x="0" y="2590800"/>
            <a:ext cx="143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24 calos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413DC3-1640-E579-4807-D22229D58F9F}"/>
              </a:ext>
            </a:extLst>
          </p:cNvPr>
          <p:cNvCxnSpPr/>
          <p:nvPr/>
        </p:nvCxnSpPr>
        <p:spPr>
          <a:xfrm>
            <a:off x="1143000" y="2895600"/>
            <a:ext cx="16002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65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C277E-915B-EF83-560D-82887E91C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Kicker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DA4D6-B80C-7BF6-8B69-3A641E43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17CF4-D1F4-BC7D-1A5A-26A7A96A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6FD24B-BF11-EA37-702E-9ACD90D429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000" dirty="0"/>
                  <a:t> plot</a:t>
                </a:r>
              </a:p>
              <a:p>
                <a:r>
                  <a:rPr lang="en-US" sz="2000" dirty="0"/>
                  <a:t>Beam exits inflector mag.</a:t>
                </a:r>
              </a:p>
              <a:p>
                <a:r>
                  <a:rPr lang="en-US" sz="2000" dirty="0"/>
                  <a:t>Simple harmonic motion.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func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Ellipse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000" dirty="0"/>
                  <a:t> plot.</a:t>
                </a:r>
              </a:p>
              <a:p>
                <a:r>
                  <a:rPr lang="en-US" sz="2000" dirty="0"/>
                  <a:t>10mrad kick at 90 degree</a:t>
                </a:r>
              </a:p>
              <a:p>
                <a:pPr marL="0" indent="0">
                  <a:buNone/>
                </a:pPr>
                <a:r>
                  <a:rPr lang="en-US" sz="2000" dirty="0"/>
                  <a:t>     betatron phase advance.</a:t>
                </a:r>
              </a:p>
              <a:p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6FD24B-BF11-EA37-702E-9ACD90D429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E0F9C2A-80C7-F579-FA45-9824B41EC414}"/>
              </a:ext>
            </a:extLst>
          </p:cNvPr>
          <p:cNvSpPr txBox="1"/>
          <p:nvPr/>
        </p:nvSpPr>
        <p:spPr>
          <a:xfrm rot="10800000" flipV="1">
            <a:off x="6019800" y="224281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storage region   inflector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A5425-5DAD-C900-72E9-A7C5E6F38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358" y="914400"/>
            <a:ext cx="5308242" cy="5410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B887A9-3494-B719-7458-E4D5322B96AE}"/>
              </a:ext>
            </a:extLst>
          </p:cNvPr>
          <p:cNvSpPr txBox="1"/>
          <p:nvPr/>
        </p:nvSpPr>
        <p:spPr>
          <a:xfrm>
            <a:off x="5486400" y="17526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</a:t>
            </a:r>
            <a:r>
              <a:rPr lang="en-US" sz="2400" dirty="0">
                <a:solidFill>
                  <a:srgbClr val="FF0000"/>
                </a:solidFill>
              </a:rPr>
              <a:t>Storage ring     Infector</a:t>
            </a:r>
          </a:p>
        </p:txBody>
      </p:sp>
    </p:spTree>
    <p:extLst>
      <p:ext uri="{BB962C8B-B14F-4D97-AF65-F5344CB8AC3E}">
        <p14:creationId xmlns:p14="http://schemas.microsoft.com/office/powerpoint/2010/main" val="308296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526B-BAAF-33BA-69EB-925450C7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002060"/>
                </a:solidFill>
              </a:rPr>
              <a:t>Kicker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49994-78A2-6271-FDB1-ECAED670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FFB26-12B0-C6EB-D8FE-A80E60CA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E19BB0C-21EB-C614-605E-92C2A314BE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0.5%</m:t>
                    </m:r>
                  </m:oMath>
                </a14:m>
                <a:r>
                  <a:rPr lang="en-US" sz="2000" dirty="0"/>
                  <a:t> higher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Equilibrium orbit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=40.5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Not stored, unless smaller kick.</a:t>
                </a:r>
              </a:p>
              <a:p>
                <a:r>
                  <a:rPr lang="en-US" sz="2000" dirty="0"/>
                  <a:t>Kicker-momentum correlation </a:t>
                </a:r>
              </a:p>
              <a:p>
                <a:r>
                  <a:rPr lang="en-US" sz="2000" dirty="0"/>
                  <a:t>Will give a systematic effect.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E19BB0C-21EB-C614-605E-92C2A314BE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623AD88A-3A84-7DC5-3848-432CA0046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417639"/>
            <a:ext cx="4267200" cy="40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57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CD6C98-25CD-4A32-B1A1-3105F940EC1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𝑒𝑣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CD6C98-25CD-4A32-B1A1-3105F940EC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F26B76-5822-4CC8-BEA9-CD47F3B17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Weak V-A beta decay.</a:t>
                </a:r>
              </a:p>
              <a:p>
                <a:r>
                  <a:rPr lang="en-US" dirty="0"/>
                  <a:t>The high energy positrons go preferentially in the direction of the muon spin.</a:t>
                </a:r>
              </a:p>
              <a:p>
                <a:r>
                  <a:rPr lang="en-US" dirty="0"/>
                  <a:t>Violation of Parity symmetry.</a:t>
                </a:r>
              </a:p>
              <a:p>
                <a:r>
                  <a:rPr lang="en-US" dirty="0"/>
                  <a:t>Non-zero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Vector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Axial-vector.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F26B76-5822-4CC8-BEA9-CD47F3B17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04" t="-1752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1EABB-42D0-4583-AC49-FAC00237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A5987-617A-4D96-BCE6-BB5CED92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75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2FD7033-0C47-B152-402D-EE841247C96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𝑒𝑣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2FD7033-0C47-B152-402D-EE841247C9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3EEF15-E72C-DE15-B870-7C1C162684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Just measure the high energy decay positrons,</a:t>
                </a:r>
              </a:p>
              <a:p>
                <a:pPr marL="0" indent="0">
                  <a:buNone/>
                </a:pPr>
                <a:r>
                  <a:rPr lang="en-US" dirty="0"/>
                  <a:t>   that follows the spin.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                                           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    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CM          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                   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3EEF15-E72C-DE15-B870-7C1C162684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04" t="-1752" r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5BEAF-F057-7DB5-C716-A1CE4255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FF033-C66A-8BFB-2559-0020315F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66741E-A5C4-3A8F-106A-288737CC4888}"/>
              </a:ext>
            </a:extLst>
          </p:cNvPr>
          <p:cNvSpPr/>
          <p:nvPr/>
        </p:nvSpPr>
        <p:spPr>
          <a:xfrm>
            <a:off x="3733800" y="3886200"/>
            <a:ext cx="1143000" cy="838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F3A338-A244-B098-65DC-8BD9A4A5BB2C}"/>
              </a:ext>
            </a:extLst>
          </p:cNvPr>
          <p:cNvCxnSpPr>
            <a:stCxn id="6" idx="6"/>
          </p:cNvCxnSpPr>
          <p:nvPr/>
        </p:nvCxnSpPr>
        <p:spPr>
          <a:xfrm flipV="1">
            <a:off x="4876800" y="4267200"/>
            <a:ext cx="914400" cy="38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48DD21-4263-5902-AEAE-2DE42B4EA5EE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3352800" y="3657600"/>
            <a:ext cx="548388" cy="3513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AF0815-2080-506C-276F-DB1C9D3AD9FC}"/>
              </a:ext>
            </a:extLst>
          </p:cNvPr>
          <p:cNvCxnSpPr>
            <a:stCxn id="6" idx="3"/>
          </p:cNvCxnSpPr>
          <p:nvPr/>
        </p:nvCxnSpPr>
        <p:spPr>
          <a:xfrm flipH="1">
            <a:off x="3352800" y="4601648"/>
            <a:ext cx="548388" cy="27515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38FE3F-20A2-2D07-B576-2D84440514C5}"/>
              </a:ext>
            </a:extLst>
          </p:cNvPr>
          <p:cNvCxnSpPr/>
          <p:nvPr/>
        </p:nvCxnSpPr>
        <p:spPr>
          <a:xfrm>
            <a:off x="4648200" y="3124200"/>
            <a:ext cx="23622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2E77F0-076A-A415-D09A-903C3EC3F2D2}"/>
              </a:ext>
            </a:extLst>
          </p:cNvPr>
          <p:cNvCxnSpPr/>
          <p:nvPr/>
        </p:nvCxnSpPr>
        <p:spPr>
          <a:xfrm>
            <a:off x="4953000" y="4008952"/>
            <a:ext cx="5334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632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5DA-437A-8483-77B4-F1A2F94A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24 calorimeters around the ring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2621-0375-4BC8-2A4B-3E154CF35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Decay positron curls into the calorimeter.</a:t>
            </a:r>
          </a:p>
          <a:p>
            <a:r>
              <a:rPr lang="en-US" dirty="0"/>
              <a:t>Calorimeter measures time and energy.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2B333-0190-76CE-063F-4CCE0F07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B18FC-FDEB-D2FC-EAFC-AF7C5745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E783-F435-8E19-BEF7-A1AA7CEB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9" y="3476625"/>
            <a:ext cx="3992451" cy="1676400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12185DA-D83A-8170-B8A3-FB93DC6A0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26" y="2743200"/>
            <a:ext cx="4121239" cy="31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06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91420F-EDC9-4660-80BA-4B36CFD5004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/>
                <a:r>
                  <a:rPr lang="en-US" dirty="0"/>
                  <a:t>High Energy Positrons vs. Decay Time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type m:val="skw"/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𝑒𝑎𝐵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91420F-EDC9-4660-80BA-4B36CFD500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74" t="-17553" r="-148" b="-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B071E-FBA2-4E5F-AC1A-FFB2F252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30882A-197D-4E7C-9C6D-2D6FBB586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00400" y="1486151"/>
            <a:ext cx="5943600" cy="50972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DF8E8D-5C57-4531-A5E3-81B3C1E7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63A13F-1E2B-16E1-FAAE-33149574127D}"/>
                  </a:ext>
                </a:extLst>
              </p:cNvPr>
              <p:cNvSpPr txBox="1"/>
              <p:nvPr/>
            </p:nvSpPr>
            <p:spPr>
              <a:xfrm>
                <a:off x="0" y="1676401"/>
                <a:ext cx="3048000" cy="1569660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𝟗𝟗𝟗𝟒</m:t>
                    </m:r>
                  </m:oMath>
                </a14:m>
                <a:r>
                  <a:rPr lang="en-US" sz="2800" b="1" i="1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𝟔𝟒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en-US" sz="2800" b="1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63A13F-1E2B-16E1-FAAE-331495741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76401"/>
                <a:ext cx="3048000" cy="1569660"/>
              </a:xfrm>
              <a:prstGeom prst="rect">
                <a:avLst/>
              </a:prstGeom>
              <a:blipFill>
                <a:blip r:embed="rId4"/>
                <a:stretch>
                  <a:fillRect t="-6564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4087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6079-3C1A-5360-2CF3-9A4261EC0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6D209E-9DBE-A12A-8B44-B83BE5B0B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457200"/>
            <a:ext cx="6781800" cy="564368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AA3EF-0254-1145-C140-3E6C24FAE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C7351-2283-5238-2AA1-8134BEC9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500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38A3-AA9A-4027-93CA-D2F558AE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= 1/2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B629B-5189-4D13-93C7-98E06FC07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1920s, two young physicists could understand the data if the electron was spinning.</a:t>
            </a:r>
          </a:p>
          <a:p>
            <a:r>
              <a:rPr lang="en-US" dirty="0"/>
              <a:t>Wrote a paper and submitted it to a journal.</a:t>
            </a:r>
          </a:p>
          <a:p>
            <a:r>
              <a:rPr lang="en-US" dirty="0"/>
              <a:t>As we will see, the reason the electron is spinning is so that we could be here to discover….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011CF-46CC-44AF-B899-22AE0D2A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00A32-0CEA-4E5B-9BA7-DCF5D65B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11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8EC74-9881-DCAF-FBC5-04200451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347064-60B9-9800-683E-14D848BA2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609600"/>
            <a:ext cx="7238999" cy="5715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5FCC3-4F6E-6F29-FE2D-38ADFCC12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3B22C-EC9B-3D50-0C43-4CF9042A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95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CA250-7005-E1C3-7C7D-EBF364CA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58D411-2950-7665-A09E-B56E1EAC6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457200"/>
            <a:ext cx="7010400" cy="5715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567EE7-C35E-D440-8DC8-53B51823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6F0E3-B37B-6D6A-4426-C5A9DC4E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F9D461-716A-93F6-C21E-D907C90105C7}"/>
              </a:ext>
            </a:extLst>
          </p:cNvPr>
          <p:cNvSpPr txBox="1"/>
          <p:nvPr/>
        </p:nvSpPr>
        <p:spPr>
          <a:xfrm>
            <a:off x="6705600" y="17526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Long wavelength</a:t>
            </a:r>
          </a:p>
        </p:txBody>
      </p:sp>
    </p:spTree>
    <p:extLst>
      <p:ext uri="{BB962C8B-B14F-4D97-AF65-F5344CB8AC3E}">
        <p14:creationId xmlns:p14="http://schemas.microsoft.com/office/powerpoint/2010/main" val="152764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31877F1-60D8-31D7-F68A-2013A077A3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31877F1-60D8-31D7-F68A-2013A077A3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BEC27F-715C-FE7E-ACA6-3BC5DB295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0" y="1524000"/>
            <a:ext cx="6629400" cy="447278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E514A-14ED-A91A-D79C-7A6AD838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16409-CB79-ACB2-8B4F-44CD36DD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F689E-2793-1FFA-589D-0F9E83AA104E}"/>
              </a:ext>
            </a:extLst>
          </p:cNvPr>
          <p:cNvSpPr txBox="1"/>
          <p:nvPr/>
        </p:nvSpPr>
        <p:spPr>
          <a:xfrm>
            <a:off x="4114800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581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90F3-BB9C-5C5C-075E-19941E3B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4D7D53-778B-060B-2117-E1996C42C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57200"/>
            <a:ext cx="7239000" cy="58991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F406B-0D17-99F1-9B1A-86BCB632A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6E6FC-447B-05C6-7F7B-C65ED80F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60CEF-4BD6-4391-531A-87A9B2EAFC7D}"/>
              </a:ext>
            </a:extLst>
          </p:cNvPr>
          <p:cNvSpPr txBox="1"/>
          <p:nvPr/>
        </p:nvSpPr>
        <p:spPr>
          <a:xfrm>
            <a:off x="6705600" y="1981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</a:t>
            </a:r>
            <a:r>
              <a:rPr lang="en-US" b="1" dirty="0">
                <a:solidFill>
                  <a:srgbClr val="FF0000"/>
                </a:solidFill>
              </a:rPr>
              <a:t>(1200) </a:t>
            </a:r>
          </a:p>
          <a:p>
            <a:r>
              <a:rPr lang="en-US" b="1" dirty="0">
                <a:solidFill>
                  <a:srgbClr val="FF0000"/>
                </a:solidFill>
              </a:rPr>
              <a:t>short wavelength</a:t>
            </a:r>
          </a:p>
        </p:txBody>
      </p:sp>
    </p:spTree>
    <p:extLst>
      <p:ext uri="{BB962C8B-B14F-4D97-AF65-F5344CB8AC3E}">
        <p14:creationId xmlns:p14="http://schemas.microsoft.com/office/powerpoint/2010/main" val="1649574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B332-0929-BD33-820A-871BF1D0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Magnetic Field 1.45T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EB6442-E1BA-CA92-ED7A-48C6E00B8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752600"/>
            <a:ext cx="7467599" cy="4343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903D9-9406-AA69-D14B-A149DE08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8889B-B9C2-3EFF-CB32-A7052DE4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03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90320-CB6F-96B8-F02F-7B3F516B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4DA20C-267E-E48A-F2D2-46452353A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74638"/>
            <a:ext cx="6324600" cy="597376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5EF0E1-8237-F787-4939-BB682AD5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4D1DA-D58C-A02E-E597-EC12EF3A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72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0AF72-F85A-71CE-32A3-5F9ACFC7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70C67D-AF41-5709-E831-00D3CB9B7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381001"/>
            <a:ext cx="7086600" cy="564905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F8AA4-A80C-F18F-CE9C-65F10D544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45D2C-1331-4F26-E3D7-30DD34EF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093004-1163-F9D9-DFC6-3C05F6A75724}"/>
                  </a:ext>
                </a:extLst>
              </p:cNvPr>
              <p:cNvSpPr txBox="1"/>
              <p:nvPr/>
            </p:nvSpPr>
            <p:spPr>
              <a:xfrm>
                <a:off x="4267200" y="5181600"/>
                <a:ext cx="4252163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2060"/>
                    </a:solidFill>
                  </a:rPr>
                  <a:t>Adjust </a:t>
                </a:r>
                <a:r>
                  <a:rPr lang="en-US" b="1" dirty="0" err="1">
                    <a:solidFill>
                      <a:srgbClr val="002060"/>
                    </a:solidFill>
                  </a:rPr>
                  <a:t>curents</a:t>
                </a:r>
                <a:r>
                  <a:rPr lang="en-US" b="1" dirty="0">
                    <a:solidFill>
                      <a:srgbClr val="002060"/>
                    </a:solidFill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002060"/>
                    </a:solidFill>
                  </a:rPr>
                  <a:t> wires on the poles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093004-1163-F9D9-DFC6-3C05F6A75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5181600"/>
                <a:ext cx="4252163" cy="375552"/>
              </a:xfrm>
              <a:prstGeom prst="rect">
                <a:avLst/>
              </a:prstGeom>
              <a:blipFill>
                <a:blip r:embed="rId3"/>
                <a:stretch>
                  <a:fillRect l="-1146"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0256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15CEA-CB7C-56A5-31EA-8F6A7E18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63B48E-D70C-B403-64EF-DC2BD04B0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295400"/>
            <a:ext cx="7391399" cy="451893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7B1021-37DB-8809-748E-977C28FE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6B5AE-20AC-78A7-D678-48B616A2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70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FCA3-96AF-0FEA-501E-A925AA0B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FNAL E989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FC588-E1CB-755E-FC57-4DDF7D31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CFF02-439B-56CB-EDAB-2FD51641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48</a:t>
            </a:fld>
            <a:endParaRPr lang="en-US" dirty="0"/>
          </a:p>
        </p:txBody>
      </p:sp>
      <p:pic>
        <p:nvPicPr>
          <p:cNvPr id="6" name="Content Placeholder 5" descr="A diagram of a circular object with lines and dots&#10;&#10;Description automatically generated">
            <a:extLst>
              <a:ext uri="{FF2B5EF4-FFF2-40B4-BE49-F238E27FC236}">
                <a16:creationId xmlns:a16="http://schemas.microsoft.com/office/drawing/2014/main" id="{9001A655-EAFE-8ED4-921F-A6597789B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862" y="1600200"/>
            <a:ext cx="548227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827DE-596C-E667-EFBE-83B890727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375 fixed </a:t>
            </a:r>
            <a:r>
              <a:rPr lang="en-US" sz="3600" dirty="0" err="1"/>
              <a:t>nmr</a:t>
            </a:r>
            <a:r>
              <a:rPr lang="en-US" sz="3600"/>
              <a:t> probes. </a:t>
            </a:r>
            <a:r>
              <a:rPr lang="en-US" sz="3600" dirty="0"/>
              <a:t>17 trolley </a:t>
            </a:r>
            <a:r>
              <a:rPr lang="en-US" sz="3600" dirty="0" err="1"/>
              <a:t>nmr</a:t>
            </a:r>
            <a:r>
              <a:rPr lang="en-US" sz="3600" dirty="0"/>
              <a:t> probes.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C5F2E-D151-1CCE-2066-6B7081AA5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D50FA-6935-82A9-B5D4-E94A57F59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125B5-E46E-6725-E9A5-3DD692ED8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49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38BD3-4476-BB1B-0A06-E7FD230FE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" t="21444" r="2275" b="2863"/>
          <a:stretch/>
        </p:blipFill>
        <p:spPr>
          <a:xfrm>
            <a:off x="1371600" y="1828800"/>
            <a:ext cx="6324600" cy="40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F6E2B-B77F-C01E-2704-256B1BCE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Goudsmit</a:t>
            </a:r>
            <a:r>
              <a:rPr lang="en-US" dirty="0"/>
              <a:t> and </a:t>
            </a:r>
            <a:r>
              <a:rPr lang="en-US" dirty="0" err="1"/>
              <a:t>Ulenbeck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965BB-2612-67CC-2736-F65ECEF2D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78A95-13B7-6B2A-A491-BEB76C3B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8241D-F4BE-2C5F-D0F7-D8AD377A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2B629B-5189-4D13-93C7-98E06FC07AD1}"/>
              </a:ext>
            </a:extLst>
          </p:cNvPr>
          <p:cNvSpPr txBox="1">
            <a:spLocks/>
          </p:cNvSpPr>
          <p:nvPr/>
        </p:nvSpPr>
        <p:spPr>
          <a:xfrm>
            <a:off x="148856" y="1124892"/>
            <a:ext cx="8537943" cy="480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012EF-350B-1507-EEEA-322E26EC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40" y="2056284"/>
            <a:ext cx="3914373" cy="29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295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2BE7C-D982-6218-7E5C-3ECDAE232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BNL E821 uncertainties </a:t>
            </a:r>
            <a:br>
              <a:rPr lang="en-US" dirty="0"/>
            </a:br>
            <a:r>
              <a:rPr lang="en-US" dirty="0"/>
              <a:t>Dominated by statistical uncertainty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E001607-8DCB-E95F-D0FE-02427D54A4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37119"/>
              </p:ext>
            </p:extLst>
          </p:nvPr>
        </p:nvGraphicFramePr>
        <p:xfrm>
          <a:off x="838200" y="2438400"/>
          <a:ext cx="54864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2869146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85913573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Uncertainty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9434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Statistical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460 ppb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07353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Systematic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170 ppb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96119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Systematic fitting mu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210 ppb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51813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533 ppb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46358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71CE9-9897-C794-C052-0114938F4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61A87-3A75-4F54-F744-69AA8680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545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D642-226F-2BB9-2023-CAB5B734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Beam/Spin Systematic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DDC88-D2BA-7842-EA65-06E4E69FC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muon spin starts </a:t>
            </a:r>
            <a:r>
              <a:rPr lang="en-US" dirty="0" err="1"/>
              <a:t>precessing</a:t>
            </a:r>
            <a:r>
              <a:rPr lang="en-US" dirty="0"/>
              <a:t> as soon as it enters the storage ring.</a:t>
            </a:r>
          </a:p>
          <a:p>
            <a:r>
              <a:rPr lang="en-US" dirty="0"/>
              <a:t>The head of the bunch has more spin precession than the tail.</a:t>
            </a:r>
          </a:p>
          <a:p>
            <a:r>
              <a:rPr lang="en-US" dirty="0"/>
              <a:t>The kick is not uniform, so the average momentum is different for the head and the tail of the bunch.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ED01C-FFAD-A77B-5833-CBC73CAA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F9FB5-BD43-A0D5-C868-718E8677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65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DAB4-8DA9-B68E-D0DD-2C53A0D72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Beam/Spin Systematic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4B0024-639C-B3A6-4F36-F366CC2F48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The muon lifetime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𝛾𝜏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More high energy muon decays at late times, more low energy muon decays at early times.</a:t>
                </a:r>
              </a:p>
              <a:p>
                <a:r>
                  <a:rPr lang="en-US" sz="2400" dirty="0"/>
                  <a:t>Systematic effect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=40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𝑝𝑝𝑏</m:t>
                    </m:r>
                  </m:oMath>
                </a14:m>
                <a:r>
                  <a:rPr lang="en-US" sz="2400" dirty="0"/>
                  <a:t> for E821.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𝑝𝑝𝑏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→533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𝑝𝑝𝑏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95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𝐾𝑉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kicker pulse.</a:t>
                </a:r>
              </a:p>
              <a:p>
                <a:r>
                  <a:rPr lang="en-US" sz="2400" dirty="0"/>
                  <a:t>Difference at second turn.</a:t>
                </a:r>
              </a:p>
              <a:p>
                <a:r>
                  <a:rPr lang="en-US" sz="2400" dirty="0"/>
                  <a:t>FNAL E989 has narrower kicker pulse.</a:t>
                </a:r>
              </a:p>
              <a:p>
                <a:r>
                  <a:rPr lang="en-US" sz="2400" dirty="0"/>
                  <a:t>Smaller systematic.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4B0024-639C-B3A6-4F36-F366CC2F48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DFA9A-D416-7B5E-6EBB-F4FE31FAA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9DC19-1049-0DC6-EE44-8FCB4477D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52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38A1B-1E7E-1467-ABB8-77B9F1A36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508" y="2495584"/>
            <a:ext cx="3296992" cy="39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71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E99D3-FF87-87F8-C4D4-329B7D40A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“Theory Initiative”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C1007-9983-33B9-DAB2-D6154DD58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Muon g-2 SM theory calculation team.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68401-B46D-D285-46A7-AA67598F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A9B68-FDFE-A5C0-8C52-FD71B75D4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53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34C0EB-F32B-119F-1AA4-0F8BA67D1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19400"/>
            <a:ext cx="8839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814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97B55B-7FAE-FB62-E0D4-F833E556CE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SM Theory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br>
                  <a:rPr lang="en-US"/>
                </a:br>
                <a:r>
                  <a:rPr lang="en-US"/>
                  <a:t>FNAL E989 Goal 140 ppb.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97B55B-7FAE-FB62-E0D4-F833E556CE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617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A0532-A6AF-DCA5-2B8D-B19EDB891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686" y="1600200"/>
            <a:ext cx="8094627" cy="45259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57E10-C8B4-06CC-C89B-21E3EE2D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William Morse – BNL  July 22, 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EF34B-CED6-8AAA-4021-80B3216C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B27B2-9ADC-48B1-BC2D-E1574CC66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4373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9EA6FE-C271-1330-F226-4589136D43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0" dirty="0">
                    <a:solidFill>
                      <a:srgbClr val="002060"/>
                    </a:solidFill>
                  </a:rPr>
                  <a:t>2004 BNL E821 vs. SM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9EA6FE-C271-1330-F226-4589136D43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55F1AB-F6A7-5786-F50E-6D738E7F0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0" y="1600200"/>
            <a:ext cx="5791200" cy="44958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49FBD-D94C-5EB5-3C23-CCBBC0D9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88987-A100-BC1A-684C-2F9C30C9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55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5335A-C1A5-058F-7C65-D65C8DF97E90}"/>
              </a:ext>
            </a:extLst>
          </p:cNvPr>
          <p:cNvSpPr txBox="1"/>
          <p:nvPr/>
        </p:nvSpPr>
        <p:spPr>
          <a:xfrm>
            <a:off x="1143000" y="3048000"/>
            <a:ext cx="81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amu</a:t>
            </a:r>
          </a:p>
        </p:txBody>
      </p:sp>
    </p:spTree>
    <p:extLst>
      <p:ext uri="{BB962C8B-B14F-4D97-AF65-F5344CB8AC3E}">
        <p14:creationId xmlns:p14="http://schemas.microsoft.com/office/powerpoint/2010/main" val="3199033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1D4F-1742-4B86-8487-AEDB37865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 to Fermilab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41235-3BE7-44B9-81A8-9BBCEA0A87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Fermilab was on the “energy frontier”.</a:t>
                </a:r>
              </a:p>
              <a:p>
                <a:r>
                  <a:rPr lang="en-US" dirty="0"/>
                  <a:t>Center of mass energy 2 TeV.</a:t>
                </a:r>
              </a:p>
              <a:p>
                <a:r>
                  <a:rPr lang="en-US" dirty="0"/>
                  <a:t>CERN in Geneva, Switzerland, LHC 13 TeV.</a:t>
                </a:r>
              </a:p>
              <a:p>
                <a:r>
                  <a:rPr lang="en-US" dirty="0"/>
                  <a:t>FNAL went from the energy frontier to the intensity frontier.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more muons. Move the magnet to FNAL.</a:t>
                </a:r>
              </a:p>
              <a:p>
                <a:r>
                  <a:rPr lang="en-US" dirty="0"/>
                  <a:t>2009.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41235-3BE7-44B9-81A8-9BBCEA0A87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752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719E8-99BC-45F7-A0D1-8C855F74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56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8E941-11DB-4AD4-B11D-914CB1FF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094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Move from BNL to FNAL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173" y="1600200"/>
            <a:ext cx="633365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57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AF574-261B-4C39-A12B-998795A4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221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Smith Point Marina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58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116A9-767F-4D92-A39F-2CBE16AE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645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Around FL, and up Miss. River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477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59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03B4E-075A-4F7A-8AED-EE796FCCC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59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B1BE1-A33E-68AF-ADEE-7EBB341A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Goudsmit’s</a:t>
            </a:r>
            <a:r>
              <a:rPr lang="en-US" dirty="0">
                <a:solidFill>
                  <a:srgbClr val="002060"/>
                </a:solidFill>
              </a:rPr>
              <a:t> memory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6C8F5-474D-1B16-1494-C2EB17971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We had just written a short article in German and given to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Ehrenfest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, who wanted to send it to "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Naturwissenschaften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". Now it is being told that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Uhlenbeck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 got frightened, went to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Ehrenfest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 and said: "Don't send it off, because it probably is wrong; it is impossible, one cannot have an electron that rotates at such high speed and has the right moment". And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Ehrenfest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 replied: "It is too late, I have sent it off already". But I do not remember the event, I never had the idea that is was wrong because I did not know enough. The one thing I remember is that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Ehrenfest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5FFFD"/>
                </a:highlight>
                <a:latin typeface="Times New Roman" panose="02020603050405020304" pitchFamily="18" charset="0"/>
              </a:rPr>
              <a:t> said to me: "Well, that is a nice idea, though it may be wrong. But you don't yet have a reputation, so you have nothing to lose". That is the only thing I remember.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C936B-5759-E48D-1BF5-B37D83B3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ADB91-C820-5CB6-4671-5D66AA28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969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 Illinois River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3C905-4171-47D5-AC2F-9523F9FD2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3172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Entrance Ramp to Interstate 88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7F452-0981-415C-BB6E-2D81E83A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0526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Arriving at FNAL 2013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38191"/>
            <a:ext cx="4572000" cy="36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ABD72-E411-4EEC-B172-DCDCFEC0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0197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CB1C3-EE28-40FC-A3E8-75920B576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F485AB-FB37-48F3-BD20-0A0A83D5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57200"/>
            <a:ext cx="8229599" cy="578718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AFC24-CA18-46AB-A55F-A8EB57CB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0B15-0548-4836-BD97-10230877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479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FNAL 2017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78885"/>
            <a:ext cx="8229600" cy="336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7AFFF-C149-44C9-BBE1-1E296C44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368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CA68-5E88-4D6B-8ACC-62120ACD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FNAL Run 1-3 Agrees with BNL!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Analyzing Runs 4-6 now (x4 muons)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38EB0-13F5-497C-AC72-9619FC969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9A8E9-33D7-4F77-AA01-EFEC01AC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8CD28-E56B-45FF-B6BD-818EEA430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BA4ED5D-C22C-6200-7709-F2448773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17638"/>
            <a:ext cx="6172199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72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A8BB-5AE0-B647-1D07-F041D9E4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2/3 Uncertainties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4F531E3-BD4A-5FA8-452C-6A305FF615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940978"/>
              </p:ext>
            </p:extLst>
          </p:nvPr>
        </p:nvGraphicFramePr>
        <p:xfrm>
          <a:off x="3048000" y="1981200"/>
          <a:ext cx="2971800" cy="3436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475436726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33760880"/>
                    </a:ext>
                  </a:extLst>
                </a:gridCol>
              </a:tblGrid>
              <a:tr h="311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156082"/>
                          </a:highlight>
                        </a:rPr>
                        <a:t>systematic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156082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156082"/>
                          </a:highlight>
                        </a:rPr>
                        <a:t>ppb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highlight>
                          <a:srgbClr val="156082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7913518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highlight>
                            <a:srgbClr val="C0E6F5"/>
                          </a:highlight>
                        </a:rPr>
                        <a:t>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0E6F5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highlight>
                            <a:srgbClr val="C0E6F5"/>
                          </a:highlight>
                        </a:rPr>
                        <a:t>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0E6F5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15485785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Cp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2415942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highlight>
                            <a:srgbClr val="C0E6F5"/>
                          </a:highlight>
                        </a:rPr>
                        <a:t>Cml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0E6F5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highlight>
                            <a:srgbClr val="C0E6F5"/>
                          </a:highlight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0E6F5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5779483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Cdd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8198485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highlight>
                            <a:srgbClr val="C0E6F5"/>
                          </a:highlight>
                        </a:rPr>
                        <a:t>Cpa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0E6F5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highlight>
                            <a:srgbClr val="C0E6F5"/>
                          </a:highlight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0E6F5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65211397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wa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7159527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highlight>
                            <a:srgbClr val="C0E6F5"/>
                          </a:highlight>
                        </a:rPr>
                        <a:t>B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0E6F5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highlight>
                            <a:srgbClr val="C0E6F5"/>
                          </a:highlight>
                        </a:rPr>
                        <a:t>52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0E6F5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5585553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mu' (T)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8450817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highlight>
                            <a:srgbClr val="C0E6F5"/>
                          </a:highlight>
                        </a:rPr>
                        <a:t>total syst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0E6F5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highlight>
                            <a:srgbClr val="C0E6F5"/>
                          </a:highlight>
                        </a:rPr>
                        <a:t>71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0E6F5"/>
                        </a:highlight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72274304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stat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9327758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03B42-68B4-3E11-BD87-AB09CE57B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C198A-4718-EEFF-1B48-A0383A94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867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A6CF0A-BE8A-BC24-0241-7831217416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Experiment vs. 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A6CF0A-BE8A-BC24-0241-783121741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B096D-B7A7-E7A5-206A-10CECF1C9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27E529-AD22-FC2F-296C-3C8B044AA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FC571-797A-FA7D-CA4B-8507E688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67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43E88D6D-7CF4-9B2D-B0DB-F24DAB403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1600200"/>
            <a:ext cx="8036417" cy="4641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656FDA-99B8-BD03-688E-6DE43990B49C}"/>
              </a:ext>
            </a:extLst>
          </p:cNvPr>
          <p:cNvSpPr/>
          <p:nvPr/>
        </p:nvSpPr>
        <p:spPr>
          <a:xfrm>
            <a:off x="5391150" y="1859250"/>
            <a:ext cx="3124200" cy="990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A966BE-7586-C18D-0906-A47AFAE27C41}"/>
              </a:ext>
            </a:extLst>
          </p:cNvPr>
          <p:cNvSpPr/>
          <p:nvPr/>
        </p:nvSpPr>
        <p:spPr>
          <a:xfrm>
            <a:off x="5364482" y="3886200"/>
            <a:ext cx="3124200" cy="990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451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722B-DB02-A13E-63BB-63E8DD26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Lattice QCD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B4719-993C-CD7F-2999-847BB646D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gauge theory of the strong interaction is quantum chromo-dynamics (QCD).</a:t>
            </a:r>
          </a:p>
          <a:p>
            <a:r>
              <a:rPr lang="en-US" dirty="0"/>
              <a:t>QCD is very difficult to solve exactly.</a:t>
            </a:r>
          </a:p>
          <a:p>
            <a:r>
              <a:rPr lang="en-US" dirty="0"/>
              <a:t>Make a lattice with separation between the points = a.</a:t>
            </a:r>
          </a:p>
          <a:p>
            <a:r>
              <a:rPr lang="en-US" dirty="0"/>
              <a:t>Solve at the lattice points.</a:t>
            </a:r>
          </a:p>
          <a:p>
            <a:r>
              <a:rPr lang="en-US" dirty="0"/>
              <a:t>Extrapolate to a = 0.</a:t>
            </a:r>
          </a:p>
          <a:p>
            <a:r>
              <a:rPr lang="en-US" dirty="0"/>
              <a:t>Progress has been made lately using super-computers with ever smaller lattice spacing.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EEC97-2377-1CEB-0A2A-7A970A2F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510F0-5CD0-6B66-DA33-10BBC4AD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470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98751-B24E-D58A-A4FC-9F00F79B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Future CERN Experiment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3</a:t>
            </a:r>
            <a:r>
              <a:rPr lang="en-US" baseline="30000" dirty="0">
                <a:solidFill>
                  <a:srgbClr val="002060"/>
                </a:solidFill>
              </a:rPr>
              <a:t>rd</a:t>
            </a:r>
            <a:r>
              <a:rPr lang="en-US" dirty="0">
                <a:solidFill>
                  <a:srgbClr val="002060"/>
                </a:solidFill>
              </a:rPr>
              <a:t> way to measure HVP.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5B7A9-0365-A05C-77B9-ACB802C6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MUonE experiment at CERN to measure HVP.</a:t>
            </a:r>
          </a:p>
          <a:p>
            <a:r>
              <a:rPr lang="en-US" sz="2800" dirty="0"/>
              <a:t>Measures muon - atomic electron scattering.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2BDAD-07AF-002C-3614-6FCD65E5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EAEBA-F222-049B-E5F4-A526E806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69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5A235-606E-EF20-3E76-007C0723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78277"/>
            <a:ext cx="5181600" cy="18287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129349-FF13-4652-8A79-C302B1AA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88176"/>
            <a:ext cx="1981200" cy="155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C783FA-CA65-4B9F-A52E-D91F1A36F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862" y="2776194"/>
            <a:ext cx="5280338" cy="7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36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Weak Force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Free neutron lifetime 14 minutes.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e>
                    </m:acc>
                  </m:oMath>
                </a14:m>
                <a:endParaRPr lang="en-US" sz="2800" dirty="0"/>
              </a:p>
              <a:p>
                <a:r>
                  <a:rPr lang="en-US" sz="2800" dirty="0"/>
                  <a:t>In the sun, weak interaction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𝑛𝑣</m:t>
                    </m:r>
                  </m:oMath>
                </a14:m>
                <a:r>
                  <a:rPr lang="en-US" sz="2800" dirty="0"/>
                  <a:t>. </a:t>
                </a:r>
              </a:p>
              <a:p>
                <a:r>
                  <a:rPr lang="en-US" sz="2800" dirty="0"/>
                  <a:t>Then the free neutron is captured by H within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 to form a deuteron, i.e., fusion.  </a:t>
                </a:r>
              </a:p>
              <a:p>
                <a:r>
                  <a:rPr lang="en-US" sz="2800" dirty="0"/>
                  <a:t>Energy from the sun. </a:t>
                </a:r>
              </a:p>
              <a:p>
                <a:r>
                  <a:rPr lang="en-US" sz="2800" dirty="0"/>
                  <a:t>Why don’t neutrons in a nucleus decay?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0CB9D-3F2E-4CA5-9FFE-BEE9F637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7402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169B7-D8D2-ADEB-41DE-9A5CAFD9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Future JPARC Muon g-2 Experiment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864BD-7A49-27C4-203F-0BBC0F1AB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Different systematics compared to BNL/FNAL. </a:t>
            </a:r>
          </a:p>
          <a:p>
            <a:r>
              <a:rPr lang="en-US" sz="2400" dirty="0"/>
              <a:t>0.3 GeV/c cold muon beam. 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56AFC-DDA2-3DBB-05C5-116D2E67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0E428-3DD8-6CF1-8BCB-ED7D55E28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0AF545-269A-A410-BBD3-39A05E83C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590800"/>
            <a:ext cx="5410200" cy="371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360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33906-1CA0-B27E-3A2F-D799382C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Very low emittance beam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B68F2-123C-4ACA-AFC4-7EB76CD67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8DC09-03BC-712B-43C1-5873D85DB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0731B-A1D8-4BF1-0486-E3D61E1F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4BAA6D-440F-C56E-2D03-E5CFD47C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752600"/>
            <a:ext cx="5334000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561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CBC2-E0B0-7E46-777C-B8F05CF0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Very small kick compared to BNL/FNAL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1E5B5-3D71-940C-D6AD-367224AED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B53CB-6643-7A28-2739-ACBE9C52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0FCDE-0322-675F-281F-64DB6825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331C2D-C76F-131C-843F-9B90CC16C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28800"/>
            <a:ext cx="6781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732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48E9-BC82-E33D-C888-0C6B18B1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Tracking vs. calorimetry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 err="1">
                <a:solidFill>
                  <a:srgbClr val="002060"/>
                </a:solidFill>
              </a:rPr>
              <a:t>latetimes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02A1D-7DE3-8B4B-9B87-142B4B60C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B1FE6-DEDA-AA0B-6E53-252F6E4D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DE520-9424-A20D-86CE-C968A63D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E5C7F2-34E8-928A-DBF2-509A1F6C5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0"/>
            <a:ext cx="7391400" cy="443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718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47DC0-84CD-602A-3EA7-4A5D83C4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times - 25 muon decays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33625B-2D94-45A9-1BE9-F166D6ACA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163" y="1802562"/>
            <a:ext cx="5563673" cy="412123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49810-C755-8C0E-F229-AA279BC8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B45A0-0403-2CC1-BBE1-05D6B930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981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76A80D-C071-8D91-BAB3-6F504F002C5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JPARC E34, Phase 1: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450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𝑝𝑝𝑏</m:t>
                    </m:r>
                  </m:oMath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76A80D-C071-8D91-BAB3-6F504F002C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3ADD05-D28C-8B8B-09C1-D05440264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0" y="1752601"/>
            <a:ext cx="6705600" cy="42672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70949-6C1B-1AA4-31B7-B4F60BAF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B186C-F15B-C391-7FC4-C068D012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999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6BE67-11F8-8230-1796-BEF9EA26E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 </a:t>
            </a:r>
            <a:r>
              <a:rPr lang="en-US"/>
              <a:t>Pulitzer circa 1899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49B7-40D8-1DC7-2275-306B262E3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“Go west young man, go west”.</a:t>
            </a:r>
          </a:p>
          <a:p>
            <a:r>
              <a:rPr lang="en-US" dirty="0"/>
              <a:t>Muon g-2:</a:t>
            </a:r>
          </a:p>
          <a:p>
            <a:r>
              <a:rPr lang="en-US" dirty="0"/>
              <a:t>1970 – 1980s: CERN, Switzerland.</a:t>
            </a:r>
          </a:p>
          <a:p>
            <a:r>
              <a:rPr lang="en-US" dirty="0"/>
              <a:t>1990 – 2010s: BNL, N.Y.</a:t>
            </a:r>
          </a:p>
          <a:p>
            <a:r>
              <a:rPr lang="en-US" dirty="0"/>
              <a:t>2010 – 2025s:  FNAL, Batavia, IL.</a:t>
            </a:r>
          </a:p>
          <a:p>
            <a:r>
              <a:rPr lang="en-US" dirty="0"/>
              <a:t>2020s – 2030s: JPARC, Japan.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113306-94BB-FDF0-4B1D-FEE272B9F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B29CA-DC4C-47DD-6D87-6CC82E4E5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394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24A5-DA6E-1693-4EA9-298B6596A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CDBC01-AB06-4E76-01CB-5A95353FAB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Anomalous magnetic moment of the muon is measured to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190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𝑝𝑝𝑏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Design goal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𝑝𝑝𝑏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stat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𝑝𝑝𝑏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syst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Lots of work going into theory estimates.</a:t>
                </a:r>
              </a:p>
              <a:p>
                <a:r>
                  <a:rPr lang="en-US" dirty="0"/>
                  <a:t>Stay tuned for later 2024. </a:t>
                </a:r>
              </a:p>
              <a:p>
                <a:r>
                  <a:rPr lang="en-US" dirty="0"/>
                  <a:t>Run 4-6 results (4x statistics).</a:t>
                </a:r>
              </a:p>
              <a:p>
                <a:r>
                  <a:rPr lang="en-US" dirty="0"/>
                  <a:t>Theory Initiative White Paper later 2024.</a:t>
                </a:r>
              </a:p>
              <a:p>
                <a:r>
                  <a:rPr lang="en-US" dirty="0"/>
                  <a:t>Compare theory and experiment.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CDBC01-AB06-4E76-01CB-5A95353FAB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45E85-DFD2-2211-7113-1D9E7CC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6BA18-A02B-F8BF-14C5-D8D92E5F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256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C66AC-C94D-F26B-7972-2B2FC1A4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59271-1BCC-D766-4B10-A67A68D64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1A247-A094-2EEF-D497-DA90B769E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23767C-6B1A-330A-92D6-56B00D15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099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F08E5-B511-D5C7-48E8-21C4B10C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latin typeface="CMR10"/>
              </a:rPr>
              <a:t>A typical free induction decay (FID) from a</a:t>
            </a:r>
            <a:br>
              <a:rPr lang="en-US" sz="1800" b="0" i="0" u="none" strike="noStrike" baseline="0" dirty="0">
                <a:latin typeface="CMR10"/>
              </a:rPr>
            </a:br>
            <a:r>
              <a:rPr lang="en-US" sz="1800" b="0" i="0" u="none" strike="noStrike" baseline="0" dirty="0">
                <a:latin typeface="CMR10"/>
              </a:rPr>
              <a:t>trolley probe. </a:t>
            </a:r>
            <a:r>
              <a:rPr lang="en-US" sz="1800" b="0" i="0" u="none" strike="noStrike" baseline="0">
                <a:latin typeface="CMR10"/>
              </a:rPr>
              <a:t>The zoomed inset shows the periodic</a:t>
            </a:r>
            <a:br>
              <a:rPr lang="en-US" sz="1800" b="0" i="0" u="none" strike="noStrike" baseline="0">
                <a:latin typeface="CMR10"/>
              </a:rPr>
            </a:br>
            <a:r>
              <a:rPr lang="en-US" sz="1800" b="0" i="0" u="none" strike="noStrike" baseline="0">
                <a:latin typeface="CMR10"/>
              </a:rPr>
              <a:t>behavior that is used to measure B.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BCC63-1BFD-4236-E0D0-6368A3F34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417EA-4B05-AA0F-1380-B05E92D1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26287-CD1D-6276-7821-92177F9D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79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F12A3B-6C25-8B17-00EF-79DBBE96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17638"/>
            <a:ext cx="7239000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47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22EE-F1D2-418E-A675-CA995F07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EB975-4E69-4FC3-9DE8-B6D28471B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Binding energy of the deuteron = 2.2 MeV.</a:t>
            </a:r>
          </a:p>
          <a:p>
            <a:r>
              <a:rPr lang="en-US" dirty="0"/>
              <a:t>If neutron were 0.1% heavier, the deuteron would be radioactive!</a:t>
            </a:r>
          </a:p>
          <a:p>
            <a:r>
              <a:rPr lang="en-US" dirty="0"/>
              <a:t>If proton were heavier than the neutron, hydrogen would be radioactive!</a:t>
            </a:r>
          </a:p>
          <a:p>
            <a:r>
              <a:rPr lang="en-US" dirty="0"/>
              <a:t>Physics is exactly what it has to be in order for us to be here to ….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F300B-E485-440D-B1C6-5275AC19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73BA4-516C-48F9-9C5B-40B50574A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545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3EA04-4796-A743-85A1-B530B202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5D395-9427-9519-A39D-36B8F5E2D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52FC3-AAAF-1AAA-D247-0116A0F63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EB848-0803-406F-21B0-FDC52576E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80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F7709A-D4AB-99E7-5F25-0679EB989474}"/>
              </a:ext>
            </a:extLst>
          </p:cNvPr>
          <p:cNvGrpSpPr/>
          <p:nvPr/>
        </p:nvGrpSpPr>
        <p:grpSpPr>
          <a:xfrm>
            <a:off x="2514600" y="2590800"/>
            <a:ext cx="4846019" cy="2818350"/>
            <a:chOff x="96289" y="1118739"/>
            <a:chExt cx="4592012" cy="3180680"/>
          </a:xfrm>
        </p:grpSpPr>
        <p:pic>
          <p:nvPicPr>
            <p:cNvPr id="7" name="그림 1">
              <a:extLst>
                <a:ext uri="{FF2B5EF4-FFF2-40B4-BE49-F238E27FC236}">
                  <a16:creationId xmlns:a16="http://schemas.microsoft.com/office/drawing/2014/main" id="{5DEE9613-7414-B8A1-0876-09A39308D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89" y="1190459"/>
              <a:ext cx="4592012" cy="31089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948942-9063-CE88-7827-763819730A07}"/>
                </a:ext>
              </a:extLst>
            </p:cNvPr>
            <p:cNvSpPr txBox="1"/>
            <p:nvPr/>
          </p:nvSpPr>
          <p:spPr>
            <a:xfrm rot="16200000">
              <a:off x="-920429" y="2204249"/>
              <a:ext cx="2559782" cy="388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solidFill>
                    <a:srgbClr val="000000"/>
                  </a:solidFill>
                  <a:latin typeface="Helvetica" pitchFamily="2" charset="0"/>
                </a:rPr>
                <a:t>Field Change [ppb]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73A073-EC5E-4264-0196-5BA66C699B56}"/>
                </a:ext>
              </a:extLst>
            </p:cNvPr>
            <p:cNvSpPr txBox="1"/>
            <p:nvPr/>
          </p:nvSpPr>
          <p:spPr>
            <a:xfrm>
              <a:off x="3249218" y="3336107"/>
              <a:ext cx="832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  <a:latin typeface="Helvetica" pitchFamily="2" charset="0"/>
                </a:rPr>
                <a:t>Muon fills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EDD3611-903B-3FD4-5787-AFE9BCBAE980}"/>
                </a:ext>
              </a:extLst>
            </p:cNvPr>
            <p:cNvCxnSpPr/>
            <p:nvPr/>
          </p:nvCxnSpPr>
          <p:spPr>
            <a:xfrm>
              <a:off x="3051860" y="3161575"/>
              <a:ext cx="353112" cy="19050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6C5A8F9-1038-89A5-B65C-1890A8C08DB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2774530" y="3297107"/>
              <a:ext cx="474688" cy="17750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43637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92F89-D245-6C3D-8BE1-EE097BFC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Pileup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73C3A-626C-21AC-DBEA-A678776DD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3E9A8-A887-5B54-AFD9-E8A123254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060D4-5B8E-D207-A3EC-3828F0545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81</a:t>
            </a:fld>
            <a:endParaRPr lang="en-US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CE4E22F-4956-955D-BAE3-33BAD932C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31" y="3168722"/>
            <a:ext cx="4256937" cy="13889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840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30AC-3E4C-9FBF-C08B-B9E6D1F2E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BA055-DFA2-41E6-0D98-18EDE4790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EEDC4-4C72-37B8-618E-12C87FD2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82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007AA6-E9B6-10AB-6CFE-C317D94D0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187912"/>
            <a:ext cx="8229600" cy="13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401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49E32-DC51-F3BE-40B5-42BF4C39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13862-244F-001B-0EE8-091B5830F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8103D-31EF-ED22-9170-6BF376DB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46B71-8C2F-4571-4964-3AD63EB73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1A9ED-2201-4DA4-3042-C981BBB0D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74638"/>
            <a:ext cx="525780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866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DAF3E-25C7-E287-3397-15AFCA90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Lost Muons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85029-DE08-9816-39C7-A7E85C9E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3E175-F62E-A55C-EA1E-8CB4D761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84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7D09635-472D-670F-43B0-A47EBD9CA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12" y="2149171"/>
            <a:ext cx="4133446" cy="2883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9F2BC9-8CE2-D80E-CB30-088EBA99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43" y="3709308"/>
            <a:ext cx="4466863" cy="299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122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44AB3-6BE8-8BBE-3BD3-9BA458348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6D6E0-F3AA-2D03-2038-2368E7FE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85873-778A-72D0-F244-613C2963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85</a:t>
            </a:fld>
            <a:endParaRPr lang="en-US" dirty="0"/>
          </a:p>
        </p:txBody>
      </p:sp>
      <p:pic>
        <p:nvPicPr>
          <p:cNvPr id="6" name="full_scan_all_dipole.mpg">
            <a:hlinkClick r:id="" action="ppaction://media"/>
            <a:extLst>
              <a:ext uri="{FF2B5EF4-FFF2-40B4-BE49-F238E27FC236}">
                <a16:creationId xmlns:a16="http://schemas.microsoft.com/office/drawing/2014/main" id="{39C8B176-68ED-3C3C-5F9E-617A3BE612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491581"/>
            <a:ext cx="8229600" cy="27432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7797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02282-9317-536B-F22C-8596DD27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62MHz proton 1.45T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F755C8-B1E5-8BEB-AC21-CC1950757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1" y="2133600"/>
            <a:ext cx="4648200" cy="253773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AEC50-0FA7-2EB8-E2C4-D7EEEC12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C9E77-6A1E-E59D-5400-753FE76D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F9C7-B618-D439-1FB8-6F96ADA77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9A2D99-3180-7C00-9B16-E4F1E4F53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835" y="1600200"/>
            <a:ext cx="4190329" cy="45259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AAF3F-C299-CC8A-AB90-7676F652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AF217-669D-D8BC-11C8-51BEBB531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24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1372-3BAB-D06D-FC19-F97870B0D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4FED5B-2872-5B37-8979-653652A29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187" y="2282031"/>
            <a:ext cx="3857625" cy="31623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ABB9C-5217-D568-63B9-44F7628B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F2ACD-2806-630B-749E-84AF5D76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826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E8CB-6F84-6D9A-F315-D345AD1B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E43771-8198-D724-EE98-46D578243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325" y="2420144"/>
            <a:ext cx="3943350" cy="28860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05125-F026-8320-4D88-D2F6D1F37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EB8FB-D2EE-6410-F233-00BBF33C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03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Quantum 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Developed 1910 – 1990 by:</a:t>
            </a:r>
          </a:p>
          <a:p>
            <a:r>
              <a:rPr lang="en-US" dirty="0"/>
              <a:t>Niels Bohr – “Anyone who thinks they understand QM, and is not deeply disturbed by it, doesn’t understand QM.”</a:t>
            </a:r>
          </a:p>
          <a:p>
            <a:r>
              <a:rPr lang="en-US" dirty="0"/>
              <a:t>Albert Einstein – “It’s spooky action at a distance”</a:t>
            </a:r>
          </a:p>
          <a:p>
            <a:r>
              <a:rPr lang="en-US" dirty="0"/>
              <a:t>Erwin Schrödinger – “I wish I never discovered these damn wave functions.”</a:t>
            </a:r>
          </a:p>
          <a:p>
            <a:r>
              <a:rPr lang="en-US" dirty="0"/>
              <a:t>I love QM! It is not trivial!</a:t>
            </a:r>
          </a:p>
          <a:p>
            <a:r>
              <a:rPr lang="en-US" dirty="0"/>
              <a:t>As we will see, without QM we wouldn’t be here to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740CA-621A-4AC5-A544-C4C60AC0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0254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B5DD4-AB1F-8F0D-7401-6798514D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Acceptance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2C4109-0845-5672-0072-6FAFCF82C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887" y="1641576"/>
            <a:ext cx="6568225" cy="444321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4E1FA-5D5E-B0A7-B939-C3C09CCC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08E3A-E792-FF74-7302-4AEEB67C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15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F31E-E5E0-957D-BCD1-E84FCDFC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1FF60-9222-D5F1-A5CC-EBE7F3B58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0AE5F-A69C-EA1B-403B-A2E71756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DF0F0-1E24-E5AD-6B6F-D1C78149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91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2D650-0F5A-EB7D-EFEC-7D2AAA3E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66" y="982014"/>
            <a:ext cx="6542468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612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8A63-BAFF-EFF1-FBD2-B9734A35D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DA4112-33B1-CD9B-7D66-D50931AC6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74638"/>
            <a:ext cx="5410199" cy="608171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E446D-6415-8949-BC05-CE0E9E69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B8F3D-C3B1-5F46-4653-27C8B097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777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AADE-A76E-8828-4091-000580DF4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BMT Equation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B6603-29AE-C9E6-14CA-47A546D4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9F487-3737-0E09-974D-ECCBEE1E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93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460E26B-90C6-536B-B864-954BCE1EC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1676400" y="3047998"/>
            <a:ext cx="5334000" cy="990599"/>
          </a:xfrm>
        </p:spPr>
      </p:pic>
    </p:spTree>
    <p:extLst>
      <p:ext uri="{BB962C8B-B14F-4D97-AF65-F5344CB8AC3E}">
        <p14:creationId xmlns:p14="http://schemas.microsoft.com/office/powerpoint/2010/main" val="946781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F916-EB34-5177-5D99-273EC98B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Imaginary numbers 1572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B772F-DB24-7DAD-6EAD-FE480185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13980-D87C-A746-A119-DF06EA7A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94</a:t>
            </a:fld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8506C8D-AC86-5729-D521-906E5ACAA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772170"/>
            <a:ext cx="8610600" cy="45399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3967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/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/>
              <a:t>In the book that was published in 1572, Rafael </a:t>
            </a:r>
            <a:r>
              <a:rPr lang="en-US" altLang="en-US" sz="2400" dirty="0" err="1"/>
              <a:t>Bombelli</a:t>
            </a:r>
            <a:r>
              <a:rPr lang="en-US" altLang="en-US" sz="2400" dirty="0"/>
              <a:t> gave a comprehensive account of the algebra known at the time.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Before </a:t>
            </a:r>
            <a:r>
              <a:rPr lang="en-US" sz="2400" dirty="0" err="1"/>
              <a:t>Bombelli</a:t>
            </a:r>
            <a:r>
              <a:rPr lang="en-US" sz="2400" dirty="0"/>
              <a:t> delves into using imaginary numbers </a:t>
            </a:r>
          </a:p>
          <a:p>
            <a:pPr lvl="0"/>
            <a:r>
              <a:rPr lang="en-US" sz="2400" dirty="0"/>
              <a:t>    practically, he goes into a detailed explanation of the </a:t>
            </a:r>
          </a:p>
          <a:p>
            <a:pPr lvl="0"/>
            <a:r>
              <a:rPr lang="en-US" sz="2400" dirty="0"/>
              <a:t>    properties of complex numbers. Right away, he makes it </a:t>
            </a:r>
          </a:p>
          <a:p>
            <a:pPr lvl="0"/>
            <a:r>
              <a:rPr lang="en-US" sz="2400" dirty="0"/>
              <a:t>    clear that the rules of arithmetic for imaginary numbers are</a:t>
            </a:r>
          </a:p>
          <a:p>
            <a:pPr lvl="0"/>
            <a:r>
              <a:rPr lang="en-US" sz="2400" dirty="0"/>
              <a:t>    not the same as for real numbers. This was a big </a:t>
            </a:r>
          </a:p>
          <a:p>
            <a:pPr lvl="0"/>
            <a:r>
              <a:rPr lang="en-US" sz="2400" dirty="0"/>
              <a:t>    accomplishment, as even numerous subsequent</a:t>
            </a:r>
          </a:p>
          <a:p>
            <a:pPr lvl="0"/>
            <a:r>
              <a:rPr lang="en-US" sz="2400" dirty="0"/>
              <a:t>    mathematicians were extremely confused on the topic.</a:t>
            </a:r>
            <a:endParaRPr lang="en-US" altLang="en-US" sz="2400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64210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88F3-2A6D-8A52-3FB3-54C6034A1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D9532C-64BF-9CEB-2D6C-5CB4DFA2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CF675-EF09-EA7C-6D23-756C5B57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95</a:t>
            </a:fld>
            <a:endParaRPr lang="en-US" dirty="0"/>
          </a:p>
        </p:txBody>
      </p:sp>
      <p:pic>
        <p:nvPicPr>
          <p:cNvPr id="6" name="Picture 2" descr="A Brief History and explanation of String, superstring, and M-theory ...">
            <a:extLst>
              <a:ext uri="{FF2B5EF4-FFF2-40B4-BE49-F238E27FC236}">
                <a16:creationId xmlns:a16="http://schemas.microsoft.com/office/drawing/2014/main" id="{BF0990DE-F433-63CB-C2D1-59C7A4FE8B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638"/>
            <a:ext cx="5334000" cy="61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157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1B032-C7A7-6681-5056-3FF8243D9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76E39-7170-BBF4-B8F7-65E57B47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C028C-F2F9-38D2-0B78-322F5820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96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9F36B1-2F16-43DC-598B-BC6E15C4C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894" y="1570037"/>
            <a:ext cx="3840211" cy="4525963"/>
          </a:xfrm>
        </p:spPr>
      </p:pic>
    </p:spTree>
    <p:extLst>
      <p:ext uri="{BB962C8B-B14F-4D97-AF65-F5344CB8AC3E}">
        <p14:creationId xmlns:p14="http://schemas.microsoft.com/office/powerpoint/2010/main" val="21068477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0FDC4-1BEF-EC62-A21F-D180CCE75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DF3AF-B1F6-6EEC-54A3-0762B29A4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2E3743"/>
                </a:solidFill>
                <a:effectLst/>
                <a:latin typeface="Roboto Slab" panose="020F0502020204030204" pitchFamily="2" charset="0"/>
              </a:rPr>
              <a:t>Lattice QCD results for the HVP contribution to the anomalous magnetic moments of leptons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3200" b="0" i="0" u="sng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</a:t>
            </a:r>
            <a:r>
              <a:rPr kumimoji="0" lang="en-US" altLang="en-US" sz="3200" b="0" i="0" u="sng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Borsányi</a:t>
            </a:r>
            <a:r>
              <a:rPr kumimoji="0" lang="en-US" altLang="en-US" sz="3200" b="0" i="0" u="sng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, </a:t>
            </a:r>
            <a:r>
              <a:rPr kumimoji="0" lang="en-US" altLang="en-US" sz="3200" b="0" i="0" u="sng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Z. Fodor</a:t>
            </a:r>
            <a:r>
              <a:rPr kumimoji="0" lang="en-US" altLang="en-US" sz="3200" b="0" i="0" u="sng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,  </a:t>
            </a:r>
            <a:r>
              <a:rPr kumimoji="0" lang="en-US" altLang="en-US" sz="3200" b="0" i="0" u="sng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 </a:t>
            </a:r>
            <a:r>
              <a:rPr kumimoji="0" lang="en-US" altLang="en-US" sz="3200" b="0" i="0" u="sng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Tóth</a:t>
            </a:r>
            <a:endParaRPr kumimoji="0" lang="en-US" altLang="en-US" sz="3200" b="0" i="0" u="sng" strike="noStrike" cap="none" normalizeH="0" baseline="0" dirty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53647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53647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E3743"/>
                </a:solidFill>
                <a:effectLst/>
                <a:latin typeface="Roboto" panose="02000000000000000000" pitchFamily="2" charset="0"/>
              </a:rPr>
              <a:t>We present lattice QCD results by the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2E3743"/>
                </a:solidFill>
                <a:effectLst/>
                <a:latin typeface="Roboto" panose="02000000000000000000" pitchFamily="2" charset="0"/>
              </a:rPr>
              <a:t>Budapest-Marseille-Wuppertal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E3743"/>
                </a:solidFill>
                <a:effectLst/>
                <a:latin typeface="Roboto" panose="02000000000000000000" pitchFamily="2" charset="0"/>
              </a:rPr>
              <a:t> (BMW) Collaboration for the leading-order contribution of the hadron vacuum polarization (LOHVP) to the anomalous magnetic moments of all charged leptons. Calculations are performed with u, d, s and c quarks at their physical masses, in volumes of linear extent larger than 6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E3743"/>
                </a:solidFill>
                <a:effectLst/>
                <a:latin typeface="Roboto" panose="02000000000000000000" pitchFamily="2" charset="0"/>
              </a:rPr>
              <a:t>fm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E3743"/>
                </a:solidFill>
                <a:effectLst/>
                <a:latin typeface="Roboto" panose="02000000000000000000" pitchFamily="2" charset="0"/>
              </a:rPr>
              <a:t>, and at six values of the lattice spacing, allowing for controlled continuum extrapolations. All connected and disconnected contributions are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E3743"/>
                </a:solidFill>
                <a:effectLst/>
                <a:latin typeface="Roboto" panose="02000000000000000000" pitchFamily="2" charset="0"/>
              </a:rPr>
              <a:t>calculated for not only the muon but also the electron and tau anomalous magnetic moments. Systematic uncertainties are thoroughly discussed and comparisons with other calculations and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2E3743"/>
                </a:solidFill>
                <a:effectLst/>
                <a:latin typeface="Roboto" panose="02000000000000000000" pitchFamily="2" charset="0"/>
              </a:rPr>
              <a:t>phenomen-ological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2E3743"/>
                </a:solidFill>
                <a:effectLst/>
                <a:latin typeface="Roboto" panose="02000000000000000000" pitchFamily="2" charset="0"/>
              </a:rPr>
              <a:t> estimates are made. 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9DC72-EE64-1996-00C8-6672FF84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Morse – BNL  July 22,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16B56-209A-EEDD-4AE0-E122C2F2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27B2-9ADC-48B1-BC2D-E1574CC66E7A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27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3635</TotalTime>
  <Words>3745</Words>
  <Application>Microsoft Office PowerPoint</Application>
  <PresentationFormat>On-screen Show (4:3)</PresentationFormat>
  <Paragraphs>589</Paragraphs>
  <Slides>97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8" baseType="lpstr">
      <vt:lpstr>Aptos Narrow</vt:lpstr>
      <vt:lpstr>Arial</vt:lpstr>
      <vt:lpstr>Calibri</vt:lpstr>
      <vt:lpstr>Cambria Math</vt:lpstr>
      <vt:lpstr>CMR10</vt:lpstr>
      <vt:lpstr>Helvetica</vt:lpstr>
      <vt:lpstr>Roboto</vt:lpstr>
      <vt:lpstr>Roboto Slab</vt:lpstr>
      <vt:lpstr>sofia-pro</vt:lpstr>
      <vt:lpstr>Times New Roman</vt:lpstr>
      <vt:lpstr>Office Theme</vt:lpstr>
      <vt:lpstr>The Anomalous Magnetic Moment of the Muon</vt:lpstr>
      <vt:lpstr>Where does all this come from</vt:lpstr>
      <vt:lpstr>Matter Particles circa 1930s</vt:lpstr>
      <vt:lpstr>Spin = 1/2</vt:lpstr>
      <vt:lpstr>Goudsmit and Ulenbeck</vt:lpstr>
      <vt:lpstr>Goudsmit’s memory </vt:lpstr>
      <vt:lpstr>Weak Force</vt:lpstr>
      <vt:lpstr>Nuclear Physics</vt:lpstr>
      <vt:lpstr>Quantum Mechanics</vt:lpstr>
      <vt:lpstr>Imaginary Numbers</vt:lpstr>
      <vt:lpstr>Quantum Mechanics</vt:lpstr>
      <vt:lpstr>Quantum Mechanics</vt:lpstr>
      <vt:lpstr>Magnetic Moment 1930s</vt:lpstr>
      <vt:lpstr>Spin ½ Particles 1940s – 1970s I. Rabi “Who ordered that?”</vt:lpstr>
      <vt:lpstr>Symmetries</vt:lpstr>
      <vt:lpstr>Theory 1970s</vt:lpstr>
      <vt:lpstr>Theory 1980 - 2024</vt:lpstr>
      <vt:lpstr>Dirac: Electron g=2.0</vt:lpstr>
      <vt:lpstr>QED Renormalization</vt:lpstr>
      <vt:lpstr>Quantum Mechanics</vt:lpstr>
      <vt:lpstr>Quantum Electro-Dynamics Not Boring!</vt:lpstr>
      <vt:lpstr>History of the Universe</vt:lpstr>
      <vt:lpstr>Einsteins’ Cosmological Constant</vt:lpstr>
      <vt:lpstr>Energy of the Vacuum</vt:lpstr>
      <vt:lpstr>Quantum Mechanics</vt:lpstr>
      <vt:lpstr>New Heavy Physics</vt:lpstr>
      <vt:lpstr>Measured a_l</vt:lpstr>
      <vt:lpstr>Relative sensitivity to New Mass Scale Electron limited by α, not a_e</vt:lpstr>
      <vt:lpstr>Measurements of α Disagree by 5.5σ</vt:lpstr>
      <vt:lpstr>Spin Precession</vt:lpstr>
      <vt:lpstr>Blind Analysis</vt:lpstr>
      <vt:lpstr>Muon Storage Ring at BNL</vt:lpstr>
      <vt:lpstr>Kicker</vt:lpstr>
      <vt:lpstr>Kicker</vt:lpstr>
      <vt:lpstr>μ→evv ̅</vt:lpstr>
      <vt:lpstr>μ→evv ̅</vt:lpstr>
      <vt:lpstr>24 calorimeters around the ring</vt:lpstr>
      <vt:lpstr>High Energy Positrons vs. Decay Time ω_a≈eaB⁄m</vt:lpstr>
      <vt:lpstr>PowerPoint Presentation</vt:lpstr>
      <vt:lpstr>PowerPoint Presentation</vt:lpstr>
      <vt:lpstr>PowerPoint Presentation</vt:lpstr>
      <vt:lpstr>2g≈L/μ</vt:lpstr>
      <vt:lpstr>PowerPoint Presentation</vt:lpstr>
      <vt:lpstr>Magnetic Field 1.45T</vt:lpstr>
      <vt:lpstr>PowerPoint Presentation</vt:lpstr>
      <vt:lpstr>PowerPoint Presentation</vt:lpstr>
      <vt:lpstr>PowerPoint Presentation</vt:lpstr>
      <vt:lpstr>FNAL E989 </vt:lpstr>
      <vt:lpstr>375 fixed nmr probes. 17 trolley nmr probes.</vt:lpstr>
      <vt:lpstr>BNL E821 uncertainties  Dominated by statistical uncertainty</vt:lpstr>
      <vt:lpstr>Beam/Spin Systematic</vt:lpstr>
      <vt:lpstr>Beam/Spin Systematic Effect</vt:lpstr>
      <vt:lpstr>“Theory Initiative”</vt:lpstr>
      <vt:lpstr>SM Theory a_μ FNAL E989 Goal 140 ppb.</vt:lpstr>
      <vt:lpstr>2004 BNL E821 vs. SM 3σ</vt:lpstr>
      <vt:lpstr>BNL to Fermilab</vt:lpstr>
      <vt:lpstr>Move from BNL to FNAL</vt:lpstr>
      <vt:lpstr>Smith Point Marina</vt:lpstr>
      <vt:lpstr>Around FL, and up Miss. River</vt:lpstr>
      <vt:lpstr>Up Illinois River</vt:lpstr>
      <vt:lpstr>Entrance Ramp to Interstate 88</vt:lpstr>
      <vt:lpstr>Arriving at FNAL 2013</vt:lpstr>
      <vt:lpstr>PowerPoint Presentation</vt:lpstr>
      <vt:lpstr>FNAL 2017</vt:lpstr>
      <vt:lpstr>FNAL Run 1-3 Agrees with BNL! Analyzing Runs 4-6 now (x4 muons)</vt:lpstr>
      <vt:lpstr>Run 2/3 Uncertainties</vt:lpstr>
      <vt:lpstr>Experiment vs. SM a_μ </vt:lpstr>
      <vt:lpstr>Lattice QCD</vt:lpstr>
      <vt:lpstr>Future CERN Experiment 3rd way to measure HVP.</vt:lpstr>
      <vt:lpstr>Future JPARC Muon g-2 Experiment</vt:lpstr>
      <vt:lpstr>Very low emittance beam</vt:lpstr>
      <vt:lpstr>Very small kick compared to BNL/FNAL</vt:lpstr>
      <vt:lpstr>Tracking vs. calorimetry latetimes</vt:lpstr>
      <vt:lpstr>Early times - 25 muon decays</vt:lpstr>
      <vt:lpstr>JPARC E34, Phase 1: ±450ppb</vt:lpstr>
      <vt:lpstr>Joseph Pulitzer circa 1899</vt:lpstr>
      <vt:lpstr>Conclusions</vt:lpstr>
      <vt:lpstr>Extra</vt:lpstr>
      <vt:lpstr>A typical free induction decay (FID) from a trolley probe. The zoomed inset shows the periodic behavior that is used to measure B.</vt:lpstr>
      <vt:lpstr>PowerPoint Presentation</vt:lpstr>
      <vt:lpstr>Pileup</vt:lpstr>
      <vt:lpstr>PowerPoint Presentation</vt:lpstr>
      <vt:lpstr>PowerPoint Presentation</vt:lpstr>
      <vt:lpstr>Lost Muons</vt:lpstr>
      <vt:lpstr>PowerPoint Presentation</vt:lpstr>
      <vt:lpstr>62MHz proton 1.45T</vt:lpstr>
      <vt:lpstr>PowerPoint Presentation</vt:lpstr>
      <vt:lpstr>PowerPoint Presentation</vt:lpstr>
      <vt:lpstr>PowerPoint Presentation</vt:lpstr>
      <vt:lpstr>Phase Acceptance</vt:lpstr>
      <vt:lpstr>PowerPoint Presentation</vt:lpstr>
      <vt:lpstr>PowerPoint Presentation</vt:lpstr>
      <vt:lpstr>BMT Equation</vt:lpstr>
      <vt:lpstr>Imaginary numbers 1572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Anomalous Magnetic Moment of the Muon</dc:title>
  <dc:creator>Morse, William M</dc:creator>
  <cp:lastModifiedBy>Morse, William M</cp:lastModifiedBy>
  <cp:revision>161</cp:revision>
  <dcterms:created xsi:type="dcterms:W3CDTF">2016-09-30T12:15:06Z</dcterms:created>
  <dcterms:modified xsi:type="dcterms:W3CDTF">2024-07-22T14:48:58Z</dcterms:modified>
</cp:coreProperties>
</file>