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30"/>
  </p:notesMasterIdLst>
  <p:sldIdLst>
    <p:sldId id="4758" r:id="rId5"/>
    <p:sldId id="4771" r:id="rId6"/>
    <p:sldId id="4778" r:id="rId7"/>
    <p:sldId id="4786" r:id="rId8"/>
    <p:sldId id="4789" r:id="rId9"/>
    <p:sldId id="4787" r:id="rId10"/>
    <p:sldId id="4779" r:id="rId11"/>
    <p:sldId id="4780" r:id="rId12"/>
    <p:sldId id="4783" r:id="rId13"/>
    <p:sldId id="4784" r:id="rId14"/>
    <p:sldId id="4785" r:id="rId15"/>
    <p:sldId id="4759" r:id="rId16"/>
    <p:sldId id="4765" r:id="rId17"/>
    <p:sldId id="4788" r:id="rId18"/>
    <p:sldId id="4762" r:id="rId19"/>
    <p:sldId id="4766" r:id="rId20"/>
    <p:sldId id="4767" r:id="rId21"/>
    <p:sldId id="4772" r:id="rId22"/>
    <p:sldId id="4773" r:id="rId23"/>
    <p:sldId id="4768" r:id="rId24"/>
    <p:sldId id="4769" r:id="rId25"/>
    <p:sldId id="4770" r:id="rId26"/>
    <p:sldId id="4764" r:id="rId27"/>
    <p:sldId id="4763" r:id="rId28"/>
    <p:sldId id="477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7" autoAdjust="0"/>
    <p:restoredTop sz="94724" autoAdjust="0"/>
  </p:normalViewPr>
  <p:slideViewPr>
    <p:cSldViewPr snapToGrid="0">
      <p:cViewPr varScale="1">
        <p:scale>
          <a:sx n="86" d="100"/>
          <a:sy n="86" d="100"/>
        </p:scale>
        <p:origin x="538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610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1481540"/>
            <a:ext cx="10334625" cy="846237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44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&lt;Title from SC-2 Agenda&gt;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3176" y="4649660"/>
            <a:ext cx="4363736" cy="101962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SC-x Identifier</a:t>
            </a:r>
          </a:p>
          <a:p>
            <a:r>
              <a:rPr lang="en-US" dirty="0"/>
              <a:t>EIC CD-3A Director’s Review</a:t>
            </a:r>
          </a:p>
          <a:p>
            <a:r>
              <a:rPr lang="en-US" dirty="0"/>
              <a:t>October 10-13, 2023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175" y="3103114"/>
            <a:ext cx="10334625" cy="44897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Presenter Name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2F870F-A3EC-0442-4A49-50365EE5DD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2800" y="2193629"/>
            <a:ext cx="10334625" cy="501650"/>
          </a:xfrm>
        </p:spPr>
        <p:txBody>
          <a:bodyPr anchor="ctr"/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800" dirty="0"/>
              <a:t>Includes CD-3a, WBS </a:t>
            </a:r>
            <a:r>
              <a:rPr lang="en-US" sz="2800" dirty="0" err="1"/>
              <a:t>a.b.c.d</a:t>
            </a:r>
            <a:r>
              <a:rPr lang="en-US" sz="2800" dirty="0"/>
              <a:t> (if appropriate)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FD74062-0C2E-090F-07DF-75D428DE15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800" y="3994927"/>
            <a:ext cx="10334625" cy="37954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WBS a.bc.def… WBS Name (Exact from WBS)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DFAD954-7DFC-3150-35B3-444AB26BD5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800" y="3552825"/>
            <a:ext cx="10334625" cy="47783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Role or Organizational Role if not Project</a:t>
            </a:r>
          </a:p>
        </p:txBody>
      </p:sp>
    </p:spTree>
    <p:extLst>
      <p:ext uri="{BB962C8B-B14F-4D97-AF65-F5344CB8AC3E}">
        <p14:creationId xmlns:p14="http://schemas.microsoft.com/office/powerpoint/2010/main" val="2371920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384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360">
          <p15:clr>
            <a:srgbClr val="FBAE40"/>
          </p15:clr>
        </p15:guide>
        <p15:guide id="11" pos="732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1481540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4712963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441178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0"/>
            <a:ext cx="11499925" cy="6768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4C6E50E-3840-229D-97E9-6585956B40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81075"/>
            <a:ext cx="11499850" cy="50657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D9BCDB3-24E9-1B4D-0A74-4298674A9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6272" y="6352220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4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B224274-F62A-0549-BAD4-F30ACF48DB45}"/>
              </a:ext>
            </a:extLst>
          </p:cNvPr>
          <p:cNvCxnSpPr>
            <a:cxnSpLocks/>
          </p:cNvCxnSpPr>
          <p:nvPr userDrawn="1"/>
        </p:nvCxnSpPr>
        <p:spPr>
          <a:xfrm>
            <a:off x="472739" y="6274498"/>
            <a:ext cx="1149992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F7FA5F5-4A14-EA41-87C9-7867F7DC6D20}"/>
              </a:ext>
            </a:extLst>
          </p:cNvPr>
          <p:cNvSpPr txBox="1"/>
          <p:nvPr userDrawn="1"/>
        </p:nvSpPr>
        <p:spPr>
          <a:xfrm>
            <a:off x="368933" y="6577288"/>
            <a:ext cx="421494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000" dirty="0"/>
              <a:t>EIC CD-3A Review, November 14-16,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C487EC-0BE4-E045-8215-C57AE9AE4102}"/>
              </a:ext>
            </a:extLst>
          </p:cNvPr>
          <p:cNvSpPr txBox="1"/>
          <p:nvPr userDrawn="1"/>
        </p:nvSpPr>
        <p:spPr>
          <a:xfrm>
            <a:off x="4217926" y="6569102"/>
            <a:ext cx="3756147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R. Sharma</a:t>
            </a:r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23751"/>
            <a:ext cx="11499925" cy="82517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1609"/>
            <a:ext cx="11499925" cy="4865858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62007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392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0"/>
            <a:ext cx="11499925" cy="6412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809111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571500" y="647048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DBE15E-918B-934C-B2BA-5FF9AAD315E2}"/>
              </a:ext>
            </a:extLst>
          </p:cNvPr>
          <p:cNvCxnSpPr>
            <a:cxnSpLocks/>
          </p:cNvCxnSpPr>
          <p:nvPr userDrawn="1"/>
        </p:nvCxnSpPr>
        <p:spPr>
          <a:xfrm>
            <a:off x="472739" y="6274498"/>
            <a:ext cx="1149992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B45A4DB-8197-4F27-BE59-FDF24299C61C}"/>
              </a:ext>
            </a:extLst>
          </p:cNvPr>
          <p:cNvSpPr txBox="1"/>
          <p:nvPr userDrawn="1"/>
        </p:nvSpPr>
        <p:spPr>
          <a:xfrm>
            <a:off x="365760" y="6490194"/>
            <a:ext cx="110431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dirty="0"/>
              <a:t>TIC 3/10/24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14749B-2222-4967-9577-C68C9DD38A21}"/>
              </a:ext>
            </a:extLst>
          </p:cNvPr>
          <p:cNvSpPr txBox="1"/>
          <p:nvPr userDrawn="1"/>
        </p:nvSpPr>
        <p:spPr>
          <a:xfrm>
            <a:off x="11541499" y="6490193"/>
            <a:ext cx="513209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fld id="{E5E7E6BA-9547-40BA-BC84-EED48D8D50C1}" type="slidenum">
              <a:rPr lang="en-US" sz="1400" b="0" smtClean="0">
                <a:solidFill>
                  <a:schemeClr val="tx1"/>
                </a:solidFill>
              </a:rPr>
              <a:pPr algn="r"/>
              <a:t>‹#›</a:t>
            </a:fld>
            <a:endParaRPr lang="en-US" sz="1400" b="0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C5B1C6-3C82-4576-88F8-2AD0C3339FF5}"/>
              </a:ext>
            </a:extLst>
          </p:cNvPr>
          <p:cNvSpPr txBox="1"/>
          <p:nvPr userDrawn="1"/>
        </p:nvSpPr>
        <p:spPr>
          <a:xfrm>
            <a:off x="4306873" y="6490193"/>
            <a:ext cx="37561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R. Wimmer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B60CF06-DD34-8E9B-3F88-8E8C30ACFC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1D5AA8-F09E-4D68-A0E2-46023E68F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7" r:id="rId4"/>
    <p:sldLayoutId id="2147483668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1F5B5-4B25-C469-87BE-41A75A712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8814" y="1143474"/>
            <a:ext cx="10334625" cy="846237"/>
          </a:xfrm>
        </p:spPr>
        <p:txBody>
          <a:bodyPr>
            <a:normAutofit fontScale="90000"/>
          </a:bodyPr>
          <a:lstStyle/>
          <a:p>
            <a:r>
              <a:rPr lang="en-US" dirty="0"/>
              <a:t>Integration, Installation and Infrastructure (Triple I Group)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1A2A0F-F73E-004D-868A-1A4D79DBE1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103114"/>
            <a:ext cx="10334625" cy="44897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Roland Wimmer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9059204-FF2B-03A6-FAB7-9DE25E7F11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8195" y="2567210"/>
            <a:ext cx="10334625" cy="501650"/>
          </a:xfrm>
        </p:spPr>
        <p:txBody>
          <a:bodyPr/>
          <a:lstStyle/>
          <a:p>
            <a:r>
              <a:rPr lang="en-US" dirty="0"/>
              <a:t>TIC Update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95C92AC4-9E6F-23DE-D129-3E7EA3050FCA}"/>
              </a:ext>
            </a:extLst>
          </p:cNvPr>
          <p:cNvSpPr txBox="1">
            <a:spLocks/>
          </p:cNvSpPr>
          <p:nvPr/>
        </p:nvSpPr>
        <p:spPr>
          <a:xfrm>
            <a:off x="813175" y="3812671"/>
            <a:ext cx="10334625" cy="2068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Rahul Sharma</a:t>
            </a:r>
          </a:p>
          <a:p>
            <a:r>
              <a:rPr lang="en-US" sz="1600" dirty="0"/>
              <a:t>Dan Cacace</a:t>
            </a:r>
          </a:p>
          <a:p>
            <a:r>
              <a:rPr lang="en-US" sz="1600" dirty="0"/>
              <a:t>John Tuozzolo</a:t>
            </a:r>
          </a:p>
          <a:p>
            <a:r>
              <a:rPr lang="en-US" sz="1600" dirty="0"/>
              <a:t>Nathaniel Speece-Moyer</a:t>
            </a:r>
          </a:p>
          <a:p>
            <a:r>
              <a:rPr lang="en-US" sz="1600" dirty="0"/>
              <a:t>Josh Harvey</a:t>
            </a:r>
          </a:p>
        </p:txBody>
      </p:sp>
    </p:spTree>
    <p:extLst>
      <p:ext uri="{BB962C8B-B14F-4D97-AF65-F5344CB8AC3E}">
        <p14:creationId xmlns:p14="http://schemas.microsoft.com/office/powerpoint/2010/main" val="4134062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3F30E-1746-475F-D66F-5F7D43406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Ring Magnet Installations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43622A5-5289-C9AA-272E-6DF9BA8CC68D}"/>
              </a:ext>
            </a:extLst>
          </p:cNvPr>
          <p:cNvSpPr txBox="1">
            <a:spLocks/>
          </p:cNvSpPr>
          <p:nvPr/>
        </p:nvSpPr>
        <p:spPr>
          <a:xfrm>
            <a:off x="381134" y="811563"/>
            <a:ext cx="4099632" cy="547347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Stair removal option </a:t>
            </a:r>
          </a:p>
          <a:p>
            <a:pPr lvl="1"/>
            <a:r>
              <a:rPr lang="en-US" sz="1800" dirty="0"/>
              <a:t>Endcap doors are opened up</a:t>
            </a:r>
          </a:p>
          <a:p>
            <a:pPr lvl="1"/>
            <a:r>
              <a:rPr lang="en-US" sz="1800" dirty="0"/>
              <a:t>Shield wall is moved to parking lot</a:t>
            </a:r>
          </a:p>
          <a:p>
            <a:pPr lvl="1"/>
            <a:r>
              <a:rPr lang="en-US" sz="1800" dirty="0"/>
              <a:t>North Platform is disconnected and slid as far north as possible</a:t>
            </a:r>
          </a:p>
          <a:p>
            <a:pPr lvl="1"/>
            <a:r>
              <a:rPr lang="en-US" sz="1800" dirty="0"/>
              <a:t>No building extension required</a:t>
            </a:r>
          </a:p>
          <a:p>
            <a:pPr lvl="1"/>
            <a:r>
              <a:rPr lang="en-US" sz="1800" dirty="0"/>
              <a:t>Detector and South platform are slid as far south as possible </a:t>
            </a:r>
          </a:p>
          <a:p>
            <a:pPr lvl="2"/>
            <a:r>
              <a:rPr lang="en-US" sz="1400" dirty="0"/>
              <a:t>Platform sits 24” off south wall if stairs are removed, 9” if stairs stay</a:t>
            </a:r>
          </a:p>
          <a:p>
            <a:pPr lvl="1"/>
            <a:r>
              <a:rPr lang="en-US" sz="1800" dirty="0"/>
              <a:t>South Endcap door is slid south, North doors can either be left on north side or slid south, must be investigated further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lvl="1"/>
            <a:r>
              <a:rPr lang="en-US" sz="1800" dirty="0"/>
              <a:t>Weight Concerns</a:t>
            </a:r>
          </a:p>
          <a:p>
            <a:pPr lvl="1"/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09828B-CA59-7B9B-A151-DD8B4A2234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3" r="3553"/>
          <a:stretch/>
        </p:blipFill>
        <p:spPr>
          <a:xfrm>
            <a:off x="8467686" y="811563"/>
            <a:ext cx="3680256" cy="27887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8998D0-588D-D307-6540-E9282C0C5A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35"/>
          <a:stretch/>
        </p:blipFill>
        <p:spPr>
          <a:xfrm>
            <a:off x="4634098" y="842350"/>
            <a:ext cx="3680255" cy="27635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E0D2A9-4F2D-8575-12B2-7FF385BD0E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41" r="4718"/>
          <a:stretch/>
        </p:blipFill>
        <p:spPr>
          <a:xfrm>
            <a:off x="4634098" y="3773355"/>
            <a:ext cx="3680255" cy="26209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55AAD4-939B-612A-F885-3435F38913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r="18252" b="5705"/>
          <a:stretch/>
        </p:blipFill>
        <p:spPr>
          <a:xfrm>
            <a:off x="8414959" y="3771370"/>
            <a:ext cx="3732983" cy="2513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4122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388F8-4E4C-2652-D645-E6752D809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Ring Magnet Installations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B56E195-54A8-0C8A-89AE-E7CDDB123683}"/>
              </a:ext>
            </a:extLst>
          </p:cNvPr>
          <p:cNvSpPr txBox="1">
            <a:spLocks/>
          </p:cNvSpPr>
          <p:nvPr/>
        </p:nvSpPr>
        <p:spPr>
          <a:xfrm>
            <a:off x="571500" y="876472"/>
            <a:ext cx="3304768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Detector overlaps about 6ft of the tunnel, and sits about 16ft away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50D1F3-6D31-8054-B108-7CF3A5EC4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5165" y="765148"/>
            <a:ext cx="7323832" cy="38270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DFCEF1-12BE-F6BB-A65A-2396D9473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562" y="3269201"/>
            <a:ext cx="5108219" cy="29737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8169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A801C-0B2B-47C7-8528-62EECE13F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037" y="2919351"/>
            <a:ext cx="11499925" cy="825178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Backup Slides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F3260B-618F-4C9A-9AA0-80C4B9757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515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B877A-8AC2-D5C3-CE22-AB1ECA05D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Inner Tracker Updates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B44159-A8D7-652A-C482-54E18329D7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81075"/>
            <a:ext cx="6232269" cy="5065713"/>
          </a:xfrm>
        </p:spPr>
        <p:txBody>
          <a:bodyPr/>
          <a:lstStyle/>
          <a:p>
            <a:r>
              <a:rPr lang="en-US" dirty="0"/>
              <a:t>Spoke with Andy during the engineering workshop and updated some Inner tracker dimensions</a:t>
            </a:r>
          </a:p>
          <a:p>
            <a:r>
              <a:rPr lang="en-US" dirty="0"/>
              <a:t>AC-LGAD adjusted, Inner MPGDs adjusted &amp; MPGD disks adjusted 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A3012D5-C57C-2A40-2C62-7CE25A5EB902}"/>
              </a:ext>
            </a:extLst>
          </p:cNvPr>
          <p:cNvGrpSpPr/>
          <p:nvPr/>
        </p:nvGrpSpPr>
        <p:grpSpPr>
          <a:xfrm>
            <a:off x="381654" y="2919819"/>
            <a:ext cx="6435987" cy="3126969"/>
            <a:chOff x="461963" y="981075"/>
            <a:chExt cx="10292179" cy="50005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C0C3A22-1DE0-BB65-BF7B-D11B67AF3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1963" y="981075"/>
              <a:ext cx="10292179" cy="5000526"/>
            </a:xfrm>
            <a:prstGeom prst="rect">
              <a:avLst/>
            </a:prstGeom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D178057A-136E-114D-0E15-8163094D6B87}"/>
                </a:ext>
              </a:extLst>
            </p:cNvPr>
            <p:cNvCxnSpPr/>
            <p:nvPr/>
          </p:nvCxnSpPr>
          <p:spPr>
            <a:xfrm flipH="1" flipV="1">
              <a:off x="3961804" y="3232152"/>
              <a:ext cx="307266" cy="317533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AF738FE8-C312-50A1-E1EA-3F090A7A33A2}"/>
                </a:ext>
              </a:extLst>
            </p:cNvPr>
            <p:cNvCxnSpPr/>
            <p:nvPr/>
          </p:nvCxnSpPr>
          <p:spPr>
            <a:xfrm flipH="1" flipV="1">
              <a:off x="3414718" y="2737528"/>
              <a:ext cx="472141" cy="494624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43D543E8-CA76-38B0-78EB-86C6334AF5F1}"/>
                </a:ext>
              </a:extLst>
            </p:cNvPr>
            <p:cNvCxnSpPr/>
            <p:nvPr/>
          </p:nvCxnSpPr>
          <p:spPr>
            <a:xfrm flipH="1">
              <a:off x="1696025" y="2601864"/>
              <a:ext cx="1658740" cy="0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0444CAFE-45D1-2B2E-DB96-CB79B65846CF}"/>
                </a:ext>
              </a:extLst>
            </p:cNvPr>
            <p:cNvCxnSpPr/>
            <p:nvPr/>
          </p:nvCxnSpPr>
          <p:spPr>
            <a:xfrm flipH="1" flipV="1">
              <a:off x="1233876" y="2284331"/>
              <a:ext cx="442165" cy="317533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031A806-C01F-2831-5F8F-E347D6BB2983}"/>
                </a:ext>
              </a:extLst>
            </p:cNvPr>
            <p:cNvCxnSpPr/>
            <p:nvPr/>
          </p:nvCxnSpPr>
          <p:spPr>
            <a:xfrm flipV="1">
              <a:off x="1186412" y="2010581"/>
              <a:ext cx="0" cy="273750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950DA100-8502-6A37-97C6-DDEFD20549BF}"/>
                </a:ext>
              </a:extLst>
            </p:cNvPr>
            <p:cNvCxnSpPr/>
            <p:nvPr/>
          </p:nvCxnSpPr>
          <p:spPr>
            <a:xfrm flipH="1">
              <a:off x="604355" y="2010581"/>
              <a:ext cx="582057" cy="0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571F508-EF85-D53A-BE57-4FEC5F633CD7}"/>
                </a:ext>
              </a:extLst>
            </p:cNvPr>
            <p:cNvCxnSpPr/>
            <p:nvPr/>
          </p:nvCxnSpPr>
          <p:spPr>
            <a:xfrm flipV="1">
              <a:off x="5173382" y="3232152"/>
              <a:ext cx="287283" cy="317533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B35D401-8D70-3A0B-0C98-EB72A2510FCE}"/>
                </a:ext>
              </a:extLst>
            </p:cNvPr>
            <p:cNvCxnSpPr/>
            <p:nvPr/>
          </p:nvCxnSpPr>
          <p:spPr>
            <a:xfrm flipV="1">
              <a:off x="5553093" y="2670977"/>
              <a:ext cx="469645" cy="561175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97A49EC-E209-BF16-33EB-E834F474EC23}"/>
                </a:ext>
              </a:extLst>
            </p:cNvPr>
            <p:cNvCxnSpPr/>
            <p:nvPr/>
          </p:nvCxnSpPr>
          <p:spPr>
            <a:xfrm>
              <a:off x="6118914" y="2601864"/>
              <a:ext cx="2786633" cy="0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73CE0A9-7571-78A2-4E2C-25302E850910}"/>
                </a:ext>
              </a:extLst>
            </p:cNvPr>
            <p:cNvCxnSpPr/>
            <p:nvPr/>
          </p:nvCxnSpPr>
          <p:spPr>
            <a:xfrm flipV="1">
              <a:off x="8960505" y="2284331"/>
              <a:ext cx="191729" cy="317533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14BF3BF-C5C6-2BF5-1BBE-0938DF8659FA}"/>
                </a:ext>
              </a:extLst>
            </p:cNvPr>
            <p:cNvCxnSpPr/>
            <p:nvPr/>
          </p:nvCxnSpPr>
          <p:spPr>
            <a:xfrm>
              <a:off x="9152234" y="2275717"/>
              <a:ext cx="877458" cy="0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39001342-D991-D642-F5C0-58CE8E296307}"/>
                </a:ext>
              </a:extLst>
            </p:cNvPr>
            <p:cNvCxnSpPr/>
            <p:nvPr/>
          </p:nvCxnSpPr>
          <p:spPr>
            <a:xfrm flipV="1">
              <a:off x="10114628" y="1698616"/>
              <a:ext cx="0" cy="585715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EC27F502-3F23-6D85-B11F-BEBB2B371AF3}"/>
                </a:ext>
              </a:extLst>
            </p:cNvPr>
            <p:cNvCxnSpPr/>
            <p:nvPr/>
          </p:nvCxnSpPr>
          <p:spPr>
            <a:xfrm flipV="1">
              <a:off x="10114628" y="1163725"/>
              <a:ext cx="442164" cy="464646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49037F9-06BD-9014-60DE-3FF1D7B5B9C6}"/>
                </a:ext>
              </a:extLst>
            </p:cNvPr>
            <p:cNvSpPr/>
            <p:nvPr/>
          </p:nvSpPr>
          <p:spPr>
            <a:xfrm>
              <a:off x="3961804" y="3643333"/>
              <a:ext cx="232323" cy="232323"/>
            </a:xfrm>
            <a:prstGeom prst="ellipse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88E20C69-053D-ABAE-2598-AF3EF6052DB3}"/>
                </a:ext>
              </a:extLst>
            </p:cNvPr>
            <p:cNvCxnSpPr/>
            <p:nvPr/>
          </p:nvCxnSpPr>
          <p:spPr>
            <a:xfrm flipV="1">
              <a:off x="4244090" y="3627413"/>
              <a:ext cx="0" cy="241724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ABDC9C1-35C6-D988-23E3-C33824372905}"/>
                </a:ext>
              </a:extLst>
            </p:cNvPr>
            <p:cNvSpPr>
              <a:spLocks/>
            </p:cNvSpPr>
            <p:nvPr/>
          </p:nvSpPr>
          <p:spPr>
            <a:xfrm>
              <a:off x="3660155" y="3191326"/>
              <a:ext cx="232323" cy="232323"/>
            </a:xfrm>
            <a:prstGeom prst="ellipse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8455464-69D8-D895-AE25-89AAA9ED70A6}"/>
                </a:ext>
              </a:extLst>
            </p:cNvPr>
            <p:cNvSpPr>
              <a:spLocks/>
            </p:cNvSpPr>
            <p:nvPr/>
          </p:nvSpPr>
          <p:spPr>
            <a:xfrm>
              <a:off x="599358" y="1638653"/>
              <a:ext cx="232323" cy="232323"/>
            </a:xfrm>
            <a:prstGeom prst="ellipse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2C977EF-0B3E-4333-6AAF-32DDC2B4FC3C}"/>
                </a:ext>
              </a:extLst>
            </p:cNvPr>
            <p:cNvSpPr>
              <a:spLocks/>
            </p:cNvSpPr>
            <p:nvPr/>
          </p:nvSpPr>
          <p:spPr>
            <a:xfrm>
              <a:off x="965330" y="2311946"/>
              <a:ext cx="232323" cy="232323"/>
            </a:xfrm>
            <a:prstGeom prst="ellipse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8A14E93-22E7-9AB1-E4CF-38895E9CFA1D}"/>
                </a:ext>
              </a:extLst>
            </p:cNvPr>
            <p:cNvSpPr>
              <a:spLocks/>
            </p:cNvSpPr>
            <p:nvPr/>
          </p:nvSpPr>
          <p:spPr>
            <a:xfrm>
              <a:off x="3298557" y="2326935"/>
              <a:ext cx="232323" cy="232323"/>
            </a:xfrm>
            <a:prstGeom prst="ellipse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DEEC496-7228-3AE1-8DB9-7BC4CE554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4776" y="808468"/>
            <a:ext cx="5226327" cy="247721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DCD0D36-44AD-418C-1E0E-4A74A770F5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8692" y="3572314"/>
            <a:ext cx="5230803" cy="226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83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04C6C-5973-7AFA-B775-31F44D48C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Updates from Tracker Meeting at Perdue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364ED9-67D4-FF2F-A356-B7158F197C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147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B877A-8AC2-D5C3-CE22-AB1ECA05D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Inner Tracker Updates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21D611F-6B09-BF07-FF4D-874889CD7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78" y="810521"/>
            <a:ext cx="11128419" cy="540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2495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B877A-8AC2-D5C3-CE22-AB1ECA05D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Inner Tracker Updates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B44159-A8D7-652A-C482-54E18329D7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Recently had an engineering workshop for the inner trackers last month</a:t>
            </a:r>
          </a:p>
          <a:p>
            <a:r>
              <a:rPr lang="en-US" dirty="0"/>
              <a:t>Discussed various topics from, most of which were cover in the last TIC meeting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1D8EEC-ED6C-AA68-9437-1441A2BB5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338" y="2635342"/>
            <a:ext cx="8917323" cy="357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555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B877A-8AC2-D5C3-CE22-AB1ECA05D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Services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B44159-A8D7-652A-C482-54E18329D7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Currently working on updating all services and creating new model for better viewing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F8F724-29BD-CDE3-9256-FF64E8BF2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487" y="1900951"/>
            <a:ext cx="9203938" cy="442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8445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E629E38E-597B-F2AF-1543-E13B647882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64" r="1936" b="12849"/>
          <a:stretch/>
        </p:blipFill>
        <p:spPr>
          <a:xfrm>
            <a:off x="411484" y="3304516"/>
            <a:ext cx="6077668" cy="24260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405916-D3D8-3D68-F55C-7361AA9D6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DIRC &amp; Outer MPGD Interferences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094C26-DC22-435D-B32C-0831F9550C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Currently small overlap between the DRIC frame and the installation path of the Outer MPGDs</a:t>
            </a:r>
          </a:p>
          <a:p>
            <a:r>
              <a:rPr lang="en-US" dirty="0"/>
              <a:t>Exploring different options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109B22-2270-70BE-A8EE-65EF5D6FC66A}"/>
              </a:ext>
            </a:extLst>
          </p:cNvPr>
          <p:cNvSpPr txBox="1"/>
          <p:nvPr/>
        </p:nvSpPr>
        <p:spPr>
          <a:xfrm>
            <a:off x="84850" y="2259412"/>
            <a:ext cx="63572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Making it so that the Outer MPGD can still be installed and removed if the DIRC bars are pulled out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57D255-8BA9-08ED-1518-0B10C5FD5B49}"/>
              </a:ext>
            </a:extLst>
          </p:cNvPr>
          <p:cNvSpPr txBox="1"/>
          <p:nvPr/>
        </p:nvSpPr>
        <p:spPr>
          <a:xfrm>
            <a:off x="6321462" y="2259412"/>
            <a:ext cx="55197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Setting up the Outer MPGDs such that both halves can be pulled out via the Hadron end 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144F96B-FC66-993B-F119-E12B31D84BAF}"/>
              </a:ext>
            </a:extLst>
          </p:cNvPr>
          <p:cNvCxnSpPr>
            <a:cxnSpLocks/>
          </p:cNvCxnSpPr>
          <p:nvPr/>
        </p:nvCxnSpPr>
        <p:spPr>
          <a:xfrm flipH="1">
            <a:off x="2086252" y="4311064"/>
            <a:ext cx="385290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A03DEBC8-B4CF-7D2A-D59D-3FCC63CD32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701"/>
          <a:stretch/>
        </p:blipFill>
        <p:spPr>
          <a:xfrm>
            <a:off x="6656842" y="3030342"/>
            <a:ext cx="5218063" cy="316832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5E8BA69-92D5-E4A0-8A26-5483F3BAE589}"/>
              </a:ext>
            </a:extLst>
          </p:cNvPr>
          <p:cNvCxnSpPr>
            <a:cxnSpLocks/>
          </p:cNvCxnSpPr>
          <p:nvPr/>
        </p:nvCxnSpPr>
        <p:spPr>
          <a:xfrm flipH="1" flipV="1">
            <a:off x="7190913" y="4972766"/>
            <a:ext cx="4683992" cy="164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3A4372-DBB1-E134-EAD8-44658A65B42A}"/>
              </a:ext>
            </a:extLst>
          </p:cNvPr>
          <p:cNvCxnSpPr>
            <a:cxnSpLocks/>
          </p:cNvCxnSpPr>
          <p:nvPr/>
        </p:nvCxnSpPr>
        <p:spPr>
          <a:xfrm>
            <a:off x="8710474" y="4614502"/>
            <a:ext cx="0" cy="52714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000FFA4-3834-C241-7A66-B512538C04A2}"/>
              </a:ext>
            </a:extLst>
          </p:cNvPr>
          <p:cNvCxnSpPr>
            <a:cxnSpLocks/>
          </p:cNvCxnSpPr>
          <p:nvPr/>
        </p:nvCxnSpPr>
        <p:spPr>
          <a:xfrm>
            <a:off x="8701596" y="5141650"/>
            <a:ext cx="26485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6BC5625-48E7-CBCE-54DB-FB65C5DCC51E}"/>
              </a:ext>
            </a:extLst>
          </p:cNvPr>
          <p:cNvCxnSpPr>
            <a:cxnSpLocks/>
          </p:cNvCxnSpPr>
          <p:nvPr/>
        </p:nvCxnSpPr>
        <p:spPr>
          <a:xfrm>
            <a:off x="8975324" y="4972766"/>
            <a:ext cx="0" cy="18664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FFB013F-5394-B9C3-3B6E-BCC9F1E694C5}"/>
              </a:ext>
            </a:extLst>
          </p:cNvPr>
          <p:cNvCxnSpPr>
            <a:cxnSpLocks/>
          </p:cNvCxnSpPr>
          <p:nvPr/>
        </p:nvCxnSpPr>
        <p:spPr>
          <a:xfrm flipH="1">
            <a:off x="8975324" y="4614502"/>
            <a:ext cx="290549" cy="37474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D4AFDE6-61FC-2D7F-5BF2-55368132D0AE}"/>
              </a:ext>
            </a:extLst>
          </p:cNvPr>
          <p:cNvCxnSpPr>
            <a:cxnSpLocks/>
          </p:cNvCxnSpPr>
          <p:nvPr/>
        </p:nvCxnSpPr>
        <p:spPr>
          <a:xfrm>
            <a:off x="8710474" y="4614501"/>
            <a:ext cx="555399" cy="1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88963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109E5-2717-0F64-23D9-517986F80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Barrel Emcal Updates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E53195-D89F-06A8-DB32-2B757B8B7B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Spoke with the Barrel Emcal group to explore decreasing the weight of the detector so that we can use the crane in the hall</a:t>
            </a:r>
          </a:p>
          <a:p>
            <a:r>
              <a:rPr lang="en-US" dirty="0"/>
              <a:t>The space that the electronics occupied changed slightly, still working with the group to figure out exactly where they end on Hadron side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CD5B68-6DCD-FF43-01F1-320ED6B13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75" y="239743"/>
            <a:ext cx="11318636" cy="637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058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7F5D9-1416-3D29-155F-338A85D82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Model Updates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E09FD-5FEC-E0C7-5B3B-B1DB47B6B3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81075"/>
            <a:ext cx="4376366" cy="5065713"/>
          </a:xfrm>
        </p:spPr>
        <p:txBody>
          <a:bodyPr/>
          <a:lstStyle/>
          <a:p>
            <a:r>
              <a:rPr lang="en-US" dirty="0"/>
              <a:t>RDO Placements</a:t>
            </a:r>
          </a:p>
          <a:p>
            <a:r>
              <a:rPr lang="en-US" dirty="0"/>
              <a:t>Endcap Update</a:t>
            </a:r>
          </a:p>
          <a:p>
            <a:r>
              <a:rPr lang="en-US" dirty="0"/>
              <a:t>Flux return Updates</a:t>
            </a:r>
          </a:p>
          <a:p>
            <a:pPr lvl="1"/>
            <a:r>
              <a:rPr lang="en-US" dirty="0"/>
              <a:t>Magnet simulations</a:t>
            </a:r>
          </a:p>
          <a:p>
            <a:r>
              <a:rPr lang="en-US" dirty="0"/>
              <a:t>EMCAL Interferences</a:t>
            </a:r>
          </a:p>
          <a:p>
            <a:pPr lvl="1"/>
            <a:r>
              <a:rPr lang="en-US" dirty="0"/>
              <a:t>HCAL Changes</a:t>
            </a:r>
          </a:p>
          <a:p>
            <a:r>
              <a:rPr lang="en-US" dirty="0"/>
              <a:t>Ring Magnet Installations</a:t>
            </a:r>
          </a:p>
          <a:p>
            <a:r>
              <a:rPr lang="en-US" dirty="0"/>
              <a:t>CFST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2FD9EB-FB33-5DC3-6433-D4F4457AB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9197" y="647459"/>
            <a:ext cx="6142252" cy="55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661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B877A-8AC2-D5C3-CE22-AB1ECA05D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EIC Flux Return Bar Mechanical Design and Analysis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B44159-A8D7-652A-C482-54E18329D7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/>
              <a:t>Preliminary mechanical analysis to guide the design strategy.</a:t>
            </a:r>
          </a:p>
          <a:p>
            <a:endParaRPr lang="en-US" b="1" dirty="0"/>
          </a:p>
          <a:p>
            <a:pPr marL="457200" lvl="1" indent="0"/>
            <a:r>
              <a:rPr lang="en-US" dirty="0"/>
              <a:t> Main design strategies:</a:t>
            </a:r>
          </a:p>
          <a:p>
            <a:pPr marL="914400" lvl="2" indent="0"/>
            <a:r>
              <a:rPr lang="en-US" dirty="0"/>
              <a:t> Re-using STAR flux return bars. </a:t>
            </a:r>
            <a:r>
              <a:rPr lang="en-US" b="1" dirty="0">
                <a:sym typeface="Wingdings" panose="05000000000000000000" pitchFamily="2" charset="2"/>
              </a:rPr>
              <a:t> Currently pursuing this option.</a:t>
            </a:r>
            <a:endParaRPr lang="en-US" b="1" dirty="0"/>
          </a:p>
          <a:p>
            <a:pPr marL="1371600" lvl="3" indent="0"/>
            <a:r>
              <a:rPr lang="en-US" dirty="0"/>
              <a:t> Heavier but lower material cost and lead time.</a:t>
            </a:r>
          </a:p>
          <a:p>
            <a:pPr marL="1371600" lvl="3" indent="0"/>
            <a:r>
              <a:rPr lang="en-US" dirty="0"/>
              <a:t> Will require additional machining/welding for attachment points.</a:t>
            </a:r>
          </a:p>
          <a:p>
            <a:pPr marL="914400" lvl="2" indent="0"/>
            <a:r>
              <a:rPr lang="en-US" dirty="0"/>
              <a:t>Fabricating new flux return bars with air gap to reduce weight (bolt or weld together design).</a:t>
            </a:r>
          </a:p>
          <a:p>
            <a:pPr marL="1371600" lvl="3" indent="0"/>
            <a:r>
              <a:rPr lang="en-US" dirty="0"/>
              <a:t> Lower weight but long lead time.</a:t>
            </a:r>
          </a:p>
          <a:p>
            <a:pPr marL="1371600" lvl="3" indent="0"/>
            <a:r>
              <a:rPr lang="en-US" dirty="0"/>
              <a:t> Higher design, analysis, and fabrication complexity.</a:t>
            </a:r>
          </a:p>
          <a:p>
            <a:pPr lvl="1"/>
            <a:r>
              <a:rPr lang="en-US" dirty="0"/>
              <a:t>Self-supporting vs requiring support of barrel HCAL.</a:t>
            </a:r>
          </a:p>
          <a:p>
            <a:pPr lvl="2"/>
            <a:r>
              <a:rPr lang="en-US" dirty="0"/>
              <a:t>Self-supporting is expected to have minimal deflection (expected &lt; 0.1 in). Pursuing this. </a:t>
            </a:r>
          </a:p>
          <a:p>
            <a:pPr lvl="1"/>
            <a:r>
              <a:rPr lang="en-US" dirty="0"/>
              <a:t>Cutout in the ring for cryostat chimney vs no cutout.</a:t>
            </a:r>
          </a:p>
          <a:p>
            <a:pPr lvl="2"/>
            <a:r>
              <a:rPr lang="en-US" dirty="0"/>
              <a:t>Either option appears to work mechanically.</a:t>
            </a:r>
          </a:p>
          <a:p>
            <a:pPr lvl="2"/>
            <a:r>
              <a:rPr lang="en-US" dirty="0"/>
              <a:t>Need to run magnetic simulations.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1665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B877A-8AC2-D5C3-CE22-AB1ECA05D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 Flux Return Bar Mechanical Design and Analysis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9D7310-1A1C-79D4-A644-3BDA9466B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198" y="2291503"/>
            <a:ext cx="2835410" cy="25301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8CCF72-A8D1-73C9-0A09-0C60A9D21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977" y="816327"/>
            <a:ext cx="2763853" cy="15184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843B2B-A745-75C8-5228-FBCCB56383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3839" y="2393141"/>
            <a:ext cx="2667488" cy="25022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AB9D5C-BF79-4B84-3831-8751AE5187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22" b="11650"/>
          <a:stretch/>
        </p:blipFill>
        <p:spPr>
          <a:xfrm>
            <a:off x="7223008" y="816327"/>
            <a:ext cx="3009148" cy="15184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5BB2DF-B9AE-646B-037F-AECE7994B04A}"/>
              </a:ext>
            </a:extLst>
          </p:cNvPr>
          <p:cNvSpPr txBox="1"/>
          <p:nvPr/>
        </p:nvSpPr>
        <p:spPr>
          <a:xfrm>
            <a:off x="746606" y="4986549"/>
            <a:ext cx="4793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Flux return bar design with air gaps to reduce weight. Long lead time. Fabrication and analysis will be more difficult.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Currently not pursuing this option.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593657-1384-F587-F9B1-08F9B754DDB1}"/>
              </a:ext>
            </a:extLst>
          </p:cNvPr>
          <p:cNvSpPr txBox="1"/>
          <p:nvPr/>
        </p:nvSpPr>
        <p:spPr>
          <a:xfrm>
            <a:off x="5744066" y="4971903"/>
            <a:ext cx="5524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Flux return bar design reusing solid flux return bars from the STAR detector.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Requires additional flat plate spacers to make the assembly the right inner diameter.</a:t>
            </a:r>
          </a:p>
        </p:txBody>
      </p:sp>
    </p:spTree>
    <p:extLst>
      <p:ext uri="{BB962C8B-B14F-4D97-AF65-F5344CB8AC3E}">
        <p14:creationId xmlns:p14="http://schemas.microsoft.com/office/powerpoint/2010/main" val="17243045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B877A-8AC2-D5C3-CE22-AB1ECA05D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EIC Flux Return Bar </a:t>
            </a:r>
            <a:br>
              <a:rPr lang="en-US" dirty="0"/>
            </a:br>
            <a:r>
              <a:rPr lang="en-US" dirty="0"/>
              <a:t>Assembly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B44159-A8D7-652A-C482-54E18329D7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81075"/>
            <a:ext cx="6128257" cy="5065713"/>
          </a:xfrm>
        </p:spPr>
        <p:txBody>
          <a:bodyPr>
            <a:normAutofit fontScale="850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Looked at how the flux return bar ring would behave during assembly. Removing the top keystone will be the worst case for deflection and near worst case for stress.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final design with bolted connections will have higher stresses and deflections than shown in this presentation, and further analysis is required.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With the top bar removed, the total deflection was calculated to be ~0.035 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highest uniform stresses were &lt; 2,000 psi. 1020 steel yield strength is 30,00 to 50,000 psi, depending on processing. This has enough margin to proceed with further iterations.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B7A7DC02-9616-5C34-9CC0-3946FCB9945C}"/>
              </a:ext>
            </a:extLst>
          </p:cNvPr>
          <p:cNvSpPr txBox="1">
            <a:spLocks/>
          </p:cNvSpPr>
          <p:nvPr/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22</a:t>
            </a:fld>
            <a:endParaRPr lang="en-US" sz="1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02871A-FC53-757C-DEF7-1AACAFF1A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9832" y="176280"/>
            <a:ext cx="5261981" cy="35356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97052C-276D-C0C2-B6E6-578CECA4E1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1794" y="3134766"/>
            <a:ext cx="3775742" cy="348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7766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B877A-8AC2-D5C3-CE22-AB1ECA05D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/>
              <a:t>EIC Flux Return Assembly </a:t>
            </a:r>
            <a:br>
              <a:rPr lang="en-US" sz="2800" dirty="0"/>
            </a:br>
            <a:r>
              <a:rPr lang="en-US" sz="2800" dirty="0"/>
              <a:t>with Chimney Cutout</a:t>
            </a:r>
            <a:endParaRPr lang="en-US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8A10C4EF-23B2-C86E-C5DF-55301358E996}"/>
              </a:ext>
            </a:extLst>
          </p:cNvPr>
          <p:cNvSpPr txBox="1">
            <a:spLocks/>
          </p:cNvSpPr>
          <p:nvPr/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23</a:t>
            </a:fld>
            <a:endParaRPr lang="en-US" sz="1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18E360-1525-21C4-3EEB-FD1AA61B8FA9}"/>
              </a:ext>
            </a:extLst>
          </p:cNvPr>
          <p:cNvSpPr txBox="1"/>
          <p:nvPr/>
        </p:nvSpPr>
        <p:spPr>
          <a:xfrm>
            <a:off x="8970628" y="2493413"/>
            <a:ext cx="32213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Exaggerated deflection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B74135-36D8-848F-645A-97C0E7190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9727" y="365125"/>
            <a:ext cx="1897180" cy="21210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07DA5A-0A41-D5C3-D83D-B3F02A7B5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3273" y="356891"/>
            <a:ext cx="3149368" cy="21081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6E550C-2BFC-871E-882C-5935B00E90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8222" y="3429000"/>
            <a:ext cx="3614419" cy="21647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424820-2BCD-9E88-3ADF-25BCA569EF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7041" y="3112532"/>
            <a:ext cx="2171700" cy="329565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818E600-5255-5DBD-2C80-3C0CBB57FB29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xfrm>
            <a:off x="461963" y="981075"/>
            <a:ext cx="5761284" cy="5484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Ran a simulation to determine stress and deflection with a cutout for the cryostat chimney.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Removed only part of the topmost bar. Worst case for analysis with a cutout.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The maximum total deflection was 0.007 in.</a:t>
            </a:r>
          </a:p>
          <a:p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The highest uniform equivalent stress around the cutout was less than 2,000 psi. 1020 steel yield strength is around 30,00 to 50,000 psi,  depending on processing.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Based on deflection and stress, it appears that having a cutout for the chimney is a viable option mechanically. 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303644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B877A-8AC2-D5C3-CE22-AB1ECA05D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dRICH Decisions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B44159-A8D7-652A-C482-54E18329D7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81075"/>
            <a:ext cx="11499850" cy="4151699"/>
          </a:xfrm>
        </p:spPr>
        <p:txBody>
          <a:bodyPr/>
          <a:lstStyle/>
          <a:p>
            <a:r>
              <a:rPr lang="en-US" dirty="0"/>
              <a:t>Looking into ways to make maintenance in the experimental hall more feasible</a:t>
            </a:r>
          </a:p>
          <a:p>
            <a:pPr lvl="1"/>
            <a:r>
              <a:rPr lang="en-US" dirty="0"/>
              <a:t>Being able to pull the dRICH in and out in the experimental hall means access to many different systems and electronics </a:t>
            </a:r>
          </a:p>
          <a:p>
            <a:pPr lvl="1"/>
            <a:r>
              <a:rPr lang="en-US" dirty="0"/>
              <a:t>Splitting the dRICH into two pieces would have different implications on this.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60DDD6-9229-6B41-08C5-D31FBE0981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09" r="6626"/>
          <a:stretch/>
        </p:blipFill>
        <p:spPr>
          <a:xfrm>
            <a:off x="6829563" y="2370338"/>
            <a:ext cx="4276315" cy="37934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507CB3-77FC-6A56-D2B9-230715B145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035" b="12226"/>
          <a:stretch/>
        </p:blipFill>
        <p:spPr>
          <a:xfrm>
            <a:off x="1086122" y="2370338"/>
            <a:ext cx="4454416" cy="382106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915265D-5842-9750-B849-50F01AE55296}"/>
              </a:ext>
            </a:extLst>
          </p:cNvPr>
          <p:cNvCxnSpPr>
            <a:cxnSpLocks/>
          </p:cNvCxnSpPr>
          <p:nvPr/>
        </p:nvCxnSpPr>
        <p:spPr>
          <a:xfrm>
            <a:off x="3428807" y="3241333"/>
            <a:ext cx="1443112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8296B23-8BB9-E59F-29A5-7B0D5DBB7E96}"/>
              </a:ext>
            </a:extLst>
          </p:cNvPr>
          <p:cNvCxnSpPr>
            <a:cxnSpLocks/>
          </p:cNvCxnSpPr>
          <p:nvPr/>
        </p:nvCxnSpPr>
        <p:spPr>
          <a:xfrm>
            <a:off x="3428807" y="5132774"/>
            <a:ext cx="1443112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24204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F0C60-87F2-94C7-CA58-2595D56BC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Platform 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9C0682-2EB2-D9AA-EA21-1C54015D66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81075"/>
            <a:ext cx="3143351" cy="5065713"/>
          </a:xfrm>
        </p:spPr>
        <p:txBody>
          <a:bodyPr/>
          <a:lstStyle/>
          <a:p>
            <a:r>
              <a:rPr lang="en-US" dirty="0"/>
              <a:t>Looking into platforms in the hall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D7063D-95F0-F6F8-F197-87B53DA6B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5314" y="1252959"/>
            <a:ext cx="8466111" cy="435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879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F6B3B-A241-D02D-2D2D-B3EFC7F14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RDO Placements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F4CC10-94A3-4DCA-AF55-5EACCFABA5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81075"/>
            <a:ext cx="4889576" cy="5065713"/>
          </a:xfrm>
        </p:spPr>
        <p:txBody>
          <a:bodyPr/>
          <a:lstStyle/>
          <a:p>
            <a:r>
              <a:rPr lang="en-US" dirty="0"/>
              <a:t>Working with the EE group on possible RDO placement locations</a:t>
            </a:r>
          </a:p>
          <a:p>
            <a:r>
              <a:rPr lang="en-US" dirty="0"/>
              <a:t>Not many available locations for the amount of RDOs we have and most of the locations create other issues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06D688-C521-A8DF-F8A9-BB64FB59C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7016" y="840007"/>
            <a:ext cx="6634797" cy="5347847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7B0FCD5-BE7B-DB09-B8C4-D2497CAB264B}"/>
              </a:ext>
            </a:extLst>
          </p:cNvPr>
          <p:cNvCxnSpPr>
            <a:cxnSpLocks/>
          </p:cNvCxnSpPr>
          <p:nvPr/>
        </p:nvCxnSpPr>
        <p:spPr>
          <a:xfrm>
            <a:off x="9443348" y="3240941"/>
            <a:ext cx="437702" cy="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D4FC1E5-BFD0-1D02-2114-AD06C53C8E9A}"/>
              </a:ext>
            </a:extLst>
          </p:cNvPr>
          <p:cNvCxnSpPr>
            <a:cxnSpLocks/>
          </p:cNvCxnSpPr>
          <p:nvPr/>
        </p:nvCxnSpPr>
        <p:spPr>
          <a:xfrm flipV="1">
            <a:off x="9881050" y="3134156"/>
            <a:ext cx="361690" cy="106785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167D968-984D-AFCB-ECE3-5E4AE8611142}"/>
              </a:ext>
            </a:extLst>
          </p:cNvPr>
          <p:cNvCxnSpPr>
            <a:cxnSpLocks/>
          </p:cNvCxnSpPr>
          <p:nvPr/>
        </p:nvCxnSpPr>
        <p:spPr>
          <a:xfrm flipV="1">
            <a:off x="10242740" y="2820691"/>
            <a:ext cx="0" cy="313465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C681161-6315-C78D-ACD2-0DEE48FEE463}"/>
              </a:ext>
            </a:extLst>
          </p:cNvPr>
          <p:cNvCxnSpPr>
            <a:cxnSpLocks/>
          </p:cNvCxnSpPr>
          <p:nvPr/>
        </p:nvCxnSpPr>
        <p:spPr>
          <a:xfrm flipV="1">
            <a:off x="10242740" y="2197206"/>
            <a:ext cx="423694" cy="656209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83A98BC-E89D-1AEF-B2EA-6EA1B20EE1F5}"/>
              </a:ext>
            </a:extLst>
          </p:cNvPr>
          <p:cNvCxnSpPr>
            <a:cxnSpLocks/>
          </p:cNvCxnSpPr>
          <p:nvPr/>
        </p:nvCxnSpPr>
        <p:spPr>
          <a:xfrm flipV="1">
            <a:off x="10666434" y="2197206"/>
            <a:ext cx="571815" cy="2928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2A2C1D5-5E2A-7B32-0CA7-E92D0C8E0518}"/>
              </a:ext>
            </a:extLst>
          </p:cNvPr>
          <p:cNvCxnSpPr>
            <a:cxnSpLocks/>
          </p:cNvCxnSpPr>
          <p:nvPr/>
        </p:nvCxnSpPr>
        <p:spPr>
          <a:xfrm flipV="1">
            <a:off x="11238249" y="1060466"/>
            <a:ext cx="0" cy="113674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8A20891-CB51-5D8A-537C-D2CABDF85FAC}"/>
              </a:ext>
            </a:extLst>
          </p:cNvPr>
          <p:cNvCxnSpPr>
            <a:cxnSpLocks/>
          </p:cNvCxnSpPr>
          <p:nvPr/>
        </p:nvCxnSpPr>
        <p:spPr>
          <a:xfrm flipH="1">
            <a:off x="10790442" y="1060466"/>
            <a:ext cx="447807" cy="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2BFCBF51-DAE3-6A41-3A07-3BE68D1D231A}"/>
              </a:ext>
            </a:extLst>
          </p:cNvPr>
          <p:cNvSpPr/>
          <p:nvPr/>
        </p:nvSpPr>
        <p:spPr>
          <a:xfrm>
            <a:off x="9809825" y="910868"/>
            <a:ext cx="959949" cy="20815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RDOs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0AE627E-9F45-B45B-251F-B8AF5D96B83E}"/>
              </a:ext>
            </a:extLst>
          </p:cNvPr>
          <p:cNvCxnSpPr>
            <a:cxnSpLocks/>
          </p:cNvCxnSpPr>
          <p:nvPr/>
        </p:nvCxnSpPr>
        <p:spPr>
          <a:xfrm flipH="1" flipV="1">
            <a:off x="7924478" y="3187548"/>
            <a:ext cx="485698" cy="67171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9EAB10B-6998-11A6-4BBA-9DAE6A3175BD}"/>
              </a:ext>
            </a:extLst>
          </p:cNvPr>
          <p:cNvCxnSpPr>
            <a:cxnSpLocks/>
          </p:cNvCxnSpPr>
          <p:nvPr/>
        </p:nvCxnSpPr>
        <p:spPr>
          <a:xfrm flipH="1" flipV="1">
            <a:off x="7880558" y="3121238"/>
            <a:ext cx="59421" cy="6631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E2FBC23-F15E-AF6C-E0FC-2D08FC55F4C6}"/>
              </a:ext>
            </a:extLst>
          </p:cNvPr>
          <p:cNvCxnSpPr>
            <a:cxnSpLocks/>
          </p:cNvCxnSpPr>
          <p:nvPr/>
        </p:nvCxnSpPr>
        <p:spPr>
          <a:xfrm flipH="1">
            <a:off x="6384711" y="3116933"/>
            <a:ext cx="1495847" cy="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C6A969A-4544-B2EB-5A99-2D725AA7D786}"/>
              </a:ext>
            </a:extLst>
          </p:cNvPr>
          <p:cNvCxnSpPr>
            <a:cxnSpLocks/>
          </p:cNvCxnSpPr>
          <p:nvPr/>
        </p:nvCxnSpPr>
        <p:spPr>
          <a:xfrm flipH="1" flipV="1">
            <a:off x="6384711" y="1084579"/>
            <a:ext cx="1" cy="2036659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18F5C2F-7259-244E-5645-F8198A12F43E}"/>
              </a:ext>
            </a:extLst>
          </p:cNvPr>
          <p:cNvCxnSpPr>
            <a:cxnSpLocks/>
          </p:cNvCxnSpPr>
          <p:nvPr/>
        </p:nvCxnSpPr>
        <p:spPr>
          <a:xfrm>
            <a:off x="6384711" y="1084579"/>
            <a:ext cx="310021" cy="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F896883-C5D8-1536-B62A-14BBB9A11BD4}"/>
              </a:ext>
            </a:extLst>
          </p:cNvPr>
          <p:cNvSpPr/>
          <p:nvPr/>
        </p:nvSpPr>
        <p:spPr>
          <a:xfrm>
            <a:off x="6743387" y="960570"/>
            <a:ext cx="847017" cy="19979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RDOs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E246774-1988-C5FC-30A8-3423DFD28C27}"/>
              </a:ext>
            </a:extLst>
          </p:cNvPr>
          <p:cNvSpPr/>
          <p:nvPr/>
        </p:nvSpPr>
        <p:spPr>
          <a:xfrm>
            <a:off x="6519393" y="2699781"/>
            <a:ext cx="1405082" cy="30718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~7m MPGD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64DE4C1-C6FD-6A64-1DDA-F60FD060683F}"/>
              </a:ext>
            </a:extLst>
          </p:cNvPr>
          <p:cNvSpPr/>
          <p:nvPr/>
        </p:nvSpPr>
        <p:spPr>
          <a:xfrm>
            <a:off x="8523668" y="2699780"/>
            <a:ext cx="1654325" cy="30718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~6.5m MPGD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72445A2-BF67-E969-7D78-EF334829C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30" y="3657487"/>
            <a:ext cx="6697665" cy="253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543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8E6D4-D1EE-59BD-5CEA-F16958AB6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Endcap Updates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7DFEF9-B97F-4613-7022-67ED69BA12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81075"/>
            <a:ext cx="2760631" cy="5065713"/>
          </a:xfrm>
        </p:spPr>
        <p:txBody>
          <a:bodyPr/>
          <a:lstStyle/>
          <a:p>
            <a:r>
              <a:rPr lang="en-US" dirty="0"/>
              <a:t>Changed the Endcap steel design for better manufacturability </a:t>
            </a:r>
          </a:p>
          <a:p>
            <a:r>
              <a:rPr lang="en-US" dirty="0"/>
              <a:t>Working with the magnet group to get simulations done to see what impact these changes have</a:t>
            </a:r>
          </a:p>
          <a:p>
            <a:r>
              <a:rPr lang="en-US" dirty="0"/>
              <a:t>Getting quotes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3BE629E-224D-1385-48EE-2CDA1F09B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225" y="676894"/>
            <a:ext cx="4648200" cy="520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D3E58870-E747-13F1-F8BF-7C9A482E5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834" y="828675"/>
            <a:ext cx="2724150" cy="520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911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4FD25-1C0C-F9FD-417D-95437C1BE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Endcap Updates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636CA8B-CE98-49E1-6FDB-7ECBA1B9A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22" y="925528"/>
            <a:ext cx="3714750" cy="519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82991425-A4F3-4DBF-2C02-BD63988BD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857" y="916003"/>
            <a:ext cx="2333625" cy="520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B285E9C-6AF0-A3D7-278D-0380DD86C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766" y="1080654"/>
            <a:ext cx="2185141" cy="486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>
            <a:extLst>
              <a:ext uri="{FF2B5EF4-FFF2-40B4-BE49-F238E27FC236}">
                <a16:creationId xmlns:a16="http://schemas.microsoft.com/office/drawing/2014/main" id="{F9BCDF7D-AE64-9DF9-C0C2-B30595A8E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924" y="1525648"/>
            <a:ext cx="3335835" cy="329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562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548B5-6212-3057-BA61-7B94F3186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Flux Return Bars updates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AF2A3A-C1AB-3397-85D5-3E9D832EA9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1" y="981075"/>
            <a:ext cx="5370667" cy="5065713"/>
          </a:xfrm>
        </p:spPr>
        <p:txBody>
          <a:bodyPr/>
          <a:lstStyle/>
          <a:p>
            <a:r>
              <a:rPr lang="en-US" dirty="0"/>
              <a:t>Reusing 30 steel bars from STAR</a:t>
            </a:r>
          </a:p>
          <a:p>
            <a:r>
              <a:rPr lang="en-US" dirty="0"/>
              <a:t>STAR bars will be refurbished, and machined to fit EPIC</a:t>
            </a:r>
          </a:p>
          <a:p>
            <a:r>
              <a:rPr lang="en-US" dirty="0"/>
              <a:t>Currently running analyses to see if HCAL sectors can be individually supported from each flux return bar. This would make installation much simpler </a:t>
            </a:r>
          </a:p>
          <a:p>
            <a:r>
              <a:rPr lang="en-US" dirty="0"/>
              <a:t>Getting quotes for machine work needed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A1ACBD-08A3-15D6-0CBA-F19CB7CB7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4978" y="877953"/>
            <a:ext cx="5975425" cy="510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035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B210F-75D1-BAB9-DEE0-711E3F83A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Barrel EMCAL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11FB42-DF22-470E-7061-B200003DB6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81075"/>
            <a:ext cx="7279365" cy="5065713"/>
          </a:xfrm>
        </p:spPr>
        <p:txBody>
          <a:bodyPr/>
          <a:lstStyle/>
          <a:p>
            <a:r>
              <a:rPr lang="en-US" dirty="0"/>
              <a:t>Barrel EMCAL electronics currently overlap with the DIRC Prism on the lepton end by ~2cm</a:t>
            </a:r>
          </a:p>
          <a:p>
            <a:r>
              <a:rPr lang="en-US" dirty="0"/>
              <a:t>The Electronics overlap with the services bundle on the Hadron side as well by ~6cm</a:t>
            </a:r>
          </a:p>
          <a:p>
            <a:r>
              <a:rPr lang="en-US" dirty="0"/>
              <a:t>Currently looking into </a:t>
            </a:r>
          </a:p>
          <a:p>
            <a:pPr marL="0" indent="0">
              <a:buNone/>
            </a:pPr>
            <a:r>
              <a:rPr lang="en-US" dirty="0"/>
              <a:t>   best ways to solve this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4B120E-DE2C-C45B-4C76-63F5C1E0B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5758" y="2593628"/>
            <a:ext cx="7865160" cy="35706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957F5C-56A8-D6E8-220E-3A80D225F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5348" y="62146"/>
            <a:ext cx="3454131" cy="246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51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114A7-4D45-76B6-21FF-4EFE398A0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Hadron Endcap EMCAL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054DFB-30F2-03C8-E787-11B3541A0C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2" y="981075"/>
            <a:ext cx="5068826" cy="5065713"/>
          </a:xfrm>
        </p:spPr>
        <p:txBody>
          <a:bodyPr/>
          <a:lstStyle/>
          <a:p>
            <a:r>
              <a:rPr lang="en-US" dirty="0"/>
              <a:t>Emcal services overlap with the barrel service bundles coming out</a:t>
            </a:r>
          </a:p>
          <a:p>
            <a:r>
              <a:rPr lang="en-US" dirty="0"/>
              <a:t>Looking into ways to “push” the emcal out in Z </a:t>
            </a:r>
          </a:p>
          <a:p>
            <a:r>
              <a:rPr lang="en-US" dirty="0"/>
              <a:t>One option being looked at is to shorten the HCAL by a few plates and by ourselves the 6cm needed</a:t>
            </a:r>
          </a:p>
          <a:p>
            <a:r>
              <a:rPr lang="en-US" dirty="0"/>
              <a:t>Have some “extra” space where the HCAL electronics sat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0A117B-D531-B349-A881-0DEA857D0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5372" y="825623"/>
            <a:ext cx="6386053" cy="544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521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8C627-C233-BE18-C9E1-079070E1D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Ring Magnet Installations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59FF87-74B3-2D8D-E06F-8F39DD24D7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81075"/>
            <a:ext cx="5189701" cy="5065713"/>
          </a:xfrm>
        </p:spPr>
        <p:txBody>
          <a:bodyPr/>
          <a:lstStyle/>
          <a:p>
            <a:r>
              <a:rPr lang="en-US" dirty="0"/>
              <a:t>Magnets for the RHIC ring will need to be installed while the detector is already assembled, these magnets are massive and require a lot of installation space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1B5C05-888A-2193-88B6-8A49CD2814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73" t="6923" r="30693"/>
          <a:stretch/>
        </p:blipFill>
        <p:spPr>
          <a:xfrm rot="5400000">
            <a:off x="6512570" y="663156"/>
            <a:ext cx="4775451" cy="61230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19AF0C-1952-FBB4-9178-B5441BDE7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3034410"/>
            <a:ext cx="5080164" cy="282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54450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_PPT_Template_Widescreen_0923" id="{B3C6C6E8-A343-9F46-9C14-8D262507CB52}" vid="{B0F72776-BFD3-D14D-97CB-9DB1BA4DAEE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9AD70558AC79641AC36496E6FEE9A6E" ma:contentTypeVersion="4" ma:contentTypeDescription="Create a new document." ma:contentTypeScope="" ma:versionID="c836d54df9ad875ddbfe2777157cbad1">
  <xsd:schema xmlns:xsd="http://www.w3.org/2001/XMLSchema" xmlns:xs="http://www.w3.org/2001/XMLSchema" xmlns:p="http://schemas.microsoft.com/office/2006/metadata/properties" xmlns:ns2="7598c3d8-57a9-49d9-87da-8d2ac3199484" targetNamespace="http://schemas.microsoft.com/office/2006/metadata/properties" ma:root="true" ma:fieldsID="a1dcfe6a7be53e253488c469644543b2" ns2:_="">
    <xsd:import namespace="7598c3d8-57a9-49d9-87da-8d2ac31994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98c3d8-57a9-49d9-87da-8d2ac31994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F209D19-ECD3-440E-A44C-BD3D2F26689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8754FCC-0321-4AF0-8AFD-07A376B5AD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598c3d8-57a9-49d9-87da-8d2ac31994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65637A3-DEB1-4C7D-9F81-D2184D65C3B4}">
  <ds:schemaRefs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http://purl.org/dc/elements/1.1/"/>
    <ds:schemaRef ds:uri="http://schemas.microsoft.com/office/2006/documentManagement/types"/>
    <ds:schemaRef ds:uri="7598c3d8-57a9-49d9-87da-8d2ac3199484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EIC Long Lead Procurement Widescreen PPT Template</Template>
  <TotalTime>5514</TotalTime>
  <Words>1070</Words>
  <Application>Microsoft Office PowerPoint</Application>
  <PresentationFormat>Widescreen</PresentationFormat>
  <Paragraphs>134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Wingdings</vt:lpstr>
      <vt:lpstr>BNL</vt:lpstr>
      <vt:lpstr>Integration, Installation and Infrastructure (Triple I Group) </vt:lpstr>
      <vt:lpstr>Detector Model Updates</vt:lpstr>
      <vt:lpstr>RDO Placements</vt:lpstr>
      <vt:lpstr>Endcap Updates</vt:lpstr>
      <vt:lpstr>Endcap Updates</vt:lpstr>
      <vt:lpstr>Flux Return Bars updates</vt:lpstr>
      <vt:lpstr>Barrel EMCAL</vt:lpstr>
      <vt:lpstr>Hadron Endcap EMCAL</vt:lpstr>
      <vt:lpstr>Ring Magnet Installations </vt:lpstr>
      <vt:lpstr>Ring Magnet Installations </vt:lpstr>
      <vt:lpstr>Ring Magnet Installations </vt:lpstr>
      <vt:lpstr>Backup Slides</vt:lpstr>
      <vt:lpstr>Inner Tracker Updates</vt:lpstr>
      <vt:lpstr>Updates from Tracker Meeting at Perdue</vt:lpstr>
      <vt:lpstr>Inner Tracker Updates</vt:lpstr>
      <vt:lpstr>Inner Tracker Updates</vt:lpstr>
      <vt:lpstr>Services</vt:lpstr>
      <vt:lpstr>DIRC &amp; Outer MPGD Interferences</vt:lpstr>
      <vt:lpstr>Barrel Emcal Updates</vt:lpstr>
      <vt:lpstr>EIC Flux Return Bar Mechanical Design and Analysis</vt:lpstr>
      <vt:lpstr>EIC Flux Return Bar Mechanical Design and Analysis</vt:lpstr>
      <vt:lpstr>EIC Flux Return Bar  Assembly</vt:lpstr>
      <vt:lpstr>EIC Flux Return Assembly  with Chimney Cutout</vt:lpstr>
      <vt:lpstr>dRICH Decisions</vt:lpstr>
      <vt:lpstr>Platform work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&lt;LLP WBS – LLP Description&gt; CD-3A Director’s Review</dc:title>
  <dc:subject/>
  <dc:creator>Houston, Michelle</dc:creator>
  <cp:keywords/>
  <dc:description/>
  <cp:lastModifiedBy>Wimmer, Roland</cp:lastModifiedBy>
  <cp:revision>83</cp:revision>
  <dcterms:created xsi:type="dcterms:W3CDTF">2023-09-12T20:43:32Z</dcterms:created>
  <dcterms:modified xsi:type="dcterms:W3CDTF">2024-06-03T13:20:44Z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0x010100E9AD70558AC79641AC36496E6FEE9A6E</vt:lpwstr>
  </property>
  <property fmtid="{D5CDD505-2E9C-101B-9397-08002B2CF9AE}" pid="3" name="MediaServiceImageTags">
    <vt:lpwstr/>
  </property>
</Properties>
</file>