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2"/>
  </p:notesMasterIdLst>
  <p:handoutMasterIdLst>
    <p:handoutMasterId r:id="rId33"/>
  </p:handoutMasterIdLst>
  <p:sldIdLst>
    <p:sldId id="319" r:id="rId5"/>
    <p:sldId id="2407" r:id="rId6"/>
    <p:sldId id="2430" r:id="rId7"/>
    <p:sldId id="2470" r:id="rId8"/>
    <p:sldId id="2464" r:id="rId9"/>
    <p:sldId id="370" r:id="rId10"/>
    <p:sldId id="2452" r:id="rId11"/>
    <p:sldId id="341" r:id="rId12"/>
    <p:sldId id="2454" r:id="rId13"/>
    <p:sldId id="2456" r:id="rId14"/>
    <p:sldId id="2471" r:id="rId15"/>
    <p:sldId id="2472" r:id="rId16"/>
    <p:sldId id="2465" r:id="rId17"/>
    <p:sldId id="2425" r:id="rId18"/>
    <p:sldId id="2427" r:id="rId19"/>
    <p:sldId id="2463" r:id="rId20"/>
    <p:sldId id="2449" r:id="rId21"/>
    <p:sldId id="2448" r:id="rId22"/>
    <p:sldId id="2450" r:id="rId23"/>
    <p:sldId id="2451" r:id="rId24"/>
    <p:sldId id="2466" r:id="rId25"/>
    <p:sldId id="2406" r:id="rId26"/>
    <p:sldId id="2457" r:id="rId27"/>
    <p:sldId id="2468" r:id="rId28"/>
    <p:sldId id="2469" r:id="rId29"/>
    <p:sldId id="2428" r:id="rId30"/>
    <p:sldId id="2429" r:id="rId31"/>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5E3733-E5C4-4D6A-ADA3-9CADD9DF2FD6}" v="43" dt="2024-05-29T17:38:18.2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846" autoAdjust="0"/>
    <p:restoredTop sz="93750" autoAdjust="0"/>
  </p:normalViewPr>
  <p:slideViewPr>
    <p:cSldViewPr snapToGrid="0" showGuides="1">
      <p:cViewPr varScale="1">
        <p:scale>
          <a:sx n="153" d="100"/>
          <a:sy n="153" d="100"/>
        </p:scale>
        <p:origin x="174" y="348"/>
      </p:cViewPr>
      <p:guideLst/>
    </p:cSldViewPr>
  </p:slideViewPr>
  <p:notesTextViewPr>
    <p:cViewPr>
      <p:scale>
        <a:sx n="3" d="2"/>
        <a:sy n="3" d="2"/>
      </p:scale>
      <p:origin x="0" y="0"/>
    </p:cViewPr>
  </p:notesTextViewPr>
  <p:sorterViewPr>
    <p:cViewPr>
      <p:scale>
        <a:sx n="200" d="100"/>
        <a:sy n="200" d="100"/>
      </p:scale>
      <p:origin x="0" y="0"/>
    </p:cViewPr>
  </p:sorterViewPr>
  <p:notesViewPr>
    <p:cSldViewPr snapToGrid="0" showGuides="1">
      <p:cViewPr>
        <p:scale>
          <a:sx n="50" d="100"/>
          <a:sy n="50" d="100"/>
        </p:scale>
        <p:origin x="4524" y="150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5/28/2024</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5/28/2024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2</a:t>
            </a:fld>
            <a:endParaRPr lang="en-US" dirty="0"/>
          </a:p>
        </p:txBody>
      </p:sp>
    </p:spTree>
    <p:extLst>
      <p:ext uri="{BB962C8B-B14F-4D97-AF65-F5344CB8AC3E}">
        <p14:creationId xmlns:p14="http://schemas.microsoft.com/office/powerpoint/2010/main" val="3501270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2799117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4" name="Picture 13">
            <a:extLst>
              <a:ext uri="{FF2B5EF4-FFF2-40B4-BE49-F238E27FC236}">
                <a16:creationId xmlns:a16="http://schemas.microsoft.com/office/drawing/2014/main" id="{027030A5-C7D7-48D4-B261-45DC936EE5D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9934576" y="5409488"/>
            <a:ext cx="1603756" cy="388553"/>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dirty="0"/>
              <a:t>Click to edit Master title style</a:t>
            </a:r>
          </a:p>
        </p:txBody>
      </p:sp>
      <p:sp>
        <p:nvSpPr>
          <p:cNvPr id="3" name="Content Placeholder 2"/>
          <p:cNvSpPr>
            <a:spLocks noGrp="1"/>
          </p:cNvSpPr>
          <p:nvPr>
            <p:ph idx="1"/>
          </p:nvPr>
        </p:nvSpPr>
        <p:spPr>
          <a:xfrm>
            <a:off x="448055" y="947148"/>
            <a:ext cx="11430000" cy="5355074"/>
          </a:xfrm>
        </p:spPr>
        <p:txBody>
          <a:bodyPr/>
          <a:lstStyle>
            <a:lvl1pPr marL="288925" indent="-288925">
              <a:spcBef>
                <a:spcPts val="6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spcBef>
                <a:spcPts val="600"/>
              </a:spcBef>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p:txBody>
      </p:sp>
      <p:sp>
        <p:nvSpPr>
          <p:cNvPr id="10" name="Rectangle 9">
            <a:extLst>
              <a:ext uri="{FF2B5EF4-FFF2-40B4-BE49-F238E27FC236}">
                <a16:creationId xmlns:a16="http://schemas.microsoft.com/office/drawing/2014/main" id="{E885FFDA-509C-4548-B17D-5409853CA42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 name="Rectangle 6">
            <a:extLst>
              <a:ext uri="{FF2B5EF4-FFF2-40B4-BE49-F238E27FC236}">
                <a16:creationId xmlns:a16="http://schemas.microsoft.com/office/drawing/2014/main" id="{AD9F2534-297B-446C-B822-74E3C23864F7}"/>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100" b="1" dirty="0">
              <a:solidFill>
                <a:schemeClr val="bg1"/>
              </a:solidFill>
              <a:latin typeface="+mn-lt"/>
              <a:cs typeface="Times New Roman" panose="02020603050405020304" pitchFamily="18" charset="0"/>
            </a:endParaRPr>
          </a:p>
        </p:txBody>
      </p:sp>
      <p:sp>
        <p:nvSpPr>
          <p:cNvPr id="8" name="Rectangle 256">
            <a:extLst>
              <a:ext uri="{FF2B5EF4-FFF2-40B4-BE49-F238E27FC236}">
                <a16:creationId xmlns:a16="http://schemas.microsoft.com/office/drawing/2014/main" id="{6349825E-C749-4CDB-BDE4-DDAFE00D2BF9}"/>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pic>
        <p:nvPicPr>
          <p:cNvPr id="14" name="Picture 13">
            <a:extLst>
              <a:ext uri="{FF2B5EF4-FFF2-40B4-BE49-F238E27FC236}">
                <a16:creationId xmlns:a16="http://schemas.microsoft.com/office/drawing/2014/main" id="{65298622-4D3C-4849-B0FA-4101271A784D}"/>
              </a:ext>
            </a:extLst>
          </p:cNvPr>
          <p:cNvPicPr>
            <a:picLocks noChangeAspect="1"/>
          </p:cNvPicPr>
          <p:nvPr userDrawn="1"/>
        </p:nvPicPr>
        <p:blipFill>
          <a:blip r:embed="rId2"/>
          <a:stretch>
            <a:fillRect/>
          </a:stretch>
        </p:blipFill>
        <p:spPr>
          <a:xfrm>
            <a:off x="405644" y="6452482"/>
            <a:ext cx="2112264" cy="301752"/>
          </a:xfrm>
          <a:prstGeom prst="rect">
            <a:avLst/>
          </a:prstGeom>
        </p:spPr>
      </p:pic>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378" y="320040"/>
            <a:ext cx="11425236" cy="535531"/>
          </a:xfrm>
        </p:spPr>
        <p:txBody>
          <a:bodyPr/>
          <a:lstStyle/>
          <a:p>
            <a:r>
              <a:rPr lang="en-US" dirty="0"/>
              <a:t>Click to edit Master title style</a:t>
            </a:r>
          </a:p>
        </p:txBody>
      </p:sp>
      <p:sp>
        <p:nvSpPr>
          <p:cNvPr id="3" name="Content Placeholder 2"/>
          <p:cNvSpPr>
            <a:spLocks noGrp="1"/>
          </p:cNvSpPr>
          <p:nvPr>
            <p:ph idx="1"/>
          </p:nvPr>
        </p:nvSpPr>
        <p:spPr>
          <a:xfrm>
            <a:off x="347563" y="1508760"/>
            <a:ext cx="11372771"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16683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862842F-612F-3641-9908-4224FD3698B3}"/>
              </a:ext>
            </a:extLst>
          </p:cNvPr>
          <p:cNvPicPr>
            <a:picLocks noChangeAspect="1"/>
          </p:cNvPicPr>
          <p:nvPr userDrawn="1"/>
        </p:nvPicPr>
        <p:blipFill>
          <a:blip r:embed="rId5"/>
          <a:stretch>
            <a:fillRect/>
          </a:stretch>
        </p:blipFill>
        <p:spPr>
          <a:xfrm>
            <a:off x="405644" y="6452482"/>
            <a:ext cx="2112264" cy="301752"/>
          </a:xfrm>
          <a:prstGeom prst="rect">
            <a:avLst/>
          </a:prstGeom>
        </p:spPr>
      </p:pic>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1"/>
                </a:solidFill>
                <a:latin typeface="+mn-lt"/>
                <a:cs typeface="Times New Roman" panose="02020603050405020304" pitchFamily="18" charset="0"/>
              </a:rPr>
              <a:pPr algn="ctr" defTabSz="173038">
                <a:lnSpc>
                  <a:spcPct val="90000"/>
                </a:lnSpc>
                <a:tabLst>
                  <a:tab pos="230188" algn="l"/>
                </a:tabLst>
                <a:defRPr/>
              </a:pPr>
              <a:t>‹#›</a:t>
            </a:fld>
            <a:endParaRPr lang="en-US" sz="1100" b="1" dirty="0">
              <a:solidFill>
                <a:schemeClr val="bg1"/>
              </a:solidFill>
              <a:latin typeface="+mn-lt"/>
              <a:cs typeface="Times New Roman" panose="02020603050405020304" pitchFamily="18" charset="0"/>
            </a:endParaRPr>
          </a:p>
        </p:txBody>
      </p:sp>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39" r:id="rId3"/>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6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3.xml"/><Relationship Id="rId6" Type="http://schemas.openxmlformats.org/officeDocument/2006/relationships/image" Target="cid:image002.jpg@01DA331C.8A446550" TargetMode="External"/><Relationship Id="rId5" Type="http://schemas.openxmlformats.org/officeDocument/2006/relationships/image" Target="../media/image30.jpe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3868" y="2540713"/>
            <a:ext cx="5838638" cy="688847"/>
          </a:xfrm>
        </p:spPr>
        <p:txBody>
          <a:bodyPr/>
          <a:lstStyle/>
          <a:p>
            <a:r>
              <a:rPr lang="en-US" b="1" dirty="0" err="1"/>
              <a:t>LFHCal</a:t>
            </a:r>
            <a:r>
              <a:rPr lang="en-US" b="1" dirty="0"/>
              <a:t> Mechanical Design Update</a:t>
            </a:r>
          </a:p>
          <a:p>
            <a:endParaRPr lang="en-US" b="1" dirty="0"/>
          </a:p>
          <a:p>
            <a:endParaRPr lang="en-US" dirty="0"/>
          </a:p>
        </p:txBody>
      </p:sp>
      <p:sp>
        <p:nvSpPr>
          <p:cNvPr id="4" name="Subtitle 2">
            <a:extLst>
              <a:ext uri="{FF2B5EF4-FFF2-40B4-BE49-F238E27FC236}">
                <a16:creationId xmlns:a16="http://schemas.microsoft.com/office/drawing/2014/main" id="{072314AD-83B8-6E4A-B9A7-E11C3868B27F}"/>
              </a:ext>
            </a:extLst>
          </p:cNvPr>
          <p:cNvSpPr txBox="1">
            <a:spLocks/>
          </p:cNvSpPr>
          <p:nvPr/>
        </p:nvSpPr>
        <p:spPr bwMode="auto">
          <a:xfrm>
            <a:off x="393869" y="3953629"/>
            <a:ext cx="5723222" cy="12675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mn-lt"/>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100000"/>
              </a:lnSpc>
              <a:spcBef>
                <a:spcPts val="0"/>
              </a:spcBef>
            </a:pPr>
            <a:endParaRPr lang="en-US" sz="1400" b="1" dirty="0">
              <a:latin typeface="Arial Narrow" panose="020B0606020202030204" pitchFamily="34" charset="0"/>
            </a:endParaRPr>
          </a:p>
          <a:p>
            <a:pPr>
              <a:lnSpc>
                <a:spcPct val="100000"/>
              </a:lnSpc>
              <a:spcBef>
                <a:spcPts val="0"/>
              </a:spcBef>
            </a:pPr>
            <a:r>
              <a:rPr lang="en-US" sz="2000" b="1" i="1" dirty="0">
                <a:solidFill>
                  <a:schemeClr val="bg1"/>
                </a:solidFill>
                <a:latin typeface="Century Gothic" panose="020B0502020202020204" pitchFamily="34" charset="0"/>
              </a:rPr>
              <a:t>Eliott Fountain </a:t>
            </a:r>
          </a:p>
          <a:p>
            <a:pPr>
              <a:lnSpc>
                <a:spcPct val="100000"/>
              </a:lnSpc>
              <a:spcBef>
                <a:spcPts val="0"/>
              </a:spcBef>
            </a:pPr>
            <a:r>
              <a:rPr lang="en-US" sz="2000" dirty="0">
                <a:solidFill>
                  <a:schemeClr val="bg1"/>
                </a:solidFill>
                <a:latin typeface="Century Gothic" panose="020B0502020202020204" pitchFamily="34" charset="0"/>
              </a:rPr>
              <a:t>May 29, 2024</a:t>
            </a:r>
          </a:p>
          <a:p>
            <a:pPr>
              <a:lnSpc>
                <a:spcPct val="100000"/>
              </a:lnSpc>
              <a:spcBef>
                <a:spcPts val="0"/>
              </a:spcBef>
            </a:pPr>
            <a:endParaRPr lang="en-US" sz="2000" dirty="0">
              <a:solidFill>
                <a:schemeClr val="bg1"/>
              </a:solidFill>
              <a:latin typeface="Century Gothic" panose="020B0502020202020204" pitchFamily="34" charset="0"/>
            </a:endParaRPr>
          </a:p>
          <a:p>
            <a:pPr>
              <a:lnSpc>
                <a:spcPct val="100000"/>
              </a:lnSpc>
              <a:spcBef>
                <a:spcPts val="0"/>
              </a:spcBef>
            </a:pPr>
            <a:endParaRPr lang="en-US" b="1" dirty="0"/>
          </a:p>
          <a:p>
            <a:pPr>
              <a:lnSpc>
                <a:spcPct val="100000"/>
              </a:lnSpc>
              <a:spcBef>
                <a:spcPts val="0"/>
              </a:spcBef>
            </a:pPr>
            <a:endParaRPr lang="en-US" b="1" dirty="0"/>
          </a:p>
          <a:p>
            <a:pPr>
              <a:lnSpc>
                <a:spcPct val="100000"/>
              </a:lnSpc>
              <a:spcBef>
                <a:spcPts val="0"/>
              </a:spcBef>
            </a:pPr>
            <a:endParaRPr lang="en-US" sz="1600" dirty="0"/>
          </a:p>
          <a:p>
            <a:endParaRPr lang="en-US" dirty="0"/>
          </a:p>
        </p:txBody>
      </p:sp>
      <p:sp>
        <p:nvSpPr>
          <p:cNvPr id="5" name="TextBox 4">
            <a:extLst>
              <a:ext uri="{FF2B5EF4-FFF2-40B4-BE49-F238E27FC236}">
                <a16:creationId xmlns:a16="http://schemas.microsoft.com/office/drawing/2014/main" id="{A955B3E2-A2E7-4054-8ABC-417B2D2E23B0}"/>
              </a:ext>
            </a:extLst>
          </p:cNvPr>
          <p:cNvSpPr txBox="1"/>
          <p:nvPr/>
        </p:nvSpPr>
        <p:spPr>
          <a:xfrm>
            <a:off x="349060" y="1328330"/>
            <a:ext cx="6906768" cy="978729"/>
          </a:xfrm>
          <a:prstGeom prst="rect">
            <a:avLst/>
          </a:prstGeom>
          <a:noFill/>
        </p:spPr>
        <p:txBody>
          <a:bodyPr wrap="square" rtlCol="0">
            <a:spAutoFit/>
          </a:bodyPr>
          <a:lstStyle/>
          <a:p>
            <a:pPr>
              <a:lnSpc>
                <a:spcPct val="90000"/>
              </a:lnSpc>
            </a:pPr>
            <a:r>
              <a:rPr lang="en-US" sz="3200" dirty="0" err="1">
                <a:solidFill>
                  <a:schemeClr val="bg1"/>
                </a:solidFill>
                <a:latin typeface="+mj-lt"/>
              </a:rPr>
              <a:t>ePIC</a:t>
            </a:r>
            <a:r>
              <a:rPr lang="en-US" sz="3200" dirty="0">
                <a:solidFill>
                  <a:schemeClr val="bg1"/>
                </a:solidFill>
                <a:latin typeface="+mj-lt"/>
              </a:rPr>
              <a:t> </a:t>
            </a:r>
          </a:p>
          <a:p>
            <a:pPr>
              <a:lnSpc>
                <a:spcPct val="90000"/>
              </a:lnSpc>
            </a:pPr>
            <a:r>
              <a:rPr lang="en-US" sz="3200" dirty="0">
                <a:solidFill>
                  <a:schemeClr val="bg1"/>
                </a:solidFill>
                <a:latin typeface="+mj-lt"/>
              </a:rPr>
              <a:t>Forward Hadronic Calorimeter</a:t>
            </a:r>
          </a:p>
        </p:txBody>
      </p:sp>
      <p:grpSp>
        <p:nvGrpSpPr>
          <p:cNvPr id="6" name="Group 5">
            <a:extLst>
              <a:ext uri="{FF2B5EF4-FFF2-40B4-BE49-F238E27FC236}">
                <a16:creationId xmlns:a16="http://schemas.microsoft.com/office/drawing/2014/main" id="{81C94193-C098-4891-8685-625B2B44592F}"/>
              </a:ext>
            </a:extLst>
          </p:cNvPr>
          <p:cNvGrpSpPr/>
          <p:nvPr/>
        </p:nvGrpSpPr>
        <p:grpSpPr>
          <a:xfrm>
            <a:off x="6850664" y="1514447"/>
            <a:ext cx="3240473" cy="3273717"/>
            <a:chOff x="6945943" y="1033555"/>
            <a:chExt cx="3750440" cy="3799512"/>
          </a:xfrm>
        </p:grpSpPr>
        <p:pic>
          <p:nvPicPr>
            <p:cNvPr id="7" name="Picture 6">
              <a:extLst>
                <a:ext uri="{FF2B5EF4-FFF2-40B4-BE49-F238E27FC236}">
                  <a16:creationId xmlns:a16="http://schemas.microsoft.com/office/drawing/2014/main" id="{1692D1D6-F7DB-4EAE-A2E7-0C23BFFD7BDE}"/>
                </a:ext>
              </a:extLst>
            </p:cNvPr>
            <p:cNvPicPr preferRelativeResize="0">
              <a:picLocks noChangeArrowheads="1"/>
            </p:cNvPicPr>
            <p:nvPr/>
          </p:nvPicPr>
          <p:blipFill rotWithShape="1">
            <a:blip r:embed="rId2" cstate="print">
              <a:extLst>
                <a:ext uri="{28A0092B-C50C-407E-A947-70E740481C1C}">
                  <a14:useLocalDpi xmlns:a14="http://schemas.microsoft.com/office/drawing/2010/main" val="0"/>
                </a:ext>
              </a:extLst>
            </a:blip>
            <a:srcRect l="14592" t="528" r="33679" b="7508"/>
            <a:stretch/>
          </p:blipFill>
          <p:spPr bwMode="auto">
            <a:xfrm>
              <a:off x="6945943" y="1033555"/>
              <a:ext cx="2382192" cy="2382192"/>
            </a:xfrm>
            <a:prstGeom prst="ellipse">
              <a:avLst/>
            </a:prstGeom>
            <a:noFill/>
            <a:ln w="76200">
              <a:solidFill>
                <a:schemeClr val="bg2">
                  <a:lumMod val="95000"/>
                  <a:alpha val="65000"/>
                </a:schemeClr>
              </a:solidFill>
              <a:miter lim="800000"/>
              <a:headEnd/>
              <a:tailEnd/>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C11D67B4-642A-4967-9AD9-DBCD297549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295" t="-312" r="11884" b="9963"/>
            <a:stretch/>
          </p:blipFill>
          <p:spPr>
            <a:xfrm>
              <a:off x="8628438" y="1658698"/>
              <a:ext cx="2067945" cy="2067945"/>
            </a:xfrm>
            <a:prstGeom prst="ellipse">
              <a:avLst/>
            </a:prstGeom>
            <a:noFill/>
            <a:ln w="76200">
              <a:solidFill>
                <a:schemeClr val="bg2">
                  <a:lumMod val="95000"/>
                  <a:alpha val="65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B7006D60-67D7-4E23-9D79-35FF1DD20D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67" r="16667"/>
            <a:stretch/>
          </p:blipFill>
          <p:spPr>
            <a:xfrm>
              <a:off x="7878631" y="2998273"/>
              <a:ext cx="1834794" cy="1834794"/>
            </a:xfrm>
            <a:prstGeom prst="ellipse">
              <a:avLst/>
            </a:prstGeom>
            <a:blipFill>
              <a:blip r:embed="rId5" cstate="print">
                <a:extLst>
                  <a:ext uri="{28A0092B-C50C-407E-A947-70E740481C1C}">
                    <a14:useLocalDpi xmlns:a14="http://schemas.microsoft.com/office/drawing/2010/main"/>
                  </a:ext>
                </a:extLst>
              </a:blip>
              <a:stretch>
                <a:fillRect/>
              </a:stretch>
            </a:blipFill>
            <a:ln w="76200">
              <a:solidFill>
                <a:schemeClr val="bg2">
                  <a:lumMod val="95000"/>
                  <a:alpha val="6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852767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85EED1B-BBA1-1F49-8F13-31A25A884B11}"/>
              </a:ext>
            </a:extLst>
          </p:cNvPr>
          <p:cNvPicPr>
            <a:picLocks noChangeAspect="1"/>
          </p:cNvPicPr>
          <p:nvPr/>
        </p:nvPicPr>
        <p:blipFill>
          <a:blip r:embed="rId2"/>
          <a:stretch>
            <a:fillRect/>
          </a:stretch>
        </p:blipFill>
        <p:spPr>
          <a:xfrm>
            <a:off x="838416" y="1922183"/>
            <a:ext cx="6225078" cy="4747327"/>
          </a:xfrm>
          <a:prstGeom prst="rect">
            <a:avLst/>
          </a:prstGeom>
        </p:spPr>
      </p:pic>
      <p:pic>
        <p:nvPicPr>
          <p:cNvPr id="10" name="Picture 9">
            <a:extLst>
              <a:ext uri="{FF2B5EF4-FFF2-40B4-BE49-F238E27FC236}">
                <a16:creationId xmlns:a16="http://schemas.microsoft.com/office/drawing/2014/main" id="{E723EA69-4D7B-59C1-5BA9-7220CA44CEE5}"/>
              </a:ext>
            </a:extLst>
          </p:cNvPr>
          <p:cNvPicPr>
            <a:picLocks noChangeAspect="1"/>
          </p:cNvPicPr>
          <p:nvPr/>
        </p:nvPicPr>
        <p:blipFill>
          <a:blip r:embed="rId3"/>
          <a:stretch>
            <a:fillRect/>
          </a:stretch>
        </p:blipFill>
        <p:spPr>
          <a:xfrm>
            <a:off x="7441337" y="846199"/>
            <a:ext cx="4658599" cy="2929438"/>
          </a:xfrm>
          <a:prstGeom prst="rect">
            <a:avLst/>
          </a:prstGeom>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Insert Assembly Design (Right Side)</a:t>
            </a:r>
          </a:p>
        </p:txBody>
      </p:sp>
      <p:sp>
        <p:nvSpPr>
          <p:cNvPr id="3" name="TextBox 2">
            <a:extLst>
              <a:ext uri="{FF2B5EF4-FFF2-40B4-BE49-F238E27FC236}">
                <a16:creationId xmlns:a16="http://schemas.microsoft.com/office/drawing/2014/main" id="{F13F3AA0-6170-BF43-7B0E-89779A62E15A}"/>
              </a:ext>
            </a:extLst>
          </p:cNvPr>
          <p:cNvSpPr txBox="1"/>
          <p:nvPr/>
        </p:nvSpPr>
        <p:spPr>
          <a:xfrm>
            <a:off x="328213" y="917926"/>
            <a:ext cx="5424957" cy="854080"/>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100" dirty="0">
                <a:latin typeface="+mn-lt"/>
              </a:rPr>
              <a:t>65x absorber plate layers, 1020 Carbon Steel.</a:t>
            </a:r>
          </a:p>
          <a:p>
            <a:pPr marL="171450" indent="-171450" algn="l">
              <a:lnSpc>
                <a:spcPct val="90000"/>
              </a:lnSpc>
              <a:buFont typeface="Arial" panose="020B0604020202020204" pitchFamily="34" charset="0"/>
              <a:buChar char="•"/>
            </a:pP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Continuously expanding circular cut for constant beampipe clearance.</a:t>
            </a:r>
          </a:p>
          <a:p>
            <a:pPr>
              <a:lnSpc>
                <a:spcPct val="90000"/>
              </a:lnSpc>
            </a:pPr>
            <a:endParaRPr lang="en-US" sz="1100" dirty="0">
              <a:latin typeface="+mn-lt"/>
            </a:endParaRPr>
          </a:p>
          <a:p>
            <a:pPr marL="171450" indent="-171450">
              <a:lnSpc>
                <a:spcPct val="90000"/>
              </a:lnSpc>
              <a:buFont typeface="Arial" panose="020B0604020202020204" pitchFamily="34" charset="0"/>
              <a:buChar char="•"/>
            </a:pPr>
            <a:r>
              <a:rPr lang="en-US" sz="1100" dirty="0">
                <a:latin typeface="+mn-lt"/>
              </a:rPr>
              <a:t>Top, bottom, and side panels made from 10 GA sheet metal.</a:t>
            </a:r>
            <a:endParaRPr lang="en-US" sz="1200" dirty="0">
              <a:latin typeface="+mn-lt"/>
            </a:endParaRPr>
          </a:p>
        </p:txBody>
      </p:sp>
      <p:sp>
        <p:nvSpPr>
          <p:cNvPr id="11" name="TextBox 10">
            <a:extLst>
              <a:ext uri="{FF2B5EF4-FFF2-40B4-BE49-F238E27FC236}">
                <a16:creationId xmlns:a16="http://schemas.microsoft.com/office/drawing/2014/main" id="{4CC46574-D5DE-D881-753C-09F6C9EE24DF}"/>
              </a:ext>
            </a:extLst>
          </p:cNvPr>
          <p:cNvSpPr txBox="1"/>
          <p:nvPr/>
        </p:nvSpPr>
        <p:spPr>
          <a:xfrm>
            <a:off x="6973407" y="4295847"/>
            <a:ext cx="929518"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4" name="TextBox 13">
            <a:extLst>
              <a:ext uri="{FF2B5EF4-FFF2-40B4-BE49-F238E27FC236}">
                <a16:creationId xmlns:a16="http://schemas.microsoft.com/office/drawing/2014/main" id="{AFD1CA91-495A-E86E-242A-031B31F13571}"/>
              </a:ext>
            </a:extLst>
          </p:cNvPr>
          <p:cNvSpPr txBox="1"/>
          <p:nvPr/>
        </p:nvSpPr>
        <p:spPr>
          <a:xfrm rot="793553">
            <a:off x="3707459" y="2185609"/>
            <a:ext cx="1322504"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10440291" y="779975"/>
            <a:ext cx="98916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Right Insert Assembly</a:t>
            </a:r>
          </a:p>
        </p:txBody>
      </p:sp>
      <p:sp>
        <p:nvSpPr>
          <p:cNvPr id="16" name="TextBox 15">
            <a:extLst>
              <a:ext uri="{FF2B5EF4-FFF2-40B4-BE49-F238E27FC236}">
                <a16:creationId xmlns:a16="http://schemas.microsoft.com/office/drawing/2014/main" id="{C3319722-0D13-BB35-EAE9-90FC14308FE0}"/>
              </a:ext>
            </a:extLst>
          </p:cNvPr>
          <p:cNvSpPr txBox="1"/>
          <p:nvPr/>
        </p:nvSpPr>
        <p:spPr>
          <a:xfrm>
            <a:off x="541176" y="3639756"/>
            <a:ext cx="1054185" cy="549381"/>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Unique Geometry Steel Plates</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16" idx="3"/>
          </p:cNvCxnSpPr>
          <p:nvPr/>
        </p:nvCxnSpPr>
        <p:spPr>
          <a:xfrm>
            <a:off x="1595361" y="3914447"/>
            <a:ext cx="752722" cy="29056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1"/>
          </p:cNvCxnSpPr>
          <p:nvPr/>
        </p:nvCxnSpPr>
        <p:spPr>
          <a:xfrm flipH="1">
            <a:off x="6346352" y="4421157"/>
            <a:ext cx="627055" cy="28506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ED8599E0-2DA7-7E51-A56C-414ABC72901F}"/>
              </a:ext>
            </a:extLst>
          </p:cNvPr>
          <p:cNvSpPr txBox="1"/>
          <p:nvPr/>
        </p:nvSpPr>
        <p:spPr>
          <a:xfrm rot="700575">
            <a:off x="2397885" y="5387721"/>
            <a:ext cx="1845798"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
        <p:nvSpPr>
          <p:cNvPr id="13" name="TextBox 12">
            <a:extLst>
              <a:ext uri="{FF2B5EF4-FFF2-40B4-BE49-F238E27FC236}">
                <a16:creationId xmlns:a16="http://schemas.microsoft.com/office/drawing/2014/main" id="{825B9B6E-7A43-DA69-936A-1A62238D14E5}"/>
              </a:ext>
            </a:extLst>
          </p:cNvPr>
          <p:cNvSpPr txBox="1"/>
          <p:nvPr/>
        </p:nvSpPr>
        <p:spPr>
          <a:xfrm>
            <a:off x="9109777" y="4414353"/>
            <a:ext cx="1730181"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Front View with side panels removed</a:t>
            </a:r>
          </a:p>
        </p:txBody>
      </p:sp>
      <p:pic>
        <p:nvPicPr>
          <p:cNvPr id="5" name="Picture 4">
            <a:extLst>
              <a:ext uri="{FF2B5EF4-FFF2-40B4-BE49-F238E27FC236}">
                <a16:creationId xmlns:a16="http://schemas.microsoft.com/office/drawing/2014/main" id="{023481BC-7ABD-7227-0F07-69FFFCB24EB1}"/>
              </a:ext>
            </a:extLst>
          </p:cNvPr>
          <p:cNvPicPr>
            <a:picLocks noChangeAspect="1"/>
          </p:cNvPicPr>
          <p:nvPr/>
        </p:nvPicPr>
        <p:blipFill>
          <a:blip r:embed="rId4"/>
          <a:stretch>
            <a:fillRect/>
          </a:stretch>
        </p:blipFill>
        <p:spPr>
          <a:xfrm>
            <a:off x="7866486" y="4864686"/>
            <a:ext cx="4216765" cy="1849106"/>
          </a:xfrm>
          <a:prstGeom prst="rect">
            <a:avLst/>
          </a:prstGeom>
        </p:spPr>
      </p:pic>
      <p:sp>
        <p:nvSpPr>
          <p:cNvPr id="8" name="TextBox 7">
            <a:extLst>
              <a:ext uri="{FF2B5EF4-FFF2-40B4-BE49-F238E27FC236}">
                <a16:creationId xmlns:a16="http://schemas.microsoft.com/office/drawing/2014/main" id="{05267122-FE5C-05CA-F190-4D9D8239455F}"/>
              </a:ext>
            </a:extLst>
          </p:cNvPr>
          <p:cNvSpPr txBox="1"/>
          <p:nvPr/>
        </p:nvSpPr>
        <p:spPr>
          <a:xfrm rot="824742">
            <a:off x="2665017" y="3634208"/>
            <a:ext cx="1845798" cy="250619"/>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Tree>
    <p:extLst>
      <p:ext uri="{BB962C8B-B14F-4D97-AF65-F5344CB8AC3E}">
        <p14:creationId xmlns:p14="http://schemas.microsoft.com/office/powerpoint/2010/main" val="481115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781437" y="2964349"/>
            <a:ext cx="4629125" cy="535531"/>
          </a:xfrm>
          <a:prstGeom prst="rect">
            <a:avLst/>
          </a:prstGeom>
          <a:noFill/>
        </p:spPr>
        <p:txBody>
          <a:bodyPr wrap="square" rtlCol="0">
            <a:spAutoFit/>
          </a:bodyPr>
          <a:lstStyle/>
          <a:p>
            <a:pPr algn="ctr"/>
            <a:r>
              <a:rPr lang="en-US" b="1" dirty="0">
                <a:latin typeface="+mn-lt"/>
              </a:rPr>
              <a:t>Fabrication Progress</a:t>
            </a:r>
          </a:p>
        </p:txBody>
      </p:sp>
    </p:spTree>
    <p:extLst>
      <p:ext uri="{BB962C8B-B14F-4D97-AF65-F5344CB8AC3E}">
        <p14:creationId xmlns:p14="http://schemas.microsoft.com/office/powerpoint/2010/main" val="1738618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tack of metal plates&#10;&#10;Description automatically generated">
            <a:extLst>
              <a:ext uri="{FF2B5EF4-FFF2-40B4-BE49-F238E27FC236}">
                <a16:creationId xmlns:a16="http://schemas.microsoft.com/office/drawing/2014/main" id="{E2AB9DC5-BD6E-D6AC-D50B-AE0A6C396762}"/>
              </a:ext>
            </a:extLst>
          </p:cNvPr>
          <p:cNvPicPr>
            <a:picLocks noChangeAspect="1"/>
          </p:cNvPicPr>
          <p:nvPr/>
        </p:nvPicPr>
        <p:blipFill rotWithShape="1">
          <a:blip r:embed="rId2"/>
          <a:srcRect l="20091" t="16190" r="22466" b="15865"/>
          <a:stretch/>
        </p:blipFill>
        <p:spPr>
          <a:xfrm rot="5400000">
            <a:off x="156412" y="3292535"/>
            <a:ext cx="3341695" cy="2964492"/>
          </a:xfrm>
          <a:prstGeom prst="rect">
            <a:avLst/>
          </a:prstGeom>
          <a:ln>
            <a:solidFill>
              <a:schemeClr val="tx1"/>
            </a:solidFill>
          </a:ln>
        </p:spPr>
      </p:pic>
      <p:pic>
        <p:nvPicPr>
          <p:cNvPr id="11" name="Picture 10" descr="A machine with a gear&#10;&#10;Description automatically generated with medium confidence">
            <a:extLst>
              <a:ext uri="{FF2B5EF4-FFF2-40B4-BE49-F238E27FC236}">
                <a16:creationId xmlns:a16="http://schemas.microsoft.com/office/drawing/2014/main" id="{8470EA7B-6A60-DF5B-AA3E-0F45A0CB5F2A}"/>
              </a:ext>
            </a:extLst>
          </p:cNvPr>
          <p:cNvPicPr>
            <a:picLocks noChangeAspect="1"/>
          </p:cNvPicPr>
          <p:nvPr/>
        </p:nvPicPr>
        <p:blipFill rotWithShape="1">
          <a:blip r:embed="rId3"/>
          <a:srcRect l="29911" t="7666" r="5572"/>
          <a:stretch/>
        </p:blipFill>
        <p:spPr>
          <a:xfrm rot="5400000">
            <a:off x="4401067" y="192449"/>
            <a:ext cx="3478377" cy="3733559"/>
          </a:xfrm>
          <a:prstGeom prst="rect">
            <a:avLst/>
          </a:prstGeom>
          <a:ln>
            <a:solidFill>
              <a:schemeClr val="tx1"/>
            </a:solidFill>
          </a:ln>
        </p:spPr>
      </p:pic>
      <p:pic>
        <p:nvPicPr>
          <p:cNvPr id="9" name="Picture 8" descr="Several pieces of concrete&#10;&#10;Description automatically generated">
            <a:extLst>
              <a:ext uri="{FF2B5EF4-FFF2-40B4-BE49-F238E27FC236}">
                <a16:creationId xmlns:a16="http://schemas.microsoft.com/office/drawing/2014/main" id="{39AF60C8-060D-D36F-C460-C9DC866E6635}"/>
              </a:ext>
            </a:extLst>
          </p:cNvPr>
          <p:cNvPicPr>
            <a:picLocks noChangeAspect="1"/>
          </p:cNvPicPr>
          <p:nvPr/>
        </p:nvPicPr>
        <p:blipFill rotWithShape="1">
          <a:blip r:embed="rId4"/>
          <a:srcRect l="10375" t="1731" r="9563" b="6466"/>
          <a:stretch/>
        </p:blipFill>
        <p:spPr>
          <a:xfrm rot="5400000">
            <a:off x="1338875" y="1045192"/>
            <a:ext cx="2972411" cy="2556235"/>
          </a:xfrm>
          <a:prstGeom prst="rect">
            <a:avLst/>
          </a:prstGeom>
          <a:ln>
            <a:solidFill>
              <a:schemeClr val="tx1"/>
            </a:solidFill>
          </a:ln>
        </p:spPr>
      </p:pic>
      <p:sp>
        <p:nvSpPr>
          <p:cNvPr id="2" name="Title 1">
            <a:extLst>
              <a:ext uri="{FF2B5EF4-FFF2-40B4-BE49-F238E27FC236}">
                <a16:creationId xmlns:a16="http://schemas.microsoft.com/office/drawing/2014/main" id="{01FB28E0-03B3-B04A-EBAE-CD20FC5B9E33}"/>
              </a:ext>
            </a:extLst>
          </p:cNvPr>
          <p:cNvSpPr>
            <a:spLocks noGrp="1"/>
          </p:cNvSpPr>
          <p:nvPr>
            <p:ph type="title"/>
          </p:nvPr>
        </p:nvSpPr>
        <p:spPr/>
        <p:txBody>
          <a:bodyPr/>
          <a:lstStyle/>
          <a:p>
            <a:r>
              <a:rPr lang="en-US" dirty="0"/>
              <a:t>E-Beam Welding</a:t>
            </a:r>
          </a:p>
        </p:txBody>
      </p:sp>
      <p:pic>
        <p:nvPicPr>
          <p:cNvPr id="4" name="Picture 3">
            <a:extLst>
              <a:ext uri="{FF2B5EF4-FFF2-40B4-BE49-F238E27FC236}">
                <a16:creationId xmlns:a16="http://schemas.microsoft.com/office/drawing/2014/main" id="{E71987E1-9254-D2AA-D2FA-FC177C6546B6}"/>
              </a:ext>
            </a:extLst>
          </p:cNvPr>
          <p:cNvPicPr>
            <a:picLocks noChangeAspect="1"/>
          </p:cNvPicPr>
          <p:nvPr/>
        </p:nvPicPr>
        <p:blipFill rotWithShape="1">
          <a:blip r:embed="rId5" r:link="rId6">
            <a:extLst>
              <a:ext uri="{28A0092B-C50C-407E-A947-70E740481C1C}">
                <a14:useLocalDpi xmlns:a14="http://schemas.microsoft.com/office/drawing/2010/main" val="0"/>
              </a:ext>
            </a:extLst>
          </a:blip>
          <a:srcRect l="24315" t="28681" r="31324" b="22305"/>
          <a:stretch/>
        </p:blipFill>
        <p:spPr bwMode="auto">
          <a:xfrm>
            <a:off x="3874352" y="3949253"/>
            <a:ext cx="1867535" cy="2751455"/>
          </a:xfrm>
          <a:prstGeom prst="rect">
            <a:avLst/>
          </a:prstGeom>
          <a:noFill/>
          <a:ln>
            <a:solidFill>
              <a:schemeClr val="tx1"/>
            </a:solid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4558A7E3-024D-7BC2-F53B-B75AAB648F79}"/>
              </a:ext>
            </a:extLst>
          </p:cNvPr>
          <p:cNvPicPr>
            <a:picLocks noChangeAspect="1"/>
          </p:cNvPicPr>
          <p:nvPr/>
        </p:nvPicPr>
        <p:blipFill rotWithShape="1">
          <a:blip r:embed="rId7"/>
          <a:srcRect l="13530" r="19070" b="11157"/>
          <a:stretch/>
        </p:blipFill>
        <p:spPr bwMode="auto">
          <a:xfrm>
            <a:off x="5912164" y="3945443"/>
            <a:ext cx="2432381" cy="2755265"/>
          </a:xfrm>
          <a:prstGeom prst="rect">
            <a:avLst/>
          </a:prstGeom>
          <a:ln>
            <a:solidFill>
              <a:schemeClr val="tx1"/>
            </a:solidFill>
          </a:ln>
          <a:extLst>
            <a:ext uri="{53640926-AAD7-44D8-BBD7-CCE9431645EC}">
              <a14:shadowObscured xmlns:a14="http://schemas.microsoft.com/office/drawing/2010/main"/>
            </a:ext>
          </a:extLst>
        </p:spPr>
      </p:pic>
      <p:pic>
        <p:nvPicPr>
          <p:cNvPr id="7" name="Picture 6" descr="A close up of metal bars&#10;&#10;Description automatically generated">
            <a:extLst>
              <a:ext uri="{FF2B5EF4-FFF2-40B4-BE49-F238E27FC236}">
                <a16:creationId xmlns:a16="http://schemas.microsoft.com/office/drawing/2014/main" id="{0D2F01D8-0C83-9B26-81C7-306E49A80194}"/>
              </a:ext>
            </a:extLst>
          </p:cNvPr>
          <p:cNvPicPr>
            <a:picLocks noChangeAspect="1"/>
          </p:cNvPicPr>
          <p:nvPr/>
        </p:nvPicPr>
        <p:blipFill rotWithShape="1">
          <a:blip r:embed="rId8"/>
          <a:srcRect l="18563"/>
          <a:stretch/>
        </p:blipFill>
        <p:spPr>
          <a:xfrm>
            <a:off x="8514822" y="496948"/>
            <a:ext cx="3581658" cy="5864103"/>
          </a:xfrm>
          <a:prstGeom prst="rect">
            <a:avLst/>
          </a:prstGeom>
          <a:ln>
            <a:solidFill>
              <a:schemeClr val="tx1"/>
            </a:solidFill>
          </a:ln>
        </p:spPr>
      </p:pic>
      <p:sp>
        <p:nvSpPr>
          <p:cNvPr id="12" name="TextBox 11">
            <a:extLst>
              <a:ext uri="{FF2B5EF4-FFF2-40B4-BE49-F238E27FC236}">
                <a16:creationId xmlns:a16="http://schemas.microsoft.com/office/drawing/2014/main" id="{AEA219EC-78A8-7B06-B2F9-3099867325B4}"/>
              </a:ext>
            </a:extLst>
          </p:cNvPr>
          <p:cNvSpPr txBox="1"/>
          <p:nvPr/>
        </p:nvSpPr>
        <p:spPr>
          <a:xfrm>
            <a:off x="2825080" y="837104"/>
            <a:ext cx="1283838"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Manufactured Parts</a:t>
            </a:r>
          </a:p>
        </p:txBody>
      </p:sp>
      <p:sp>
        <p:nvSpPr>
          <p:cNvPr id="13" name="TextBox 12">
            <a:extLst>
              <a:ext uri="{FF2B5EF4-FFF2-40B4-BE49-F238E27FC236}">
                <a16:creationId xmlns:a16="http://schemas.microsoft.com/office/drawing/2014/main" id="{2CF294CC-300B-D304-E6F3-EF0E5657A8E5}"/>
              </a:ext>
            </a:extLst>
          </p:cNvPr>
          <p:cNvSpPr txBox="1"/>
          <p:nvPr/>
        </p:nvSpPr>
        <p:spPr>
          <a:xfrm>
            <a:off x="5250576" y="6020896"/>
            <a:ext cx="1152900"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E-Beam Weld Testing</a:t>
            </a:r>
          </a:p>
        </p:txBody>
      </p:sp>
      <p:sp>
        <p:nvSpPr>
          <p:cNvPr id="14" name="TextBox 13">
            <a:extLst>
              <a:ext uri="{FF2B5EF4-FFF2-40B4-BE49-F238E27FC236}">
                <a16:creationId xmlns:a16="http://schemas.microsoft.com/office/drawing/2014/main" id="{EC9C17C1-C3C6-48A7-F3ED-42E8AC2EB347}"/>
              </a:ext>
            </a:extLst>
          </p:cNvPr>
          <p:cNvSpPr txBox="1"/>
          <p:nvPr/>
        </p:nvSpPr>
        <p:spPr>
          <a:xfrm>
            <a:off x="4725306" y="624738"/>
            <a:ext cx="1152900"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8M Tower Welding Jig</a:t>
            </a:r>
          </a:p>
        </p:txBody>
      </p:sp>
      <p:sp>
        <p:nvSpPr>
          <p:cNvPr id="15" name="TextBox 14">
            <a:extLst>
              <a:ext uri="{FF2B5EF4-FFF2-40B4-BE49-F238E27FC236}">
                <a16:creationId xmlns:a16="http://schemas.microsoft.com/office/drawing/2014/main" id="{5CBB58AA-00C6-BC10-95D9-B8930E2C2058}"/>
              </a:ext>
            </a:extLst>
          </p:cNvPr>
          <p:cNvSpPr txBox="1"/>
          <p:nvPr/>
        </p:nvSpPr>
        <p:spPr>
          <a:xfrm>
            <a:off x="8644542" y="587805"/>
            <a:ext cx="1152900" cy="923330"/>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E-Beam Welding of first 8M Tower Assembly</a:t>
            </a:r>
          </a:p>
        </p:txBody>
      </p:sp>
      <p:sp>
        <p:nvSpPr>
          <p:cNvPr id="18" name="TextBox 17">
            <a:extLst>
              <a:ext uri="{FF2B5EF4-FFF2-40B4-BE49-F238E27FC236}">
                <a16:creationId xmlns:a16="http://schemas.microsoft.com/office/drawing/2014/main" id="{7640547D-CB6C-B036-0742-0D798E8B069C}"/>
              </a:ext>
            </a:extLst>
          </p:cNvPr>
          <p:cNvSpPr txBox="1"/>
          <p:nvPr/>
        </p:nvSpPr>
        <p:spPr>
          <a:xfrm>
            <a:off x="1975397" y="3905341"/>
            <a:ext cx="1283838"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Absorber plate Spacers</a:t>
            </a:r>
          </a:p>
        </p:txBody>
      </p:sp>
    </p:spTree>
    <p:extLst>
      <p:ext uri="{BB962C8B-B14F-4D97-AF65-F5344CB8AC3E}">
        <p14:creationId xmlns:p14="http://schemas.microsoft.com/office/powerpoint/2010/main" val="1007143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781437" y="2964349"/>
            <a:ext cx="4629125" cy="535531"/>
          </a:xfrm>
          <a:prstGeom prst="rect">
            <a:avLst/>
          </a:prstGeom>
          <a:noFill/>
        </p:spPr>
        <p:txBody>
          <a:bodyPr wrap="square" rtlCol="0">
            <a:spAutoFit/>
          </a:bodyPr>
          <a:lstStyle/>
          <a:p>
            <a:pPr algn="ctr"/>
            <a:r>
              <a:rPr lang="en-US" b="1" dirty="0">
                <a:latin typeface="+mn-lt"/>
              </a:rPr>
              <a:t>Scintillator Integration</a:t>
            </a:r>
          </a:p>
        </p:txBody>
      </p:sp>
    </p:spTree>
    <p:extLst>
      <p:ext uri="{BB962C8B-B14F-4D97-AF65-F5344CB8AC3E}">
        <p14:creationId xmlns:p14="http://schemas.microsoft.com/office/powerpoint/2010/main" val="12624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0CF19B-6137-9227-B813-835291D4C78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6197504" y="972727"/>
            <a:ext cx="5907763" cy="3412616"/>
          </a:xfrm>
          <a:prstGeom prst="rect">
            <a:avLst/>
          </a:prstGeom>
        </p:spPr>
      </p:pic>
      <p:sp>
        <p:nvSpPr>
          <p:cNvPr id="2" name="Title 1">
            <a:extLst>
              <a:ext uri="{FF2B5EF4-FFF2-40B4-BE49-F238E27FC236}">
                <a16:creationId xmlns:a16="http://schemas.microsoft.com/office/drawing/2014/main" id="{9577FA24-6E5B-42F8-9766-2FE9CEBEB1F5}"/>
              </a:ext>
            </a:extLst>
          </p:cNvPr>
          <p:cNvSpPr>
            <a:spLocks noGrp="1"/>
          </p:cNvSpPr>
          <p:nvPr>
            <p:ph type="title"/>
          </p:nvPr>
        </p:nvSpPr>
        <p:spPr/>
        <p:txBody>
          <a:bodyPr/>
          <a:lstStyle/>
          <a:p>
            <a:r>
              <a:rPr lang="en-US" dirty="0"/>
              <a:t>Common Scintillator Assembly Features (8M shown)</a:t>
            </a:r>
          </a:p>
        </p:txBody>
      </p:sp>
      <p:sp>
        <p:nvSpPr>
          <p:cNvPr id="6" name="TextBox 5">
            <a:extLst>
              <a:ext uri="{FF2B5EF4-FFF2-40B4-BE49-F238E27FC236}">
                <a16:creationId xmlns:a16="http://schemas.microsoft.com/office/drawing/2014/main" id="{138442DE-F09D-4BDD-B8BD-4FF77E242F68}"/>
              </a:ext>
            </a:extLst>
          </p:cNvPr>
          <p:cNvSpPr txBox="1"/>
          <p:nvPr/>
        </p:nvSpPr>
        <p:spPr>
          <a:xfrm>
            <a:off x="348139" y="975335"/>
            <a:ext cx="5907764" cy="3816942"/>
          </a:xfrm>
          <a:prstGeom prst="rect">
            <a:avLst/>
          </a:prstGeom>
          <a:noFill/>
        </p:spPr>
        <p:txBody>
          <a:bodyPr wrap="square" rtlCol="0">
            <a:spAutoFit/>
          </a:bodyPr>
          <a:lstStyle/>
          <a:p>
            <a:pPr marL="285750" indent="-285750" algn="l">
              <a:spcBef>
                <a:spcPts val="200"/>
              </a:spcBef>
              <a:spcAft>
                <a:spcPts val="200"/>
              </a:spcAft>
              <a:buFont typeface="Arial" panose="020B0604020202020204" pitchFamily="34" charset="0"/>
              <a:buChar char="•"/>
            </a:pPr>
            <a:r>
              <a:rPr lang="en-US" sz="1250" b="1" dirty="0">
                <a:latin typeface="+mn-lt"/>
              </a:rPr>
              <a:t>Material / Manufacturing:</a:t>
            </a:r>
          </a:p>
          <a:p>
            <a:pPr marL="742950" lvl="1" indent="-285750">
              <a:spcBef>
                <a:spcPts val="200"/>
              </a:spcBef>
              <a:spcAft>
                <a:spcPts val="200"/>
              </a:spcAft>
              <a:buFontTx/>
              <a:buChar char="-"/>
            </a:pPr>
            <a:r>
              <a:rPr lang="en-US" sz="1250" dirty="0">
                <a:latin typeface="+mn-lt"/>
              </a:rPr>
              <a:t>FNAL injection molded tile (bulk fabrication)</a:t>
            </a:r>
          </a:p>
          <a:p>
            <a:pPr marL="285750" indent="-285750">
              <a:spcBef>
                <a:spcPts val="200"/>
              </a:spcBef>
              <a:spcAft>
                <a:spcPts val="200"/>
              </a:spcAft>
              <a:buFont typeface="Arial" panose="020B0604020202020204" pitchFamily="34" charset="0"/>
              <a:buChar char="•"/>
            </a:pPr>
            <a:r>
              <a:rPr lang="en-US" sz="1250" b="1" dirty="0">
                <a:latin typeface="+mn-lt"/>
              </a:rPr>
              <a:t>Dimensions:</a:t>
            </a:r>
          </a:p>
          <a:p>
            <a:pPr marL="742950" lvl="1" indent="-285750">
              <a:spcBef>
                <a:spcPts val="200"/>
              </a:spcBef>
              <a:spcAft>
                <a:spcPts val="200"/>
              </a:spcAft>
              <a:buFontTx/>
              <a:buChar char="-"/>
            </a:pPr>
            <a:r>
              <a:rPr lang="en-US" sz="1250" dirty="0">
                <a:latin typeface="+mn-lt"/>
              </a:rPr>
              <a:t>Raw Tile: 47 x 47 x 4 mm </a:t>
            </a:r>
          </a:p>
          <a:p>
            <a:pPr marL="742950" lvl="1" indent="-285750">
              <a:spcBef>
                <a:spcPts val="200"/>
              </a:spcBef>
              <a:spcAft>
                <a:spcPts val="200"/>
              </a:spcAft>
              <a:buFontTx/>
              <a:buChar char="-"/>
            </a:pPr>
            <a:r>
              <a:rPr lang="en-US" sz="1250" dirty="0">
                <a:latin typeface="+mn-lt"/>
              </a:rPr>
              <a:t>Wrapped tile: 47.2 x 47.2 x 4.6 mm (not including </a:t>
            </a:r>
            <a:r>
              <a:rPr lang="en-US" sz="1250" dirty="0" err="1">
                <a:latin typeface="+mn-lt"/>
              </a:rPr>
              <a:t>SiPM</a:t>
            </a:r>
            <a:r>
              <a:rPr lang="en-US" sz="1250" dirty="0">
                <a:latin typeface="+mn-lt"/>
              </a:rPr>
              <a:t> board thickness) </a:t>
            </a:r>
          </a:p>
          <a:p>
            <a:pPr marL="285750" indent="-285750" algn="l">
              <a:spcBef>
                <a:spcPts val="200"/>
              </a:spcBef>
              <a:spcAft>
                <a:spcPts val="200"/>
              </a:spcAft>
              <a:buFont typeface="Arial" panose="020B0604020202020204" pitchFamily="34" charset="0"/>
              <a:buChar char="•"/>
            </a:pPr>
            <a:r>
              <a:rPr lang="en-US" sz="1250" b="1" dirty="0">
                <a:latin typeface="+mn-lt"/>
              </a:rPr>
              <a:t>Envelope Assembly:</a:t>
            </a:r>
          </a:p>
          <a:p>
            <a:pPr marL="742950" lvl="1" indent="-285750">
              <a:spcBef>
                <a:spcPts val="200"/>
              </a:spcBef>
              <a:spcAft>
                <a:spcPts val="200"/>
              </a:spcAft>
              <a:buFontTx/>
              <a:buChar char="-"/>
            </a:pPr>
            <a:r>
              <a:rPr lang="en-US" sz="1250" dirty="0">
                <a:latin typeface="+mn-lt"/>
              </a:rPr>
              <a:t>Approximate weight: 100 grams / envelope </a:t>
            </a:r>
          </a:p>
          <a:p>
            <a:pPr marL="742950" lvl="1" indent="-285750">
              <a:spcBef>
                <a:spcPts val="200"/>
              </a:spcBef>
              <a:spcAft>
                <a:spcPts val="200"/>
              </a:spcAft>
              <a:buFontTx/>
              <a:buChar char="-"/>
            </a:pPr>
            <a:r>
              <a:rPr lang="en-US" sz="1250" dirty="0">
                <a:latin typeface="+mn-lt"/>
              </a:rPr>
              <a:t>Total weight per Tower Assembly: </a:t>
            </a:r>
          </a:p>
          <a:p>
            <a:pPr lvl="1">
              <a:spcBef>
                <a:spcPts val="200"/>
              </a:spcBef>
              <a:spcAft>
                <a:spcPts val="200"/>
              </a:spcAft>
            </a:pPr>
            <a:r>
              <a:rPr lang="en-US" sz="1250" dirty="0">
                <a:latin typeface="+mn-lt"/>
              </a:rPr>
              <a:t>	4M Tower – 4 kg / 8M Tower – 7 kg</a:t>
            </a:r>
          </a:p>
          <a:p>
            <a:pPr lvl="1">
              <a:spcBef>
                <a:spcPts val="200"/>
              </a:spcBef>
              <a:spcAft>
                <a:spcPts val="200"/>
              </a:spcAft>
            </a:pPr>
            <a:r>
              <a:rPr lang="en-US" sz="1250" dirty="0">
                <a:latin typeface="+mn-lt"/>
              </a:rPr>
              <a:t>	Left Insert – 40 kg / Right Insert – 57 kg</a:t>
            </a:r>
          </a:p>
          <a:p>
            <a:pPr marL="285750" indent="-285750" algn="l">
              <a:spcBef>
                <a:spcPts val="200"/>
              </a:spcBef>
              <a:spcAft>
                <a:spcPts val="200"/>
              </a:spcAft>
              <a:buFont typeface="Arial" panose="020B0604020202020204" pitchFamily="34" charset="0"/>
              <a:buChar char="•"/>
            </a:pPr>
            <a:r>
              <a:rPr lang="en-US" sz="1250" dirty="0" err="1">
                <a:latin typeface="+mn-lt"/>
              </a:rPr>
              <a:t>SiPM</a:t>
            </a:r>
            <a:r>
              <a:rPr lang="en-US" sz="1250" dirty="0">
                <a:latin typeface="+mn-lt"/>
              </a:rPr>
              <a:t> Flexible PCB connects to the common PCB running along the tower to the rear of the assembly.</a:t>
            </a:r>
            <a:endParaRPr lang="en-US" sz="1250" b="1" dirty="0">
              <a:latin typeface="+mn-lt"/>
            </a:endParaRPr>
          </a:p>
          <a:p>
            <a:pPr marL="285750" indent="-285750" algn="l">
              <a:spcBef>
                <a:spcPts val="200"/>
              </a:spcBef>
              <a:spcAft>
                <a:spcPts val="200"/>
              </a:spcAft>
              <a:buFont typeface="Arial" panose="020B0604020202020204" pitchFamily="34" charset="0"/>
              <a:buChar char="•"/>
            </a:pPr>
            <a:r>
              <a:rPr lang="en-US" sz="1250" dirty="0">
                <a:latin typeface="+mn-lt"/>
              </a:rPr>
              <a:t>The flex PCB then connects to the readout board at the rear of the Tower.</a:t>
            </a:r>
          </a:p>
          <a:p>
            <a:pPr marL="285750" indent="-285750" algn="l">
              <a:lnSpc>
                <a:spcPct val="90000"/>
              </a:lnSpc>
              <a:buFont typeface="Arial" panose="020B0604020202020204" pitchFamily="34" charset="0"/>
              <a:buChar char="•"/>
            </a:pPr>
            <a:endParaRPr lang="en-US" dirty="0">
              <a:latin typeface="+mn-lt"/>
            </a:endParaRPr>
          </a:p>
        </p:txBody>
      </p:sp>
      <p:pic>
        <p:nvPicPr>
          <p:cNvPr id="8" name="Picture 7">
            <a:extLst>
              <a:ext uri="{FF2B5EF4-FFF2-40B4-BE49-F238E27FC236}">
                <a16:creationId xmlns:a16="http://schemas.microsoft.com/office/drawing/2014/main" id="{88FFD6B5-6682-BA51-99FD-65FAD6DC9B5F}"/>
              </a:ext>
            </a:extLst>
          </p:cNvPr>
          <p:cNvPicPr>
            <a:picLocks noChangeAspect="1"/>
          </p:cNvPicPr>
          <p:nvPr/>
        </p:nvPicPr>
        <p:blipFill>
          <a:blip r:embed="rId4"/>
          <a:stretch>
            <a:fillRect/>
          </a:stretch>
        </p:blipFill>
        <p:spPr>
          <a:xfrm>
            <a:off x="6426740" y="4620720"/>
            <a:ext cx="5678527" cy="2141811"/>
          </a:xfrm>
          <a:prstGeom prst="rect">
            <a:avLst/>
          </a:prstGeom>
          <a:ln>
            <a:solidFill>
              <a:schemeClr val="tx1"/>
            </a:solidFill>
          </a:ln>
        </p:spPr>
      </p:pic>
      <p:sp>
        <p:nvSpPr>
          <p:cNvPr id="11" name="TextBox 10">
            <a:extLst>
              <a:ext uri="{FF2B5EF4-FFF2-40B4-BE49-F238E27FC236}">
                <a16:creationId xmlns:a16="http://schemas.microsoft.com/office/drawing/2014/main" id="{E6B47DC1-9C0C-294A-968E-3F285F656875}"/>
              </a:ext>
            </a:extLst>
          </p:cNvPr>
          <p:cNvSpPr txBox="1"/>
          <p:nvPr/>
        </p:nvSpPr>
        <p:spPr>
          <a:xfrm rot="19635913">
            <a:off x="6774501" y="1688856"/>
            <a:ext cx="844061"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Kapton Sheet</a:t>
            </a:r>
          </a:p>
        </p:txBody>
      </p:sp>
      <p:sp>
        <p:nvSpPr>
          <p:cNvPr id="12" name="TextBox 11">
            <a:extLst>
              <a:ext uri="{FF2B5EF4-FFF2-40B4-BE49-F238E27FC236}">
                <a16:creationId xmlns:a16="http://schemas.microsoft.com/office/drawing/2014/main" id="{42A1C390-CB67-489C-5B09-8BCE77044179}"/>
              </a:ext>
            </a:extLst>
          </p:cNvPr>
          <p:cNvSpPr txBox="1"/>
          <p:nvPr/>
        </p:nvSpPr>
        <p:spPr>
          <a:xfrm rot="19635913">
            <a:off x="10787270" y="2932631"/>
            <a:ext cx="844061"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Kapton Sheet</a:t>
            </a:r>
          </a:p>
        </p:txBody>
      </p:sp>
      <p:sp>
        <p:nvSpPr>
          <p:cNvPr id="13" name="TextBox 12">
            <a:extLst>
              <a:ext uri="{FF2B5EF4-FFF2-40B4-BE49-F238E27FC236}">
                <a16:creationId xmlns:a16="http://schemas.microsoft.com/office/drawing/2014/main" id="{19761E02-8E80-DFA3-8B25-AF7555F71DBF}"/>
              </a:ext>
            </a:extLst>
          </p:cNvPr>
          <p:cNvSpPr txBox="1"/>
          <p:nvPr/>
        </p:nvSpPr>
        <p:spPr>
          <a:xfrm>
            <a:off x="10752318" y="975335"/>
            <a:ext cx="962644"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Wrapped Tiles</a:t>
            </a:r>
          </a:p>
        </p:txBody>
      </p:sp>
      <p:sp>
        <p:nvSpPr>
          <p:cNvPr id="14" name="TextBox 13">
            <a:extLst>
              <a:ext uri="{FF2B5EF4-FFF2-40B4-BE49-F238E27FC236}">
                <a16:creationId xmlns:a16="http://schemas.microsoft.com/office/drawing/2014/main" id="{FF57E8B0-9F55-7D94-424A-66FC88C44E98}"/>
              </a:ext>
            </a:extLst>
          </p:cNvPr>
          <p:cNvSpPr txBox="1"/>
          <p:nvPr/>
        </p:nvSpPr>
        <p:spPr>
          <a:xfrm>
            <a:off x="9245467" y="1510509"/>
            <a:ext cx="1088427"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Unwrapped Tile</a:t>
            </a:r>
          </a:p>
        </p:txBody>
      </p:sp>
      <p:sp>
        <p:nvSpPr>
          <p:cNvPr id="15" name="TextBox 14">
            <a:extLst>
              <a:ext uri="{FF2B5EF4-FFF2-40B4-BE49-F238E27FC236}">
                <a16:creationId xmlns:a16="http://schemas.microsoft.com/office/drawing/2014/main" id="{1626F56A-4E37-7D1F-03BB-3DC7E646ACA3}"/>
              </a:ext>
            </a:extLst>
          </p:cNvPr>
          <p:cNvSpPr txBox="1"/>
          <p:nvPr/>
        </p:nvSpPr>
        <p:spPr>
          <a:xfrm>
            <a:off x="6426740" y="3725233"/>
            <a:ext cx="813815"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err="1">
                <a:latin typeface="+mn-lt"/>
              </a:rPr>
              <a:t>SiPM</a:t>
            </a:r>
            <a:r>
              <a:rPr lang="en-US" sz="1200" dirty="0">
                <a:latin typeface="+mn-lt"/>
              </a:rPr>
              <a:t> Flex PCB</a:t>
            </a:r>
          </a:p>
        </p:txBody>
      </p:sp>
      <p:sp>
        <p:nvSpPr>
          <p:cNvPr id="16" name="TextBox 15">
            <a:extLst>
              <a:ext uri="{FF2B5EF4-FFF2-40B4-BE49-F238E27FC236}">
                <a16:creationId xmlns:a16="http://schemas.microsoft.com/office/drawing/2014/main" id="{F7A0C9E2-772A-1553-1611-70398F933DA3}"/>
              </a:ext>
            </a:extLst>
          </p:cNvPr>
          <p:cNvSpPr txBox="1"/>
          <p:nvPr/>
        </p:nvSpPr>
        <p:spPr>
          <a:xfrm>
            <a:off x="7849383" y="3910552"/>
            <a:ext cx="1225088"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3M Reflective Foil</a:t>
            </a:r>
          </a:p>
        </p:txBody>
      </p:sp>
      <p:cxnSp>
        <p:nvCxnSpPr>
          <p:cNvPr id="18" name="Straight Arrow Connector 17">
            <a:extLst>
              <a:ext uri="{FF2B5EF4-FFF2-40B4-BE49-F238E27FC236}">
                <a16:creationId xmlns:a16="http://schemas.microsoft.com/office/drawing/2014/main" id="{D1609E47-F716-385E-D2D5-CEC04C15FAAD}"/>
              </a:ext>
            </a:extLst>
          </p:cNvPr>
          <p:cNvCxnSpPr>
            <a:cxnSpLocks/>
            <a:stCxn id="15" idx="0"/>
          </p:cNvCxnSpPr>
          <p:nvPr/>
        </p:nvCxnSpPr>
        <p:spPr>
          <a:xfrm flipV="1">
            <a:off x="6833648" y="3042136"/>
            <a:ext cx="697225" cy="683097"/>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45788B8A-F3D3-8FC5-D480-5E48FAE8361C}"/>
              </a:ext>
            </a:extLst>
          </p:cNvPr>
          <p:cNvCxnSpPr>
            <a:cxnSpLocks/>
            <a:stCxn id="16" idx="0"/>
          </p:cNvCxnSpPr>
          <p:nvPr/>
        </p:nvCxnSpPr>
        <p:spPr>
          <a:xfrm flipV="1">
            <a:off x="8461927" y="3247053"/>
            <a:ext cx="242318" cy="663499"/>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a:extLst>
              <a:ext uri="{FF2B5EF4-FFF2-40B4-BE49-F238E27FC236}">
                <a16:creationId xmlns:a16="http://schemas.microsoft.com/office/drawing/2014/main" id="{1C0307E0-C781-5362-9856-F35BCEF45982}"/>
              </a:ext>
            </a:extLst>
          </p:cNvPr>
          <p:cNvCxnSpPr>
            <a:cxnSpLocks/>
            <a:stCxn id="14" idx="2"/>
          </p:cNvCxnSpPr>
          <p:nvPr/>
        </p:nvCxnSpPr>
        <p:spPr>
          <a:xfrm flipH="1">
            <a:off x="9340363" y="1935241"/>
            <a:ext cx="449318" cy="802904"/>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C8929F31-BC74-4FA6-0AD5-D42A99CF3E4A}"/>
              </a:ext>
            </a:extLst>
          </p:cNvPr>
          <p:cNvCxnSpPr>
            <a:cxnSpLocks/>
            <a:stCxn id="13" idx="2"/>
          </p:cNvCxnSpPr>
          <p:nvPr/>
        </p:nvCxnSpPr>
        <p:spPr>
          <a:xfrm flipH="1">
            <a:off x="10887809" y="1400067"/>
            <a:ext cx="345831" cy="727286"/>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pic>
        <p:nvPicPr>
          <p:cNvPr id="32" name="Picture 31">
            <a:extLst>
              <a:ext uri="{FF2B5EF4-FFF2-40B4-BE49-F238E27FC236}">
                <a16:creationId xmlns:a16="http://schemas.microsoft.com/office/drawing/2014/main" id="{EF1E12E3-53C9-C681-4CA5-E0F27B76529C}"/>
              </a:ext>
            </a:extLst>
          </p:cNvPr>
          <p:cNvPicPr>
            <a:picLocks noChangeAspect="1"/>
          </p:cNvPicPr>
          <p:nvPr/>
        </p:nvPicPr>
        <p:blipFill>
          <a:blip r:embed="rId5"/>
          <a:stretch>
            <a:fillRect/>
          </a:stretch>
        </p:blipFill>
        <p:spPr>
          <a:xfrm>
            <a:off x="2639899" y="4620720"/>
            <a:ext cx="3711826" cy="2141811"/>
          </a:xfrm>
          <a:prstGeom prst="rect">
            <a:avLst/>
          </a:prstGeom>
          <a:ln>
            <a:solidFill>
              <a:schemeClr val="tx1"/>
            </a:solidFill>
          </a:ln>
        </p:spPr>
      </p:pic>
      <p:sp>
        <p:nvSpPr>
          <p:cNvPr id="33" name="Rectangle 32">
            <a:extLst>
              <a:ext uri="{FF2B5EF4-FFF2-40B4-BE49-F238E27FC236}">
                <a16:creationId xmlns:a16="http://schemas.microsoft.com/office/drawing/2014/main" id="{74C75342-4167-FB64-05EA-B12764BEA4C1}"/>
              </a:ext>
            </a:extLst>
          </p:cNvPr>
          <p:cNvSpPr/>
          <p:nvPr/>
        </p:nvSpPr>
        <p:spPr>
          <a:xfrm>
            <a:off x="2647345" y="4726383"/>
            <a:ext cx="929414" cy="274611"/>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1831595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AC7DE00-4AB5-2E4E-2866-FA40B416C80F}"/>
              </a:ext>
            </a:extLst>
          </p:cNvPr>
          <p:cNvPicPr>
            <a:picLocks noChangeAspect="1"/>
          </p:cNvPicPr>
          <p:nvPr/>
        </p:nvPicPr>
        <p:blipFill rotWithShape="1">
          <a:blip r:embed="rId2"/>
          <a:srcRect r="2068" b="4700"/>
          <a:stretch/>
        </p:blipFill>
        <p:spPr>
          <a:xfrm>
            <a:off x="4441726" y="2984942"/>
            <a:ext cx="7062272" cy="3785987"/>
          </a:xfrm>
          <a:prstGeom prst="rect">
            <a:avLst/>
          </a:prstGeom>
        </p:spPr>
      </p:pic>
      <p:pic>
        <p:nvPicPr>
          <p:cNvPr id="22" name="Picture 21">
            <a:extLst>
              <a:ext uri="{FF2B5EF4-FFF2-40B4-BE49-F238E27FC236}">
                <a16:creationId xmlns:a16="http://schemas.microsoft.com/office/drawing/2014/main" id="{219C5FAA-AA9E-6BD4-5A42-C566D92E8ACC}"/>
              </a:ext>
            </a:extLst>
          </p:cNvPr>
          <p:cNvPicPr>
            <a:picLocks noChangeAspect="1"/>
          </p:cNvPicPr>
          <p:nvPr/>
        </p:nvPicPr>
        <p:blipFill>
          <a:blip r:embed="rId3"/>
          <a:stretch>
            <a:fillRect/>
          </a:stretch>
        </p:blipFill>
        <p:spPr>
          <a:xfrm>
            <a:off x="7625576" y="949453"/>
            <a:ext cx="4566424" cy="2883806"/>
          </a:xfrm>
          <a:prstGeom prst="rect">
            <a:avLst/>
          </a:prstGeom>
          <a:ln>
            <a:solidFill>
              <a:schemeClr val="tx1"/>
            </a:solidFill>
          </a:ln>
        </p:spPr>
      </p:pic>
      <p:pic>
        <p:nvPicPr>
          <p:cNvPr id="1026" name="Picture 2">
            <a:extLst>
              <a:ext uri="{FF2B5EF4-FFF2-40B4-BE49-F238E27FC236}">
                <a16:creationId xmlns:a16="http://schemas.microsoft.com/office/drawing/2014/main" id="{A014FBD2-8429-9A3F-4C02-6F564A8B67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63" b="6486"/>
          <a:stretch/>
        </p:blipFill>
        <p:spPr bwMode="auto">
          <a:xfrm>
            <a:off x="2799184" y="5025237"/>
            <a:ext cx="2523001" cy="15975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t>Assembly Methods (8M Tower / Scintillator Envelopes)</a:t>
            </a:r>
            <a:endParaRPr lang="en-US" dirty="0">
              <a:latin typeface="+mn-lt"/>
            </a:endParaRPr>
          </a:p>
        </p:txBody>
      </p:sp>
      <p:sp>
        <p:nvSpPr>
          <p:cNvPr id="6" name="TextBox 5">
            <a:extLst>
              <a:ext uri="{FF2B5EF4-FFF2-40B4-BE49-F238E27FC236}">
                <a16:creationId xmlns:a16="http://schemas.microsoft.com/office/drawing/2014/main" id="{C0B8AD48-884B-A8CC-8D36-D8359BF092D1}"/>
              </a:ext>
            </a:extLst>
          </p:cNvPr>
          <p:cNvSpPr txBox="1"/>
          <p:nvPr/>
        </p:nvSpPr>
        <p:spPr>
          <a:xfrm>
            <a:off x="348139" y="975335"/>
            <a:ext cx="4566762" cy="4001095"/>
          </a:xfrm>
          <a:prstGeom prst="rect">
            <a:avLst/>
          </a:prstGeom>
          <a:noFill/>
        </p:spPr>
        <p:txBody>
          <a:bodyPr wrap="square" rtlCol="0">
            <a:spAutoFit/>
          </a:bodyPr>
          <a:lstStyle/>
          <a:p>
            <a:pPr marL="342900" indent="-342900" algn="l">
              <a:spcBef>
                <a:spcPts val="200"/>
              </a:spcBef>
              <a:spcAft>
                <a:spcPts val="200"/>
              </a:spcAft>
              <a:buFont typeface="+mj-lt"/>
              <a:buAutoNum type="arabicPeriod"/>
            </a:pPr>
            <a:r>
              <a:rPr lang="en-US" sz="1400" b="1" dirty="0">
                <a:latin typeface="+mn-lt"/>
              </a:rPr>
              <a:t>Scintillator Envelope: </a:t>
            </a:r>
          </a:p>
          <a:p>
            <a:pPr marL="800100" lvl="1" indent="-342900">
              <a:spcBef>
                <a:spcPts val="200"/>
              </a:spcBef>
              <a:spcAft>
                <a:spcPts val="200"/>
              </a:spcAft>
              <a:buAutoNum type="alphaLcPeriod"/>
            </a:pPr>
            <a:r>
              <a:rPr lang="en-US" sz="1400" dirty="0">
                <a:latin typeface="+mn-lt"/>
              </a:rPr>
              <a:t>Tiles are wrapped in 3M Foil.</a:t>
            </a:r>
          </a:p>
          <a:p>
            <a:pPr marL="800100" lvl="1" indent="-342900">
              <a:spcBef>
                <a:spcPts val="200"/>
              </a:spcBef>
              <a:spcAft>
                <a:spcPts val="200"/>
              </a:spcAft>
              <a:buAutoNum type="alphaLcPeriod"/>
            </a:pPr>
            <a:r>
              <a:rPr lang="en-US" sz="1400" dirty="0" err="1">
                <a:latin typeface="+mn-lt"/>
              </a:rPr>
              <a:t>SiPM</a:t>
            </a:r>
            <a:r>
              <a:rPr lang="en-US" sz="1400" dirty="0">
                <a:latin typeface="+mn-lt"/>
              </a:rPr>
              <a:t> Boards attached to wrapped tiles.</a:t>
            </a:r>
          </a:p>
          <a:p>
            <a:pPr marL="800100" lvl="1" indent="-342900">
              <a:spcBef>
                <a:spcPts val="200"/>
              </a:spcBef>
              <a:spcAft>
                <a:spcPts val="200"/>
              </a:spcAft>
              <a:buAutoNum type="alphaLcPeriod"/>
            </a:pPr>
            <a:r>
              <a:rPr lang="en-US" sz="1400" dirty="0">
                <a:latin typeface="+mn-lt"/>
              </a:rPr>
              <a:t>Kapton sheet attached to front and back of envelope assembly.</a:t>
            </a:r>
          </a:p>
          <a:p>
            <a:pPr marL="342900" indent="-342900">
              <a:spcBef>
                <a:spcPts val="200"/>
              </a:spcBef>
              <a:spcAft>
                <a:spcPts val="200"/>
              </a:spcAft>
              <a:buFont typeface="+mj-lt"/>
              <a:buAutoNum type="arabicPeriod"/>
            </a:pPr>
            <a:r>
              <a:rPr lang="en-US" sz="1400" b="1" dirty="0">
                <a:latin typeface="+mn-lt"/>
              </a:rPr>
              <a:t>Assembling Tower:</a:t>
            </a:r>
          </a:p>
          <a:p>
            <a:pPr marL="800100" lvl="1" indent="-342900">
              <a:spcBef>
                <a:spcPts val="200"/>
              </a:spcBef>
              <a:spcAft>
                <a:spcPts val="200"/>
              </a:spcAft>
              <a:buAutoNum type="alphaLcPeriod"/>
            </a:pPr>
            <a:r>
              <a:rPr lang="en-US" sz="1400" dirty="0">
                <a:latin typeface="+mn-lt"/>
              </a:rPr>
              <a:t>Side panel is removed from tower (10x screws).</a:t>
            </a:r>
          </a:p>
          <a:p>
            <a:pPr marL="800100" lvl="1" indent="-342900">
              <a:spcBef>
                <a:spcPts val="200"/>
              </a:spcBef>
              <a:spcAft>
                <a:spcPts val="200"/>
              </a:spcAft>
              <a:buAutoNum type="alphaLcPeriod"/>
            </a:pPr>
            <a:r>
              <a:rPr lang="en-US" sz="1400" dirty="0">
                <a:latin typeface="+mn-lt"/>
              </a:rPr>
              <a:t>Each Scintillator Envelope is slid into the slot between absorber plates (65x).</a:t>
            </a:r>
          </a:p>
          <a:p>
            <a:pPr marL="800100" lvl="1" indent="-342900">
              <a:spcBef>
                <a:spcPts val="200"/>
              </a:spcBef>
              <a:spcAft>
                <a:spcPts val="200"/>
              </a:spcAft>
              <a:buAutoNum type="alphaLcPeriod"/>
            </a:pPr>
            <a:r>
              <a:rPr lang="en-US" sz="1400" dirty="0">
                <a:latin typeface="+mn-lt"/>
              </a:rPr>
              <a:t>The side flex PCB is connected to each of the </a:t>
            </a:r>
            <a:r>
              <a:rPr lang="en-US" sz="1400" dirty="0" err="1">
                <a:latin typeface="+mn-lt"/>
              </a:rPr>
              <a:t>SiPM</a:t>
            </a:r>
            <a:r>
              <a:rPr lang="en-US" sz="1400" dirty="0">
                <a:latin typeface="+mn-lt"/>
              </a:rPr>
              <a:t> board connectors.</a:t>
            </a:r>
          </a:p>
          <a:p>
            <a:pPr marL="800100" lvl="1" indent="-342900">
              <a:spcBef>
                <a:spcPts val="200"/>
              </a:spcBef>
              <a:spcAft>
                <a:spcPts val="200"/>
              </a:spcAft>
              <a:buAutoNum type="alphaLcPeriod"/>
            </a:pPr>
            <a:r>
              <a:rPr lang="en-US" sz="1400" dirty="0">
                <a:latin typeface="+mn-lt"/>
              </a:rPr>
              <a:t>The flex PCB is connected to the readout board at the rear of the tower.</a:t>
            </a:r>
          </a:p>
          <a:p>
            <a:pPr marL="800100" lvl="1" indent="-342900">
              <a:spcBef>
                <a:spcPts val="200"/>
              </a:spcBef>
              <a:spcAft>
                <a:spcPts val="200"/>
              </a:spcAft>
              <a:buAutoNum type="alphaLcPeriod"/>
            </a:pPr>
            <a:r>
              <a:rPr lang="en-US" sz="1400" dirty="0">
                <a:latin typeface="+mn-lt"/>
              </a:rPr>
              <a:t>The side panel is re-attached.</a:t>
            </a:r>
            <a:br>
              <a:rPr lang="en-US" sz="1400" dirty="0">
                <a:latin typeface="+mn-lt"/>
              </a:rPr>
            </a:br>
            <a:endParaRPr lang="en-US" sz="1400" dirty="0">
              <a:latin typeface="+mn-lt"/>
            </a:endParaRPr>
          </a:p>
        </p:txBody>
      </p:sp>
      <p:sp>
        <p:nvSpPr>
          <p:cNvPr id="10" name="TextBox 9">
            <a:extLst>
              <a:ext uri="{FF2B5EF4-FFF2-40B4-BE49-F238E27FC236}">
                <a16:creationId xmlns:a16="http://schemas.microsoft.com/office/drawing/2014/main" id="{016D2CE7-51EE-BA79-8656-CF4A1A2873FE}"/>
              </a:ext>
            </a:extLst>
          </p:cNvPr>
          <p:cNvSpPr txBox="1"/>
          <p:nvPr/>
        </p:nvSpPr>
        <p:spPr>
          <a:xfrm>
            <a:off x="5728782" y="1400831"/>
            <a:ext cx="1514293" cy="590931"/>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Flex PCB Connections</a:t>
            </a:r>
          </a:p>
          <a:p>
            <a:pPr algn="ctr">
              <a:lnSpc>
                <a:spcPct val="90000"/>
              </a:lnSpc>
            </a:pPr>
            <a:r>
              <a:rPr lang="en-US" sz="1200" dirty="0">
                <a:latin typeface="+mn-lt"/>
              </a:rPr>
              <a:t>(90 degree bend)</a:t>
            </a:r>
          </a:p>
        </p:txBody>
      </p:sp>
      <p:sp>
        <p:nvSpPr>
          <p:cNvPr id="11" name="TextBox 10">
            <a:extLst>
              <a:ext uri="{FF2B5EF4-FFF2-40B4-BE49-F238E27FC236}">
                <a16:creationId xmlns:a16="http://schemas.microsoft.com/office/drawing/2014/main" id="{705738FF-850B-0E85-654A-8710AEC387AA}"/>
              </a:ext>
            </a:extLst>
          </p:cNvPr>
          <p:cNvSpPr txBox="1"/>
          <p:nvPr/>
        </p:nvSpPr>
        <p:spPr>
          <a:xfrm>
            <a:off x="522514" y="5205004"/>
            <a:ext cx="2085189"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Readout Board</a:t>
            </a:r>
          </a:p>
          <a:p>
            <a:pPr algn="ctr">
              <a:lnSpc>
                <a:spcPct val="90000"/>
              </a:lnSpc>
            </a:pPr>
            <a:r>
              <a:rPr lang="en-US" sz="1200" dirty="0">
                <a:latin typeface="+mn-lt"/>
              </a:rPr>
              <a:t> (not used for test beam)</a:t>
            </a:r>
          </a:p>
        </p:txBody>
      </p:sp>
      <p:cxnSp>
        <p:nvCxnSpPr>
          <p:cNvPr id="12" name="Straight Arrow Connector 11">
            <a:extLst>
              <a:ext uri="{FF2B5EF4-FFF2-40B4-BE49-F238E27FC236}">
                <a16:creationId xmlns:a16="http://schemas.microsoft.com/office/drawing/2014/main" id="{8CDCA42E-CEC4-9401-B123-BDB4B4DD940F}"/>
              </a:ext>
            </a:extLst>
          </p:cNvPr>
          <p:cNvCxnSpPr>
            <a:cxnSpLocks/>
          </p:cNvCxnSpPr>
          <p:nvPr/>
        </p:nvCxnSpPr>
        <p:spPr>
          <a:xfrm>
            <a:off x="2607703" y="5417370"/>
            <a:ext cx="941384" cy="336508"/>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EA47D850-F068-BBD7-3521-52E0F194FBB3}"/>
              </a:ext>
            </a:extLst>
          </p:cNvPr>
          <p:cNvCxnSpPr>
            <a:cxnSpLocks/>
            <a:stCxn id="10" idx="3"/>
          </p:cNvCxnSpPr>
          <p:nvPr/>
        </p:nvCxnSpPr>
        <p:spPr>
          <a:xfrm>
            <a:off x="7243075" y="1696297"/>
            <a:ext cx="619521" cy="344625"/>
          </a:xfrm>
          <a:prstGeom prst="straightConnector1">
            <a:avLst/>
          </a:prstGeom>
          <a:ln w="19050">
            <a:solidFill>
              <a:srgbClr val="C00000"/>
            </a:solidFill>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D9B8A0BB-BF7D-06A8-E648-8CFD35B3CCE0}"/>
              </a:ext>
            </a:extLst>
          </p:cNvPr>
          <p:cNvSpPr txBox="1"/>
          <p:nvPr/>
        </p:nvSpPr>
        <p:spPr>
          <a:xfrm rot="842941">
            <a:off x="7254124" y="4644857"/>
            <a:ext cx="1359381" cy="258532"/>
          </a:xfrm>
          <a:prstGeom prst="rect">
            <a:avLst/>
          </a:prstGeom>
          <a:noFill/>
          <a:ln>
            <a:noFill/>
          </a:ln>
        </p:spPr>
        <p:txBody>
          <a:bodyPr wrap="square" rtlCol="0">
            <a:spAutoFit/>
          </a:bodyPr>
          <a:lstStyle/>
          <a:p>
            <a:pPr algn="ctr">
              <a:lnSpc>
                <a:spcPct val="90000"/>
              </a:lnSpc>
            </a:pPr>
            <a:r>
              <a:rPr lang="en-US" sz="1200" dirty="0">
                <a:solidFill>
                  <a:schemeClr val="bg1"/>
                </a:solidFill>
                <a:latin typeface="+mn-lt"/>
              </a:rPr>
              <a:t>8 x 8 Side PCBs</a:t>
            </a:r>
          </a:p>
        </p:txBody>
      </p:sp>
      <p:sp>
        <p:nvSpPr>
          <p:cNvPr id="25" name="Rectangle: Rounded Corners 24">
            <a:extLst>
              <a:ext uri="{FF2B5EF4-FFF2-40B4-BE49-F238E27FC236}">
                <a16:creationId xmlns:a16="http://schemas.microsoft.com/office/drawing/2014/main" id="{56B19C9B-AFEA-B811-D792-9B21E8ADC368}"/>
              </a:ext>
            </a:extLst>
          </p:cNvPr>
          <p:cNvSpPr/>
          <p:nvPr/>
        </p:nvSpPr>
        <p:spPr>
          <a:xfrm rot="934886">
            <a:off x="10608422" y="5590666"/>
            <a:ext cx="1399505" cy="798019"/>
          </a:xfrm>
          <a:prstGeom prst="roundRect">
            <a:avLst>
              <a:gd name="adj" fmla="val 46158"/>
            </a:avLst>
          </a:prstGeom>
          <a:noFill/>
          <a:ln w="38100">
            <a:solidFill>
              <a:srgbClr val="C0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7" name="TextBox 26">
            <a:extLst>
              <a:ext uri="{FF2B5EF4-FFF2-40B4-BE49-F238E27FC236}">
                <a16:creationId xmlns:a16="http://schemas.microsoft.com/office/drawing/2014/main" id="{F1B5C7D6-2905-E7E1-27EF-E81958E2D80C}"/>
              </a:ext>
            </a:extLst>
          </p:cNvPr>
          <p:cNvSpPr txBox="1"/>
          <p:nvPr/>
        </p:nvSpPr>
        <p:spPr>
          <a:xfrm>
            <a:off x="9320466" y="6287449"/>
            <a:ext cx="1012752"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Scintillator Envelope</a:t>
            </a:r>
          </a:p>
        </p:txBody>
      </p:sp>
      <p:cxnSp>
        <p:nvCxnSpPr>
          <p:cNvPr id="28" name="Straight Arrow Connector 27">
            <a:extLst>
              <a:ext uri="{FF2B5EF4-FFF2-40B4-BE49-F238E27FC236}">
                <a16:creationId xmlns:a16="http://schemas.microsoft.com/office/drawing/2014/main" id="{BC50EA76-5CE2-BBB2-2D02-FB5113CE6FB2}"/>
              </a:ext>
            </a:extLst>
          </p:cNvPr>
          <p:cNvCxnSpPr>
            <a:cxnSpLocks/>
            <a:stCxn id="27" idx="3"/>
          </p:cNvCxnSpPr>
          <p:nvPr/>
        </p:nvCxnSpPr>
        <p:spPr>
          <a:xfrm flipV="1">
            <a:off x="10333218" y="6239255"/>
            <a:ext cx="400901" cy="260560"/>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86A5F1B8-E8D4-C176-2664-9D860A44FDC9}"/>
              </a:ext>
            </a:extLst>
          </p:cNvPr>
          <p:cNvCxnSpPr>
            <a:cxnSpLocks/>
          </p:cNvCxnSpPr>
          <p:nvPr/>
        </p:nvCxnSpPr>
        <p:spPr>
          <a:xfrm flipH="1" flipV="1">
            <a:off x="10375178" y="5574550"/>
            <a:ext cx="236181" cy="244576"/>
          </a:xfrm>
          <a:prstGeom prst="straightConnector1">
            <a:avLst/>
          </a:prstGeom>
          <a:ln w="38100">
            <a:solidFill>
              <a:srgbClr val="C00000"/>
            </a:solidFill>
            <a:tailEnd type="triangle"/>
          </a:ln>
        </p:spPr>
        <p:style>
          <a:lnRef idx="2">
            <a:schemeClr val="dk1"/>
          </a:lnRef>
          <a:fillRef idx="0">
            <a:schemeClr val="dk1"/>
          </a:fillRef>
          <a:effectRef idx="1">
            <a:schemeClr val="dk1"/>
          </a:effectRef>
          <a:fontRef idx="minor">
            <a:schemeClr val="tx1"/>
          </a:fontRef>
        </p:style>
      </p:cxnSp>
      <p:pic>
        <p:nvPicPr>
          <p:cNvPr id="38" name="Picture 37">
            <a:extLst>
              <a:ext uri="{FF2B5EF4-FFF2-40B4-BE49-F238E27FC236}">
                <a16:creationId xmlns:a16="http://schemas.microsoft.com/office/drawing/2014/main" id="{9613CCDF-AFDF-E263-1BAF-FAD7BBCB892F}"/>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0714586" y="5662534"/>
            <a:ext cx="1187175" cy="685771"/>
          </a:xfrm>
          <a:prstGeom prst="rect">
            <a:avLst/>
          </a:prstGeom>
        </p:spPr>
      </p:pic>
    </p:spTree>
    <p:extLst>
      <p:ext uri="{BB962C8B-B14F-4D97-AF65-F5344CB8AC3E}">
        <p14:creationId xmlns:p14="http://schemas.microsoft.com/office/powerpoint/2010/main" val="105273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942597" y="2964349"/>
            <a:ext cx="4306806" cy="534988"/>
          </a:xfrm>
          <a:prstGeom prst="rect">
            <a:avLst/>
          </a:prstGeom>
          <a:noFill/>
        </p:spPr>
        <p:txBody>
          <a:bodyPr wrap="square" rtlCol="0">
            <a:spAutoFit/>
          </a:bodyPr>
          <a:lstStyle/>
          <a:p>
            <a:pPr algn="ctr"/>
            <a:r>
              <a:rPr lang="en-US" b="1" dirty="0">
                <a:latin typeface="+mn-lt"/>
              </a:rPr>
              <a:t>Structural Analysis</a:t>
            </a:r>
          </a:p>
        </p:txBody>
      </p:sp>
    </p:spTree>
    <p:extLst>
      <p:ext uri="{BB962C8B-B14F-4D97-AF65-F5344CB8AC3E}">
        <p14:creationId xmlns:p14="http://schemas.microsoft.com/office/powerpoint/2010/main" val="3297571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BDD14E-4596-2A7E-DDDB-3491198B2186}"/>
              </a:ext>
            </a:extLst>
          </p:cNvPr>
          <p:cNvPicPr>
            <a:picLocks noChangeAspect="1"/>
          </p:cNvPicPr>
          <p:nvPr/>
        </p:nvPicPr>
        <p:blipFill>
          <a:blip r:embed="rId2"/>
          <a:stretch>
            <a:fillRect/>
          </a:stretch>
        </p:blipFill>
        <p:spPr>
          <a:xfrm>
            <a:off x="315876" y="3571621"/>
            <a:ext cx="3038294" cy="2822960"/>
          </a:xfrm>
          <a:prstGeom prst="rect">
            <a:avLst/>
          </a:prstGeom>
          <a:ln>
            <a:solidFill>
              <a:schemeClr val="tx1"/>
            </a:solidFill>
          </a:ln>
        </p:spPr>
      </p:pic>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latin typeface="+mn-lt"/>
              </a:rPr>
              <a:t>Bearing Load Analysis (4M Tower)</a:t>
            </a:r>
          </a:p>
        </p:txBody>
      </p:sp>
      <p:sp>
        <p:nvSpPr>
          <p:cNvPr id="3" name="Rectangle 2">
            <a:extLst>
              <a:ext uri="{FF2B5EF4-FFF2-40B4-BE49-F238E27FC236}">
                <a16:creationId xmlns:a16="http://schemas.microsoft.com/office/drawing/2014/main" id="{CA30E080-E16F-ED62-BD0F-369FD97760FA}"/>
              </a:ext>
            </a:extLst>
          </p:cNvPr>
          <p:cNvSpPr/>
          <p:nvPr/>
        </p:nvSpPr>
        <p:spPr>
          <a:xfrm>
            <a:off x="1602519" y="6274594"/>
            <a:ext cx="50068" cy="51896"/>
          </a:xfrm>
          <a:prstGeom prst="rect">
            <a:avLst/>
          </a:prstGeom>
          <a:solidFill>
            <a:srgbClr val="FF0000"/>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01BCEF68-317A-5D72-2E99-957212C49179}"/>
              </a:ext>
            </a:extLst>
          </p:cNvPr>
          <p:cNvSpPr txBox="1"/>
          <p:nvPr/>
        </p:nvSpPr>
        <p:spPr>
          <a:xfrm>
            <a:off x="344488" y="811519"/>
            <a:ext cx="6586033" cy="3000821"/>
          </a:xfrm>
          <a:prstGeom prst="rect">
            <a:avLst/>
          </a:prstGeom>
          <a:noFill/>
        </p:spPr>
        <p:txBody>
          <a:bodyPr wrap="square" rtlCol="0">
            <a:spAutoFit/>
          </a:bodyPr>
          <a:lstStyle/>
          <a:p>
            <a:pPr algn="l">
              <a:lnSpc>
                <a:spcPct val="90000"/>
              </a:lnSpc>
            </a:pPr>
            <a:r>
              <a:rPr lang="en-US" sz="1200" b="1" dirty="0">
                <a:latin typeface="+mn-lt"/>
              </a:rPr>
              <a:t>Identified Tower for analysis: </a:t>
            </a:r>
            <a:r>
              <a:rPr lang="en-US" sz="1200" dirty="0">
                <a:latin typeface="+mn-lt"/>
              </a:rPr>
              <a:t>4M Tower with highest vertical loading identified in image below, on bottom row. </a:t>
            </a:r>
            <a:endParaRPr lang="en-US" sz="1200" b="1" dirty="0">
              <a:latin typeface="+mn-lt"/>
            </a:endParaRPr>
          </a:p>
          <a:p>
            <a:pPr marL="285750" indent="-285750" algn="l">
              <a:lnSpc>
                <a:spcPct val="90000"/>
              </a:lnSpc>
              <a:buFont typeface="Arial" panose="020B0604020202020204" pitchFamily="34" charset="0"/>
              <a:buChar char="•"/>
            </a:pPr>
            <a:endParaRPr lang="en-US" sz="1200" dirty="0">
              <a:latin typeface="+mn-lt"/>
            </a:endParaRPr>
          </a:p>
          <a:p>
            <a:pPr algn="l">
              <a:lnSpc>
                <a:spcPct val="90000"/>
              </a:lnSpc>
            </a:pPr>
            <a:r>
              <a:rPr lang="en-US" sz="1200" b="1" dirty="0">
                <a:latin typeface="+mn-lt"/>
              </a:rPr>
              <a:t>Analysis Setup: </a:t>
            </a:r>
            <a:r>
              <a:rPr lang="en-US" sz="1200" dirty="0">
                <a:latin typeface="+mn-lt"/>
              </a:rPr>
              <a:t>Removable side cover and all hardware removed from model.</a:t>
            </a:r>
            <a:endParaRPr lang="en-US" sz="1200" b="1" dirty="0">
              <a:latin typeface="+mn-lt"/>
            </a:endParaRPr>
          </a:p>
          <a:p>
            <a:pPr algn="l">
              <a:lnSpc>
                <a:spcPct val="90000"/>
              </a:lnSpc>
            </a:pPr>
            <a:endParaRPr lang="en-US" sz="1200" b="1" dirty="0">
              <a:latin typeface="+mn-lt"/>
            </a:endParaRPr>
          </a:p>
          <a:p>
            <a:pPr marL="171450" indent="-171450">
              <a:lnSpc>
                <a:spcPct val="90000"/>
              </a:lnSpc>
              <a:buFont typeface="Arial" panose="020B0604020202020204" pitchFamily="34" charset="0"/>
              <a:buChar char="•"/>
            </a:pPr>
            <a:r>
              <a:rPr lang="en-US" sz="1200" dirty="0">
                <a:latin typeface="+mn-lt"/>
              </a:rPr>
              <a:t>Materials: 1045 Carbon Steel / Tungsten</a:t>
            </a:r>
            <a:br>
              <a:rPr lang="en-US" sz="1200" b="1" dirty="0">
                <a:latin typeface="+mn-lt"/>
              </a:rPr>
            </a:br>
            <a:endParaRPr lang="en-US" sz="1200" b="1" dirty="0">
              <a:latin typeface="+mn-lt"/>
            </a:endParaRPr>
          </a:p>
          <a:p>
            <a:pPr marL="171450" indent="-171450" algn="l">
              <a:lnSpc>
                <a:spcPct val="90000"/>
              </a:lnSpc>
              <a:buFont typeface="Arial" panose="020B0604020202020204" pitchFamily="34" charset="0"/>
              <a:buChar char="•"/>
            </a:pPr>
            <a:r>
              <a:rPr lang="en-US" sz="1200" dirty="0">
                <a:latin typeface="+mn-lt"/>
              </a:rPr>
              <a:t>Applied Load: </a:t>
            </a:r>
            <a:r>
              <a:rPr lang="en-US" sz="1200" b="1" dirty="0">
                <a:latin typeface="+mn-lt"/>
              </a:rPr>
              <a:t>4,539</a:t>
            </a:r>
            <a:r>
              <a:rPr lang="en-US" sz="1200" dirty="0">
                <a:latin typeface="+mn-lt"/>
              </a:rPr>
              <a:t> </a:t>
            </a:r>
            <a:r>
              <a:rPr lang="en-US" sz="1200" b="1" dirty="0">
                <a:latin typeface="+mn-lt"/>
              </a:rPr>
              <a:t>kg </a:t>
            </a:r>
            <a:r>
              <a:rPr lang="en-US" sz="1200" dirty="0">
                <a:latin typeface="+mn-lt"/>
              </a:rPr>
              <a:t>(51x 88 kg)</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Fixtures: Bottom Face is held Fixed, Load is applied evenly distributed on top face.</a:t>
            </a:r>
          </a:p>
          <a:p>
            <a:pPr algn="l">
              <a:lnSpc>
                <a:spcPct val="90000"/>
              </a:lnSpc>
            </a:pPr>
            <a:endParaRPr lang="en-US" sz="1200" dirty="0">
              <a:latin typeface="+mn-lt"/>
            </a:endParaRPr>
          </a:p>
          <a:p>
            <a:pPr algn="l">
              <a:lnSpc>
                <a:spcPct val="90000"/>
              </a:lnSpc>
            </a:pPr>
            <a:r>
              <a:rPr lang="en-US" sz="1200" b="1" dirty="0">
                <a:latin typeface="+mn-lt"/>
              </a:rPr>
              <a:t>Analysis Results:</a:t>
            </a:r>
            <a:br>
              <a:rPr lang="en-US" sz="1200" b="1" dirty="0">
                <a:latin typeface="+mn-lt"/>
              </a:rPr>
            </a:br>
            <a:endParaRPr lang="en-US" sz="1200" b="1" dirty="0">
              <a:latin typeface="+mn-lt"/>
            </a:endParaRPr>
          </a:p>
          <a:p>
            <a:pPr marL="171450" indent="-171450" algn="l">
              <a:lnSpc>
                <a:spcPct val="90000"/>
              </a:lnSpc>
              <a:buFont typeface="Arial" panose="020B0604020202020204" pitchFamily="34" charset="0"/>
              <a:buChar char="•"/>
            </a:pPr>
            <a:r>
              <a:rPr lang="en-US" sz="1200" dirty="0">
                <a:latin typeface="+mn-lt"/>
              </a:rPr>
              <a:t>Max Deflection: </a:t>
            </a:r>
            <a:r>
              <a:rPr lang="en-US" sz="1200" b="1" dirty="0">
                <a:latin typeface="+mn-lt"/>
              </a:rPr>
              <a:t>0.03 mm</a:t>
            </a:r>
            <a:r>
              <a:rPr lang="en-US" sz="1200" dirty="0">
                <a:latin typeface="+mn-lt"/>
              </a:rPr>
              <a:t>. At rear of Tower, window area.</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Max Stress: </a:t>
            </a:r>
            <a:r>
              <a:rPr lang="en-US" sz="1200" b="1" dirty="0">
                <a:latin typeface="+mn-lt"/>
              </a:rPr>
              <a:t>60.7 MPa </a:t>
            </a:r>
            <a:r>
              <a:rPr lang="en-US" sz="1200" dirty="0">
                <a:latin typeface="+mn-lt"/>
              </a:rPr>
              <a:t>/ 450 MPa (U</a:t>
            </a:r>
            <a:r>
              <a:rPr lang="en-US" sz="1200" baseline="-25000" dirty="0">
                <a:latin typeface="+mn-lt"/>
              </a:rPr>
              <a:t>YS</a:t>
            </a:r>
            <a:r>
              <a:rPr lang="en-US" sz="1200" dirty="0">
                <a:latin typeface="+mn-lt"/>
              </a:rPr>
              <a:t>).</a:t>
            </a:r>
          </a:p>
          <a:p>
            <a:pPr algn="l">
              <a:lnSpc>
                <a:spcPct val="90000"/>
              </a:lnSpc>
            </a:pPr>
            <a:endParaRPr lang="en-US" dirty="0">
              <a:latin typeface="+mn-lt"/>
            </a:endParaRPr>
          </a:p>
        </p:txBody>
      </p:sp>
      <p:pic>
        <p:nvPicPr>
          <p:cNvPr id="13" name="Picture 12">
            <a:extLst>
              <a:ext uri="{FF2B5EF4-FFF2-40B4-BE49-F238E27FC236}">
                <a16:creationId xmlns:a16="http://schemas.microsoft.com/office/drawing/2014/main" id="{0CDA9B29-0B46-98B4-867F-62E36FF302D9}"/>
              </a:ext>
            </a:extLst>
          </p:cNvPr>
          <p:cNvPicPr>
            <a:picLocks noChangeAspect="1"/>
          </p:cNvPicPr>
          <p:nvPr/>
        </p:nvPicPr>
        <p:blipFill>
          <a:blip r:embed="rId3"/>
          <a:stretch>
            <a:fillRect/>
          </a:stretch>
        </p:blipFill>
        <p:spPr>
          <a:xfrm>
            <a:off x="3879486" y="3190970"/>
            <a:ext cx="4775998" cy="3572706"/>
          </a:xfrm>
          <a:prstGeom prst="rect">
            <a:avLst/>
          </a:prstGeom>
          <a:ln>
            <a:solidFill>
              <a:schemeClr val="tx1"/>
            </a:solidFill>
          </a:ln>
        </p:spPr>
      </p:pic>
      <p:pic>
        <p:nvPicPr>
          <p:cNvPr id="15" name="Picture 14">
            <a:extLst>
              <a:ext uri="{FF2B5EF4-FFF2-40B4-BE49-F238E27FC236}">
                <a16:creationId xmlns:a16="http://schemas.microsoft.com/office/drawing/2014/main" id="{9B865EC1-051A-2C4E-F1DA-9E95EBB1FE9E}"/>
              </a:ext>
            </a:extLst>
          </p:cNvPr>
          <p:cNvPicPr>
            <a:picLocks noChangeAspect="1"/>
          </p:cNvPicPr>
          <p:nvPr/>
        </p:nvPicPr>
        <p:blipFill>
          <a:blip r:embed="rId4"/>
          <a:stretch>
            <a:fillRect/>
          </a:stretch>
        </p:blipFill>
        <p:spPr>
          <a:xfrm>
            <a:off x="7241964" y="599620"/>
            <a:ext cx="4876162" cy="3623918"/>
          </a:xfrm>
          <a:prstGeom prst="rect">
            <a:avLst/>
          </a:prstGeom>
          <a:ln>
            <a:solidFill>
              <a:schemeClr val="tx1"/>
            </a:solidFill>
          </a:ln>
        </p:spPr>
      </p:pic>
      <p:pic>
        <p:nvPicPr>
          <p:cNvPr id="17" name="Picture 16">
            <a:extLst>
              <a:ext uri="{FF2B5EF4-FFF2-40B4-BE49-F238E27FC236}">
                <a16:creationId xmlns:a16="http://schemas.microsoft.com/office/drawing/2014/main" id="{24B07D9F-73E3-EC54-86B5-BEE12C53E51A}"/>
              </a:ext>
            </a:extLst>
          </p:cNvPr>
          <p:cNvPicPr>
            <a:picLocks noChangeAspect="1"/>
          </p:cNvPicPr>
          <p:nvPr/>
        </p:nvPicPr>
        <p:blipFill>
          <a:blip r:embed="rId5"/>
          <a:stretch>
            <a:fillRect/>
          </a:stretch>
        </p:blipFill>
        <p:spPr>
          <a:xfrm>
            <a:off x="9180800" y="4446421"/>
            <a:ext cx="2143075" cy="2317255"/>
          </a:xfrm>
          <a:prstGeom prst="rect">
            <a:avLst/>
          </a:prstGeom>
          <a:ln>
            <a:solidFill>
              <a:schemeClr val="tx1"/>
            </a:solidFill>
          </a:ln>
        </p:spPr>
      </p:pic>
    </p:spTree>
    <p:extLst>
      <p:ext uri="{BB962C8B-B14F-4D97-AF65-F5344CB8AC3E}">
        <p14:creationId xmlns:p14="http://schemas.microsoft.com/office/powerpoint/2010/main" val="531928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D9C846-C6B3-ED17-7872-259309E6BE3D}"/>
              </a:ext>
            </a:extLst>
          </p:cNvPr>
          <p:cNvPicPr>
            <a:picLocks noChangeAspect="1"/>
          </p:cNvPicPr>
          <p:nvPr/>
        </p:nvPicPr>
        <p:blipFill>
          <a:blip r:embed="rId2"/>
          <a:stretch>
            <a:fillRect/>
          </a:stretch>
        </p:blipFill>
        <p:spPr>
          <a:xfrm>
            <a:off x="315876" y="3571621"/>
            <a:ext cx="3038294" cy="2822960"/>
          </a:xfrm>
          <a:prstGeom prst="rect">
            <a:avLst/>
          </a:prstGeom>
          <a:ln>
            <a:solidFill>
              <a:schemeClr val="tx1"/>
            </a:solidFill>
          </a:ln>
        </p:spPr>
      </p:pic>
      <p:pic>
        <p:nvPicPr>
          <p:cNvPr id="18" name="Picture 17">
            <a:extLst>
              <a:ext uri="{FF2B5EF4-FFF2-40B4-BE49-F238E27FC236}">
                <a16:creationId xmlns:a16="http://schemas.microsoft.com/office/drawing/2014/main" id="{532FCE34-55D2-97B4-7DD8-CB215F2B72DD}"/>
              </a:ext>
            </a:extLst>
          </p:cNvPr>
          <p:cNvPicPr>
            <a:picLocks noChangeAspect="1"/>
          </p:cNvPicPr>
          <p:nvPr/>
        </p:nvPicPr>
        <p:blipFill>
          <a:blip r:embed="rId3"/>
          <a:stretch>
            <a:fillRect/>
          </a:stretch>
        </p:blipFill>
        <p:spPr>
          <a:xfrm>
            <a:off x="3874733" y="3376330"/>
            <a:ext cx="5136412" cy="3304676"/>
          </a:xfrm>
          <a:prstGeom prst="rect">
            <a:avLst/>
          </a:prstGeom>
          <a:ln>
            <a:solidFill>
              <a:schemeClr val="tx1"/>
            </a:solidFill>
          </a:ln>
        </p:spPr>
      </p:pic>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latin typeface="+mn-lt"/>
              </a:rPr>
              <a:t>Bearing Load Analysis (8M Tower)</a:t>
            </a:r>
          </a:p>
        </p:txBody>
      </p:sp>
      <p:sp>
        <p:nvSpPr>
          <p:cNvPr id="7" name="Rectangle 6">
            <a:extLst>
              <a:ext uri="{FF2B5EF4-FFF2-40B4-BE49-F238E27FC236}">
                <a16:creationId xmlns:a16="http://schemas.microsoft.com/office/drawing/2014/main" id="{000E978B-AB7F-CD11-5314-2FF130443FEB}"/>
              </a:ext>
            </a:extLst>
          </p:cNvPr>
          <p:cNvSpPr/>
          <p:nvPr/>
        </p:nvSpPr>
        <p:spPr>
          <a:xfrm>
            <a:off x="1752001" y="6274593"/>
            <a:ext cx="100612" cy="51895"/>
          </a:xfrm>
          <a:prstGeom prst="rect">
            <a:avLst/>
          </a:prstGeom>
          <a:solidFill>
            <a:srgbClr val="FF0000"/>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2" name="TextBox 1">
            <a:extLst>
              <a:ext uri="{FF2B5EF4-FFF2-40B4-BE49-F238E27FC236}">
                <a16:creationId xmlns:a16="http://schemas.microsoft.com/office/drawing/2014/main" id="{F4CB48E3-ABC3-B8E4-0B5B-5DC6ACE9F0B4}"/>
              </a:ext>
            </a:extLst>
          </p:cNvPr>
          <p:cNvSpPr txBox="1"/>
          <p:nvPr/>
        </p:nvSpPr>
        <p:spPr>
          <a:xfrm>
            <a:off x="344488" y="798245"/>
            <a:ext cx="6579727" cy="3000821"/>
          </a:xfrm>
          <a:prstGeom prst="rect">
            <a:avLst/>
          </a:prstGeom>
          <a:noFill/>
        </p:spPr>
        <p:txBody>
          <a:bodyPr wrap="square" rtlCol="0">
            <a:spAutoFit/>
          </a:bodyPr>
          <a:lstStyle/>
          <a:p>
            <a:pPr algn="l">
              <a:lnSpc>
                <a:spcPct val="90000"/>
              </a:lnSpc>
            </a:pPr>
            <a:r>
              <a:rPr lang="en-US" sz="1200" b="1" dirty="0">
                <a:latin typeface="+mn-lt"/>
              </a:rPr>
              <a:t>Identified Tower for analysis: </a:t>
            </a:r>
            <a:r>
              <a:rPr lang="en-US" sz="1200" dirty="0">
                <a:latin typeface="+mn-lt"/>
              </a:rPr>
              <a:t>8M Tower with highest vertical loading identified in image below, on bottom row. </a:t>
            </a:r>
          </a:p>
          <a:p>
            <a:pPr marL="285750" indent="-285750" algn="l">
              <a:lnSpc>
                <a:spcPct val="90000"/>
              </a:lnSpc>
              <a:buFont typeface="Arial" panose="020B0604020202020204" pitchFamily="34" charset="0"/>
              <a:buChar char="•"/>
            </a:pPr>
            <a:endParaRPr lang="en-US" sz="1200" dirty="0">
              <a:latin typeface="+mn-lt"/>
            </a:endParaRPr>
          </a:p>
          <a:p>
            <a:pPr algn="l">
              <a:lnSpc>
                <a:spcPct val="90000"/>
              </a:lnSpc>
            </a:pPr>
            <a:r>
              <a:rPr lang="en-US" sz="1200" b="1" dirty="0">
                <a:latin typeface="+mn-lt"/>
              </a:rPr>
              <a:t>Analysis Setup: </a:t>
            </a:r>
            <a:r>
              <a:rPr lang="en-US" sz="1200" dirty="0">
                <a:latin typeface="+mn-lt"/>
              </a:rPr>
              <a:t>Removable side cover and all hardware removed from model.</a:t>
            </a:r>
            <a:br>
              <a:rPr lang="en-US" sz="1200" b="1" dirty="0">
                <a:latin typeface="+mn-lt"/>
              </a:rPr>
            </a:br>
            <a:endParaRPr lang="en-US" sz="1200" b="1" dirty="0">
              <a:latin typeface="+mn-lt"/>
            </a:endParaRPr>
          </a:p>
          <a:p>
            <a:pPr marL="171450" indent="-171450">
              <a:lnSpc>
                <a:spcPct val="90000"/>
              </a:lnSpc>
              <a:buFont typeface="Arial" panose="020B0604020202020204" pitchFamily="34" charset="0"/>
              <a:buChar char="•"/>
            </a:pPr>
            <a:r>
              <a:rPr lang="en-US" sz="1200" dirty="0">
                <a:latin typeface="+mn-lt"/>
              </a:rPr>
              <a:t>Materials: 1045 Carbon Steel / Tungsten</a:t>
            </a:r>
            <a:endParaRPr lang="en-US" sz="1200" b="1" dirty="0">
              <a:latin typeface="+mn-lt"/>
            </a:endParaRPr>
          </a:p>
          <a:p>
            <a:pPr algn="l">
              <a:lnSpc>
                <a:spcPct val="90000"/>
              </a:lnSpc>
            </a:pPr>
            <a:endParaRPr lang="en-US" sz="1200" b="1" dirty="0">
              <a:latin typeface="+mn-lt"/>
            </a:endParaRPr>
          </a:p>
          <a:p>
            <a:pPr marL="171450" indent="-171450" algn="l">
              <a:lnSpc>
                <a:spcPct val="90000"/>
              </a:lnSpc>
              <a:buFont typeface="Arial" panose="020B0604020202020204" pitchFamily="34" charset="0"/>
              <a:buChar char="•"/>
            </a:pPr>
            <a:r>
              <a:rPr lang="en-US" sz="1200" dirty="0">
                <a:latin typeface="+mn-lt"/>
              </a:rPr>
              <a:t>Applied Load: </a:t>
            </a:r>
            <a:r>
              <a:rPr lang="en-US" sz="1200" b="1" dirty="0">
                <a:latin typeface="+mn-lt"/>
              </a:rPr>
              <a:t>9,027 kg </a:t>
            </a:r>
            <a:r>
              <a:rPr lang="en-US" sz="1200" dirty="0">
                <a:latin typeface="+mn-lt"/>
              </a:rPr>
              <a:t>(51x 177 kg)</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Fixtures: Bottom Face is held Fixed, Load is applied evenly distributed on top face.</a:t>
            </a:r>
          </a:p>
          <a:p>
            <a:pPr algn="l">
              <a:lnSpc>
                <a:spcPct val="90000"/>
              </a:lnSpc>
            </a:pPr>
            <a:endParaRPr lang="en-US" sz="1200" dirty="0">
              <a:latin typeface="+mn-lt"/>
            </a:endParaRPr>
          </a:p>
          <a:p>
            <a:pPr algn="l">
              <a:lnSpc>
                <a:spcPct val="90000"/>
              </a:lnSpc>
            </a:pPr>
            <a:r>
              <a:rPr lang="en-US" sz="1200" b="1" dirty="0">
                <a:latin typeface="+mn-lt"/>
              </a:rPr>
              <a:t>Analysis Results:</a:t>
            </a:r>
            <a:br>
              <a:rPr lang="en-US" sz="1200" b="1" dirty="0">
                <a:latin typeface="+mn-lt"/>
              </a:rPr>
            </a:br>
            <a:endParaRPr lang="en-US" sz="1200" b="1" dirty="0">
              <a:latin typeface="+mn-lt"/>
            </a:endParaRPr>
          </a:p>
          <a:p>
            <a:pPr marL="171450" indent="-171450" algn="l">
              <a:lnSpc>
                <a:spcPct val="90000"/>
              </a:lnSpc>
              <a:buFont typeface="Arial" panose="020B0604020202020204" pitchFamily="34" charset="0"/>
              <a:buChar char="•"/>
            </a:pPr>
            <a:r>
              <a:rPr lang="en-US" sz="1200" dirty="0">
                <a:latin typeface="+mn-lt"/>
              </a:rPr>
              <a:t>Max Deflection: </a:t>
            </a:r>
            <a:r>
              <a:rPr lang="en-US" sz="1200" b="1" dirty="0">
                <a:latin typeface="+mn-lt"/>
              </a:rPr>
              <a:t>0.08 mm</a:t>
            </a:r>
            <a:r>
              <a:rPr lang="en-US" sz="1200" dirty="0">
                <a:latin typeface="+mn-lt"/>
              </a:rPr>
              <a:t>. At rear of Tower, window area.</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Max Stress: </a:t>
            </a:r>
            <a:r>
              <a:rPr lang="en-US" sz="1200" b="1" dirty="0">
                <a:latin typeface="+mn-lt"/>
              </a:rPr>
              <a:t>107.1 MPa </a:t>
            </a:r>
            <a:r>
              <a:rPr lang="en-US" sz="1200" dirty="0">
                <a:latin typeface="+mn-lt"/>
              </a:rPr>
              <a:t>/ 450 MPa (U</a:t>
            </a:r>
            <a:r>
              <a:rPr lang="en-US" sz="1200" baseline="-25000" dirty="0">
                <a:latin typeface="+mn-lt"/>
              </a:rPr>
              <a:t>YS</a:t>
            </a:r>
            <a:r>
              <a:rPr lang="en-US" sz="1200" dirty="0">
                <a:latin typeface="+mn-lt"/>
              </a:rPr>
              <a:t>). </a:t>
            </a:r>
          </a:p>
          <a:p>
            <a:pPr algn="l">
              <a:lnSpc>
                <a:spcPct val="90000"/>
              </a:lnSpc>
            </a:pPr>
            <a:endParaRPr lang="en-US" dirty="0">
              <a:latin typeface="+mn-lt"/>
            </a:endParaRPr>
          </a:p>
        </p:txBody>
      </p:sp>
      <p:pic>
        <p:nvPicPr>
          <p:cNvPr id="10" name="Picture 9">
            <a:extLst>
              <a:ext uri="{FF2B5EF4-FFF2-40B4-BE49-F238E27FC236}">
                <a16:creationId xmlns:a16="http://schemas.microsoft.com/office/drawing/2014/main" id="{F7144CA3-78A0-130F-7202-DF872C2AD30A}"/>
              </a:ext>
            </a:extLst>
          </p:cNvPr>
          <p:cNvPicPr>
            <a:picLocks noChangeAspect="1"/>
          </p:cNvPicPr>
          <p:nvPr/>
        </p:nvPicPr>
        <p:blipFill>
          <a:blip r:embed="rId4"/>
          <a:stretch>
            <a:fillRect/>
          </a:stretch>
        </p:blipFill>
        <p:spPr>
          <a:xfrm>
            <a:off x="9322754" y="4040704"/>
            <a:ext cx="2446971" cy="2672308"/>
          </a:xfrm>
          <a:prstGeom prst="rect">
            <a:avLst/>
          </a:prstGeom>
          <a:ln>
            <a:solidFill>
              <a:schemeClr val="tx1"/>
            </a:solidFill>
          </a:ln>
        </p:spPr>
      </p:pic>
      <p:pic>
        <p:nvPicPr>
          <p:cNvPr id="16" name="Picture 15">
            <a:extLst>
              <a:ext uri="{FF2B5EF4-FFF2-40B4-BE49-F238E27FC236}">
                <a16:creationId xmlns:a16="http://schemas.microsoft.com/office/drawing/2014/main" id="{D6BD05FD-2CFE-C8DE-B8D5-0878BA7E7499}"/>
              </a:ext>
            </a:extLst>
          </p:cNvPr>
          <p:cNvPicPr>
            <a:picLocks noChangeAspect="1"/>
          </p:cNvPicPr>
          <p:nvPr/>
        </p:nvPicPr>
        <p:blipFill>
          <a:blip r:embed="rId5"/>
          <a:stretch>
            <a:fillRect/>
          </a:stretch>
        </p:blipFill>
        <p:spPr>
          <a:xfrm>
            <a:off x="7128147" y="588169"/>
            <a:ext cx="4947433" cy="3274930"/>
          </a:xfrm>
          <a:prstGeom prst="rect">
            <a:avLst/>
          </a:prstGeom>
          <a:ln>
            <a:solidFill>
              <a:schemeClr val="tx1"/>
            </a:solidFill>
          </a:ln>
        </p:spPr>
      </p:pic>
    </p:spTree>
    <p:extLst>
      <p:ext uri="{BB962C8B-B14F-4D97-AF65-F5344CB8AC3E}">
        <p14:creationId xmlns:p14="http://schemas.microsoft.com/office/powerpoint/2010/main" val="3414354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205366-2EC2-2C0E-CD2C-29C1350E4A60}"/>
              </a:ext>
            </a:extLst>
          </p:cNvPr>
          <p:cNvPicPr>
            <a:picLocks noChangeAspect="1"/>
          </p:cNvPicPr>
          <p:nvPr/>
        </p:nvPicPr>
        <p:blipFill>
          <a:blip r:embed="rId2"/>
          <a:stretch>
            <a:fillRect/>
          </a:stretch>
        </p:blipFill>
        <p:spPr>
          <a:xfrm>
            <a:off x="315876" y="3571621"/>
            <a:ext cx="3038294" cy="2822960"/>
          </a:xfrm>
          <a:prstGeom prst="rect">
            <a:avLst/>
          </a:prstGeom>
          <a:ln>
            <a:solidFill>
              <a:schemeClr val="tx1"/>
            </a:solidFill>
          </a:ln>
        </p:spPr>
      </p:pic>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latin typeface="+mn-lt"/>
              </a:rPr>
              <a:t>Bearing Load Analysis (Left Insert)</a:t>
            </a:r>
          </a:p>
        </p:txBody>
      </p:sp>
      <p:sp>
        <p:nvSpPr>
          <p:cNvPr id="3" name="Rectangle 2">
            <a:extLst>
              <a:ext uri="{FF2B5EF4-FFF2-40B4-BE49-F238E27FC236}">
                <a16:creationId xmlns:a16="http://schemas.microsoft.com/office/drawing/2014/main" id="{419B72CC-61FC-8481-6D7E-EE69BC01AB49}"/>
              </a:ext>
            </a:extLst>
          </p:cNvPr>
          <p:cNvSpPr/>
          <p:nvPr/>
        </p:nvSpPr>
        <p:spPr>
          <a:xfrm>
            <a:off x="1755648" y="4828032"/>
            <a:ext cx="100013" cy="292893"/>
          </a:xfrm>
          <a:prstGeom prst="rect">
            <a:avLst/>
          </a:prstGeom>
          <a:solidFill>
            <a:srgbClr val="FF0000"/>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96E83F0F-611A-890E-D38F-7EFC5989F116}"/>
              </a:ext>
            </a:extLst>
          </p:cNvPr>
          <p:cNvSpPr txBox="1"/>
          <p:nvPr/>
        </p:nvSpPr>
        <p:spPr>
          <a:xfrm>
            <a:off x="344488" y="790218"/>
            <a:ext cx="5045197" cy="2834622"/>
          </a:xfrm>
          <a:prstGeom prst="rect">
            <a:avLst/>
          </a:prstGeom>
          <a:noFill/>
        </p:spPr>
        <p:txBody>
          <a:bodyPr wrap="square" rtlCol="0">
            <a:spAutoFit/>
          </a:bodyPr>
          <a:lstStyle/>
          <a:p>
            <a:pPr algn="l">
              <a:lnSpc>
                <a:spcPct val="90000"/>
              </a:lnSpc>
            </a:pPr>
            <a:r>
              <a:rPr lang="en-US" sz="1200" b="1" dirty="0">
                <a:latin typeface="+mn-lt"/>
              </a:rPr>
              <a:t>Analysis Setup: </a:t>
            </a:r>
            <a:r>
              <a:rPr lang="en-US" sz="1200" dirty="0">
                <a:latin typeface="+mn-lt"/>
              </a:rPr>
              <a:t>Removable side covers and all hardware removed from model.</a:t>
            </a:r>
            <a:endParaRPr lang="en-US" sz="1200" b="1" dirty="0">
              <a:latin typeface="+mn-lt"/>
            </a:endParaRPr>
          </a:p>
          <a:p>
            <a:pPr algn="l">
              <a:lnSpc>
                <a:spcPct val="90000"/>
              </a:lnSpc>
            </a:pPr>
            <a:endParaRPr lang="en-US" sz="1200" b="1" dirty="0">
              <a:latin typeface="+mn-lt"/>
            </a:endParaRPr>
          </a:p>
          <a:p>
            <a:pPr marL="171450" indent="-171450" algn="l">
              <a:lnSpc>
                <a:spcPct val="90000"/>
              </a:lnSpc>
              <a:buFont typeface="Arial" panose="020B0604020202020204" pitchFamily="34" charset="0"/>
              <a:buChar char="•"/>
            </a:pPr>
            <a:r>
              <a:rPr lang="en-US" sz="1200" dirty="0">
                <a:latin typeface="+mn-lt"/>
              </a:rPr>
              <a:t>Materials: 1045 Carbon Steel / Tungsten</a:t>
            </a:r>
            <a:br>
              <a:rPr lang="en-US" sz="1200" b="1" dirty="0">
                <a:latin typeface="+mn-lt"/>
              </a:rPr>
            </a:br>
            <a:endParaRPr lang="en-US" sz="1200" b="1" dirty="0">
              <a:latin typeface="+mn-lt"/>
            </a:endParaRPr>
          </a:p>
          <a:p>
            <a:pPr marL="171450" indent="-171450" algn="l">
              <a:lnSpc>
                <a:spcPct val="90000"/>
              </a:lnSpc>
              <a:buFont typeface="Arial" panose="020B0604020202020204" pitchFamily="34" charset="0"/>
              <a:buChar char="•"/>
            </a:pPr>
            <a:r>
              <a:rPr lang="en-US" sz="1200" dirty="0">
                <a:latin typeface="+mn-lt"/>
              </a:rPr>
              <a:t>Applied Load: </a:t>
            </a:r>
            <a:r>
              <a:rPr lang="en-US" sz="1200" b="1" dirty="0">
                <a:latin typeface="+mn-lt"/>
              </a:rPr>
              <a:t>4,071 kg </a:t>
            </a:r>
            <a:r>
              <a:rPr lang="en-US" sz="1200" dirty="0">
                <a:latin typeface="+mn-lt"/>
              </a:rPr>
              <a:t>(23x 177 kg)</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Fixtures: Bottom Face is held Fixed, Load is applied evenly distributed on top face.</a:t>
            </a:r>
          </a:p>
          <a:p>
            <a:pPr algn="l">
              <a:lnSpc>
                <a:spcPct val="90000"/>
              </a:lnSpc>
            </a:pPr>
            <a:endParaRPr lang="en-US" sz="1200" dirty="0">
              <a:latin typeface="+mn-lt"/>
            </a:endParaRPr>
          </a:p>
          <a:p>
            <a:pPr algn="l">
              <a:lnSpc>
                <a:spcPct val="90000"/>
              </a:lnSpc>
            </a:pPr>
            <a:r>
              <a:rPr lang="en-US" sz="1200" b="1" dirty="0">
                <a:latin typeface="+mn-lt"/>
              </a:rPr>
              <a:t>Analysis Results:</a:t>
            </a:r>
            <a:br>
              <a:rPr lang="en-US" sz="1200" b="1" dirty="0">
                <a:latin typeface="+mn-lt"/>
              </a:rPr>
            </a:br>
            <a:endParaRPr lang="en-US" sz="1200" b="1" dirty="0">
              <a:latin typeface="+mn-lt"/>
            </a:endParaRPr>
          </a:p>
          <a:p>
            <a:pPr marL="171450" indent="-171450" algn="l">
              <a:lnSpc>
                <a:spcPct val="90000"/>
              </a:lnSpc>
              <a:buFont typeface="Arial" panose="020B0604020202020204" pitchFamily="34" charset="0"/>
              <a:buChar char="•"/>
            </a:pPr>
            <a:r>
              <a:rPr lang="en-US" sz="1200" dirty="0">
                <a:latin typeface="+mn-lt"/>
              </a:rPr>
              <a:t>Max Deflection: </a:t>
            </a:r>
            <a:r>
              <a:rPr lang="en-US" sz="1200" b="1" dirty="0">
                <a:latin typeface="+mn-lt"/>
              </a:rPr>
              <a:t>0.01 mm</a:t>
            </a:r>
            <a:r>
              <a:rPr lang="en-US" sz="1200" dirty="0">
                <a:latin typeface="+mn-lt"/>
              </a:rPr>
              <a:t>. At rear of Insert, window area.</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Max Stress: </a:t>
            </a:r>
            <a:r>
              <a:rPr lang="en-US" sz="1200" b="1" dirty="0">
                <a:latin typeface="+mn-lt"/>
              </a:rPr>
              <a:t>11.7 MPa </a:t>
            </a:r>
            <a:r>
              <a:rPr lang="en-US" sz="1200" dirty="0">
                <a:latin typeface="+mn-lt"/>
              </a:rPr>
              <a:t>/ 450 MPa (U</a:t>
            </a:r>
            <a:r>
              <a:rPr lang="en-US" sz="1200" baseline="-25000" dirty="0">
                <a:latin typeface="+mn-lt"/>
              </a:rPr>
              <a:t>YS</a:t>
            </a:r>
            <a:r>
              <a:rPr lang="en-US" sz="1200" dirty="0">
                <a:latin typeface="+mn-lt"/>
              </a:rPr>
              <a:t>). </a:t>
            </a:r>
          </a:p>
          <a:p>
            <a:pPr algn="l">
              <a:lnSpc>
                <a:spcPct val="90000"/>
              </a:lnSpc>
            </a:pPr>
            <a:endParaRPr lang="en-US" dirty="0">
              <a:latin typeface="+mn-lt"/>
            </a:endParaRPr>
          </a:p>
        </p:txBody>
      </p:sp>
      <p:sp>
        <p:nvSpPr>
          <p:cNvPr id="7" name="Oval 6">
            <a:extLst>
              <a:ext uri="{FF2B5EF4-FFF2-40B4-BE49-F238E27FC236}">
                <a16:creationId xmlns:a16="http://schemas.microsoft.com/office/drawing/2014/main" id="{C0EF1F69-F7A0-36F5-DA54-C321883C5F4A}"/>
              </a:ext>
            </a:extLst>
          </p:cNvPr>
          <p:cNvSpPr/>
          <p:nvPr/>
        </p:nvSpPr>
        <p:spPr>
          <a:xfrm>
            <a:off x="1816894" y="4914899"/>
            <a:ext cx="125159" cy="126207"/>
          </a:xfrm>
          <a:prstGeom prst="ellipse">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0" name="Picture 9">
            <a:extLst>
              <a:ext uri="{FF2B5EF4-FFF2-40B4-BE49-F238E27FC236}">
                <a16:creationId xmlns:a16="http://schemas.microsoft.com/office/drawing/2014/main" id="{E2F86310-0381-1CE0-25FE-7D17CDD12933}"/>
              </a:ext>
            </a:extLst>
          </p:cNvPr>
          <p:cNvPicPr>
            <a:picLocks noChangeAspect="1"/>
          </p:cNvPicPr>
          <p:nvPr/>
        </p:nvPicPr>
        <p:blipFill>
          <a:blip r:embed="rId3"/>
          <a:stretch>
            <a:fillRect/>
          </a:stretch>
        </p:blipFill>
        <p:spPr>
          <a:xfrm>
            <a:off x="9383608" y="4290540"/>
            <a:ext cx="2461579" cy="2403552"/>
          </a:xfrm>
          <a:prstGeom prst="rect">
            <a:avLst/>
          </a:prstGeom>
          <a:ln>
            <a:solidFill>
              <a:schemeClr val="tx1"/>
            </a:solidFill>
          </a:ln>
        </p:spPr>
      </p:pic>
      <p:pic>
        <p:nvPicPr>
          <p:cNvPr id="12" name="Picture 11">
            <a:extLst>
              <a:ext uri="{FF2B5EF4-FFF2-40B4-BE49-F238E27FC236}">
                <a16:creationId xmlns:a16="http://schemas.microsoft.com/office/drawing/2014/main" id="{CB1F82BD-FF15-6AB2-DD10-0E95CC288886}"/>
              </a:ext>
            </a:extLst>
          </p:cNvPr>
          <p:cNvPicPr>
            <a:picLocks noChangeAspect="1"/>
          </p:cNvPicPr>
          <p:nvPr/>
        </p:nvPicPr>
        <p:blipFill>
          <a:blip r:embed="rId4"/>
          <a:stretch>
            <a:fillRect/>
          </a:stretch>
        </p:blipFill>
        <p:spPr>
          <a:xfrm>
            <a:off x="4457144" y="3038350"/>
            <a:ext cx="4321096" cy="3772150"/>
          </a:xfrm>
          <a:prstGeom prst="rect">
            <a:avLst/>
          </a:prstGeom>
          <a:ln>
            <a:solidFill>
              <a:schemeClr val="tx1"/>
            </a:solidFill>
          </a:ln>
        </p:spPr>
      </p:pic>
      <p:pic>
        <p:nvPicPr>
          <p:cNvPr id="14" name="Picture 13">
            <a:extLst>
              <a:ext uri="{FF2B5EF4-FFF2-40B4-BE49-F238E27FC236}">
                <a16:creationId xmlns:a16="http://schemas.microsoft.com/office/drawing/2014/main" id="{9925F6A8-EC11-C2C8-CE3A-3102267C7F30}"/>
              </a:ext>
            </a:extLst>
          </p:cNvPr>
          <p:cNvPicPr>
            <a:picLocks noChangeAspect="1"/>
          </p:cNvPicPr>
          <p:nvPr/>
        </p:nvPicPr>
        <p:blipFill>
          <a:blip r:embed="rId5"/>
          <a:stretch>
            <a:fillRect/>
          </a:stretch>
        </p:blipFill>
        <p:spPr>
          <a:xfrm>
            <a:off x="7703820" y="456182"/>
            <a:ext cx="4277514" cy="3733983"/>
          </a:xfrm>
          <a:prstGeom prst="rect">
            <a:avLst/>
          </a:prstGeom>
          <a:ln>
            <a:solidFill>
              <a:schemeClr val="tx1"/>
            </a:solidFill>
          </a:ln>
        </p:spPr>
      </p:pic>
    </p:spTree>
    <p:extLst>
      <p:ext uri="{BB962C8B-B14F-4D97-AF65-F5344CB8AC3E}">
        <p14:creationId xmlns:p14="http://schemas.microsoft.com/office/powerpoint/2010/main" val="1084262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Mechanical Design Update</a:t>
            </a:r>
          </a:p>
        </p:txBody>
      </p:sp>
      <p:sp>
        <p:nvSpPr>
          <p:cNvPr id="3" name="Content Placeholder 2"/>
          <p:cNvSpPr>
            <a:spLocks noGrp="1"/>
          </p:cNvSpPr>
          <p:nvPr>
            <p:ph idx="1"/>
          </p:nvPr>
        </p:nvSpPr>
        <p:spPr>
          <a:xfrm>
            <a:off x="549002" y="1001121"/>
            <a:ext cx="11573809" cy="5116510"/>
          </a:xfrm>
        </p:spPr>
        <p:txBody>
          <a:bodyPr/>
          <a:lstStyle/>
          <a:p>
            <a:pPr marL="0" indent="0">
              <a:buNone/>
            </a:pPr>
            <a:r>
              <a:rPr lang="en-US" sz="2400" dirty="0"/>
              <a:t>Contents:</a:t>
            </a:r>
            <a:br>
              <a:rPr lang="en-US" dirty="0"/>
            </a:br>
            <a:endParaRPr lang="en-US" sz="1600" dirty="0"/>
          </a:p>
          <a:p>
            <a:pPr marL="855663" lvl="1" indent="-457200">
              <a:buFont typeface="+mj-lt"/>
              <a:buAutoNum type="arabicPeriod"/>
            </a:pPr>
            <a:r>
              <a:rPr lang="en-US" sz="2000" b="1" dirty="0" err="1"/>
              <a:t>LFHCal</a:t>
            </a:r>
            <a:r>
              <a:rPr lang="en-US" sz="2000" b="1" dirty="0"/>
              <a:t> Design Overview</a:t>
            </a:r>
            <a:br>
              <a:rPr lang="en-US" sz="2000" b="1" dirty="0"/>
            </a:br>
            <a:endParaRPr lang="en-US" sz="2000" b="1" dirty="0"/>
          </a:p>
          <a:p>
            <a:pPr marL="855663" lvl="1" indent="-457200">
              <a:buFont typeface="+mj-lt"/>
              <a:buAutoNum type="arabicPeriod"/>
            </a:pPr>
            <a:r>
              <a:rPr lang="en-US" sz="2000" b="1" dirty="0" err="1"/>
              <a:t>LFHCal</a:t>
            </a:r>
            <a:r>
              <a:rPr lang="en-US" sz="2000" b="1" dirty="0"/>
              <a:t> Component Designs </a:t>
            </a:r>
          </a:p>
          <a:p>
            <a:pPr marL="855663" lvl="1" indent="-457200">
              <a:buFont typeface="+mj-lt"/>
              <a:buAutoNum type="arabicPeriod"/>
            </a:pPr>
            <a:endParaRPr lang="en-US" sz="2000" b="1" dirty="0"/>
          </a:p>
          <a:p>
            <a:pPr marL="855663" lvl="1" indent="-457200">
              <a:buFont typeface="+mj-lt"/>
              <a:buAutoNum type="arabicPeriod"/>
            </a:pPr>
            <a:r>
              <a:rPr lang="en-US" sz="2000" b="1" dirty="0"/>
              <a:t>Fabrication Progress</a:t>
            </a:r>
            <a:br>
              <a:rPr lang="en-US" sz="2000" b="1" dirty="0"/>
            </a:br>
            <a:endParaRPr lang="en-US" sz="2000" b="1" dirty="0"/>
          </a:p>
          <a:p>
            <a:pPr marL="855663" lvl="1" indent="-457200">
              <a:buFont typeface="+mj-lt"/>
              <a:buAutoNum type="arabicPeriod"/>
            </a:pPr>
            <a:r>
              <a:rPr lang="en-US" sz="2000" b="1" dirty="0"/>
              <a:t>Scintillator Integration (CERN Test Setup)</a:t>
            </a:r>
          </a:p>
          <a:p>
            <a:pPr marL="855663" lvl="1" indent="-457200">
              <a:buFont typeface="+mj-lt"/>
              <a:buAutoNum type="arabicPeriod"/>
            </a:pPr>
            <a:endParaRPr lang="en-US" sz="2000" b="1" dirty="0"/>
          </a:p>
          <a:p>
            <a:pPr marL="855663" lvl="1" indent="-457200">
              <a:buFont typeface="+mj-lt"/>
              <a:buAutoNum type="arabicPeriod"/>
            </a:pPr>
            <a:r>
              <a:rPr lang="en-US" sz="2000" b="1" dirty="0"/>
              <a:t>Structural Analysis (Compression &amp; Lifting)</a:t>
            </a:r>
          </a:p>
          <a:p>
            <a:pPr marL="855663" lvl="1" indent="-457200">
              <a:buFont typeface="+mj-lt"/>
              <a:buAutoNum type="arabicPeriod"/>
            </a:pPr>
            <a:endParaRPr lang="en-US" sz="2000" b="1" dirty="0"/>
          </a:p>
          <a:p>
            <a:pPr marL="855663" lvl="1" indent="-457200">
              <a:buFont typeface="+mj-lt"/>
              <a:buAutoNum type="arabicPeriod"/>
            </a:pPr>
            <a:r>
              <a:rPr lang="en-US" sz="2000" b="1" dirty="0"/>
              <a:t>Seismic Evaluation</a:t>
            </a:r>
          </a:p>
          <a:p>
            <a:pPr marL="855663" lvl="1" indent="-457200">
              <a:buFont typeface="+mj-lt"/>
              <a:buAutoNum type="arabicPeriod"/>
            </a:pPr>
            <a:endParaRPr lang="en-US" sz="2000" b="1" dirty="0"/>
          </a:p>
          <a:p>
            <a:pPr marL="855663" lvl="1" indent="-457200">
              <a:buFont typeface="+mj-lt"/>
              <a:buAutoNum type="arabicPeriod"/>
            </a:pPr>
            <a:r>
              <a:rPr lang="en-US" sz="2000" b="1" dirty="0"/>
              <a:t>Next Steps</a:t>
            </a:r>
          </a:p>
        </p:txBody>
      </p:sp>
    </p:spTree>
    <p:extLst>
      <p:ext uri="{BB962C8B-B14F-4D97-AF65-F5344CB8AC3E}">
        <p14:creationId xmlns:p14="http://schemas.microsoft.com/office/powerpoint/2010/main" val="1779484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B0026B-FD94-1809-A884-4994377B23CD}"/>
              </a:ext>
            </a:extLst>
          </p:cNvPr>
          <p:cNvPicPr>
            <a:picLocks noChangeAspect="1"/>
          </p:cNvPicPr>
          <p:nvPr/>
        </p:nvPicPr>
        <p:blipFill>
          <a:blip r:embed="rId2"/>
          <a:stretch>
            <a:fillRect/>
          </a:stretch>
        </p:blipFill>
        <p:spPr>
          <a:xfrm>
            <a:off x="315876" y="3571621"/>
            <a:ext cx="3038294" cy="2822960"/>
          </a:xfrm>
          <a:prstGeom prst="rect">
            <a:avLst/>
          </a:prstGeom>
          <a:ln>
            <a:solidFill>
              <a:schemeClr val="tx1"/>
            </a:solidFill>
          </a:ln>
        </p:spPr>
      </p:pic>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latin typeface="+mn-lt"/>
              </a:rPr>
              <a:t>Bearing Load Analysis (Right Insert)</a:t>
            </a:r>
          </a:p>
        </p:txBody>
      </p:sp>
      <p:sp>
        <p:nvSpPr>
          <p:cNvPr id="3" name="Rectangle 2">
            <a:extLst>
              <a:ext uri="{FF2B5EF4-FFF2-40B4-BE49-F238E27FC236}">
                <a16:creationId xmlns:a16="http://schemas.microsoft.com/office/drawing/2014/main" id="{7E05ABD5-6B6B-0E82-144D-15FE81728FC2}"/>
              </a:ext>
            </a:extLst>
          </p:cNvPr>
          <p:cNvSpPr/>
          <p:nvPr/>
        </p:nvSpPr>
        <p:spPr>
          <a:xfrm>
            <a:off x="1855140" y="4829175"/>
            <a:ext cx="195116" cy="297792"/>
          </a:xfrm>
          <a:prstGeom prst="rect">
            <a:avLst/>
          </a:prstGeom>
          <a:solidFill>
            <a:srgbClr val="FF0000"/>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5" name="TextBox 4">
            <a:extLst>
              <a:ext uri="{FF2B5EF4-FFF2-40B4-BE49-F238E27FC236}">
                <a16:creationId xmlns:a16="http://schemas.microsoft.com/office/drawing/2014/main" id="{01638E56-AE6E-65FF-FCED-86416034484A}"/>
              </a:ext>
            </a:extLst>
          </p:cNvPr>
          <p:cNvSpPr txBox="1"/>
          <p:nvPr/>
        </p:nvSpPr>
        <p:spPr>
          <a:xfrm>
            <a:off x="344488" y="788038"/>
            <a:ext cx="4656126" cy="2834622"/>
          </a:xfrm>
          <a:prstGeom prst="rect">
            <a:avLst/>
          </a:prstGeom>
          <a:noFill/>
        </p:spPr>
        <p:txBody>
          <a:bodyPr wrap="square" rtlCol="0">
            <a:spAutoFit/>
          </a:bodyPr>
          <a:lstStyle/>
          <a:p>
            <a:pPr algn="l">
              <a:lnSpc>
                <a:spcPct val="90000"/>
              </a:lnSpc>
            </a:pPr>
            <a:r>
              <a:rPr lang="en-US" sz="1200" b="1" dirty="0">
                <a:latin typeface="+mn-lt"/>
              </a:rPr>
              <a:t>Analysis Setup:</a:t>
            </a:r>
            <a:r>
              <a:rPr lang="en-US" sz="1200" dirty="0">
                <a:latin typeface="+mn-lt"/>
              </a:rPr>
              <a:t> Removable side covers and all hardware removed from model.</a:t>
            </a:r>
            <a:br>
              <a:rPr lang="en-US" sz="1200" b="1" dirty="0">
                <a:latin typeface="+mn-lt"/>
              </a:rPr>
            </a:br>
            <a:endParaRPr lang="en-US" sz="1200" b="1" dirty="0">
              <a:latin typeface="+mn-lt"/>
            </a:endParaRPr>
          </a:p>
          <a:p>
            <a:pPr marL="171450" indent="-171450" algn="l">
              <a:lnSpc>
                <a:spcPct val="90000"/>
              </a:lnSpc>
              <a:buFont typeface="Arial" panose="020B0604020202020204" pitchFamily="34" charset="0"/>
              <a:buChar char="•"/>
            </a:pPr>
            <a:r>
              <a:rPr lang="en-US" sz="1200" dirty="0">
                <a:latin typeface="+mn-lt"/>
              </a:rPr>
              <a:t>Materials: 1045 Carbon Steel / Tungsten</a:t>
            </a:r>
          </a:p>
          <a:p>
            <a:pPr algn="l">
              <a:lnSpc>
                <a:spcPct val="90000"/>
              </a:lnSpc>
            </a:pP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Applied Load: </a:t>
            </a:r>
            <a:r>
              <a:rPr lang="en-US" sz="1200" b="1" dirty="0">
                <a:latin typeface="+mn-lt"/>
              </a:rPr>
              <a:t>8,142 kg </a:t>
            </a:r>
            <a:r>
              <a:rPr lang="en-US" sz="1200" dirty="0">
                <a:latin typeface="+mn-lt"/>
              </a:rPr>
              <a:t>(2x rows 23x 177 kg)</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Fixtures: Bottom Face is held Fixed, Load is applied evenly distributed on top face.</a:t>
            </a:r>
          </a:p>
          <a:p>
            <a:pPr algn="l">
              <a:lnSpc>
                <a:spcPct val="90000"/>
              </a:lnSpc>
            </a:pPr>
            <a:endParaRPr lang="en-US" sz="1200" dirty="0">
              <a:latin typeface="+mn-lt"/>
            </a:endParaRPr>
          </a:p>
          <a:p>
            <a:pPr algn="l">
              <a:lnSpc>
                <a:spcPct val="90000"/>
              </a:lnSpc>
            </a:pPr>
            <a:r>
              <a:rPr lang="en-US" sz="1200" b="1" dirty="0">
                <a:latin typeface="+mn-lt"/>
              </a:rPr>
              <a:t>Analysis Results:</a:t>
            </a:r>
            <a:br>
              <a:rPr lang="en-US" sz="1200" b="1" dirty="0">
                <a:latin typeface="+mn-lt"/>
              </a:rPr>
            </a:br>
            <a:endParaRPr lang="en-US" sz="1200" b="1" dirty="0">
              <a:latin typeface="+mn-lt"/>
            </a:endParaRPr>
          </a:p>
          <a:p>
            <a:pPr marL="171450" indent="-171450" algn="l">
              <a:lnSpc>
                <a:spcPct val="90000"/>
              </a:lnSpc>
              <a:buFont typeface="Arial" panose="020B0604020202020204" pitchFamily="34" charset="0"/>
              <a:buChar char="•"/>
            </a:pPr>
            <a:r>
              <a:rPr lang="en-US" sz="1200" dirty="0">
                <a:latin typeface="+mn-lt"/>
              </a:rPr>
              <a:t>Max Deflection: </a:t>
            </a:r>
            <a:r>
              <a:rPr lang="en-US" sz="1200" b="1" dirty="0">
                <a:latin typeface="+mn-lt"/>
              </a:rPr>
              <a:t>0.07 mm</a:t>
            </a:r>
            <a:r>
              <a:rPr lang="en-US" sz="1200" dirty="0">
                <a:latin typeface="+mn-lt"/>
              </a:rPr>
              <a:t>. At rear of Insert, window corner.</a:t>
            </a:r>
            <a:br>
              <a:rPr lang="en-US" sz="1200" dirty="0">
                <a:latin typeface="+mn-lt"/>
              </a:rPr>
            </a:br>
            <a:endParaRPr lang="en-US" sz="1200" dirty="0">
              <a:latin typeface="+mn-lt"/>
            </a:endParaRPr>
          </a:p>
          <a:p>
            <a:pPr marL="171450" indent="-171450" algn="l">
              <a:lnSpc>
                <a:spcPct val="90000"/>
              </a:lnSpc>
              <a:buFont typeface="Arial" panose="020B0604020202020204" pitchFamily="34" charset="0"/>
              <a:buChar char="•"/>
            </a:pPr>
            <a:r>
              <a:rPr lang="en-US" sz="1200" dirty="0">
                <a:latin typeface="+mn-lt"/>
              </a:rPr>
              <a:t>Max Stress: </a:t>
            </a:r>
            <a:r>
              <a:rPr lang="en-US" sz="1200" b="1" dirty="0">
                <a:latin typeface="+mn-lt"/>
              </a:rPr>
              <a:t>35.9 MPa </a:t>
            </a:r>
            <a:r>
              <a:rPr lang="en-US" sz="1200" dirty="0">
                <a:latin typeface="+mn-lt"/>
              </a:rPr>
              <a:t>/ 450 MPa (U</a:t>
            </a:r>
            <a:r>
              <a:rPr lang="en-US" sz="1200" baseline="-25000" dirty="0">
                <a:latin typeface="+mn-lt"/>
              </a:rPr>
              <a:t>YS</a:t>
            </a:r>
            <a:r>
              <a:rPr lang="en-US" sz="1200" dirty="0">
                <a:latin typeface="+mn-lt"/>
              </a:rPr>
              <a:t>). </a:t>
            </a:r>
          </a:p>
          <a:p>
            <a:pPr algn="l">
              <a:lnSpc>
                <a:spcPct val="90000"/>
              </a:lnSpc>
            </a:pPr>
            <a:endParaRPr lang="en-US" dirty="0">
              <a:latin typeface="+mn-lt"/>
            </a:endParaRPr>
          </a:p>
        </p:txBody>
      </p:sp>
      <p:sp>
        <p:nvSpPr>
          <p:cNvPr id="6" name="Oval 5">
            <a:extLst>
              <a:ext uri="{FF2B5EF4-FFF2-40B4-BE49-F238E27FC236}">
                <a16:creationId xmlns:a16="http://schemas.microsoft.com/office/drawing/2014/main" id="{B9AE9DEA-DC97-68B4-FBB3-80AECC53E142}"/>
              </a:ext>
            </a:extLst>
          </p:cNvPr>
          <p:cNvSpPr/>
          <p:nvPr/>
        </p:nvSpPr>
        <p:spPr>
          <a:xfrm>
            <a:off x="1826419" y="4910139"/>
            <a:ext cx="126279" cy="128586"/>
          </a:xfrm>
          <a:prstGeom prst="ellipse">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9" name="Picture 8">
            <a:extLst>
              <a:ext uri="{FF2B5EF4-FFF2-40B4-BE49-F238E27FC236}">
                <a16:creationId xmlns:a16="http://schemas.microsoft.com/office/drawing/2014/main" id="{628BEF54-223F-2D7B-FEF9-4F796199B117}"/>
              </a:ext>
            </a:extLst>
          </p:cNvPr>
          <p:cNvPicPr>
            <a:picLocks noChangeAspect="1"/>
          </p:cNvPicPr>
          <p:nvPr/>
        </p:nvPicPr>
        <p:blipFill>
          <a:blip r:embed="rId3"/>
          <a:stretch>
            <a:fillRect/>
          </a:stretch>
        </p:blipFill>
        <p:spPr>
          <a:xfrm>
            <a:off x="9709696" y="4224414"/>
            <a:ext cx="1964497" cy="2502224"/>
          </a:xfrm>
          <a:prstGeom prst="rect">
            <a:avLst/>
          </a:prstGeom>
          <a:ln>
            <a:solidFill>
              <a:schemeClr val="tx1"/>
            </a:solidFill>
          </a:ln>
        </p:spPr>
      </p:pic>
      <p:pic>
        <p:nvPicPr>
          <p:cNvPr id="11" name="Picture 10">
            <a:extLst>
              <a:ext uri="{FF2B5EF4-FFF2-40B4-BE49-F238E27FC236}">
                <a16:creationId xmlns:a16="http://schemas.microsoft.com/office/drawing/2014/main" id="{C5E8AB33-2D77-0972-C39F-958FBF8B8A33}"/>
              </a:ext>
            </a:extLst>
          </p:cNvPr>
          <p:cNvPicPr>
            <a:picLocks noChangeAspect="1"/>
          </p:cNvPicPr>
          <p:nvPr/>
        </p:nvPicPr>
        <p:blipFill rotWithShape="1">
          <a:blip r:embed="rId4"/>
          <a:srcRect t="2877"/>
          <a:stretch/>
        </p:blipFill>
        <p:spPr>
          <a:xfrm>
            <a:off x="4259487" y="2989361"/>
            <a:ext cx="4656126" cy="3737277"/>
          </a:xfrm>
          <a:prstGeom prst="rect">
            <a:avLst/>
          </a:prstGeom>
          <a:ln>
            <a:solidFill>
              <a:schemeClr val="tx1"/>
            </a:solidFill>
          </a:ln>
        </p:spPr>
      </p:pic>
      <p:pic>
        <p:nvPicPr>
          <p:cNvPr id="13" name="Picture 12">
            <a:extLst>
              <a:ext uri="{FF2B5EF4-FFF2-40B4-BE49-F238E27FC236}">
                <a16:creationId xmlns:a16="http://schemas.microsoft.com/office/drawing/2014/main" id="{ACA972C0-F37C-1591-2821-2D6F237505DF}"/>
              </a:ext>
            </a:extLst>
          </p:cNvPr>
          <p:cNvPicPr>
            <a:picLocks noChangeAspect="1"/>
          </p:cNvPicPr>
          <p:nvPr/>
        </p:nvPicPr>
        <p:blipFill>
          <a:blip r:embed="rId5"/>
          <a:stretch>
            <a:fillRect/>
          </a:stretch>
        </p:blipFill>
        <p:spPr>
          <a:xfrm>
            <a:off x="7701527" y="441162"/>
            <a:ext cx="4374860" cy="3626528"/>
          </a:xfrm>
          <a:prstGeom prst="rect">
            <a:avLst/>
          </a:prstGeom>
          <a:ln>
            <a:solidFill>
              <a:schemeClr val="tx1"/>
            </a:solidFill>
          </a:ln>
        </p:spPr>
      </p:pic>
      <p:sp>
        <p:nvSpPr>
          <p:cNvPr id="10" name="Rectangle 9">
            <a:extLst>
              <a:ext uri="{FF2B5EF4-FFF2-40B4-BE49-F238E27FC236}">
                <a16:creationId xmlns:a16="http://schemas.microsoft.com/office/drawing/2014/main" id="{DAD2AD74-8DFF-7693-5594-DFF815280AE6}"/>
              </a:ext>
            </a:extLst>
          </p:cNvPr>
          <p:cNvSpPr/>
          <p:nvPr/>
        </p:nvSpPr>
        <p:spPr>
          <a:xfrm>
            <a:off x="1855140" y="4910139"/>
            <a:ext cx="47515" cy="128586"/>
          </a:xfrm>
          <a:prstGeom prst="rect">
            <a:avLst/>
          </a:prstGeom>
          <a:solidFill>
            <a:schemeClr val="bg1"/>
          </a:solidFill>
          <a:ln w="3810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3163892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109633" y="2983010"/>
            <a:ext cx="5972734" cy="535531"/>
          </a:xfrm>
          <a:prstGeom prst="rect">
            <a:avLst/>
          </a:prstGeom>
          <a:noFill/>
        </p:spPr>
        <p:txBody>
          <a:bodyPr wrap="square" rtlCol="0">
            <a:spAutoFit/>
          </a:bodyPr>
          <a:lstStyle/>
          <a:p>
            <a:pPr algn="ctr"/>
            <a:r>
              <a:rPr lang="en-US" b="1" dirty="0">
                <a:latin typeface="+mn-lt"/>
              </a:rPr>
              <a:t>Hoisting / Detector Assembly</a:t>
            </a:r>
          </a:p>
        </p:txBody>
      </p:sp>
    </p:spTree>
    <p:extLst>
      <p:ext uri="{BB962C8B-B14F-4D97-AF65-F5344CB8AC3E}">
        <p14:creationId xmlns:p14="http://schemas.microsoft.com/office/powerpoint/2010/main" val="4044013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0902FAD-62CD-389E-FE8A-97723126A804}"/>
              </a:ext>
            </a:extLst>
          </p:cNvPr>
          <p:cNvPicPr>
            <a:picLocks noChangeAspect="1"/>
          </p:cNvPicPr>
          <p:nvPr/>
        </p:nvPicPr>
        <p:blipFill>
          <a:blip r:embed="rId2"/>
          <a:stretch>
            <a:fillRect/>
          </a:stretch>
        </p:blipFill>
        <p:spPr>
          <a:xfrm>
            <a:off x="8071563" y="2349862"/>
            <a:ext cx="4068509" cy="2472545"/>
          </a:xfrm>
          <a:prstGeom prst="rect">
            <a:avLst/>
          </a:prstGeom>
        </p:spPr>
      </p:pic>
      <p:pic>
        <p:nvPicPr>
          <p:cNvPr id="7" name="Picture 6">
            <a:extLst>
              <a:ext uri="{FF2B5EF4-FFF2-40B4-BE49-F238E27FC236}">
                <a16:creationId xmlns:a16="http://schemas.microsoft.com/office/drawing/2014/main" id="{12ACED7E-C63C-9C6F-46D9-15A9829C88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24613" y="876414"/>
            <a:ext cx="2858738" cy="3222394"/>
          </a:xfrm>
          <a:prstGeom prst="rect">
            <a:avLst/>
          </a:prstGeom>
        </p:spPr>
      </p:pic>
      <p:sp>
        <p:nvSpPr>
          <p:cNvPr id="17" name="TextBox 16">
            <a:extLst>
              <a:ext uri="{FF2B5EF4-FFF2-40B4-BE49-F238E27FC236}">
                <a16:creationId xmlns:a16="http://schemas.microsoft.com/office/drawing/2014/main" id="{2F45F415-5F64-0F00-86C6-22D4892AF198}"/>
              </a:ext>
            </a:extLst>
          </p:cNvPr>
          <p:cNvSpPr txBox="1"/>
          <p:nvPr/>
        </p:nvSpPr>
        <p:spPr>
          <a:xfrm>
            <a:off x="8318311" y="662095"/>
            <a:ext cx="1300792" cy="590931"/>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Strongback attached to 8M Tower</a:t>
            </a: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t>Assembly Methods (Detector Stacking)</a:t>
            </a:r>
            <a:endParaRPr lang="en-US" dirty="0">
              <a:latin typeface="+mn-lt"/>
            </a:endParaRPr>
          </a:p>
        </p:txBody>
      </p:sp>
      <p:sp>
        <p:nvSpPr>
          <p:cNvPr id="5" name="TextBox 4">
            <a:extLst>
              <a:ext uri="{FF2B5EF4-FFF2-40B4-BE49-F238E27FC236}">
                <a16:creationId xmlns:a16="http://schemas.microsoft.com/office/drawing/2014/main" id="{27207114-EF6D-900F-DA5D-B73681533EF5}"/>
              </a:ext>
            </a:extLst>
          </p:cNvPr>
          <p:cNvSpPr txBox="1"/>
          <p:nvPr/>
        </p:nvSpPr>
        <p:spPr>
          <a:xfrm>
            <a:off x="10273449" y="2584569"/>
            <a:ext cx="1496276"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Alignment Pins / Set Screws</a:t>
            </a:r>
          </a:p>
        </p:txBody>
      </p:sp>
      <p:sp>
        <p:nvSpPr>
          <p:cNvPr id="6" name="TextBox 5">
            <a:extLst>
              <a:ext uri="{FF2B5EF4-FFF2-40B4-BE49-F238E27FC236}">
                <a16:creationId xmlns:a16="http://schemas.microsoft.com/office/drawing/2014/main" id="{F3793ECA-DD54-8C3E-2621-877B64085A69}"/>
              </a:ext>
            </a:extLst>
          </p:cNvPr>
          <p:cNvSpPr txBox="1"/>
          <p:nvPr/>
        </p:nvSpPr>
        <p:spPr>
          <a:xfrm>
            <a:off x="8749690" y="3848699"/>
            <a:ext cx="1849068"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Top plate transparent for visualization</a:t>
            </a:r>
          </a:p>
        </p:txBody>
      </p:sp>
      <p:cxnSp>
        <p:nvCxnSpPr>
          <p:cNvPr id="8" name="Straight Arrow Connector 7">
            <a:extLst>
              <a:ext uri="{FF2B5EF4-FFF2-40B4-BE49-F238E27FC236}">
                <a16:creationId xmlns:a16="http://schemas.microsoft.com/office/drawing/2014/main" id="{1B577849-4716-7EA2-2033-55D814D45669}"/>
              </a:ext>
            </a:extLst>
          </p:cNvPr>
          <p:cNvCxnSpPr>
            <a:cxnSpLocks/>
            <a:stCxn id="5" idx="1"/>
          </p:cNvCxnSpPr>
          <p:nvPr/>
        </p:nvCxnSpPr>
        <p:spPr>
          <a:xfrm flipH="1">
            <a:off x="9676356" y="2796935"/>
            <a:ext cx="597093" cy="101365"/>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a:extLst>
              <a:ext uri="{FF2B5EF4-FFF2-40B4-BE49-F238E27FC236}">
                <a16:creationId xmlns:a16="http://schemas.microsoft.com/office/drawing/2014/main" id="{6216CA89-746B-DDFE-93FE-90870EFB64E6}"/>
              </a:ext>
            </a:extLst>
          </p:cNvPr>
          <p:cNvCxnSpPr>
            <a:cxnSpLocks/>
            <a:stCxn id="5" idx="2"/>
          </p:cNvCxnSpPr>
          <p:nvPr/>
        </p:nvCxnSpPr>
        <p:spPr>
          <a:xfrm>
            <a:off x="11021587" y="3009301"/>
            <a:ext cx="796720" cy="1249878"/>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B51014F7-4262-191B-0D8C-1914F4A407E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84702" y="4893536"/>
            <a:ext cx="4868802" cy="1406355"/>
          </a:xfrm>
          <a:prstGeom prst="rect">
            <a:avLst/>
          </a:prstGeom>
        </p:spPr>
      </p:pic>
      <p:pic>
        <p:nvPicPr>
          <p:cNvPr id="12" name="Picture 11">
            <a:extLst>
              <a:ext uri="{FF2B5EF4-FFF2-40B4-BE49-F238E27FC236}">
                <a16:creationId xmlns:a16="http://schemas.microsoft.com/office/drawing/2014/main" id="{6977E455-8F8C-8453-DDBA-58415364F85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266945" y="4914287"/>
            <a:ext cx="5188805" cy="1596555"/>
          </a:xfrm>
          <a:prstGeom prst="rect">
            <a:avLst/>
          </a:prstGeom>
        </p:spPr>
      </p:pic>
      <p:sp>
        <p:nvSpPr>
          <p:cNvPr id="14" name="TextBox 13">
            <a:extLst>
              <a:ext uri="{FF2B5EF4-FFF2-40B4-BE49-F238E27FC236}">
                <a16:creationId xmlns:a16="http://schemas.microsoft.com/office/drawing/2014/main" id="{F68D9FC0-816F-F9E3-94AC-DB90A2EA90B6}"/>
              </a:ext>
            </a:extLst>
          </p:cNvPr>
          <p:cNvSpPr txBox="1"/>
          <p:nvPr/>
        </p:nvSpPr>
        <p:spPr>
          <a:xfrm>
            <a:off x="5657011" y="4570471"/>
            <a:ext cx="1607601"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Full and half width .005” thick shims</a:t>
            </a:r>
          </a:p>
        </p:txBody>
      </p:sp>
      <p:sp>
        <p:nvSpPr>
          <p:cNvPr id="15" name="TextBox 14">
            <a:extLst>
              <a:ext uri="{FF2B5EF4-FFF2-40B4-BE49-F238E27FC236}">
                <a16:creationId xmlns:a16="http://schemas.microsoft.com/office/drawing/2014/main" id="{BD9E140C-27FA-7C50-270D-6D8F76ECB241}"/>
              </a:ext>
            </a:extLst>
          </p:cNvPr>
          <p:cNvSpPr txBox="1"/>
          <p:nvPr/>
        </p:nvSpPr>
        <p:spPr>
          <a:xfrm>
            <a:off x="244605" y="838572"/>
            <a:ext cx="5090166" cy="5760551"/>
          </a:xfrm>
          <a:prstGeom prst="rect">
            <a:avLst/>
          </a:prstGeom>
          <a:noFill/>
        </p:spPr>
        <p:txBody>
          <a:bodyPr wrap="square" rtlCol="0">
            <a:spAutoFit/>
          </a:bodyPr>
          <a:lstStyle/>
          <a:p>
            <a:pPr marL="285750" indent="-285750" algn="l">
              <a:spcBef>
                <a:spcPts val="200"/>
              </a:spcBef>
              <a:spcAft>
                <a:spcPts val="200"/>
              </a:spcAft>
              <a:buFont typeface="Arial" panose="020B0604020202020204" pitchFamily="34" charset="0"/>
              <a:buChar char="•"/>
            </a:pPr>
            <a:r>
              <a:rPr lang="en-US" sz="1250" b="1" dirty="0">
                <a:latin typeface="+mn-lt"/>
              </a:rPr>
              <a:t>Strongback Lifting Fixture:</a:t>
            </a:r>
          </a:p>
          <a:p>
            <a:pPr marL="742950" lvl="1" indent="-285750">
              <a:spcBef>
                <a:spcPts val="200"/>
              </a:spcBef>
              <a:spcAft>
                <a:spcPts val="200"/>
              </a:spcAft>
              <a:buFontTx/>
              <a:buChar char="-"/>
            </a:pPr>
            <a:r>
              <a:rPr lang="en-US" sz="1250" dirty="0">
                <a:latin typeface="+mn-lt"/>
              </a:rPr>
              <a:t>Ensures structural integrity of the tower assemblies during assembly process.</a:t>
            </a:r>
          </a:p>
          <a:p>
            <a:pPr marL="742950" lvl="1" indent="-285750">
              <a:spcBef>
                <a:spcPts val="200"/>
              </a:spcBef>
              <a:spcAft>
                <a:spcPts val="200"/>
              </a:spcAft>
              <a:buFontTx/>
              <a:buChar char="-"/>
            </a:pPr>
            <a:r>
              <a:rPr lang="en-US" sz="1250" dirty="0">
                <a:latin typeface="+mn-lt"/>
              </a:rPr>
              <a:t>Attaches via M6 threaded holes atop each Tower.</a:t>
            </a:r>
          </a:p>
          <a:p>
            <a:pPr marL="742950" lvl="1" indent="-285750">
              <a:spcBef>
                <a:spcPts val="200"/>
              </a:spcBef>
              <a:spcAft>
                <a:spcPts val="200"/>
              </a:spcAft>
              <a:buFontTx/>
              <a:buChar char="-"/>
            </a:pPr>
            <a:r>
              <a:rPr lang="en-US" sz="1250" dirty="0">
                <a:latin typeface="+mn-lt"/>
              </a:rPr>
              <a:t>Threaded holes tapped into same absorber plates which are tapped for side cover screws to reduce unique parts.</a:t>
            </a:r>
          </a:p>
          <a:p>
            <a:pPr marL="742950" lvl="1" indent="-285750">
              <a:spcBef>
                <a:spcPts val="200"/>
              </a:spcBef>
              <a:spcAft>
                <a:spcPts val="200"/>
              </a:spcAft>
              <a:buFontTx/>
              <a:buChar char="-"/>
            </a:pPr>
            <a:r>
              <a:rPr lang="en-US" sz="1250" dirty="0">
                <a:latin typeface="+mn-lt"/>
              </a:rPr>
              <a:t>2-Point lift with Assembly CG centered between Hoist Rings for redundancy and stability.</a:t>
            </a:r>
          </a:p>
          <a:p>
            <a:pPr marL="742950" lvl="1" indent="-285750">
              <a:spcBef>
                <a:spcPts val="200"/>
              </a:spcBef>
              <a:spcAft>
                <a:spcPts val="200"/>
              </a:spcAft>
              <a:buFontTx/>
              <a:buChar char="-"/>
            </a:pPr>
            <a:r>
              <a:rPr lang="en-US" sz="1250" dirty="0">
                <a:latin typeface="+mn-lt"/>
              </a:rPr>
              <a:t>Hoist Rings are each rated above full assembly weight for all lifting scenarios.</a:t>
            </a:r>
          </a:p>
          <a:p>
            <a:pPr marL="742950" lvl="1" indent="-285750">
              <a:spcBef>
                <a:spcPts val="200"/>
              </a:spcBef>
              <a:spcAft>
                <a:spcPts val="200"/>
              </a:spcAft>
              <a:buFontTx/>
              <a:buChar char="-"/>
            </a:pPr>
            <a:r>
              <a:rPr lang="en-US" sz="1250" dirty="0">
                <a:latin typeface="+mn-lt"/>
              </a:rPr>
              <a:t>Monolithic, milled 6061-T6 Al construction for multiple units to be fabricated and utilized if desired.</a:t>
            </a:r>
          </a:p>
          <a:p>
            <a:pPr marL="285750" indent="-285750">
              <a:spcBef>
                <a:spcPts val="200"/>
              </a:spcBef>
              <a:spcAft>
                <a:spcPts val="200"/>
              </a:spcAft>
              <a:buFont typeface="Arial" panose="020B0604020202020204" pitchFamily="34" charset="0"/>
              <a:buChar char="•"/>
            </a:pPr>
            <a:r>
              <a:rPr lang="en-US" sz="1250" b="1" dirty="0">
                <a:latin typeface="+mn-lt"/>
              </a:rPr>
              <a:t>Strongback Variations (3x):</a:t>
            </a:r>
          </a:p>
          <a:p>
            <a:pPr marL="742950" lvl="1" indent="-285750">
              <a:spcBef>
                <a:spcPts val="200"/>
              </a:spcBef>
              <a:spcAft>
                <a:spcPts val="200"/>
              </a:spcAft>
              <a:buFontTx/>
              <a:buChar char="-"/>
            </a:pPr>
            <a:r>
              <a:rPr lang="en-US" sz="1250" dirty="0">
                <a:latin typeface="+mn-lt"/>
              </a:rPr>
              <a:t>4M Tower</a:t>
            </a:r>
          </a:p>
          <a:p>
            <a:pPr marL="742950" lvl="1" indent="-285750">
              <a:spcBef>
                <a:spcPts val="200"/>
              </a:spcBef>
              <a:spcAft>
                <a:spcPts val="200"/>
              </a:spcAft>
              <a:buFontTx/>
              <a:buChar char="-"/>
            </a:pPr>
            <a:r>
              <a:rPr lang="en-US" sz="1250" dirty="0">
                <a:latin typeface="+mn-lt"/>
              </a:rPr>
              <a:t>8M Tower</a:t>
            </a:r>
          </a:p>
          <a:p>
            <a:pPr marL="742950" lvl="1" indent="-285750">
              <a:spcBef>
                <a:spcPts val="200"/>
              </a:spcBef>
              <a:spcAft>
                <a:spcPts val="200"/>
              </a:spcAft>
              <a:buFontTx/>
              <a:buChar char="-"/>
            </a:pPr>
            <a:r>
              <a:rPr lang="en-US" sz="1250" dirty="0">
                <a:latin typeface="+mn-lt"/>
              </a:rPr>
              <a:t>Insert Assembly (Common Strongback for both)</a:t>
            </a:r>
          </a:p>
          <a:p>
            <a:pPr marL="285750" indent="-285750" algn="l">
              <a:spcBef>
                <a:spcPts val="200"/>
              </a:spcBef>
              <a:spcAft>
                <a:spcPts val="200"/>
              </a:spcAft>
              <a:buFont typeface="Arial" panose="020B0604020202020204" pitchFamily="34" charset="0"/>
              <a:buChar char="•"/>
            </a:pPr>
            <a:r>
              <a:rPr lang="en-US" sz="1250" b="1" dirty="0">
                <a:latin typeface="+mn-lt"/>
              </a:rPr>
              <a:t>Assembly of Detector Stack:</a:t>
            </a:r>
          </a:p>
          <a:p>
            <a:pPr marL="742950" lvl="1" indent="-285750">
              <a:spcBef>
                <a:spcPts val="200"/>
              </a:spcBef>
              <a:spcAft>
                <a:spcPts val="200"/>
              </a:spcAft>
              <a:buFontTx/>
              <a:buChar char="-"/>
            </a:pPr>
            <a:r>
              <a:rPr lang="en-US" sz="1250" dirty="0">
                <a:latin typeface="+mn-lt"/>
              </a:rPr>
              <a:t>After Tower is positioned on stack, the strongback is removed and alignment pins are installed in the rear 2x holes and set screws are installed in the remaining 8x holes.</a:t>
            </a:r>
          </a:p>
          <a:p>
            <a:pPr marL="742950" lvl="1" indent="-285750">
              <a:spcBef>
                <a:spcPts val="200"/>
              </a:spcBef>
              <a:spcAft>
                <a:spcPts val="200"/>
              </a:spcAft>
              <a:buFontTx/>
              <a:buChar char="-"/>
            </a:pPr>
            <a:r>
              <a:rPr lang="en-US" sz="1250" dirty="0">
                <a:latin typeface="+mn-lt"/>
              </a:rPr>
              <a:t>Sheet metal shims of various thicknesses / widths allow for fine adjustments of the stack during the final assembly process.</a:t>
            </a:r>
          </a:p>
        </p:txBody>
      </p:sp>
      <p:cxnSp>
        <p:nvCxnSpPr>
          <p:cNvPr id="20" name="Straight Arrow Connector 19">
            <a:extLst>
              <a:ext uri="{FF2B5EF4-FFF2-40B4-BE49-F238E27FC236}">
                <a16:creationId xmlns:a16="http://schemas.microsoft.com/office/drawing/2014/main" id="{D4855134-4EB6-120E-3D59-544A7BCFD365}"/>
              </a:ext>
            </a:extLst>
          </p:cNvPr>
          <p:cNvCxnSpPr>
            <a:cxnSpLocks/>
            <a:stCxn id="5" idx="1"/>
          </p:cNvCxnSpPr>
          <p:nvPr/>
        </p:nvCxnSpPr>
        <p:spPr>
          <a:xfrm flipH="1">
            <a:off x="8918618" y="2796935"/>
            <a:ext cx="1354831" cy="580108"/>
          </a:xfrm>
          <a:prstGeom prst="straightConnector1">
            <a:avLst/>
          </a:prstGeom>
          <a:ln w="1905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52140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05A84D-0A0C-6D27-36FB-4AB6AF62BA25}"/>
              </a:ext>
            </a:extLst>
          </p:cNvPr>
          <p:cNvPicPr>
            <a:picLocks noChangeAspect="1"/>
          </p:cNvPicPr>
          <p:nvPr/>
        </p:nvPicPr>
        <p:blipFill>
          <a:blip r:embed="rId2"/>
          <a:stretch>
            <a:fillRect/>
          </a:stretch>
        </p:blipFill>
        <p:spPr>
          <a:xfrm>
            <a:off x="614831" y="4453744"/>
            <a:ext cx="5138906" cy="1539959"/>
          </a:xfrm>
          <a:prstGeom prst="rect">
            <a:avLst/>
          </a:prstGeom>
        </p:spPr>
      </p:pic>
      <p:pic>
        <p:nvPicPr>
          <p:cNvPr id="8" name="Picture 7">
            <a:extLst>
              <a:ext uri="{FF2B5EF4-FFF2-40B4-BE49-F238E27FC236}">
                <a16:creationId xmlns:a16="http://schemas.microsoft.com/office/drawing/2014/main" id="{CF4BF5DF-E98C-BE6B-1993-04DC808F9B2A}"/>
              </a:ext>
            </a:extLst>
          </p:cNvPr>
          <p:cNvPicPr>
            <a:picLocks noChangeAspect="1"/>
          </p:cNvPicPr>
          <p:nvPr/>
        </p:nvPicPr>
        <p:blipFill>
          <a:blip r:embed="rId3"/>
          <a:stretch>
            <a:fillRect/>
          </a:stretch>
        </p:blipFill>
        <p:spPr>
          <a:xfrm>
            <a:off x="6156542" y="3472802"/>
            <a:ext cx="5936391" cy="3336665"/>
          </a:xfrm>
          <a:prstGeom prst="rect">
            <a:avLst/>
          </a:prstGeom>
        </p:spPr>
      </p:pic>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44488" y="320675"/>
            <a:ext cx="11425237" cy="534988"/>
          </a:xfrm>
          <a:prstGeom prst="rect">
            <a:avLst/>
          </a:prstGeom>
          <a:noFill/>
        </p:spPr>
        <p:txBody>
          <a:bodyPr wrap="square" rtlCol="0">
            <a:spAutoFit/>
          </a:bodyPr>
          <a:lstStyle/>
          <a:p>
            <a:r>
              <a:rPr lang="en-US" dirty="0"/>
              <a:t>8M Tower Strongback Lifting Analysis</a:t>
            </a:r>
            <a:endParaRPr lang="en-US" dirty="0">
              <a:latin typeface="+mn-lt"/>
            </a:endParaRPr>
          </a:p>
        </p:txBody>
      </p:sp>
      <p:sp>
        <p:nvSpPr>
          <p:cNvPr id="2" name="TextBox 1">
            <a:extLst>
              <a:ext uri="{FF2B5EF4-FFF2-40B4-BE49-F238E27FC236}">
                <a16:creationId xmlns:a16="http://schemas.microsoft.com/office/drawing/2014/main" id="{AC4B582C-75E4-7E0F-DD46-28B880D98DB9}"/>
              </a:ext>
            </a:extLst>
          </p:cNvPr>
          <p:cNvSpPr txBox="1"/>
          <p:nvPr/>
        </p:nvSpPr>
        <p:spPr>
          <a:xfrm>
            <a:off x="344486" y="917926"/>
            <a:ext cx="5751513" cy="5660011"/>
          </a:xfrm>
          <a:prstGeom prst="rect">
            <a:avLst/>
          </a:prstGeom>
          <a:noFill/>
        </p:spPr>
        <p:txBody>
          <a:bodyPr wrap="square" rtlCol="0">
            <a:spAutoFit/>
          </a:bodyPr>
          <a:lstStyle/>
          <a:p>
            <a:pPr algn="l">
              <a:lnSpc>
                <a:spcPct val="90000"/>
              </a:lnSpc>
            </a:pPr>
            <a:r>
              <a:rPr lang="en-US" sz="1200" b="1" dirty="0">
                <a:latin typeface="+mn-lt"/>
              </a:rPr>
              <a:t>Items for Analysis: </a:t>
            </a:r>
            <a:r>
              <a:rPr lang="en-US" sz="1200" dirty="0">
                <a:latin typeface="+mn-lt"/>
              </a:rPr>
              <a:t>8M Tower under normal lift. (Tower + Strongback)</a:t>
            </a:r>
          </a:p>
          <a:p>
            <a:pPr marL="228600" indent="-228600" algn="l">
              <a:lnSpc>
                <a:spcPct val="90000"/>
              </a:lnSpc>
              <a:buAutoNum type="arabicPeriod"/>
            </a:pPr>
            <a:endParaRPr lang="en-US" sz="1200" dirty="0">
              <a:latin typeface="+mn-lt"/>
            </a:endParaRPr>
          </a:p>
          <a:p>
            <a:pPr algn="l">
              <a:lnSpc>
                <a:spcPct val="90000"/>
              </a:lnSpc>
            </a:pPr>
            <a:r>
              <a:rPr lang="en-US" sz="1200" b="1" dirty="0">
                <a:latin typeface="+mn-lt"/>
              </a:rPr>
              <a:t>Analysis Setup:</a:t>
            </a:r>
            <a:br>
              <a:rPr lang="en-US" sz="1200" b="1" dirty="0">
                <a:latin typeface="+mn-lt"/>
              </a:rPr>
            </a:br>
            <a:endParaRPr lang="en-US" sz="1200" b="1" dirty="0">
              <a:latin typeface="+mn-lt"/>
            </a:endParaRPr>
          </a:p>
          <a:p>
            <a:pPr algn="l">
              <a:lnSpc>
                <a:spcPct val="90000"/>
              </a:lnSpc>
            </a:pPr>
            <a:r>
              <a:rPr lang="en-US" sz="1200" dirty="0">
                <a:latin typeface="+mn-lt"/>
              </a:rPr>
              <a:t>Applied Load: 125% Proof Load</a:t>
            </a:r>
          </a:p>
          <a:p>
            <a:pPr marL="171450" indent="-171450" algn="l">
              <a:lnSpc>
                <a:spcPct val="90000"/>
              </a:lnSpc>
              <a:buFont typeface="Arial" panose="020B0604020202020204" pitchFamily="34" charset="0"/>
              <a:buChar char="•"/>
            </a:pPr>
            <a:r>
              <a:rPr lang="en-US" sz="1200" dirty="0">
                <a:latin typeface="+mn-lt"/>
              </a:rPr>
              <a:t>Gravity (weight from assigned material density) + Estimated weight of internal components (scintillator envelopes). </a:t>
            </a:r>
            <a:r>
              <a:rPr lang="en-US" sz="1200" b="1" dirty="0">
                <a:latin typeface="+mn-lt"/>
              </a:rPr>
              <a:t>170 kg x 1.25</a:t>
            </a:r>
            <a:br>
              <a:rPr lang="en-US" sz="1200" dirty="0">
                <a:latin typeface="+mn-lt"/>
              </a:rPr>
            </a:br>
            <a:endParaRPr lang="en-US" sz="1200" dirty="0">
              <a:latin typeface="+mn-lt"/>
            </a:endParaRPr>
          </a:p>
          <a:p>
            <a:pPr algn="l">
              <a:lnSpc>
                <a:spcPct val="90000"/>
              </a:lnSpc>
            </a:pPr>
            <a:r>
              <a:rPr lang="en-US" sz="1200" dirty="0">
                <a:latin typeface="+mn-lt"/>
              </a:rPr>
              <a:t>Fixtures: </a:t>
            </a:r>
          </a:p>
          <a:p>
            <a:pPr marL="171450" indent="-171450" algn="l">
              <a:lnSpc>
                <a:spcPct val="90000"/>
              </a:lnSpc>
              <a:buFont typeface="Arial" panose="020B0604020202020204" pitchFamily="34" charset="0"/>
              <a:buChar char="•"/>
            </a:pPr>
            <a:r>
              <a:rPr lang="en-US" sz="1200" dirty="0">
                <a:latin typeface="+mn-lt"/>
              </a:rPr>
              <a:t>Hoist Ring modeled as “puck” with M10 Bolt 96 N-m torque (2x).</a:t>
            </a:r>
          </a:p>
          <a:p>
            <a:pPr marL="171450" indent="-171450" algn="l">
              <a:lnSpc>
                <a:spcPct val="90000"/>
              </a:lnSpc>
              <a:buFont typeface="Arial" panose="020B0604020202020204" pitchFamily="34" charset="0"/>
              <a:buChar char="•"/>
            </a:pPr>
            <a:r>
              <a:rPr lang="en-US" sz="1200" dirty="0">
                <a:latin typeface="+mn-lt"/>
              </a:rPr>
              <a:t>Strongback attached with M6 Bolts 17 N-m torque (10x).</a:t>
            </a:r>
          </a:p>
          <a:p>
            <a:pPr algn="l">
              <a:lnSpc>
                <a:spcPct val="90000"/>
              </a:lnSpc>
            </a:pPr>
            <a:endParaRPr lang="en-US" sz="1200" dirty="0">
              <a:latin typeface="+mn-lt"/>
            </a:endParaRPr>
          </a:p>
          <a:p>
            <a:pPr algn="l">
              <a:lnSpc>
                <a:spcPct val="90000"/>
              </a:lnSpc>
            </a:pPr>
            <a:r>
              <a:rPr lang="en-US" sz="1200" b="1" dirty="0">
                <a:latin typeface="+mn-lt"/>
              </a:rPr>
              <a:t>Analysis Results:</a:t>
            </a:r>
            <a:br>
              <a:rPr lang="en-US" sz="1200" b="1" dirty="0">
                <a:latin typeface="+mn-lt"/>
              </a:rPr>
            </a:br>
            <a:endParaRPr lang="en-US" sz="1200" b="1" dirty="0">
              <a:latin typeface="+mn-lt"/>
            </a:endParaRPr>
          </a:p>
          <a:p>
            <a:pPr algn="l">
              <a:lnSpc>
                <a:spcPct val="90000"/>
              </a:lnSpc>
            </a:pPr>
            <a:r>
              <a:rPr lang="en-US" sz="1200" dirty="0">
                <a:latin typeface="+mn-lt"/>
              </a:rPr>
              <a:t>Max Deflection: </a:t>
            </a:r>
            <a:r>
              <a:rPr lang="en-US" sz="1200" b="1" dirty="0">
                <a:latin typeface="+mn-lt"/>
              </a:rPr>
              <a:t>0.145 mm</a:t>
            </a:r>
            <a:r>
              <a:rPr lang="en-US" sz="1200" dirty="0">
                <a:latin typeface="+mn-lt"/>
              </a:rPr>
              <a:t>. </a:t>
            </a:r>
            <a:br>
              <a:rPr lang="en-US" sz="1200" dirty="0">
                <a:latin typeface="+mn-lt"/>
              </a:rPr>
            </a:br>
            <a:endParaRPr lang="en-US" sz="1200" dirty="0">
              <a:latin typeface="+mn-lt"/>
            </a:endParaRPr>
          </a:p>
          <a:p>
            <a:pPr algn="l">
              <a:lnSpc>
                <a:spcPct val="90000"/>
              </a:lnSpc>
            </a:pPr>
            <a:r>
              <a:rPr lang="en-US" sz="1200" dirty="0">
                <a:latin typeface="+mn-lt"/>
              </a:rPr>
              <a:t>Max Stress: </a:t>
            </a:r>
            <a:r>
              <a:rPr lang="en-US" sz="1200" b="1" dirty="0">
                <a:latin typeface="+mn-lt"/>
              </a:rPr>
              <a:t>&lt;150.0 MPa </a:t>
            </a:r>
            <a:r>
              <a:rPr lang="en-US" sz="1200" dirty="0">
                <a:latin typeface="+mn-lt"/>
              </a:rPr>
              <a:t>/ 450 MPa. </a:t>
            </a: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endParaRPr lang="en-US" sz="1200" dirty="0">
              <a:latin typeface="+mn-lt"/>
            </a:endParaRPr>
          </a:p>
          <a:p>
            <a:pPr algn="l">
              <a:lnSpc>
                <a:spcPct val="90000"/>
              </a:lnSpc>
            </a:pPr>
            <a:r>
              <a:rPr lang="en-US" sz="1200" dirty="0">
                <a:latin typeface="+mn-lt"/>
              </a:rPr>
              <a:t>* </a:t>
            </a:r>
            <a:r>
              <a:rPr lang="en-US" sz="1200" i="1" dirty="0">
                <a:latin typeface="+mn-lt"/>
              </a:rPr>
              <a:t>Also analyzed accident load with 1x hoist ring, with no failure predicted.</a:t>
            </a:r>
          </a:p>
          <a:p>
            <a:pPr algn="l">
              <a:lnSpc>
                <a:spcPct val="90000"/>
              </a:lnSpc>
            </a:pPr>
            <a:endParaRPr lang="en-US" dirty="0">
              <a:latin typeface="+mn-lt"/>
            </a:endParaRPr>
          </a:p>
        </p:txBody>
      </p:sp>
      <p:sp>
        <p:nvSpPr>
          <p:cNvPr id="3" name="TextBox 2">
            <a:extLst>
              <a:ext uri="{FF2B5EF4-FFF2-40B4-BE49-F238E27FC236}">
                <a16:creationId xmlns:a16="http://schemas.microsoft.com/office/drawing/2014/main" id="{352248BD-C12C-78E3-AB2D-CBE96A9668D8}"/>
              </a:ext>
            </a:extLst>
          </p:cNvPr>
          <p:cNvSpPr txBox="1"/>
          <p:nvPr/>
        </p:nvSpPr>
        <p:spPr>
          <a:xfrm>
            <a:off x="7245632" y="3823027"/>
            <a:ext cx="1279477" cy="4247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Deformation Plot (mm) </a:t>
            </a:r>
          </a:p>
        </p:txBody>
      </p:sp>
      <p:sp>
        <p:nvSpPr>
          <p:cNvPr id="5" name="TextBox 4">
            <a:extLst>
              <a:ext uri="{FF2B5EF4-FFF2-40B4-BE49-F238E27FC236}">
                <a16:creationId xmlns:a16="http://schemas.microsoft.com/office/drawing/2014/main" id="{CDC3063A-5476-3D1F-B8E3-A1C4087C23AC}"/>
              </a:ext>
            </a:extLst>
          </p:cNvPr>
          <p:cNvSpPr txBox="1"/>
          <p:nvPr/>
        </p:nvSpPr>
        <p:spPr>
          <a:xfrm>
            <a:off x="2618345" y="4418424"/>
            <a:ext cx="1596534" cy="258532"/>
          </a:xfrm>
          <a:prstGeom prst="rect">
            <a:avLst/>
          </a:prstGeom>
          <a:solidFill>
            <a:schemeClr val="bg1"/>
          </a:solidFill>
          <a:ln>
            <a:solidFill>
              <a:schemeClr val="tx1"/>
            </a:solidFill>
          </a:ln>
        </p:spPr>
        <p:txBody>
          <a:bodyPr wrap="square" rtlCol="0">
            <a:spAutoFit/>
          </a:bodyPr>
          <a:lstStyle/>
          <a:p>
            <a:pPr algn="ctr">
              <a:lnSpc>
                <a:spcPct val="90000"/>
              </a:lnSpc>
            </a:pPr>
            <a:r>
              <a:rPr lang="en-US" sz="1200" dirty="0">
                <a:latin typeface="+mn-lt"/>
              </a:rPr>
              <a:t>Loads and fixtures </a:t>
            </a:r>
          </a:p>
        </p:txBody>
      </p:sp>
      <p:pic>
        <p:nvPicPr>
          <p:cNvPr id="10" name="Picture 9">
            <a:extLst>
              <a:ext uri="{FF2B5EF4-FFF2-40B4-BE49-F238E27FC236}">
                <a16:creationId xmlns:a16="http://schemas.microsoft.com/office/drawing/2014/main" id="{BBF1D00F-1235-BA6A-A66C-F3517AB265FF}"/>
              </a:ext>
            </a:extLst>
          </p:cNvPr>
          <p:cNvPicPr>
            <a:picLocks noChangeAspect="1"/>
          </p:cNvPicPr>
          <p:nvPr/>
        </p:nvPicPr>
        <p:blipFill rotWithShape="1">
          <a:blip r:embed="rId4"/>
          <a:srcRect l="1759" t="2997" r="1556" b="3777"/>
          <a:stretch/>
        </p:blipFill>
        <p:spPr bwMode="auto">
          <a:xfrm>
            <a:off x="6898454" y="1010545"/>
            <a:ext cx="5194479" cy="1699240"/>
          </a:xfrm>
          <a:prstGeom prst="rect">
            <a:avLst/>
          </a:prstGeom>
          <a:ln>
            <a:solidFill>
              <a:schemeClr val="tx1"/>
            </a:solid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ACF13C-F01D-4E19-0D2A-A3B225B6E430}"/>
              </a:ext>
            </a:extLst>
          </p:cNvPr>
          <p:cNvPicPr>
            <a:picLocks noChangeAspect="1"/>
          </p:cNvPicPr>
          <p:nvPr/>
        </p:nvPicPr>
        <p:blipFill rotWithShape="1">
          <a:blip r:embed="rId5"/>
          <a:srcRect t="3465" b="2019"/>
          <a:stretch/>
        </p:blipFill>
        <p:spPr bwMode="auto">
          <a:xfrm>
            <a:off x="5056464" y="3146968"/>
            <a:ext cx="1736809" cy="177685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9959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109633" y="2983010"/>
            <a:ext cx="5972734" cy="535531"/>
          </a:xfrm>
          <a:prstGeom prst="rect">
            <a:avLst/>
          </a:prstGeom>
          <a:noFill/>
        </p:spPr>
        <p:txBody>
          <a:bodyPr wrap="square" rtlCol="0">
            <a:spAutoFit/>
          </a:bodyPr>
          <a:lstStyle/>
          <a:p>
            <a:pPr algn="ctr"/>
            <a:r>
              <a:rPr lang="en-US" b="1" dirty="0">
                <a:latin typeface="+mn-lt"/>
              </a:rPr>
              <a:t>Seismic Load  Calculations</a:t>
            </a:r>
          </a:p>
        </p:txBody>
      </p:sp>
    </p:spTree>
    <p:extLst>
      <p:ext uri="{BB962C8B-B14F-4D97-AF65-F5344CB8AC3E}">
        <p14:creationId xmlns:p14="http://schemas.microsoft.com/office/powerpoint/2010/main" val="2129870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7FA24-6E5B-42F8-9766-2FE9CEBEB1F5}"/>
              </a:ext>
            </a:extLst>
          </p:cNvPr>
          <p:cNvSpPr>
            <a:spLocks noGrp="1"/>
          </p:cNvSpPr>
          <p:nvPr>
            <p:ph type="title"/>
          </p:nvPr>
        </p:nvSpPr>
        <p:spPr/>
        <p:txBody>
          <a:bodyPr/>
          <a:lstStyle/>
          <a:p>
            <a:r>
              <a:rPr lang="en-US" dirty="0"/>
              <a:t>Seismic Loading Calculations</a:t>
            </a:r>
          </a:p>
        </p:txBody>
      </p:sp>
      <p:sp>
        <p:nvSpPr>
          <p:cNvPr id="6" name="TextBox 5">
            <a:extLst>
              <a:ext uri="{FF2B5EF4-FFF2-40B4-BE49-F238E27FC236}">
                <a16:creationId xmlns:a16="http://schemas.microsoft.com/office/drawing/2014/main" id="{138442DE-F09D-4BDD-B8BD-4FF77E242F68}"/>
              </a:ext>
            </a:extLst>
          </p:cNvPr>
          <p:cNvSpPr txBox="1"/>
          <p:nvPr/>
        </p:nvSpPr>
        <p:spPr>
          <a:xfrm>
            <a:off x="348139" y="975335"/>
            <a:ext cx="11620480" cy="5079339"/>
          </a:xfrm>
          <a:prstGeom prst="rect">
            <a:avLst/>
          </a:prstGeom>
          <a:noFill/>
        </p:spPr>
        <p:txBody>
          <a:bodyPr wrap="square" rtlCol="0">
            <a:spAutoFit/>
          </a:bodyPr>
          <a:lstStyle/>
          <a:p>
            <a:pPr marL="285750" indent="-285750" algn="l">
              <a:spcBef>
                <a:spcPts val="200"/>
              </a:spcBef>
              <a:spcAft>
                <a:spcPts val="200"/>
              </a:spcAft>
              <a:buFont typeface="Arial" panose="020B0604020202020204" pitchFamily="34" charset="0"/>
              <a:buChar char="•"/>
            </a:pPr>
            <a:r>
              <a:rPr lang="en-US" sz="1250" b="1" dirty="0">
                <a:latin typeface="+mn-lt"/>
              </a:rPr>
              <a:t>Seismic Loading: 0.25 g</a:t>
            </a:r>
          </a:p>
          <a:p>
            <a:pPr marL="285750" indent="-285750" algn="l">
              <a:spcBef>
                <a:spcPts val="200"/>
              </a:spcBef>
              <a:spcAft>
                <a:spcPts val="200"/>
              </a:spcAft>
              <a:buFont typeface="Arial" panose="020B0604020202020204" pitchFamily="34" charset="0"/>
              <a:buChar char="•"/>
            </a:pPr>
            <a:endParaRPr lang="en-US" sz="1250" b="1" dirty="0">
              <a:latin typeface="+mn-lt"/>
            </a:endParaRPr>
          </a:p>
          <a:p>
            <a:pPr marL="285750" indent="-285750" algn="l">
              <a:spcBef>
                <a:spcPts val="200"/>
              </a:spcBef>
              <a:spcAft>
                <a:spcPts val="200"/>
              </a:spcAft>
              <a:buFont typeface="Arial" panose="020B0604020202020204" pitchFamily="34" charset="0"/>
              <a:buChar char="•"/>
            </a:pPr>
            <a:r>
              <a:rPr lang="en-US" sz="1250" b="1" dirty="0">
                <a:latin typeface="+mn-lt"/>
              </a:rPr>
              <a:t>Considerations:</a:t>
            </a:r>
            <a:br>
              <a:rPr lang="en-US" sz="1250" b="1" dirty="0">
                <a:latin typeface="+mn-lt"/>
              </a:rPr>
            </a:br>
            <a:br>
              <a:rPr lang="en-US" sz="1250" b="1" dirty="0">
                <a:latin typeface="+mn-lt"/>
              </a:rPr>
            </a:br>
            <a:r>
              <a:rPr lang="en-US" sz="1250" dirty="0">
                <a:latin typeface="+mn-lt"/>
              </a:rPr>
              <a:t>The </a:t>
            </a:r>
            <a:r>
              <a:rPr lang="en-US" sz="1250" dirty="0" err="1">
                <a:latin typeface="+mn-lt"/>
              </a:rPr>
              <a:t>LFHCal</a:t>
            </a:r>
            <a:r>
              <a:rPr lang="en-US" sz="1250" dirty="0">
                <a:latin typeface="+mn-lt"/>
              </a:rPr>
              <a:t> stack may be subjected to low acceleration seismic activity based on its location and facility foundation. A preliminary evaluation should be performed to predict any lateral and/or axial movement of the stacked towers in relation to each other during a seismic event, and ensure the alignment pins are adequately sixed to prevent excess movement / damage of the stack.</a:t>
            </a:r>
          </a:p>
          <a:p>
            <a:pPr lvl="1">
              <a:spcBef>
                <a:spcPts val="200"/>
              </a:spcBef>
              <a:spcAft>
                <a:spcPts val="200"/>
              </a:spcAft>
            </a:pPr>
            <a:endParaRPr lang="en-US" sz="1250" b="1" dirty="0">
              <a:latin typeface="+mn-lt"/>
            </a:endParaRPr>
          </a:p>
          <a:p>
            <a:pPr marL="285750" indent="-285750">
              <a:lnSpc>
                <a:spcPct val="90000"/>
              </a:lnSpc>
              <a:buFont typeface="Arial" panose="020B0604020202020204" pitchFamily="34" charset="0"/>
              <a:buChar char="•"/>
            </a:pPr>
            <a:r>
              <a:rPr lang="en-US" sz="1250" b="1" dirty="0">
                <a:latin typeface="+mn-lt"/>
              </a:rPr>
              <a:t>Assumptions:</a:t>
            </a:r>
          </a:p>
          <a:p>
            <a:pPr>
              <a:lnSpc>
                <a:spcPct val="90000"/>
              </a:lnSpc>
            </a:pPr>
            <a:endParaRPr lang="en-US" sz="1250" b="1" dirty="0">
              <a:latin typeface="+mn-lt"/>
            </a:endParaRPr>
          </a:p>
          <a:p>
            <a:pPr marL="342900" indent="-342900">
              <a:lnSpc>
                <a:spcPct val="90000"/>
              </a:lnSpc>
              <a:buFont typeface="+mj-lt"/>
              <a:buAutoNum type="arabicPeriod"/>
            </a:pPr>
            <a:r>
              <a:rPr lang="en-US" sz="1250" dirty="0">
                <a:latin typeface="+mn-lt"/>
              </a:rPr>
              <a:t>The </a:t>
            </a:r>
            <a:r>
              <a:rPr lang="en-US" sz="1250" dirty="0" err="1">
                <a:latin typeface="+mn-lt"/>
              </a:rPr>
              <a:t>LFHCal</a:t>
            </a:r>
            <a:r>
              <a:rPr lang="en-US" sz="1250" dirty="0">
                <a:latin typeface="+mn-lt"/>
              </a:rPr>
              <a:t> is well contained in a rigid and properly secured support structure, which prevents tipping or movement of the assembly (no dynamic effects considered). </a:t>
            </a:r>
            <a:br>
              <a:rPr lang="en-US" sz="1250" dirty="0">
                <a:latin typeface="+mn-lt"/>
              </a:rPr>
            </a:br>
            <a:endParaRPr lang="en-US" sz="1250" dirty="0">
              <a:latin typeface="+mn-lt"/>
            </a:endParaRPr>
          </a:p>
          <a:p>
            <a:pPr marL="342900" indent="-342900">
              <a:lnSpc>
                <a:spcPct val="90000"/>
              </a:lnSpc>
              <a:buFont typeface="+mj-lt"/>
              <a:buAutoNum type="arabicPeriod"/>
            </a:pPr>
            <a:r>
              <a:rPr lang="en-US" sz="1250" dirty="0">
                <a:latin typeface="+mn-lt"/>
              </a:rPr>
              <a:t>Equivalent force method used to evaluate the assemblies. (Acceleration x Mass of object = Applied force on object)</a:t>
            </a:r>
            <a:br>
              <a:rPr lang="en-US" sz="1250" dirty="0">
                <a:latin typeface="+mn-lt"/>
              </a:rPr>
            </a:br>
            <a:endParaRPr lang="en-US" sz="1250" dirty="0">
              <a:latin typeface="+mn-lt"/>
            </a:endParaRPr>
          </a:p>
          <a:p>
            <a:pPr marL="342900" indent="-342900">
              <a:lnSpc>
                <a:spcPct val="90000"/>
              </a:lnSpc>
              <a:buFont typeface="+mj-lt"/>
              <a:buAutoNum type="arabicPeriod"/>
            </a:pPr>
            <a:r>
              <a:rPr lang="en-US" sz="1250" dirty="0">
                <a:latin typeface="+mn-lt"/>
              </a:rPr>
              <a:t>Tower material is Nickel Plated 1020 Carbon Steel, Shim material is 304 Stainless Steel.</a:t>
            </a:r>
            <a:br>
              <a:rPr lang="en-US" sz="1250" dirty="0">
                <a:latin typeface="+mn-lt"/>
              </a:rPr>
            </a:br>
            <a:endParaRPr lang="en-US" sz="1250" dirty="0">
              <a:latin typeface="+mn-lt"/>
            </a:endParaRPr>
          </a:p>
          <a:p>
            <a:pPr algn="l">
              <a:lnSpc>
                <a:spcPct val="90000"/>
              </a:lnSpc>
            </a:pPr>
            <a:endParaRPr lang="en-US" dirty="0">
              <a:latin typeface="+mn-lt"/>
            </a:endParaRPr>
          </a:p>
          <a:p>
            <a:pPr marL="285750" indent="-285750">
              <a:lnSpc>
                <a:spcPct val="90000"/>
              </a:lnSpc>
              <a:buFont typeface="Arial" panose="020B0604020202020204" pitchFamily="34" charset="0"/>
              <a:buChar char="•"/>
            </a:pPr>
            <a:r>
              <a:rPr lang="en-US" sz="1250" b="1" dirty="0">
                <a:latin typeface="+mn-lt"/>
              </a:rPr>
              <a:t>Evaluation: </a:t>
            </a:r>
            <a:br>
              <a:rPr lang="en-US" sz="1250" b="1" dirty="0">
                <a:latin typeface="+mn-lt"/>
              </a:rPr>
            </a:br>
            <a:br>
              <a:rPr lang="en-US" sz="1250" b="1" dirty="0">
                <a:latin typeface="+mn-lt"/>
              </a:rPr>
            </a:br>
            <a:r>
              <a:rPr lang="en-US" sz="1250" dirty="0">
                <a:latin typeface="+mn-lt"/>
              </a:rPr>
              <a:t>Based on the 0.25 g acceleration, an equivalent force applied to the towers in the lateral and axial directions would be 0.25 X Tower weight, which is compared to the coefficient of static friction between the towers. This is based on the tower and shim materials, which are 1020 Steel, Nickel, and Stainless steel. The lowest coefficient of static friction between any combination of these materials is ≈ 0.7, which is significantly lower than the 0.25 applied by the seismic loading. Therefore, no shifting or sliding is predicted to occur between the </a:t>
            </a:r>
            <a:r>
              <a:rPr lang="en-US" sz="1250" dirty="0" err="1">
                <a:latin typeface="+mn-lt"/>
              </a:rPr>
              <a:t>LFHCal</a:t>
            </a:r>
            <a:r>
              <a:rPr lang="en-US" sz="1250" dirty="0">
                <a:latin typeface="+mn-lt"/>
              </a:rPr>
              <a:t> towers during a 0.25 g seismic event, and no shear loading will be applied to the alignment pins from seismic loading.</a:t>
            </a:r>
            <a:endParaRPr lang="en-US" sz="1250" b="1" dirty="0">
              <a:latin typeface="+mn-lt"/>
            </a:endParaRPr>
          </a:p>
          <a:p>
            <a:pPr algn="l">
              <a:lnSpc>
                <a:spcPct val="90000"/>
              </a:lnSpc>
            </a:pPr>
            <a:endParaRPr lang="en-US" dirty="0">
              <a:latin typeface="+mn-lt"/>
            </a:endParaRPr>
          </a:p>
        </p:txBody>
      </p:sp>
    </p:spTree>
    <p:extLst>
      <p:ext uri="{BB962C8B-B14F-4D97-AF65-F5344CB8AC3E}">
        <p14:creationId xmlns:p14="http://schemas.microsoft.com/office/powerpoint/2010/main" val="833584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lstStyle/>
          <a:p>
            <a:pPr>
              <a:lnSpc>
                <a:spcPct val="100000"/>
              </a:lnSpc>
              <a:spcAft>
                <a:spcPts val="600"/>
              </a:spcAft>
            </a:pPr>
            <a:r>
              <a:rPr lang="en-US" sz="1600" dirty="0"/>
              <a:t>Finish assembly of 6x 8M Towers. </a:t>
            </a:r>
          </a:p>
          <a:p>
            <a:pPr>
              <a:lnSpc>
                <a:spcPct val="100000"/>
              </a:lnSpc>
              <a:spcAft>
                <a:spcPts val="600"/>
              </a:spcAft>
            </a:pPr>
            <a:r>
              <a:rPr lang="en-US" sz="1600" dirty="0"/>
              <a:t>Ensure proper fitment in Tower stacking, and installation of scintillator assemblies. </a:t>
            </a:r>
          </a:p>
          <a:p>
            <a:pPr>
              <a:lnSpc>
                <a:spcPct val="100000"/>
              </a:lnSpc>
              <a:spcAft>
                <a:spcPts val="600"/>
              </a:spcAft>
            </a:pPr>
            <a:r>
              <a:rPr lang="en-US" sz="1600" dirty="0"/>
              <a:t>Create Design Specification document for fabrication standards / testing procedures, acceptance criteria, and shipment instructions.</a:t>
            </a:r>
          </a:p>
          <a:p>
            <a:pPr>
              <a:lnSpc>
                <a:spcPct val="100000"/>
              </a:lnSpc>
              <a:spcAft>
                <a:spcPts val="600"/>
              </a:spcAft>
            </a:pPr>
            <a:r>
              <a:rPr lang="en-US" sz="1600" dirty="0"/>
              <a:t>Heat load calculations for </a:t>
            </a:r>
            <a:r>
              <a:rPr lang="en-US" sz="1600" dirty="0" err="1"/>
              <a:t>SiPM</a:t>
            </a:r>
            <a:r>
              <a:rPr lang="en-US" sz="1600" dirty="0"/>
              <a:t> to ensure no external cooling systems are required.</a:t>
            </a:r>
          </a:p>
          <a:p>
            <a:pPr>
              <a:lnSpc>
                <a:spcPct val="100000"/>
              </a:lnSpc>
              <a:spcAft>
                <a:spcPts val="600"/>
              </a:spcAft>
            </a:pPr>
            <a:r>
              <a:rPr lang="en-US" sz="1600" dirty="0"/>
              <a:t>Design Scintillator Tile wrapping device / Scintillator package assembly device to allow for fast, repeatable operation.</a:t>
            </a:r>
          </a:p>
        </p:txBody>
      </p:sp>
    </p:spTree>
    <p:extLst>
      <p:ext uri="{BB962C8B-B14F-4D97-AF65-F5344CB8AC3E}">
        <p14:creationId xmlns:p14="http://schemas.microsoft.com/office/powerpoint/2010/main" val="21382667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18F6F1-2F35-4B15-944C-DB101F37BC7F}"/>
              </a:ext>
            </a:extLst>
          </p:cNvPr>
          <p:cNvSpPr>
            <a:spLocks noGrp="1"/>
          </p:cNvSpPr>
          <p:nvPr>
            <p:ph idx="1"/>
          </p:nvPr>
        </p:nvSpPr>
        <p:spPr>
          <a:xfrm>
            <a:off x="1659653" y="3231218"/>
            <a:ext cx="8872694" cy="1428705"/>
          </a:xfrm>
        </p:spPr>
        <p:txBody>
          <a:bodyPr/>
          <a:lstStyle/>
          <a:p>
            <a:pPr marL="0" indent="0" algn="ctr">
              <a:buNone/>
            </a:pPr>
            <a:r>
              <a:rPr lang="en-US" sz="3600" b="1" dirty="0"/>
              <a:t>Questions / Comments / Discussion</a:t>
            </a:r>
          </a:p>
        </p:txBody>
      </p:sp>
      <p:sp>
        <p:nvSpPr>
          <p:cNvPr id="2" name="TextBox 1">
            <a:extLst>
              <a:ext uri="{FF2B5EF4-FFF2-40B4-BE49-F238E27FC236}">
                <a16:creationId xmlns:a16="http://schemas.microsoft.com/office/drawing/2014/main" id="{CFF4316A-9348-D04E-11E8-9693B063EFF8}"/>
              </a:ext>
            </a:extLst>
          </p:cNvPr>
          <p:cNvSpPr txBox="1"/>
          <p:nvPr/>
        </p:nvSpPr>
        <p:spPr>
          <a:xfrm>
            <a:off x="1659653" y="685799"/>
            <a:ext cx="8872694" cy="1597169"/>
          </a:xfrm>
          <a:prstGeom prst="rect">
            <a:avLst/>
          </a:prstGeom>
          <a:noFill/>
        </p:spPr>
        <p:txBody>
          <a:bodyPr wrap="square" rtlCol="0">
            <a:spAutoFit/>
          </a:bodyPr>
          <a:lstStyle/>
          <a:p>
            <a:pPr algn="ctr">
              <a:lnSpc>
                <a:spcPct val="90000"/>
              </a:lnSpc>
            </a:pPr>
            <a:r>
              <a:rPr lang="en-US" sz="5400" b="1" dirty="0">
                <a:solidFill>
                  <a:srgbClr val="00B050"/>
                </a:solidFill>
                <a:latin typeface="Bell MT" panose="02020503060305020303" pitchFamily="18" charset="0"/>
              </a:rPr>
              <a:t>Thank you for your attention!</a:t>
            </a:r>
          </a:p>
        </p:txBody>
      </p:sp>
    </p:spTree>
    <p:extLst>
      <p:ext uri="{BB962C8B-B14F-4D97-AF65-F5344CB8AC3E}">
        <p14:creationId xmlns:p14="http://schemas.microsoft.com/office/powerpoint/2010/main" val="1976390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BC46E2-7970-C0B8-EFD5-C8592514D242}"/>
              </a:ext>
            </a:extLst>
          </p:cNvPr>
          <p:cNvPicPr>
            <a:picLocks noChangeAspect="1"/>
          </p:cNvPicPr>
          <p:nvPr/>
        </p:nvPicPr>
        <p:blipFill>
          <a:blip r:embed="rId3"/>
          <a:stretch>
            <a:fillRect/>
          </a:stretch>
        </p:blipFill>
        <p:spPr>
          <a:xfrm>
            <a:off x="315876" y="3960395"/>
            <a:ext cx="2598563" cy="2414395"/>
          </a:xfrm>
          <a:prstGeom prst="rect">
            <a:avLst/>
          </a:prstGeom>
          <a:ln>
            <a:solidFill>
              <a:schemeClr val="tx1"/>
            </a:solidFill>
          </a:ln>
        </p:spPr>
      </p:pic>
      <p:pic>
        <p:nvPicPr>
          <p:cNvPr id="21" name="Picture 20">
            <a:extLst>
              <a:ext uri="{FF2B5EF4-FFF2-40B4-BE49-F238E27FC236}">
                <a16:creationId xmlns:a16="http://schemas.microsoft.com/office/drawing/2014/main" id="{480998E6-616E-50DB-64C0-2F8C8512B3F6}"/>
              </a:ext>
            </a:extLst>
          </p:cNvPr>
          <p:cNvPicPr>
            <a:picLocks noChangeAspect="1"/>
          </p:cNvPicPr>
          <p:nvPr/>
        </p:nvPicPr>
        <p:blipFill>
          <a:blip r:embed="rId4"/>
          <a:stretch>
            <a:fillRect/>
          </a:stretch>
        </p:blipFill>
        <p:spPr>
          <a:xfrm>
            <a:off x="5050387" y="875329"/>
            <a:ext cx="3324144" cy="3506091"/>
          </a:xfrm>
          <a:prstGeom prst="rect">
            <a:avLst/>
          </a:prstGeom>
          <a:ln>
            <a:solidFill>
              <a:schemeClr val="tx1"/>
            </a:solidFill>
          </a:ln>
        </p:spPr>
      </p:pic>
      <p:pic>
        <p:nvPicPr>
          <p:cNvPr id="7" name="Picture 6">
            <a:extLst>
              <a:ext uri="{FF2B5EF4-FFF2-40B4-BE49-F238E27FC236}">
                <a16:creationId xmlns:a16="http://schemas.microsoft.com/office/drawing/2014/main" id="{4E0FB620-B1FA-1CD4-D0BE-3A676E7018AD}"/>
              </a:ext>
            </a:extLst>
          </p:cNvPr>
          <p:cNvPicPr>
            <a:picLocks noChangeAspect="1"/>
          </p:cNvPicPr>
          <p:nvPr/>
        </p:nvPicPr>
        <p:blipFill rotWithShape="1">
          <a:blip r:embed="rId5"/>
          <a:srcRect l="13656"/>
          <a:stretch/>
        </p:blipFill>
        <p:spPr>
          <a:xfrm>
            <a:off x="7491141" y="3742686"/>
            <a:ext cx="2567259" cy="3003566"/>
          </a:xfrm>
          <a:prstGeom prst="rect">
            <a:avLst/>
          </a:prstGeom>
          <a:ln>
            <a:solidFill>
              <a:schemeClr val="tx1"/>
            </a:solidFill>
          </a:ln>
        </p:spPr>
      </p:pic>
      <p:pic>
        <p:nvPicPr>
          <p:cNvPr id="16" name="Picture 15">
            <a:extLst>
              <a:ext uri="{FF2B5EF4-FFF2-40B4-BE49-F238E27FC236}">
                <a16:creationId xmlns:a16="http://schemas.microsoft.com/office/drawing/2014/main" id="{B4BBD253-A0DB-B1E6-B235-2DEA4DA12AB6}"/>
              </a:ext>
            </a:extLst>
          </p:cNvPr>
          <p:cNvPicPr>
            <a:picLocks noChangeAspect="1"/>
          </p:cNvPicPr>
          <p:nvPr/>
        </p:nvPicPr>
        <p:blipFill>
          <a:blip r:embed="rId6"/>
          <a:stretch>
            <a:fillRect/>
          </a:stretch>
        </p:blipFill>
        <p:spPr>
          <a:xfrm>
            <a:off x="8558320" y="875329"/>
            <a:ext cx="3532109" cy="3269794"/>
          </a:xfrm>
          <a:prstGeom prst="rect">
            <a:avLst/>
          </a:prstGeom>
          <a:ln>
            <a:solidFill>
              <a:schemeClr val="tx1"/>
            </a:solidFill>
          </a:ln>
        </p:spPr>
      </p:pic>
      <p:pic>
        <p:nvPicPr>
          <p:cNvPr id="5" name="Picture 4">
            <a:extLst>
              <a:ext uri="{FF2B5EF4-FFF2-40B4-BE49-F238E27FC236}">
                <a16:creationId xmlns:a16="http://schemas.microsoft.com/office/drawing/2014/main" id="{B90680A5-B111-9D8E-7838-13368B796861}"/>
              </a:ext>
            </a:extLst>
          </p:cNvPr>
          <p:cNvPicPr>
            <a:picLocks noChangeAspect="1"/>
          </p:cNvPicPr>
          <p:nvPr/>
        </p:nvPicPr>
        <p:blipFill rotWithShape="1">
          <a:blip r:embed="rId7"/>
          <a:srcRect r="13039"/>
          <a:stretch/>
        </p:blipFill>
        <p:spPr>
          <a:xfrm rot="10800000">
            <a:off x="3039286" y="5032091"/>
            <a:ext cx="4362454" cy="1714161"/>
          </a:xfrm>
          <a:prstGeom prst="rect">
            <a:avLst/>
          </a:prstGeom>
          <a:ln>
            <a:solidFill>
              <a:schemeClr val="tx1"/>
            </a:solidFill>
          </a:ln>
        </p:spPr>
      </p:pic>
      <p:sp>
        <p:nvSpPr>
          <p:cNvPr id="2" name="Title 1">
            <a:extLst>
              <a:ext uri="{FF2B5EF4-FFF2-40B4-BE49-F238E27FC236}">
                <a16:creationId xmlns:a16="http://schemas.microsoft.com/office/drawing/2014/main" id="{D37F16B9-73EF-46C6-9AE5-08794C1F35A6}"/>
              </a:ext>
            </a:extLst>
          </p:cNvPr>
          <p:cNvSpPr>
            <a:spLocks noGrp="1"/>
          </p:cNvSpPr>
          <p:nvPr>
            <p:ph type="title"/>
          </p:nvPr>
        </p:nvSpPr>
        <p:spPr>
          <a:xfrm>
            <a:off x="429767" y="274320"/>
            <a:ext cx="11430000" cy="535531"/>
          </a:xfrm>
        </p:spPr>
        <p:txBody>
          <a:bodyPr/>
          <a:lstStyle/>
          <a:p>
            <a:r>
              <a:rPr lang="en-US" dirty="0"/>
              <a:t>Top Level FHCAL Structure</a:t>
            </a:r>
          </a:p>
        </p:txBody>
      </p:sp>
      <p:sp>
        <p:nvSpPr>
          <p:cNvPr id="9" name="TextBox 8">
            <a:extLst>
              <a:ext uri="{FF2B5EF4-FFF2-40B4-BE49-F238E27FC236}">
                <a16:creationId xmlns:a16="http://schemas.microsoft.com/office/drawing/2014/main" id="{6A64B317-C61F-35A4-91E5-F895D7BE6A0A}"/>
              </a:ext>
            </a:extLst>
          </p:cNvPr>
          <p:cNvSpPr txBox="1"/>
          <p:nvPr/>
        </p:nvSpPr>
        <p:spPr>
          <a:xfrm>
            <a:off x="308964" y="809851"/>
            <a:ext cx="4898983" cy="3327065"/>
          </a:xfrm>
          <a:prstGeom prst="rect">
            <a:avLst/>
          </a:prstGeom>
          <a:noFill/>
        </p:spPr>
        <p:txBody>
          <a:bodyPr wrap="square" rtlCol="0">
            <a:spAutoFit/>
          </a:bodyPr>
          <a:lstStyle/>
          <a:p>
            <a:pPr algn="l">
              <a:lnSpc>
                <a:spcPct val="120000"/>
              </a:lnSpc>
              <a:spcBef>
                <a:spcPts val="400"/>
              </a:spcBef>
              <a:spcAft>
                <a:spcPts val="400"/>
              </a:spcAft>
            </a:pPr>
            <a:r>
              <a:rPr lang="en-US" sz="1200" b="1" dirty="0">
                <a:latin typeface="+mn-lt"/>
              </a:rPr>
              <a:t>Detector Features / Highlights:</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Ø 5.4 meters, 1.4 meters thick, Vertical Split Design.</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Staggered ‘brick’ stacking for stability &amp; detector efficiency.</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Contains 180,000 kg of Steel.</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1,062x 8M Towers, 108x 4M Towers.</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2x asymmetric “Insert” Towers for beampipe passage.</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65x Scintillator assembly layers.</a:t>
            </a:r>
          </a:p>
          <a:p>
            <a:pPr marL="285750" indent="-285750" algn="l">
              <a:lnSpc>
                <a:spcPct val="120000"/>
              </a:lnSpc>
              <a:spcBef>
                <a:spcPts val="400"/>
              </a:spcBef>
              <a:spcAft>
                <a:spcPts val="400"/>
              </a:spcAft>
              <a:buFont typeface="Arial" panose="020B0604020202020204" pitchFamily="34" charset="0"/>
              <a:buChar char="•"/>
            </a:pPr>
            <a:r>
              <a:rPr lang="en-US" sz="1200" dirty="0">
                <a:latin typeface="+mn-lt"/>
              </a:rPr>
              <a:t>≈ 580,000x Scintillator Tiles, 47 x 47 mm with individual readouts.</a:t>
            </a:r>
          </a:p>
          <a:p>
            <a:pPr marL="285750" indent="-285750" algn="l">
              <a:lnSpc>
                <a:spcPct val="90000"/>
              </a:lnSpc>
              <a:buFont typeface="Arial" panose="020B0604020202020204" pitchFamily="34" charset="0"/>
              <a:buChar char="•"/>
            </a:pPr>
            <a:endParaRPr lang="en-US" dirty="0">
              <a:latin typeface="+mn-lt"/>
            </a:endParaRPr>
          </a:p>
        </p:txBody>
      </p:sp>
      <p:sp>
        <p:nvSpPr>
          <p:cNvPr id="13" name="TextBox 12">
            <a:extLst>
              <a:ext uri="{FF2B5EF4-FFF2-40B4-BE49-F238E27FC236}">
                <a16:creationId xmlns:a16="http://schemas.microsoft.com/office/drawing/2014/main" id="{50FD40DE-78ED-07A7-C30E-487E3B445831}"/>
              </a:ext>
            </a:extLst>
          </p:cNvPr>
          <p:cNvSpPr txBox="1"/>
          <p:nvPr/>
        </p:nvSpPr>
        <p:spPr>
          <a:xfrm>
            <a:off x="3161510" y="4280588"/>
            <a:ext cx="1818864" cy="515206"/>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200" dirty="0"/>
              <a:t>3 cm annular clearance around beampipe</a:t>
            </a:r>
          </a:p>
        </p:txBody>
      </p:sp>
      <p:cxnSp>
        <p:nvCxnSpPr>
          <p:cNvPr id="15" name="Straight Arrow Connector 14">
            <a:extLst>
              <a:ext uri="{FF2B5EF4-FFF2-40B4-BE49-F238E27FC236}">
                <a16:creationId xmlns:a16="http://schemas.microsoft.com/office/drawing/2014/main" id="{78D088A2-5814-D4B6-285A-6A0D3305F284}"/>
              </a:ext>
            </a:extLst>
          </p:cNvPr>
          <p:cNvCxnSpPr>
            <a:cxnSpLocks/>
            <a:stCxn id="13" idx="2"/>
          </p:cNvCxnSpPr>
          <p:nvPr/>
        </p:nvCxnSpPr>
        <p:spPr>
          <a:xfrm>
            <a:off x="4070942" y="4795794"/>
            <a:ext cx="508802" cy="701831"/>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1490704-17EA-2E22-D576-A6ABEBA106B6}"/>
              </a:ext>
            </a:extLst>
          </p:cNvPr>
          <p:cNvSpPr txBox="1"/>
          <p:nvPr/>
        </p:nvSpPr>
        <p:spPr>
          <a:xfrm>
            <a:off x="10308091" y="4652387"/>
            <a:ext cx="1454144" cy="515206"/>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200" dirty="0"/>
              <a:t>Conceptual support structure</a:t>
            </a:r>
          </a:p>
        </p:txBody>
      </p:sp>
      <p:cxnSp>
        <p:nvCxnSpPr>
          <p:cNvPr id="19" name="Straight Arrow Connector 18">
            <a:extLst>
              <a:ext uri="{FF2B5EF4-FFF2-40B4-BE49-F238E27FC236}">
                <a16:creationId xmlns:a16="http://schemas.microsoft.com/office/drawing/2014/main" id="{3A4163DF-6525-5E5C-ED55-A886828C20F4}"/>
              </a:ext>
            </a:extLst>
          </p:cNvPr>
          <p:cNvCxnSpPr>
            <a:cxnSpLocks/>
            <a:stCxn id="18" idx="0"/>
          </p:cNvCxnSpPr>
          <p:nvPr/>
        </p:nvCxnSpPr>
        <p:spPr>
          <a:xfrm flipV="1">
            <a:off x="11035163" y="3692768"/>
            <a:ext cx="249417" cy="959619"/>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4204007-63F6-EA49-7363-A3D717583C1A}"/>
              </a:ext>
            </a:extLst>
          </p:cNvPr>
          <p:cNvCxnSpPr>
            <a:cxnSpLocks/>
            <a:stCxn id="18" idx="0"/>
          </p:cNvCxnSpPr>
          <p:nvPr/>
        </p:nvCxnSpPr>
        <p:spPr>
          <a:xfrm flipH="1" flipV="1">
            <a:off x="9938582" y="3525170"/>
            <a:ext cx="1096581" cy="1127217"/>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4A7338-066F-79F4-048E-3C342A571490}"/>
              </a:ext>
            </a:extLst>
          </p:cNvPr>
          <p:cNvSpPr txBox="1"/>
          <p:nvPr/>
        </p:nvSpPr>
        <p:spPr>
          <a:xfrm>
            <a:off x="7946886" y="500478"/>
            <a:ext cx="995315" cy="293607"/>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200" dirty="0"/>
              <a:t>Beampipe</a:t>
            </a:r>
          </a:p>
        </p:txBody>
      </p:sp>
      <p:cxnSp>
        <p:nvCxnSpPr>
          <p:cNvPr id="31" name="Straight Arrow Connector 30">
            <a:extLst>
              <a:ext uri="{FF2B5EF4-FFF2-40B4-BE49-F238E27FC236}">
                <a16:creationId xmlns:a16="http://schemas.microsoft.com/office/drawing/2014/main" id="{5EF5BB6B-3903-4FDC-09EE-BF25DEB7EBA4}"/>
              </a:ext>
            </a:extLst>
          </p:cNvPr>
          <p:cNvCxnSpPr>
            <a:cxnSpLocks/>
            <a:stCxn id="30" idx="2"/>
          </p:cNvCxnSpPr>
          <p:nvPr/>
        </p:nvCxnSpPr>
        <p:spPr>
          <a:xfrm flipH="1">
            <a:off x="6552149" y="794085"/>
            <a:ext cx="1892395" cy="1589661"/>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DFAE87A-34E0-302B-E728-A9DB9A995615}"/>
              </a:ext>
            </a:extLst>
          </p:cNvPr>
          <p:cNvCxnSpPr>
            <a:cxnSpLocks/>
            <a:stCxn id="30" idx="2"/>
          </p:cNvCxnSpPr>
          <p:nvPr/>
        </p:nvCxnSpPr>
        <p:spPr>
          <a:xfrm>
            <a:off x="8444544" y="794085"/>
            <a:ext cx="1803042" cy="1469843"/>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BB98FB3-4D19-B8EB-9E4D-E7E017975E55}"/>
              </a:ext>
            </a:extLst>
          </p:cNvPr>
          <p:cNvSpPr txBox="1"/>
          <p:nvPr/>
        </p:nvSpPr>
        <p:spPr>
          <a:xfrm>
            <a:off x="5207947" y="4505583"/>
            <a:ext cx="1882564" cy="293607"/>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200" dirty="0"/>
              <a:t>Conceptual </a:t>
            </a:r>
            <a:r>
              <a:rPr lang="en-US" sz="1200" dirty="0" err="1"/>
              <a:t>LFHCal</a:t>
            </a:r>
            <a:r>
              <a:rPr lang="en-US" sz="1200" dirty="0"/>
              <a:t> Yolk</a:t>
            </a:r>
          </a:p>
        </p:txBody>
      </p:sp>
      <p:cxnSp>
        <p:nvCxnSpPr>
          <p:cNvPr id="39" name="Straight Arrow Connector 38">
            <a:extLst>
              <a:ext uri="{FF2B5EF4-FFF2-40B4-BE49-F238E27FC236}">
                <a16:creationId xmlns:a16="http://schemas.microsoft.com/office/drawing/2014/main" id="{374388A3-925F-7A75-2213-C21E2954C1F1}"/>
              </a:ext>
            </a:extLst>
          </p:cNvPr>
          <p:cNvCxnSpPr>
            <a:cxnSpLocks/>
            <a:stCxn id="38" idx="0"/>
          </p:cNvCxnSpPr>
          <p:nvPr/>
        </p:nvCxnSpPr>
        <p:spPr>
          <a:xfrm flipV="1">
            <a:off x="6149229" y="3600844"/>
            <a:ext cx="281420" cy="904739"/>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D41D344-8944-87DA-44E3-4CF2E01EF6EB}"/>
              </a:ext>
            </a:extLst>
          </p:cNvPr>
          <p:cNvSpPr txBox="1"/>
          <p:nvPr/>
        </p:nvSpPr>
        <p:spPr>
          <a:xfrm>
            <a:off x="3025346" y="3650781"/>
            <a:ext cx="1395652" cy="515206"/>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200" dirty="0" err="1"/>
              <a:t>LFHCal</a:t>
            </a:r>
            <a:r>
              <a:rPr lang="en-US" sz="1200" dirty="0"/>
              <a:t> Detector Assembly</a:t>
            </a:r>
          </a:p>
        </p:txBody>
      </p:sp>
      <p:cxnSp>
        <p:nvCxnSpPr>
          <p:cNvPr id="44" name="Straight Arrow Connector 43">
            <a:extLst>
              <a:ext uri="{FF2B5EF4-FFF2-40B4-BE49-F238E27FC236}">
                <a16:creationId xmlns:a16="http://schemas.microsoft.com/office/drawing/2014/main" id="{DE2D534A-7563-782F-9625-ED526C30615E}"/>
              </a:ext>
            </a:extLst>
          </p:cNvPr>
          <p:cNvCxnSpPr>
            <a:cxnSpLocks/>
            <a:stCxn id="43" idx="1"/>
          </p:cNvCxnSpPr>
          <p:nvPr/>
        </p:nvCxnSpPr>
        <p:spPr>
          <a:xfrm flipH="1">
            <a:off x="2584867" y="3908384"/>
            <a:ext cx="440479" cy="372204"/>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A5CFAA81-5C02-EBAD-9218-5A4B3007D101}"/>
              </a:ext>
            </a:extLst>
          </p:cNvPr>
          <p:cNvSpPr txBox="1"/>
          <p:nvPr/>
        </p:nvSpPr>
        <p:spPr>
          <a:xfrm>
            <a:off x="10308091" y="5804260"/>
            <a:ext cx="1454144" cy="515206"/>
          </a:xfrm>
          <a:prstGeom prst="rect">
            <a:avLst/>
          </a:prstGeom>
          <a:noFill/>
          <a:ln>
            <a:solidFill>
              <a:schemeClr val="tx1"/>
            </a:solidFill>
          </a:ln>
        </p:spPr>
        <p:txBody>
          <a:bodyPr wrap="square" rtlCol="0">
            <a:spAutoFit/>
          </a:bodyPr>
          <a:lstStyle/>
          <a:p>
            <a:pPr algn="ctr">
              <a:lnSpc>
                <a:spcPct val="120000"/>
              </a:lnSpc>
              <a:spcBef>
                <a:spcPts val="400"/>
              </a:spcBef>
              <a:spcAft>
                <a:spcPts val="400"/>
              </a:spcAft>
            </a:pPr>
            <a:r>
              <a:rPr lang="en-US" sz="1200" dirty="0"/>
              <a:t>Asymmetric Insert Assemblies</a:t>
            </a:r>
          </a:p>
        </p:txBody>
      </p:sp>
      <p:cxnSp>
        <p:nvCxnSpPr>
          <p:cNvPr id="48" name="Straight Arrow Connector 47">
            <a:extLst>
              <a:ext uri="{FF2B5EF4-FFF2-40B4-BE49-F238E27FC236}">
                <a16:creationId xmlns:a16="http://schemas.microsoft.com/office/drawing/2014/main" id="{23700A19-388A-7BA4-6D56-1D124C3EA135}"/>
              </a:ext>
            </a:extLst>
          </p:cNvPr>
          <p:cNvCxnSpPr>
            <a:cxnSpLocks/>
            <a:stCxn id="47" idx="1"/>
          </p:cNvCxnSpPr>
          <p:nvPr/>
        </p:nvCxnSpPr>
        <p:spPr>
          <a:xfrm flipH="1" flipV="1">
            <a:off x="9251206" y="5504063"/>
            <a:ext cx="1056885" cy="557800"/>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3B15F81-476D-04F4-4951-FF11C78411B0}"/>
              </a:ext>
            </a:extLst>
          </p:cNvPr>
          <p:cNvCxnSpPr>
            <a:cxnSpLocks/>
            <a:stCxn id="47" idx="1"/>
          </p:cNvCxnSpPr>
          <p:nvPr/>
        </p:nvCxnSpPr>
        <p:spPr>
          <a:xfrm flipH="1" flipV="1">
            <a:off x="8292662" y="5740360"/>
            <a:ext cx="2015429" cy="321503"/>
          </a:xfrm>
          <a:prstGeom prst="straightConnector1">
            <a:avLst/>
          </a:prstGeom>
          <a:ln w="28575">
            <a:solidFill>
              <a:schemeClr val="tx1"/>
            </a:solidFill>
            <a:miter lim="8000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282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337F8-45FB-7031-F056-521DD6638CE6}"/>
              </a:ext>
            </a:extLst>
          </p:cNvPr>
          <p:cNvSpPr>
            <a:spLocks noGrp="1"/>
          </p:cNvSpPr>
          <p:nvPr>
            <p:ph type="title"/>
          </p:nvPr>
        </p:nvSpPr>
        <p:spPr/>
        <p:txBody>
          <a:bodyPr/>
          <a:lstStyle/>
          <a:p>
            <a:r>
              <a:rPr lang="en-US" dirty="0"/>
              <a:t>Top Level FHCAL Structure</a:t>
            </a:r>
          </a:p>
        </p:txBody>
      </p:sp>
      <p:pic>
        <p:nvPicPr>
          <p:cNvPr id="5" name="Picture 4">
            <a:extLst>
              <a:ext uri="{FF2B5EF4-FFF2-40B4-BE49-F238E27FC236}">
                <a16:creationId xmlns:a16="http://schemas.microsoft.com/office/drawing/2014/main" id="{85448D68-5D98-6E42-E4BB-B7CCE0CE9100}"/>
              </a:ext>
            </a:extLst>
          </p:cNvPr>
          <p:cNvPicPr>
            <a:picLocks noChangeAspect="1"/>
          </p:cNvPicPr>
          <p:nvPr/>
        </p:nvPicPr>
        <p:blipFill>
          <a:blip r:embed="rId2"/>
          <a:stretch>
            <a:fillRect/>
          </a:stretch>
        </p:blipFill>
        <p:spPr>
          <a:xfrm>
            <a:off x="2761861" y="762618"/>
            <a:ext cx="9298093" cy="6009975"/>
          </a:xfrm>
          <a:prstGeom prst="rect">
            <a:avLst/>
          </a:prstGeom>
          <a:ln>
            <a:solidFill>
              <a:schemeClr val="tx1"/>
            </a:solidFill>
          </a:ln>
        </p:spPr>
      </p:pic>
      <p:sp>
        <p:nvSpPr>
          <p:cNvPr id="3" name="TextBox 2">
            <a:extLst>
              <a:ext uri="{FF2B5EF4-FFF2-40B4-BE49-F238E27FC236}">
                <a16:creationId xmlns:a16="http://schemas.microsoft.com/office/drawing/2014/main" id="{B8722107-7ED8-1506-3DF2-7C2E9DC76F84}"/>
              </a:ext>
            </a:extLst>
          </p:cNvPr>
          <p:cNvSpPr txBox="1"/>
          <p:nvPr/>
        </p:nvSpPr>
        <p:spPr>
          <a:xfrm>
            <a:off x="780207" y="1102567"/>
            <a:ext cx="1888348" cy="535531"/>
          </a:xfrm>
          <a:prstGeom prst="rect">
            <a:avLst/>
          </a:prstGeom>
          <a:noFill/>
        </p:spPr>
        <p:txBody>
          <a:bodyPr wrap="square" rtlCol="0">
            <a:spAutoFit/>
          </a:bodyPr>
          <a:lstStyle/>
          <a:p>
            <a:pPr algn="l">
              <a:lnSpc>
                <a:spcPct val="90000"/>
              </a:lnSpc>
            </a:pPr>
            <a:r>
              <a:rPr lang="en-US" sz="1600" b="1" dirty="0">
                <a:latin typeface="+mn-lt"/>
              </a:rPr>
              <a:t>Drawing of the </a:t>
            </a:r>
            <a:r>
              <a:rPr lang="en-US" sz="1600" b="1" dirty="0" err="1">
                <a:latin typeface="+mn-lt"/>
              </a:rPr>
              <a:t>LFHCal</a:t>
            </a:r>
            <a:r>
              <a:rPr lang="en-US" sz="1600" b="1" dirty="0">
                <a:latin typeface="+mn-lt"/>
              </a:rPr>
              <a:t> Stack</a:t>
            </a:r>
          </a:p>
        </p:txBody>
      </p:sp>
    </p:spTree>
    <p:extLst>
      <p:ext uri="{BB962C8B-B14F-4D97-AF65-F5344CB8AC3E}">
        <p14:creationId xmlns:p14="http://schemas.microsoft.com/office/powerpoint/2010/main" val="2482426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2C02714-6AC1-4429-972B-53FAB1154B18}"/>
              </a:ext>
            </a:extLst>
          </p:cNvPr>
          <p:cNvSpPr/>
          <p:nvPr/>
        </p:nvSpPr>
        <p:spPr>
          <a:xfrm>
            <a:off x="9186530" y="6194236"/>
            <a:ext cx="2758580" cy="642516"/>
          </a:xfrm>
          <a:prstGeom prst="rect">
            <a:avLst/>
          </a:prstGeom>
          <a:solidFill>
            <a:schemeClr val="bg1"/>
          </a:solidFill>
          <a:ln w="38100">
            <a:solidFill>
              <a:schemeClr val="bg2"/>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
        <p:nvSpPr>
          <p:cNvPr id="4" name="Title 3">
            <a:extLst>
              <a:ext uri="{FF2B5EF4-FFF2-40B4-BE49-F238E27FC236}">
                <a16:creationId xmlns:a16="http://schemas.microsoft.com/office/drawing/2014/main" id="{1B7A88A9-3AEC-40D6-AD80-A73ED8418A51}"/>
              </a:ext>
            </a:extLst>
          </p:cNvPr>
          <p:cNvSpPr txBox="1">
            <a:spLocks noGrp="1"/>
          </p:cNvSpPr>
          <p:nvPr>
            <p:ph type="title"/>
          </p:nvPr>
        </p:nvSpPr>
        <p:spPr>
          <a:xfrm>
            <a:off x="3942597" y="2964349"/>
            <a:ext cx="4306806" cy="534988"/>
          </a:xfrm>
          <a:prstGeom prst="rect">
            <a:avLst/>
          </a:prstGeom>
          <a:noFill/>
        </p:spPr>
        <p:txBody>
          <a:bodyPr wrap="square" rtlCol="0">
            <a:spAutoFit/>
          </a:bodyPr>
          <a:lstStyle/>
          <a:p>
            <a:pPr algn="ctr"/>
            <a:r>
              <a:rPr lang="en-US" b="1" dirty="0">
                <a:latin typeface="+mn-lt"/>
              </a:rPr>
              <a:t>Tower / Insert Design</a:t>
            </a:r>
          </a:p>
        </p:txBody>
      </p:sp>
    </p:spTree>
    <p:extLst>
      <p:ext uri="{BB962C8B-B14F-4D97-AF65-F5344CB8AC3E}">
        <p14:creationId xmlns:p14="http://schemas.microsoft.com/office/powerpoint/2010/main" val="4236894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409C358-F5D9-CBE3-3B10-DFDE6B424665}"/>
              </a:ext>
            </a:extLst>
          </p:cNvPr>
          <p:cNvPicPr>
            <a:picLocks noChangeAspect="1"/>
          </p:cNvPicPr>
          <p:nvPr/>
        </p:nvPicPr>
        <p:blipFill>
          <a:blip r:embed="rId2"/>
          <a:stretch>
            <a:fillRect/>
          </a:stretch>
        </p:blipFill>
        <p:spPr>
          <a:xfrm>
            <a:off x="5787513" y="3023440"/>
            <a:ext cx="3084771" cy="2250637"/>
          </a:xfrm>
          <a:prstGeom prst="rect">
            <a:avLst/>
          </a:prstGeom>
        </p:spPr>
      </p:pic>
      <p:pic>
        <p:nvPicPr>
          <p:cNvPr id="13" name="Picture 12">
            <a:extLst>
              <a:ext uri="{FF2B5EF4-FFF2-40B4-BE49-F238E27FC236}">
                <a16:creationId xmlns:a16="http://schemas.microsoft.com/office/drawing/2014/main" id="{875C6957-CA12-35A8-A4C0-7CB4DF446563}"/>
              </a:ext>
            </a:extLst>
          </p:cNvPr>
          <p:cNvPicPr>
            <a:picLocks noChangeAspect="1"/>
          </p:cNvPicPr>
          <p:nvPr/>
        </p:nvPicPr>
        <p:blipFill>
          <a:blip r:embed="rId3"/>
          <a:stretch>
            <a:fillRect/>
          </a:stretch>
        </p:blipFill>
        <p:spPr>
          <a:xfrm>
            <a:off x="8676549" y="4674467"/>
            <a:ext cx="3437298" cy="2161455"/>
          </a:xfrm>
          <a:prstGeom prst="rect">
            <a:avLst/>
          </a:prstGeom>
        </p:spPr>
      </p:pic>
      <p:sp>
        <p:nvSpPr>
          <p:cNvPr id="2" name="Title 1">
            <a:extLst>
              <a:ext uri="{FF2B5EF4-FFF2-40B4-BE49-F238E27FC236}">
                <a16:creationId xmlns:a16="http://schemas.microsoft.com/office/drawing/2014/main" id="{51479482-7880-462B-A273-E3426E6D51D3}"/>
              </a:ext>
            </a:extLst>
          </p:cNvPr>
          <p:cNvSpPr>
            <a:spLocks noGrp="1"/>
          </p:cNvSpPr>
          <p:nvPr>
            <p:ph type="title"/>
          </p:nvPr>
        </p:nvSpPr>
        <p:spPr>
          <a:xfrm>
            <a:off x="429888" y="270964"/>
            <a:ext cx="11425236" cy="535531"/>
          </a:xfrm>
        </p:spPr>
        <p:txBody>
          <a:bodyPr/>
          <a:lstStyle/>
          <a:p>
            <a:r>
              <a:rPr lang="en-US" dirty="0"/>
              <a:t>Unique Detector Geometries</a:t>
            </a:r>
          </a:p>
        </p:txBody>
      </p:sp>
      <p:pic>
        <p:nvPicPr>
          <p:cNvPr id="4" name="Picture 3">
            <a:extLst>
              <a:ext uri="{FF2B5EF4-FFF2-40B4-BE49-F238E27FC236}">
                <a16:creationId xmlns:a16="http://schemas.microsoft.com/office/drawing/2014/main" id="{9BFCD99E-DA33-653D-0098-3889E1C2F87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676549" y="2150044"/>
            <a:ext cx="3437297" cy="1338367"/>
          </a:xfrm>
          <a:prstGeom prst="rect">
            <a:avLst/>
          </a:prstGeom>
        </p:spPr>
      </p:pic>
      <p:pic>
        <p:nvPicPr>
          <p:cNvPr id="9" name="Picture 8">
            <a:extLst>
              <a:ext uri="{FF2B5EF4-FFF2-40B4-BE49-F238E27FC236}">
                <a16:creationId xmlns:a16="http://schemas.microsoft.com/office/drawing/2014/main" id="{F5CE2453-99C6-E40D-8C51-7D2C4010D5E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454462" y="688130"/>
            <a:ext cx="3196837" cy="1214823"/>
          </a:xfrm>
          <a:prstGeom prst="rect">
            <a:avLst/>
          </a:prstGeom>
        </p:spPr>
      </p:pic>
      <p:sp>
        <p:nvSpPr>
          <p:cNvPr id="3" name="TextBox 2">
            <a:extLst>
              <a:ext uri="{FF2B5EF4-FFF2-40B4-BE49-F238E27FC236}">
                <a16:creationId xmlns:a16="http://schemas.microsoft.com/office/drawing/2014/main" id="{3E7851A6-7C12-B0D4-A24D-82A9E383F66B}"/>
              </a:ext>
            </a:extLst>
          </p:cNvPr>
          <p:cNvSpPr txBox="1"/>
          <p:nvPr/>
        </p:nvSpPr>
        <p:spPr>
          <a:xfrm>
            <a:off x="9845860" y="1598539"/>
            <a:ext cx="2751794" cy="909480"/>
          </a:xfrm>
          <a:prstGeom prst="rect">
            <a:avLst/>
          </a:prstGeom>
          <a:noFill/>
        </p:spPr>
        <p:txBody>
          <a:bodyPr wrap="square" rtlCol="0">
            <a:spAutoFit/>
          </a:bodyPr>
          <a:lstStyle/>
          <a:p>
            <a:pPr algn="l">
              <a:lnSpc>
                <a:spcPct val="90000"/>
              </a:lnSpc>
            </a:pPr>
            <a:r>
              <a:rPr lang="en-US" sz="1600" b="1" dirty="0">
                <a:latin typeface="+mn-lt"/>
              </a:rPr>
              <a:t>8M Tower Assembly</a:t>
            </a:r>
          </a:p>
          <a:p>
            <a:pPr algn="l">
              <a:lnSpc>
                <a:spcPct val="90000"/>
              </a:lnSpc>
            </a:pPr>
            <a:endParaRPr lang="en-US" sz="700" dirty="0">
              <a:latin typeface="+mn-lt"/>
            </a:endParaRPr>
          </a:p>
          <a:p>
            <a:pPr algn="l">
              <a:lnSpc>
                <a:spcPct val="90000"/>
              </a:lnSpc>
            </a:pPr>
            <a:r>
              <a:rPr lang="en-US" sz="1200" dirty="0">
                <a:latin typeface="+mn-lt"/>
              </a:rPr>
              <a:t>- Dimensions: 10 x 20 x 140 cm</a:t>
            </a:r>
          </a:p>
          <a:p>
            <a:pPr algn="l">
              <a:lnSpc>
                <a:spcPct val="90000"/>
              </a:lnSpc>
            </a:pPr>
            <a:r>
              <a:rPr lang="en-US" sz="1200" dirty="0">
                <a:latin typeface="+mn-lt"/>
              </a:rPr>
              <a:t>- Quantity: 1062</a:t>
            </a:r>
          </a:p>
          <a:p>
            <a:pPr algn="l">
              <a:lnSpc>
                <a:spcPct val="90000"/>
              </a:lnSpc>
            </a:pPr>
            <a:r>
              <a:rPr lang="en-US" sz="1200" dirty="0">
                <a:latin typeface="+mn-lt"/>
              </a:rPr>
              <a:t>- Mass: ≈ 160 kg</a:t>
            </a:r>
            <a:endParaRPr lang="en-US" sz="1400" dirty="0">
              <a:latin typeface="+mn-lt"/>
            </a:endParaRPr>
          </a:p>
        </p:txBody>
      </p:sp>
      <p:sp>
        <p:nvSpPr>
          <p:cNvPr id="5" name="TextBox 4">
            <a:extLst>
              <a:ext uri="{FF2B5EF4-FFF2-40B4-BE49-F238E27FC236}">
                <a16:creationId xmlns:a16="http://schemas.microsoft.com/office/drawing/2014/main" id="{CB90FA10-57F3-563F-4333-F86DAD54BA71}"/>
              </a:ext>
            </a:extLst>
          </p:cNvPr>
          <p:cNvSpPr txBox="1"/>
          <p:nvPr/>
        </p:nvSpPr>
        <p:spPr>
          <a:xfrm>
            <a:off x="7767048" y="183822"/>
            <a:ext cx="2831876" cy="909480"/>
          </a:xfrm>
          <a:prstGeom prst="rect">
            <a:avLst/>
          </a:prstGeom>
          <a:noFill/>
        </p:spPr>
        <p:txBody>
          <a:bodyPr wrap="square" rtlCol="0">
            <a:spAutoFit/>
          </a:bodyPr>
          <a:lstStyle/>
          <a:p>
            <a:pPr algn="l">
              <a:lnSpc>
                <a:spcPct val="90000"/>
              </a:lnSpc>
            </a:pPr>
            <a:r>
              <a:rPr lang="en-US" sz="1600" b="1" dirty="0">
                <a:latin typeface="+mn-lt"/>
              </a:rPr>
              <a:t>4M Tower Assembly</a:t>
            </a:r>
          </a:p>
          <a:p>
            <a:pPr algn="l">
              <a:lnSpc>
                <a:spcPct val="90000"/>
              </a:lnSpc>
            </a:pPr>
            <a:endParaRPr lang="en-US" sz="700" dirty="0">
              <a:latin typeface="+mn-lt"/>
            </a:endParaRPr>
          </a:p>
          <a:p>
            <a:pPr algn="l">
              <a:lnSpc>
                <a:spcPct val="90000"/>
              </a:lnSpc>
            </a:pPr>
            <a:r>
              <a:rPr lang="en-US" sz="1200" dirty="0">
                <a:latin typeface="+mn-lt"/>
              </a:rPr>
              <a:t>- Dimensions: 10 x 10 x 140 cm</a:t>
            </a:r>
          </a:p>
          <a:p>
            <a:pPr algn="l">
              <a:lnSpc>
                <a:spcPct val="90000"/>
              </a:lnSpc>
            </a:pPr>
            <a:r>
              <a:rPr lang="en-US" sz="1200" dirty="0">
                <a:latin typeface="+mn-lt"/>
              </a:rPr>
              <a:t>- Quantity: 108</a:t>
            </a:r>
          </a:p>
          <a:p>
            <a:pPr algn="l">
              <a:lnSpc>
                <a:spcPct val="90000"/>
              </a:lnSpc>
            </a:pPr>
            <a:r>
              <a:rPr lang="en-US" sz="1200" dirty="0">
                <a:latin typeface="+mn-lt"/>
              </a:rPr>
              <a:t>- Mass: ≈ 78 kg</a:t>
            </a:r>
            <a:endParaRPr lang="en-US" sz="1400" dirty="0">
              <a:latin typeface="+mn-lt"/>
            </a:endParaRPr>
          </a:p>
        </p:txBody>
      </p:sp>
      <p:sp>
        <p:nvSpPr>
          <p:cNvPr id="6" name="TextBox 5">
            <a:extLst>
              <a:ext uri="{FF2B5EF4-FFF2-40B4-BE49-F238E27FC236}">
                <a16:creationId xmlns:a16="http://schemas.microsoft.com/office/drawing/2014/main" id="{B734B490-1464-AEC3-3F8F-13975C9F746D}"/>
              </a:ext>
            </a:extLst>
          </p:cNvPr>
          <p:cNvSpPr txBox="1"/>
          <p:nvPr/>
        </p:nvSpPr>
        <p:spPr>
          <a:xfrm>
            <a:off x="6142506" y="2444293"/>
            <a:ext cx="2863728" cy="909480"/>
          </a:xfrm>
          <a:prstGeom prst="rect">
            <a:avLst/>
          </a:prstGeom>
          <a:noFill/>
        </p:spPr>
        <p:txBody>
          <a:bodyPr wrap="square" rtlCol="0">
            <a:spAutoFit/>
          </a:bodyPr>
          <a:lstStyle/>
          <a:p>
            <a:pPr algn="l">
              <a:lnSpc>
                <a:spcPct val="90000"/>
              </a:lnSpc>
            </a:pPr>
            <a:r>
              <a:rPr lang="en-US" sz="1600" b="1" dirty="0">
                <a:latin typeface="+mn-lt"/>
              </a:rPr>
              <a:t>Left Insert Assembly</a:t>
            </a:r>
          </a:p>
          <a:p>
            <a:pPr algn="l">
              <a:lnSpc>
                <a:spcPct val="90000"/>
              </a:lnSpc>
            </a:pPr>
            <a:endParaRPr lang="en-US" sz="700" dirty="0">
              <a:latin typeface="+mn-lt"/>
            </a:endParaRPr>
          </a:p>
          <a:p>
            <a:pPr algn="l">
              <a:lnSpc>
                <a:spcPct val="90000"/>
              </a:lnSpc>
            </a:pPr>
            <a:r>
              <a:rPr lang="en-US" sz="1200" dirty="0">
                <a:latin typeface="+mn-lt"/>
              </a:rPr>
              <a:t>- Dimensions: 60 x 20 x 140 cm</a:t>
            </a:r>
          </a:p>
          <a:p>
            <a:pPr algn="l">
              <a:lnSpc>
                <a:spcPct val="90000"/>
              </a:lnSpc>
            </a:pPr>
            <a:r>
              <a:rPr lang="en-US" sz="1200" dirty="0">
                <a:latin typeface="+mn-lt"/>
              </a:rPr>
              <a:t>- Quantity: 1</a:t>
            </a:r>
          </a:p>
          <a:p>
            <a:pPr algn="l">
              <a:lnSpc>
                <a:spcPct val="90000"/>
              </a:lnSpc>
            </a:pPr>
            <a:r>
              <a:rPr lang="en-US" sz="1200" dirty="0">
                <a:latin typeface="+mn-lt"/>
              </a:rPr>
              <a:t>- Mass: ≈ 860 kg</a:t>
            </a:r>
          </a:p>
        </p:txBody>
      </p:sp>
      <p:sp>
        <p:nvSpPr>
          <p:cNvPr id="7" name="TextBox 6">
            <a:extLst>
              <a:ext uri="{FF2B5EF4-FFF2-40B4-BE49-F238E27FC236}">
                <a16:creationId xmlns:a16="http://schemas.microsoft.com/office/drawing/2014/main" id="{9C6502A6-537F-6464-7C3E-F02A7F53817D}"/>
              </a:ext>
            </a:extLst>
          </p:cNvPr>
          <p:cNvSpPr txBox="1"/>
          <p:nvPr/>
        </p:nvSpPr>
        <p:spPr>
          <a:xfrm>
            <a:off x="9651299" y="3750751"/>
            <a:ext cx="3140916" cy="909480"/>
          </a:xfrm>
          <a:prstGeom prst="rect">
            <a:avLst/>
          </a:prstGeom>
          <a:noFill/>
        </p:spPr>
        <p:txBody>
          <a:bodyPr wrap="square" rtlCol="0">
            <a:spAutoFit/>
          </a:bodyPr>
          <a:lstStyle/>
          <a:p>
            <a:pPr algn="l">
              <a:lnSpc>
                <a:spcPct val="90000"/>
              </a:lnSpc>
            </a:pPr>
            <a:r>
              <a:rPr lang="en-US" sz="1600" b="1" dirty="0">
                <a:latin typeface="+mn-lt"/>
              </a:rPr>
              <a:t>Right Insert Assembly</a:t>
            </a:r>
          </a:p>
          <a:p>
            <a:pPr algn="l">
              <a:lnSpc>
                <a:spcPct val="90000"/>
              </a:lnSpc>
            </a:pPr>
            <a:endParaRPr lang="en-US" sz="700" dirty="0">
              <a:latin typeface="+mn-lt"/>
            </a:endParaRPr>
          </a:p>
          <a:p>
            <a:pPr algn="l">
              <a:lnSpc>
                <a:spcPct val="90000"/>
              </a:lnSpc>
            </a:pPr>
            <a:r>
              <a:rPr lang="en-US" sz="1200" dirty="0">
                <a:latin typeface="+mn-lt"/>
              </a:rPr>
              <a:t>- Dimensions: 60 x 40 x 140 cm</a:t>
            </a:r>
          </a:p>
          <a:p>
            <a:pPr algn="l">
              <a:lnSpc>
                <a:spcPct val="90000"/>
              </a:lnSpc>
            </a:pPr>
            <a:r>
              <a:rPr lang="en-US" sz="1200" dirty="0">
                <a:latin typeface="+mn-lt"/>
              </a:rPr>
              <a:t>- Quantity: 1</a:t>
            </a:r>
          </a:p>
          <a:p>
            <a:pPr algn="l">
              <a:lnSpc>
                <a:spcPct val="90000"/>
              </a:lnSpc>
            </a:pPr>
            <a:r>
              <a:rPr lang="en-US" sz="1200" dirty="0">
                <a:latin typeface="+mn-lt"/>
              </a:rPr>
              <a:t>- Mass: ≈ 1,390 kg</a:t>
            </a:r>
            <a:endParaRPr lang="en-US" sz="1400" dirty="0">
              <a:latin typeface="+mn-lt"/>
            </a:endParaRPr>
          </a:p>
        </p:txBody>
      </p:sp>
      <p:sp>
        <p:nvSpPr>
          <p:cNvPr id="8" name="TextBox 7">
            <a:extLst>
              <a:ext uri="{FF2B5EF4-FFF2-40B4-BE49-F238E27FC236}">
                <a16:creationId xmlns:a16="http://schemas.microsoft.com/office/drawing/2014/main" id="{BCDEA057-1398-DEA5-8CE7-29BCF127EDC1}"/>
              </a:ext>
            </a:extLst>
          </p:cNvPr>
          <p:cNvSpPr txBox="1"/>
          <p:nvPr/>
        </p:nvSpPr>
        <p:spPr>
          <a:xfrm>
            <a:off x="328214" y="917926"/>
            <a:ext cx="5447879" cy="4967514"/>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400" dirty="0">
                <a:latin typeface="+mn-lt"/>
              </a:rPr>
              <a:t>Common design and manufacturing processes for all geometries.</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Constructed of 15.2 mm thick solid absorber plates, 1020 Carbon Steel</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1020 Carbon steel sheet metal top, bottom, and back.</a:t>
            </a:r>
          </a:p>
          <a:p>
            <a:pPr algn="l">
              <a:lnSpc>
                <a:spcPct val="90000"/>
              </a:lnSpc>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Electron-Beam welding of all steel components for a monolithic structure.</a:t>
            </a:r>
          </a:p>
          <a:p>
            <a:pPr marL="171450" indent="-171450">
              <a:lnSpc>
                <a:spcPct val="90000"/>
              </a:lnSpc>
              <a:buFont typeface="Arial" panose="020B0604020202020204" pitchFamily="34" charset="0"/>
              <a:buChar char="•"/>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Removable side panel for scintillator assembly, maintenance.</a:t>
            </a:r>
            <a:br>
              <a:rPr lang="en-US" sz="1400" dirty="0">
                <a:latin typeface="+mn-lt"/>
              </a:rPr>
            </a:b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M8 dowel pins threaded into last plate mate with 8.5 mm holes on bottom side for assembly / alignment.</a:t>
            </a:r>
            <a:br>
              <a:rPr lang="en-US" sz="1400" dirty="0">
                <a:latin typeface="+mn-lt"/>
              </a:rPr>
            </a:b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M12 tapped hole in front plate.</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M6 tapped holes for hoisting.</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Generous windows at rear for PCB access / electrical connections.</a:t>
            </a:r>
          </a:p>
          <a:p>
            <a:pPr marL="285750" indent="-285750" algn="l">
              <a:lnSpc>
                <a:spcPct val="90000"/>
              </a:lnSpc>
              <a:buFont typeface="Arial" panose="020B0604020202020204" pitchFamily="34" charset="0"/>
              <a:buChar char="•"/>
            </a:pP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4159269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88FAFA-64D1-DF06-1F61-9A1C8F8FC1A4}"/>
              </a:ext>
            </a:extLst>
          </p:cNvPr>
          <p:cNvPicPr>
            <a:picLocks noChangeAspect="1"/>
          </p:cNvPicPr>
          <p:nvPr/>
        </p:nvPicPr>
        <p:blipFill>
          <a:blip r:embed="rId2"/>
          <a:stretch>
            <a:fillRect/>
          </a:stretch>
        </p:blipFill>
        <p:spPr>
          <a:xfrm>
            <a:off x="2380293" y="1927900"/>
            <a:ext cx="7131214" cy="3463283"/>
          </a:xfrm>
          <a:prstGeom prst="rect">
            <a:avLst/>
          </a:prstGeom>
        </p:spPr>
      </p:pic>
      <p:pic>
        <p:nvPicPr>
          <p:cNvPr id="7" name="Picture 6">
            <a:extLst>
              <a:ext uri="{FF2B5EF4-FFF2-40B4-BE49-F238E27FC236}">
                <a16:creationId xmlns:a16="http://schemas.microsoft.com/office/drawing/2014/main" id="{27BAA74A-914D-A0E6-DAB8-76D87ACC6818}"/>
              </a:ext>
            </a:extLst>
          </p:cNvPr>
          <p:cNvPicPr>
            <a:picLocks noChangeAspect="1"/>
          </p:cNvPicPr>
          <p:nvPr/>
        </p:nvPicPr>
        <p:blipFill>
          <a:blip r:embed="rId3"/>
          <a:stretch>
            <a:fillRect/>
          </a:stretch>
        </p:blipFill>
        <p:spPr>
          <a:xfrm>
            <a:off x="571866" y="5385925"/>
            <a:ext cx="11406539" cy="1044064"/>
          </a:xfrm>
          <a:prstGeom prst="rect">
            <a:avLst/>
          </a:prstGeom>
        </p:spPr>
      </p:pic>
      <p:pic>
        <p:nvPicPr>
          <p:cNvPr id="6" name="Picture 5">
            <a:extLst>
              <a:ext uri="{FF2B5EF4-FFF2-40B4-BE49-F238E27FC236}">
                <a16:creationId xmlns:a16="http://schemas.microsoft.com/office/drawing/2014/main" id="{55D7E3C5-1C6C-121A-3B85-C876E2A75AB4}"/>
              </a:ext>
            </a:extLst>
          </p:cNvPr>
          <p:cNvPicPr>
            <a:picLocks noChangeAspect="1"/>
          </p:cNvPicPr>
          <p:nvPr/>
        </p:nvPicPr>
        <p:blipFill>
          <a:blip r:embed="rId4"/>
          <a:stretch>
            <a:fillRect/>
          </a:stretch>
        </p:blipFill>
        <p:spPr>
          <a:xfrm>
            <a:off x="6828638" y="415467"/>
            <a:ext cx="5269229" cy="2002349"/>
          </a:xfrm>
          <a:prstGeom prst="rect">
            <a:avLst/>
          </a:prstGeom>
          <a:ln>
            <a:solidFill>
              <a:schemeClr val="tx1"/>
            </a:solidFill>
          </a:ln>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4M Tower Design</a:t>
            </a:r>
          </a:p>
        </p:txBody>
      </p:sp>
      <p:sp>
        <p:nvSpPr>
          <p:cNvPr id="3" name="TextBox 2">
            <a:extLst>
              <a:ext uri="{FF2B5EF4-FFF2-40B4-BE49-F238E27FC236}">
                <a16:creationId xmlns:a16="http://schemas.microsoft.com/office/drawing/2014/main" id="{F13F3AA0-6170-BF43-7B0E-89779A62E15A}"/>
              </a:ext>
            </a:extLst>
          </p:cNvPr>
          <p:cNvSpPr txBox="1"/>
          <p:nvPr/>
        </p:nvSpPr>
        <p:spPr>
          <a:xfrm>
            <a:off x="328214" y="917926"/>
            <a:ext cx="5965380" cy="1061829"/>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400" dirty="0">
                <a:latin typeface="+mn-lt"/>
              </a:rPr>
              <a:t>Fills voids left by 8M Tower stacking arrangement.</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65x absorber plate layers, 1020 Carbon Steel.</a:t>
            </a:r>
          </a:p>
          <a:p>
            <a:pPr marL="285750" indent="-285750" algn="l">
              <a:lnSpc>
                <a:spcPct val="90000"/>
              </a:lnSpc>
              <a:buFont typeface="Arial" panose="020B0604020202020204" pitchFamily="34" charset="0"/>
              <a:buChar char="•"/>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Top, bottom, and side panels made from 14 GA sheet metal.</a:t>
            </a:r>
            <a:endParaRPr lang="en-US" sz="1200" dirty="0">
              <a:latin typeface="+mn-lt"/>
            </a:endParaRPr>
          </a:p>
        </p:txBody>
      </p:sp>
      <p:sp>
        <p:nvSpPr>
          <p:cNvPr id="11" name="TextBox 10">
            <a:extLst>
              <a:ext uri="{FF2B5EF4-FFF2-40B4-BE49-F238E27FC236}">
                <a16:creationId xmlns:a16="http://schemas.microsoft.com/office/drawing/2014/main" id="{4CC46574-D5DE-D881-753C-09F6C9EE24DF}"/>
              </a:ext>
            </a:extLst>
          </p:cNvPr>
          <p:cNvSpPr txBox="1"/>
          <p:nvPr/>
        </p:nvSpPr>
        <p:spPr>
          <a:xfrm>
            <a:off x="8824974" y="4881640"/>
            <a:ext cx="903380"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3" name="TextBox 12">
            <a:extLst>
              <a:ext uri="{FF2B5EF4-FFF2-40B4-BE49-F238E27FC236}">
                <a16:creationId xmlns:a16="http://schemas.microsoft.com/office/drawing/2014/main" id="{825B9B6E-7A43-DA69-936A-1A62238D14E5}"/>
              </a:ext>
            </a:extLst>
          </p:cNvPr>
          <p:cNvSpPr txBox="1"/>
          <p:nvPr/>
        </p:nvSpPr>
        <p:spPr>
          <a:xfrm>
            <a:off x="5343960" y="6439507"/>
            <a:ext cx="1730181"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View with side panel removed</a:t>
            </a:r>
          </a:p>
        </p:txBody>
      </p:sp>
      <p:sp>
        <p:nvSpPr>
          <p:cNvPr id="14" name="TextBox 13">
            <a:extLst>
              <a:ext uri="{FF2B5EF4-FFF2-40B4-BE49-F238E27FC236}">
                <a16:creationId xmlns:a16="http://schemas.microsoft.com/office/drawing/2014/main" id="{AFD1CA91-495A-E86E-242A-031B31F13571}"/>
              </a:ext>
            </a:extLst>
          </p:cNvPr>
          <p:cNvSpPr txBox="1"/>
          <p:nvPr/>
        </p:nvSpPr>
        <p:spPr>
          <a:xfrm rot="1004527">
            <a:off x="4744453" y="4483501"/>
            <a:ext cx="1285315"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11075025" y="544936"/>
            <a:ext cx="90338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8M Tower Assembly</a:t>
            </a:r>
          </a:p>
        </p:txBody>
      </p:sp>
      <p:sp>
        <p:nvSpPr>
          <p:cNvPr id="16" name="TextBox 15">
            <a:extLst>
              <a:ext uri="{FF2B5EF4-FFF2-40B4-BE49-F238E27FC236}">
                <a16:creationId xmlns:a16="http://schemas.microsoft.com/office/drawing/2014/main" id="{C3319722-0D13-BB35-EAE9-90FC14308FE0}"/>
              </a:ext>
            </a:extLst>
          </p:cNvPr>
          <p:cNvSpPr txBox="1"/>
          <p:nvPr/>
        </p:nvSpPr>
        <p:spPr>
          <a:xfrm>
            <a:off x="2557307" y="2209087"/>
            <a:ext cx="826892"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Steel Plates</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16" idx="3"/>
          </p:cNvCxnSpPr>
          <p:nvPr/>
        </p:nvCxnSpPr>
        <p:spPr>
          <a:xfrm>
            <a:off x="3384199" y="2407603"/>
            <a:ext cx="616986" cy="5801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0"/>
          </p:cNvCxnSpPr>
          <p:nvPr/>
        </p:nvCxnSpPr>
        <p:spPr>
          <a:xfrm flipH="1" flipV="1">
            <a:off x="8724534" y="4529195"/>
            <a:ext cx="552130" cy="3524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ED8599E0-2DA7-7E51-A56C-414ABC72901F}"/>
              </a:ext>
            </a:extLst>
          </p:cNvPr>
          <p:cNvSpPr txBox="1"/>
          <p:nvPr/>
        </p:nvSpPr>
        <p:spPr>
          <a:xfrm rot="1051607">
            <a:off x="4248671" y="3794440"/>
            <a:ext cx="1793894"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Tree>
    <p:extLst>
      <p:ext uri="{BB962C8B-B14F-4D97-AF65-F5344CB8AC3E}">
        <p14:creationId xmlns:p14="http://schemas.microsoft.com/office/powerpoint/2010/main" val="937142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FFDDDD2-45CE-6C79-4369-088A06E09D92}"/>
              </a:ext>
            </a:extLst>
          </p:cNvPr>
          <p:cNvPicPr>
            <a:picLocks noChangeAspect="1"/>
          </p:cNvPicPr>
          <p:nvPr/>
        </p:nvPicPr>
        <p:blipFill>
          <a:blip r:embed="rId2"/>
          <a:stretch>
            <a:fillRect/>
          </a:stretch>
        </p:blipFill>
        <p:spPr>
          <a:xfrm>
            <a:off x="617696" y="5433083"/>
            <a:ext cx="11406539" cy="1044064"/>
          </a:xfrm>
          <a:prstGeom prst="rect">
            <a:avLst/>
          </a:prstGeom>
        </p:spPr>
      </p:pic>
      <p:pic>
        <p:nvPicPr>
          <p:cNvPr id="7" name="Picture 6">
            <a:extLst>
              <a:ext uri="{FF2B5EF4-FFF2-40B4-BE49-F238E27FC236}">
                <a16:creationId xmlns:a16="http://schemas.microsoft.com/office/drawing/2014/main" id="{34B662E1-A538-C459-C999-B41A20368DD9}"/>
              </a:ext>
            </a:extLst>
          </p:cNvPr>
          <p:cNvPicPr>
            <a:picLocks noChangeAspect="1"/>
          </p:cNvPicPr>
          <p:nvPr/>
        </p:nvPicPr>
        <p:blipFill rotWithShape="1">
          <a:blip r:embed="rId3"/>
          <a:srcRect t="3205" b="2265"/>
          <a:stretch/>
        </p:blipFill>
        <p:spPr>
          <a:xfrm>
            <a:off x="2757722" y="1928570"/>
            <a:ext cx="6372428" cy="3572937"/>
          </a:xfrm>
          <a:prstGeom prst="rect">
            <a:avLst/>
          </a:prstGeom>
        </p:spPr>
      </p:pic>
      <p:pic>
        <p:nvPicPr>
          <p:cNvPr id="34" name="Picture 33">
            <a:extLst>
              <a:ext uri="{FF2B5EF4-FFF2-40B4-BE49-F238E27FC236}">
                <a16:creationId xmlns:a16="http://schemas.microsoft.com/office/drawing/2014/main" id="{EDBD4794-76F8-8CF8-9190-3E3C7ED685A1}"/>
              </a:ext>
            </a:extLst>
          </p:cNvPr>
          <p:cNvPicPr>
            <a:picLocks noChangeAspect="1"/>
          </p:cNvPicPr>
          <p:nvPr/>
        </p:nvPicPr>
        <p:blipFill rotWithShape="1">
          <a:blip r:embed="rId4"/>
          <a:srcRect t="9092"/>
          <a:stretch/>
        </p:blipFill>
        <p:spPr>
          <a:xfrm>
            <a:off x="400759" y="3448496"/>
            <a:ext cx="2117404" cy="1827449"/>
          </a:xfrm>
          <a:prstGeom prst="rect">
            <a:avLst/>
          </a:prstGeom>
          <a:ln>
            <a:solidFill>
              <a:schemeClr val="tx1"/>
            </a:solidFill>
          </a:ln>
        </p:spPr>
      </p:pic>
      <p:pic>
        <p:nvPicPr>
          <p:cNvPr id="10" name="Picture 9">
            <a:extLst>
              <a:ext uri="{FF2B5EF4-FFF2-40B4-BE49-F238E27FC236}">
                <a16:creationId xmlns:a16="http://schemas.microsoft.com/office/drawing/2014/main" id="{7D01A3B1-ABF0-F2B9-7E74-00ED1371642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939158" y="417269"/>
            <a:ext cx="5209485" cy="2028397"/>
          </a:xfrm>
          <a:prstGeom prst="rect">
            <a:avLst/>
          </a:prstGeom>
          <a:ln>
            <a:solidFill>
              <a:schemeClr val="tx1"/>
            </a:solidFill>
          </a:ln>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8M Tower Design</a:t>
            </a:r>
          </a:p>
        </p:txBody>
      </p:sp>
      <p:sp>
        <p:nvSpPr>
          <p:cNvPr id="3" name="TextBox 2">
            <a:extLst>
              <a:ext uri="{FF2B5EF4-FFF2-40B4-BE49-F238E27FC236}">
                <a16:creationId xmlns:a16="http://schemas.microsoft.com/office/drawing/2014/main" id="{F13F3AA0-6170-BF43-7B0E-89779A62E15A}"/>
              </a:ext>
            </a:extLst>
          </p:cNvPr>
          <p:cNvSpPr txBox="1"/>
          <p:nvPr/>
        </p:nvSpPr>
        <p:spPr>
          <a:xfrm>
            <a:off x="328214" y="917926"/>
            <a:ext cx="6118269" cy="1311128"/>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400" dirty="0">
                <a:latin typeface="+mn-lt"/>
              </a:rPr>
              <a:t>Main detector module shape.</a:t>
            </a:r>
          </a:p>
          <a:p>
            <a:pPr marL="171450" indent="-171450" algn="l">
              <a:lnSpc>
                <a:spcPct val="90000"/>
              </a:lnSpc>
              <a:buFont typeface="Arial" panose="020B0604020202020204" pitchFamily="34" charset="0"/>
              <a:buChar char="•"/>
            </a:pPr>
            <a:endParaRPr lang="en-US" sz="1400" dirty="0">
              <a:latin typeface="+mn-lt"/>
            </a:endParaRPr>
          </a:p>
          <a:p>
            <a:pPr marL="171450" indent="-171450" algn="l">
              <a:lnSpc>
                <a:spcPct val="90000"/>
              </a:lnSpc>
              <a:buFont typeface="Arial" panose="020B0604020202020204" pitchFamily="34" charset="0"/>
              <a:buChar char="•"/>
            </a:pPr>
            <a:r>
              <a:rPr lang="en-US" sz="1400" dirty="0">
                <a:latin typeface="+mn-lt"/>
              </a:rPr>
              <a:t>65x absorber plate layers, 1020 Carbon Steel.</a:t>
            </a:r>
          </a:p>
          <a:p>
            <a:pPr>
              <a:lnSpc>
                <a:spcPct val="90000"/>
              </a:lnSpc>
            </a:pPr>
            <a:endParaRPr lang="en-US" sz="1400" dirty="0">
              <a:latin typeface="+mn-lt"/>
            </a:endParaRPr>
          </a:p>
          <a:p>
            <a:pPr marL="171450" indent="-171450">
              <a:lnSpc>
                <a:spcPct val="90000"/>
              </a:lnSpc>
              <a:buFont typeface="Arial" panose="020B0604020202020204" pitchFamily="34" charset="0"/>
              <a:buChar char="•"/>
            </a:pPr>
            <a:r>
              <a:rPr lang="en-US" sz="1400" dirty="0">
                <a:latin typeface="+mn-lt"/>
              </a:rPr>
              <a:t>Top, bottom, and side panels made from 14 GA sheet metal.</a:t>
            </a: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
        <p:nvSpPr>
          <p:cNvPr id="11" name="TextBox 10">
            <a:extLst>
              <a:ext uri="{FF2B5EF4-FFF2-40B4-BE49-F238E27FC236}">
                <a16:creationId xmlns:a16="http://schemas.microsoft.com/office/drawing/2014/main" id="{4CC46574-D5DE-D881-753C-09F6C9EE24DF}"/>
              </a:ext>
            </a:extLst>
          </p:cNvPr>
          <p:cNvSpPr txBox="1"/>
          <p:nvPr/>
        </p:nvSpPr>
        <p:spPr>
          <a:xfrm>
            <a:off x="8777783" y="4757405"/>
            <a:ext cx="85773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3" name="TextBox 12">
            <a:extLst>
              <a:ext uri="{FF2B5EF4-FFF2-40B4-BE49-F238E27FC236}">
                <a16:creationId xmlns:a16="http://schemas.microsoft.com/office/drawing/2014/main" id="{825B9B6E-7A43-DA69-936A-1A62238D14E5}"/>
              </a:ext>
            </a:extLst>
          </p:cNvPr>
          <p:cNvSpPr txBox="1"/>
          <p:nvPr/>
        </p:nvSpPr>
        <p:spPr>
          <a:xfrm>
            <a:off x="5334058" y="6438267"/>
            <a:ext cx="1730181"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View with side panel removed</a:t>
            </a:r>
          </a:p>
        </p:txBody>
      </p:sp>
      <p:sp>
        <p:nvSpPr>
          <p:cNvPr id="14" name="TextBox 13">
            <a:extLst>
              <a:ext uri="{FF2B5EF4-FFF2-40B4-BE49-F238E27FC236}">
                <a16:creationId xmlns:a16="http://schemas.microsoft.com/office/drawing/2014/main" id="{AFD1CA91-495A-E86E-242A-031B31F13571}"/>
              </a:ext>
            </a:extLst>
          </p:cNvPr>
          <p:cNvSpPr txBox="1"/>
          <p:nvPr/>
        </p:nvSpPr>
        <p:spPr>
          <a:xfrm rot="1004527">
            <a:off x="5019786" y="4917007"/>
            <a:ext cx="1404961"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11075025" y="544936"/>
            <a:ext cx="90338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8M Tower Assembly</a:t>
            </a:r>
          </a:p>
        </p:txBody>
      </p:sp>
      <p:sp>
        <p:nvSpPr>
          <p:cNvPr id="16" name="TextBox 15">
            <a:extLst>
              <a:ext uri="{FF2B5EF4-FFF2-40B4-BE49-F238E27FC236}">
                <a16:creationId xmlns:a16="http://schemas.microsoft.com/office/drawing/2014/main" id="{C3319722-0D13-BB35-EAE9-90FC14308FE0}"/>
              </a:ext>
            </a:extLst>
          </p:cNvPr>
          <p:cNvSpPr txBox="1"/>
          <p:nvPr/>
        </p:nvSpPr>
        <p:spPr>
          <a:xfrm>
            <a:off x="2890268" y="2455010"/>
            <a:ext cx="785107"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Steel Plates</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16" idx="3"/>
          </p:cNvCxnSpPr>
          <p:nvPr/>
        </p:nvCxnSpPr>
        <p:spPr>
          <a:xfrm>
            <a:off x="3675375" y="2653526"/>
            <a:ext cx="723937" cy="4983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0"/>
          </p:cNvCxnSpPr>
          <p:nvPr/>
        </p:nvCxnSpPr>
        <p:spPr>
          <a:xfrm flipH="1" flipV="1">
            <a:off x="8382135" y="4232136"/>
            <a:ext cx="824513" cy="5252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5" name="TextBox 34">
            <a:extLst>
              <a:ext uri="{FF2B5EF4-FFF2-40B4-BE49-F238E27FC236}">
                <a16:creationId xmlns:a16="http://schemas.microsoft.com/office/drawing/2014/main" id="{93A2A062-3511-CDB6-A6F8-5D65C98379A3}"/>
              </a:ext>
            </a:extLst>
          </p:cNvPr>
          <p:cNvSpPr txBox="1"/>
          <p:nvPr/>
        </p:nvSpPr>
        <p:spPr>
          <a:xfrm>
            <a:off x="348218" y="3448496"/>
            <a:ext cx="903380" cy="397032"/>
          </a:xfrm>
          <a:prstGeom prst="rect">
            <a:avLst/>
          </a:prstGeom>
          <a:noFill/>
          <a:ln>
            <a:noFill/>
          </a:ln>
        </p:spPr>
        <p:txBody>
          <a:bodyPr wrap="square" rtlCol="0">
            <a:spAutoFit/>
          </a:bodyPr>
          <a:lstStyle/>
          <a:p>
            <a:pPr algn="ctr">
              <a:lnSpc>
                <a:spcPct val="90000"/>
              </a:lnSpc>
            </a:pPr>
            <a:r>
              <a:rPr lang="en-US" sz="1100" dirty="0">
                <a:latin typeface="+mn-lt"/>
              </a:rPr>
              <a:t>Alignment Pins</a:t>
            </a:r>
          </a:p>
        </p:txBody>
      </p:sp>
      <p:sp>
        <p:nvSpPr>
          <p:cNvPr id="4" name="TextBox 3">
            <a:extLst>
              <a:ext uri="{FF2B5EF4-FFF2-40B4-BE49-F238E27FC236}">
                <a16:creationId xmlns:a16="http://schemas.microsoft.com/office/drawing/2014/main" id="{ED8599E0-2DA7-7E51-A56C-414ABC72901F}"/>
              </a:ext>
            </a:extLst>
          </p:cNvPr>
          <p:cNvSpPr txBox="1"/>
          <p:nvPr/>
        </p:nvSpPr>
        <p:spPr>
          <a:xfrm rot="1051607">
            <a:off x="4047345" y="3756692"/>
            <a:ext cx="1703243"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Tree>
    <p:extLst>
      <p:ext uri="{BB962C8B-B14F-4D97-AF65-F5344CB8AC3E}">
        <p14:creationId xmlns:p14="http://schemas.microsoft.com/office/powerpoint/2010/main" val="3767029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47F54C2-CA5B-23C8-AA46-7ECC60CC8C1F}"/>
              </a:ext>
            </a:extLst>
          </p:cNvPr>
          <p:cNvPicPr>
            <a:picLocks noChangeAspect="1"/>
          </p:cNvPicPr>
          <p:nvPr/>
        </p:nvPicPr>
        <p:blipFill>
          <a:blip r:embed="rId2"/>
          <a:stretch>
            <a:fillRect/>
          </a:stretch>
        </p:blipFill>
        <p:spPr>
          <a:xfrm>
            <a:off x="7539908" y="943949"/>
            <a:ext cx="4502372" cy="3284913"/>
          </a:xfrm>
          <a:prstGeom prst="rect">
            <a:avLst/>
          </a:prstGeom>
        </p:spPr>
      </p:pic>
      <p:pic>
        <p:nvPicPr>
          <p:cNvPr id="9" name="Picture 8">
            <a:extLst>
              <a:ext uri="{FF2B5EF4-FFF2-40B4-BE49-F238E27FC236}">
                <a16:creationId xmlns:a16="http://schemas.microsoft.com/office/drawing/2014/main" id="{0A5C7748-50C5-3794-9AA6-12ECCAB9F396}"/>
              </a:ext>
            </a:extLst>
          </p:cNvPr>
          <p:cNvPicPr>
            <a:picLocks noChangeAspect="1"/>
          </p:cNvPicPr>
          <p:nvPr/>
        </p:nvPicPr>
        <p:blipFill>
          <a:blip r:embed="rId3"/>
          <a:stretch>
            <a:fillRect/>
          </a:stretch>
        </p:blipFill>
        <p:spPr>
          <a:xfrm>
            <a:off x="1688624" y="2084269"/>
            <a:ext cx="5306983" cy="4076169"/>
          </a:xfrm>
          <a:prstGeom prst="rect">
            <a:avLst/>
          </a:prstGeom>
        </p:spPr>
      </p:pic>
      <p:pic>
        <p:nvPicPr>
          <p:cNvPr id="7" name="Picture 6">
            <a:extLst>
              <a:ext uri="{FF2B5EF4-FFF2-40B4-BE49-F238E27FC236}">
                <a16:creationId xmlns:a16="http://schemas.microsoft.com/office/drawing/2014/main" id="{A01545CB-B68A-6DB4-8F83-0B870611F035}"/>
              </a:ext>
            </a:extLst>
          </p:cNvPr>
          <p:cNvPicPr>
            <a:picLocks noChangeAspect="1"/>
          </p:cNvPicPr>
          <p:nvPr/>
        </p:nvPicPr>
        <p:blipFill>
          <a:blip r:embed="rId4"/>
          <a:stretch>
            <a:fillRect/>
          </a:stretch>
        </p:blipFill>
        <p:spPr>
          <a:xfrm rot="10800000">
            <a:off x="7765475" y="4836264"/>
            <a:ext cx="4208565" cy="1836464"/>
          </a:xfrm>
          <a:prstGeom prst="rect">
            <a:avLst/>
          </a:prstGeom>
        </p:spPr>
      </p:pic>
      <p:sp>
        <p:nvSpPr>
          <p:cNvPr id="2" name="Title 1">
            <a:extLst>
              <a:ext uri="{FF2B5EF4-FFF2-40B4-BE49-F238E27FC236}">
                <a16:creationId xmlns:a16="http://schemas.microsoft.com/office/drawing/2014/main" id="{7414AC4F-FC48-40B3-8F73-64675501FC0F}"/>
              </a:ext>
            </a:extLst>
          </p:cNvPr>
          <p:cNvSpPr>
            <a:spLocks noGrp="1"/>
          </p:cNvSpPr>
          <p:nvPr>
            <p:ph type="title"/>
          </p:nvPr>
        </p:nvSpPr>
        <p:spPr>
          <a:xfrm>
            <a:off x="389375" y="319431"/>
            <a:ext cx="11375435" cy="535531"/>
          </a:xfrm>
        </p:spPr>
        <p:txBody>
          <a:bodyPr/>
          <a:lstStyle/>
          <a:p>
            <a:r>
              <a:rPr lang="en-US" dirty="0"/>
              <a:t>Insert Assembly Design (Left Side)</a:t>
            </a:r>
          </a:p>
        </p:txBody>
      </p:sp>
      <p:sp>
        <p:nvSpPr>
          <p:cNvPr id="3" name="TextBox 2">
            <a:extLst>
              <a:ext uri="{FF2B5EF4-FFF2-40B4-BE49-F238E27FC236}">
                <a16:creationId xmlns:a16="http://schemas.microsoft.com/office/drawing/2014/main" id="{F13F3AA0-6170-BF43-7B0E-89779A62E15A}"/>
              </a:ext>
            </a:extLst>
          </p:cNvPr>
          <p:cNvSpPr txBox="1"/>
          <p:nvPr/>
        </p:nvSpPr>
        <p:spPr>
          <a:xfrm>
            <a:off x="328213" y="917926"/>
            <a:ext cx="5583709" cy="1103379"/>
          </a:xfrm>
          <a:prstGeom prst="rect">
            <a:avLst/>
          </a:prstGeom>
          <a:noFill/>
        </p:spPr>
        <p:txBody>
          <a:bodyPr wrap="square" rtlCol="0">
            <a:spAutoFit/>
          </a:bodyPr>
          <a:lstStyle/>
          <a:p>
            <a:pPr marL="171450" indent="-171450" algn="l">
              <a:lnSpc>
                <a:spcPct val="90000"/>
              </a:lnSpc>
              <a:buFont typeface="Arial" panose="020B0604020202020204" pitchFamily="34" charset="0"/>
              <a:buChar char="•"/>
            </a:pPr>
            <a:r>
              <a:rPr lang="en-US" sz="1100" dirty="0">
                <a:latin typeface="+mn-lt"/>
              </a:rPr>
              <a:t>65x absorber plate layers, 1020 Carbon Steel.</a:t>
            </a:r>
          </a:p>
          <a:p>
            <a:pPr marL="171450" indent="-171450" algn="l">
              <a:lnSpc>
                <a:spcPct val="90000"/>
              </a:lnSpc>
              <a:buFont typeface="Arial" panose="020B0604020202020204" pitchFamily="34" charset="0"/>
              <a:buChar char="•"/>
            </a:pPr>
            <a:endParaRPr lang="en-US" sz="1100" dirty="0">
              <a:latin typeface="+mn-lt"/>
            </a:endParaRPr>
          </a:p>
          <a:p>
            <a:pPr marL="171450" indent="-171450" algn="l">
              <a:lnSpc>
                <a:spcPct val="90000"/>
              </a:lnSpc>
              <a:buFont typeface="Arial" panose="020B0604020202020204" pitchFamily="34" charset="0"/>
              <a:buChar char="•"/>
            </a:pPr>
            <a:r>
              <a:rPr lang="en-US" sz="1100" dirty="0">
                <a:latin typeface="+mn-lt"/>
              </a:rPr>
              <a:t>Continuously expanding circular cut for constant beampipe clearance.</a:t>
            </a:r>
          </a:p>
          <a:p>
            <a:pPr>
              <a:lnSpc>
                <a:spcPct val="90000"/>
              </a:lnSpc>
            </a:pPr>
            <a:endParaRPr lang="en-US" sz="1100" dirty="0">
              <a:latin typeface="+mn-lt"/>
            </a:endParaRPr>
          </a:p>
          <a:p>
            <a:pPr marL="171450" indent="-171450">
              <a:lnSpc>
                <a:spcPct val="90000"/>
              </a:lnSpc>
              <a:buFont typeface="Arial" panose="020B0604020202020204" pitchFamily="34" charset="0"/>
              <a:buChar char="•"/>
            </a:pPr>
            <a:r>
              <a:rPr lang="en-US" sz="1100" dirty="0">
                <a:latin typeface="+mn-lt"/>
              </a:rPr>
              <a:t>Top, bottom, and side panels made from 10 GA sheet metal.</a:t>
            </a:r>
            <a:endParaRPr lang="en-US" sz="1200" dirty="0">
              <a:latin typeface="+mn-lt"/>
            </a:endParaRPr>
          </a:p>
          <a:p>
            <a:pPr marL="285750" indent="-285750" algn="l">
              <a:lnSpc>
                <a:spcPct val="90000"/>
              </a:lnSpc>
              <a:buFont typeface="Arial" panose="020B0604020202020204" pitchFamily="34" charset="0"/>
              <a:buChar char="•"/>
            </a:pPr>
            <a:endParaRPr lang="en-US" dirty="0">
              <a:latin typeface="+mn-lt"/>
            </a:endParaRPr>
          </a:p>
        </p:txBody>
      </p:sp>
      <p:sp>
        <p:nvSpPr>
          <p:cNvPr id="11" name="TextBox 10">
            <a:extLst>
              <a:ext uri="{FF2B5EF4-FFF2-40B4-BE49-F238E27FC236}">
                <a16:creationId xmlns:a16="http://schemas.microsoft.com/office/drawing/2014/main" id="{4CC46574-D5DE-D881-753C-09F6C9EE24DF}"/>
              </a:ext>
            </a:extLst>
          </p:cNvPr>
          <p:cNvSpPr txBox="1"/>
          <p:nvPr/>
        </p:nvSpPr>
        <p:spPr>
          <a:xfrm>
            <a:off x="1109120" y="5683795"/>
            <a:ext cx="903380"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Front Plate</a:t>
            </a:r>
          </a:p>
        </p:txBody>
      </p:sp>
      <p:sp>
        <p:nvSpPr>
          <p:cNvPr id="14" name="TextBox 13">
            <a:extLst>
              <a:ext uri="{FF2B5EF4-FFF2-40B4-BE49-F238E27FC236}">
                <a16:creationId xmlns:a16="http://schemas.microsoft.com/office/drawing/2014/main" id="{AFD1CA91-495A-E86E-242A-031B31F13571}"/>
              </a:ext>
            </a:extLst>
          </p:cNvPr>
          <p:cNvSpPr txBox="1"/>
          <p:nvPr/>
        </p:nvSpPr>
        <p:spPr>
          <a:xfrm rot="20905040">
            <a:off x="3229189" y="2333068"/>
            <a:ext cx="1285315"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Expanded View</a:t>
            </a:r>
          </a:p>
        </p:txBody>
      </p:sp>
      <p:sp>
        <p:nvSpPr>
          <p:cNvPr id="15" name="TextBox 14">
            <a:extLst>
              <a:ext uri="{FF2B5EF4-FFF2-40B4-BE49-F238E27FC236}">
                <a16:creationId xmlns:a16="http://schemas.microsoft.com/office/drawing/2014/main" id="{FAA491D7-E6F0-D2E5-D7E1-347CDE264BE7}"/>
              </a:ext>
            </a:extLst>
          </p:cNvPr>
          <p:cNvSpPr txBox="1"/>
          <p:nvPr/>
        </p:nvSpPr>
        <p:spPr>
          <a:xfrm>
            <a:off x="9185437" y="942113"/>
            <a:ext cx="903380" cy="39703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Left Insert Assembly</a:t>
            </a:r>
          </a:p>
        </p:txBody>
      </p:sp>
      <p:cxnSp>
        <p:nvCxnSpPr>
          <p:cNvPr id="18" name="Straight Arrow Connector 17">
            <a:extLst>
              <a:ext uri="{FF2B5EF4-FFF2-40B4-BE49-F238E27FC236}">
                <a16:creationId xmlns:a16="http://schemas.microsoft.com/office/drawing/2014/main" id="{6A0F86A0-1079-4E06-ABD8-AB91460D0B86}"/>
              </a:ext>
            </a:extLst>
          </p:cNvPr>
          <p:cNvCxnSpPr>
            <a:cxnSpLocks/>
            <a:stCxn id="5" idx="3"/>
          </p:cNvCxnSpPr>
          <p:nvPr/>
        </p:nvCxnSpPr>
        <p:spPr>
          <a:xfrm>
            <a:off x="1688624" y="3863518"/>
            <a:ext cx="1154103" cy="5982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C0AC264F-88A5-9D02-F549-1E674BAAB4C9}"/>
              </a:ext>
            </a:extLst>
          </p:cNvPr>
          <p:cNvCxnSpPr>
            <a:cxnSpLocks/>
            <a:stCxn id="11" idx="0"/>
          </p:cNvCxnSpPr>
          <p:nvPr/>
        </p:nvCxnSpPr>
        <p:spPr>
          <a:xfrm flipV="1">
            <a:off x="1560810" y="5180412"/>
            <a:ext cx="811655" cy="5033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ED8599E0-2DA7-7E51-A56C-414ABC72901F}"/>
              </a:ext>
            </a:extLst>
          </p:cNvPr>
          <p:cNvSpPr txBox="1"/>
          <p:nvPr/>
        </p:nvSpPr>
        <p:spPr>
          <a:xfrm rot="20938551">
            <a:off x="4084940" y="5027718"/>
            <a:ext cx="1793894"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
        <p:nvSpPr>
          <p:cNvPr id="13" name="TextBox 12">
            <a:extLst>
              <a:ext uri="{FF2B5EF4-FFF2-40B4-BE49-F238E27FC236}">
                <a16:creationId xmlns:a16="http://schemas.microsoft.com/office/drawing/2014/main" id="{825B9B6E-7A43-DA69-936A-1A62238D14E5}"/>
              </a:ext>
            </a:extLst>
          </p:cNvPr>
          <p:cNvSpPr txBox="1"/>
          <p:nvPr/>
        </p:nvSpPr>
        <p:spPr>
          <a:xfrm>
            <a:off x="9004666" y="4366462"/>
            <a:ext cx="1730181" cy="397032"/>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Front View with side panels removed</a:t>
            </a:r>
          </a:p>
        </p:txBody>
      </p:sp>
      <p:sp>
        <p:nvSpPr>
          <p:cNvPr id="32" name="TextBox 31">
            <a:extLst>
              <a:ext uri="{FF2B5EF4-FFF2-40B4-BE49-F238E27FC236}">
                <a16:creationId xmlns:a16="http://schemas.microsoft.com/office/drawing/2014/main" id="{F8DE2F8A-03BB-D145-DA88-AE905708CAA9}"/>
              </a:ext>
            </a:extLst>
          </p:cNvPr>
          <p:cNvSpPr txBox="1"/>
          <p:nvPr/>
        </p:nvSpPr>
        <p:spPr>
          <a:xfrm rot="20869824">
            <a:off x="3629034" y="3432503"/>
            <a:ext cx="1793894" cy="244682"/>
          </a:xfrm>
          <a:prstGeom prst="rect">
            <a:avLst/>
          </a:prstGeom>
          <a:noFill/>
          <a:ln>
            <a:solidFill>
              <a:schemeClr val="tx1"/>
            </a:solidFill>
          </a:ln>
        </p:spPr>
        <p:txBody>
          <a:bodyPr wrap="square" rtlCol="0">
            <a:spAutoFit/>
          </a:bodyPr>
          <a:lstStyle/>
          <a:p>
            <a:pPr algn="ctr">
              <a:lnSpc>
                <a:spcPct val="90000"/>
              </a:lnSpc>
            </a:pPr>
            <a:r>
              <a:rPr lang="en-US" sz="1100" dirty="0">
                <a:latin typeface="+mn-lt"/>
              </a:rPr>
              <a:t>Removable Side Plate</a:t>
            </a:r>
          </a:p>
        </p:txBody>
      </p:sp>
      <p:sp>
        <p:nvSpPr>
          <p:cNvPr id="5" name="TextBox 4">
            <a:extLst>
              <a:ext uri="{FF2B5EF4-FFF2-40B4-BE49-F238E27FC236}">
                <a16:creationId xmlns:a16="http://schemas.microsoft.com/office/drawing/2014/main" id="{7BD0FEDF-660E-4518-F618-C9CB71FB7A48}"/>
              </a:ext>
            </a:extLst>
          </p:cNvPr>
          <p:cNvSpPr txBox="1"/>
          <p:nvPr/>
        </p:nvSpPr>
        <p:spPr>
          <a:xfrm>
            <a:off x="634439" y="3588827"/>
            <a:ext cx="1054185" cy="549381"/>
          </a:xfrm>
          <a:prstGeom prst="rect">
            <a:avLst/>
          </a:prstGeom>
          <a:solidFill>
            <a:schemeClr val="bg1"/>
          </a:solidFill>
          <a:ln>
            <a:solidFill>
              <a:schemeClr val="tx1"/>
            </a:solidFill>
          </a:ln>
        </p:spPr>
        <p:txBody>
          <a:bodyPr wrap="square" rtlCol="0">
            <a:spAutoFit/>
          </a:bodyPr>
          <a:lstStyle/>
          <a:p>
            <a:pPr algn="ctr">
              <a:lnSpc>
                <a:spcPct val="90000"/>
              </a:lnSpc>
            </a:pPr>
            <a:r>
              <a:rPr lang="en-US" sz="1100" dirty="0">
                <a:latin typeface="+mn-lt"/>
              </a:rPr>
              <a:t>Unique Geometry Steel Plates</a:t>
            </a:r>
          </a:p>
        </p:txBody>
      </p:sp>
    </p:spTree>
    <p:extLst>
      <p:ext uri="{BB962C8B-B14F-4D97-AF65-F5344CB8AC3E}">
        <p14:creationId xmlns:p14="http://schemas.microsoft.com/office/powerpoint/2010/main" val="1149989203"/>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w="38100">
          <a:solidFill>
            <a:schemeClr val="bg2"/>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16x9 template 180719" id="{91F5A9DE-0FF5-42D2-8B71-414341298470}" vid="{19B61368-BE15-4FF9-B836-7A1A3976FBB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50AF3C-223B-4322-9D84-8F5422CEAF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6B6F5DE5-FF42-42F2-9962-F83010572F4E}">
  <ds:schemaRefs>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www.w3.org/XML/1998/namespace"/>
    <ds:schemaRef ds:uri="http://purl.org/dc/terms/"/>
  </ds:schemaRefs>
</ds:datastoreItem>
</file>

<file path=customXml/itemProps3.xml><?xml version="1.0" encoding="utf-8"?>
<ds:datastoreItem xmlns:ds="http://schemas.openxmlformats.org/officeDocument/2006/customXml" ds:itemID="{4FF1CA81-B025-421E-9746-B1FF59551E5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1937</Words>
  <Application>Microsoft Office PowerPoint</Application>
  <PresentationFormat>Widescreen</PresentationFormat>
  <Paragraphs>289</Paragraphs>
  <Slides>27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 Black</vt:lpstr>
      <vt:lpstr>Arial Narrow</vt:lpstr>
      <vt:lpstr>Bell MT</vt:lpstr>
      <vt:lpstr>Century Gothic</vt:lpstr>
      <vt:lpstr>ORNL</vt:lpstr>
      <vt:lpstr>PowerPoint Presentation</vt:lpstr>
      <vt:lpstr>Mechanical Design Update</vt:lpstr>
      <vt:lpstr>Top Level FHCAL Structure</vt:lpstr>
      <vt:lpstr>Top Level FHCAL Structure</vt:lpstr>
      <vt:lpstr>Tower / Insert Design</vt:lpstr>
      <vt:lpstr>Unique Detector Geometries</vt:lpstr>
      <vt:lpstr>4M Tower Design</vt:lpstr>
      <vt:lpstr>8M Tower Design</vt:lpstr>
      <vt:lpstr>Insert Assembly Design (Left Side)</vt:lpstr>
      <vt:lpstr>Insert Assembly Design (Right Side)</vt:lpstr>
      <vt:lpstr>Fabrication Progress</vt:lpstr>
      <vt:lpstr>E-Beam Welding</vt:lpstr>
      <vt:lpstr>Scintillator Integration</vt:lpstr>
      <vt:lpstr>Common Scintillator Assembly Features (8M shown)</vt:lpstr>
      <vt:lpstr>Assembly Methods (8M Tower / Scintillator Envelopes)</vt:lpstr>
      <vt:lpstr>Structural Analysis</vt:lpstr>
      <vt:lpstr>Bearing Load Analysis (4M Tower)</vt:lpstr>
      <vt:lpstr>Bearing Load Analysis (8M Tower)</vt:lpstr>
      <vt:lpstr>Bearing Load Analysis (Left Insert)</vt:lpstr>
      <vt:lpstr>Bearing Load Analysis (Right Insert)</vt:lpstr>
      <vt:lpstr>Hoisting / Detector Assembly</vt:lpstr>
      <vt:lpstr>Assembly Methods (Detector Stacking)</vt:lpstr>
      <vt:lpstr>8M Tower Strongback Lifting Analysis</vt:lpstr>
      <vt:lpstr>Seismic Load  Calculations</vt:lpstr>
      <vt:lpstr>Seismic Loading Calculations</vt:lpstr>
      <vt:lpstr>Next Steps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2018-07-12T19:30:01Z</dcterms:created>
  <dcterms:modified xsi:type="dcterms:W3CDTF">2024-05-29T17:38:41Z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