
<file path=[Content_Types].xml><?xml version="1.0" encoding="utf-8"?>
<Types xmlns="http://schemas.openxmlformats.org/package/2006/content-types"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"/>
  </p:notesMasterIdLst>
  <p:sldIdLst>
    <p:sldId id="274" r:id="rId2"/>
    <p:sldId id="275" r:id="rId3"/>
    <p:sldId id="276" r:id="rId4"/>
    <p:sldId id="277" r:id="rId5"/>
    <p:sldId id="279" r:id="rId6"/>
    <p:sldId id="278" r:id="rId7"/>
    <p:sldId id="280" r:id="rId8"/>
    <p:sldId id="281" r:id="rId9"/>
    <p:sldId id="282" r:id="rId10"/>
    <p:sldId id="283" r:id="rId1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2139" userDrawn="1">
          <p15:clr>
            <a:srgbClr val="A4A3A4"/>
          </p15:clr>
        </p15:guide>
        <p15:guide id="4" pos="5541" userDrawn="1">
          <p15:clr>
            <a:srgbClr val="A4A3A4"/>
          </p15:clr>
        </p15:guide>
        <p15:guide id="5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58FF"/>
    <a:srgbClr val="172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94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480" y="404"/>
      </p:cViewPr>
      <p:guideLst>
        <p:guide pos="3840"/>
        <p:guide pos="2139"/>
        <p:guide pos="5541"/>
        <p:guide orient="horz" pos="21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29C7C7-F759-41C0-8D96-2FA5A6C68A2A}" type="datetimeFigureOut">
              <a:rPr lang="it-IT" smtClean="0"/>
              <a:t>19/09/2025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D3B121-2A23-413C-BC40-3B0F35DE47E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5371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D3B121-2A23-413C-BC40-3B0F35DE47E6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69434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C9CF26-2FA1-7DFB-565E-92827AA1B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33487"/>
            <a:ext cx="9144000" cy="219551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485456F-2884-E226-2358-217202DBDE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573463"/>
            <a:ext cx="9144000" cy="168433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AA604B-2320-F1A7-F343-E71700CF7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08F9BD-4E90-6089-5CB0-B6745244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F6B791-3F7F-B4ED-D53E-EE1D77B9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4532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225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F6D977-5EAC-FD85-C763-64EC40F90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EBF9154-8159-12B2-7E11-7C24D0C02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077506B-FB41-39BE-06A2-97684B362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0BABFE-106B-FC80-4667-8AAB79BE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F5BD05E-8667-851C-107B-58B7BD2A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376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202EEF-3970-A6C3-2DBD-569A945F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709738"/>
            <a:ext cx="1080134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751312-FA89-7924-030C-F6D0E12F8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589463"/>
            <a:ext cx="1080134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EA291C-0824-F4F6-27E7-F82175B79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42F5EFC-9E2B-1830-749A-3C7BF47A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92FC53-867B-23CC-82BA-83612009C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588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3EA8CB-CABD-E39A-925B-6481BB9AC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tabLst>
                <a:tab pos="5291138" algn="l"/>
              </a:tabLst>
              <a:defRPr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609FA1-695C-7F43-A9A0-1AA2AE8D2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233488"/>
            <a:ext cx="5329238" cy="49672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A65753-273B-C64A-18F6-67E155B36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7439" y="1233488"/>
            <a:ext cx="5329236" cy="49672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E7BFAD-7ED9-98F6-E59B-5C2FD4DD0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59CBD13-9730-69FD-1134-B90F4A281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8232DED-80FD-8A68-BA0E-1B161B77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39095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3795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503F3E-606A-86C5-860C-0FBC66572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8300"/>
            <a:ext cx="10801349" cy="720726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835B97-6B52-3D60-89CA-B8544E9FA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233488"/>
            <a:ext cx="53244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ACF703-286A-4FC1-091D-075EE276E3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068513"/>
            <a:ext cx="5324474" cy="41211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7E5435E-509B-E943-90B3-A30A8B0F3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8" y="1244601"/>
            <a:ext cx="532447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141B0C6-4C59-CDCF-B222-251B145A2B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68513"/>
            <a:ext cx="5324474" cy="412115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D8AA2F9-F5D8-FE80-E662-422839B4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A0FE3FC-23EA-C400-85EC-4A4EB149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4E35574-5F91-A145-ADBE-69581B6F5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6231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940DFD-EF4A-AB0C-8377-5EACAD69E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39877B-4B34-E846-94F6-C6BFA0CFC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3599C4A-F608-B3AB-0976-DF447A136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BBB2A6E-50BB-3AF3-E618-869A01AE6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1489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1B92782-8D06-FC53-D3B2-6B12AE721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BA6AFC8-0051-BB03-E173-D2E7009D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Stefano Gramigna - sgramigna@roma2.infn.it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F8CB20-8695-12BC-5685-A28AB97CF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7298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CFBE510-9CFA-C8AF-6E4E-2EAEE7EF1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68300"/>
            <a:ext cx="10801349" cy="720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9E1B5D9-5DFD-905C-F62F-866EDA7CC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233488"/>
            <a:ext cx="10801349" cy="496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5B8868E-76A8-9155-9A4D-A9229148AF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5325" y="6345237"/>
            <a:ext cx="2886075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DE5DB00-18FA-6070-A2C8-10526D4284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45238"/>
            <a:ext cx="4114800" cy="3968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 dirty="0"/>
              <a:t>Stefano Gramigna - sgramigna@roma2.infn.it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CB1519-7241-E75E-7203-CBB25F185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45238"/>
            <a:ext cx="2886075" cy="396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F6D6E-325C-48A3-92DA-693BB629A022}" type="slidenum">
              <a:rPr lang="it-IT" smtClean="0"/>
              <a:t>‹N›</a:t>
            </a:fld>
            <a:endParaRPr lang="it-IT" dirty="0"/>
          </a:p>
        </p:txBody>
      </p:sp>
      <p:pic>
        <p:nvPicPr>
          <p:cNvPr id="7" name="Immagine 6" descr="Immagine che contiene Elementi grafici, simbolo, grafica, clipart&#10;&#10;Il contenuto generato dall'IA potrebbe non essere corretto.">
            <a:extLst>
              <a:ext uri="{FF2B5EF4-FFF2-40B4-BE49-F238E27FC236}">
                <a16:creationId xmlns:a16="http://schemas.microsoft.com/office/drawing/2014/main" id="{03199578-A624-3AF5-5F88-FE8D835CAB4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6585" y="148649"/>
            <a:ext cx="1316300" cy="947736"/>
          </a:xfrm>
          <a:prstGeom prst="rect">
            <a:avLst/>
          </a:prstGeom>
        </p:spPr>
      </p:pic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65ACA5CC-9AD3-5901-46A1-FF469637F343}"/>
              </a:ext>
            </a:extLst>
          </p:cNvPr>
          <p:cNvCxnSpPr>
            <a:cxnSpLocks/>
          </p:cNvCxnSpPr>
          <p:nvPr userDrawn="1"/>
        </p:nvCxnSpPr>
        <p:spPr>
          <a:xfrm>
            <a:off x="-29095" y="1163782"/>
            <a:ext cx="12282055" cy="0"/>
          </a:xfrm>
          <a:prstGeom prst="line">
            <a:avLst/>
          </a:prstGeom>
          <a:ln w="12700">
            <a:solidFill>
              <a:srgbClr val="0058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83F5922A-8187-BEBA-A061-8E842BE0A192}"/>
              </a:ext>
            </a:extLst>
          </p:cNvPr>
          <p:cNvCxnSpPr>
            <a:cxnSpLocks/>
          </p:cNvCxnSpPr>
          <p:nvPr userDrawn="1"/>
        </p:nvCxnSpPr>
        <p:spPr>
          <a:xfrm>
            <a:off x="-45028" y="6262254"/>
            <a:ext cx="12282055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2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686" userDrawn="1">
          <p15:clr>
            <a:srgbClr val="F26B43"/>
          </p15:clr>
        </p15:guide>
        <p15:guide id="4" orient="horz" pos="3906" userDrawn="1">
          <p15:clr>
            <a:srgbClr val="F26B43"/>
          </p15:clr>
        </p15:guide>
        <p15:guide id="5" orient="horz" pos="232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pos="7242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orient="horz" pos="3997" userDrawn="1">
          <p15:clr>
            <a:srgbClr val="F26B43"/>
          </p15:clr>
        </p15:guide>
        <p15:guide id="10" orient="horz" pos="424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gramigna@roma2.infn.it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HEIC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HEIC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HEIC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1A6D8-A889-926A-6065-F127A265F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2D6784BB-F33E-D867-B2BA-D9E7E4BF6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233487"/>
            <a:ext cx="10801350" cy="2195513"/>
          </a:xfrm>
        </p:spPr>
        <p:txBody>
          <a:bodyPr>
            <a:normAutofit/>
          </a:bodyPr>
          <a:lstStyle/>
          <a:p>
            <a:pPr algn="l"/>
            <a:r>
              <a:rPr lang="en-US" sz="7300" b="1" dirty="0"/>
              <a:t>GEM Gluing Tests</a:t>
            </a:r>
            <a:endParaRPr lang="en-US" sz="6600" b="1" noProof="0" dirty="0"/>
          </a:p>
        </p:txBody>
      </p:sp>
      <p:sp>
        <p:nvSpPr>
          <p:cNvPr id="9" name="Sottotitolo 8">
            <a:extLst>
              <a:ext uri="{FF2B5EF4-FFF2-40B4-BE49-F238E27FC236}">
                <a16:creationId xmlns:a16="http://schemas.microsoft.com/office/drawing/2014/main" id="{031697AC-E0ED-DBA9-790D-B47BD3624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4179591"/>
            <a:ext cx="6640895" cy="2021184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en-US" sz="1800" noProof="0" dirty="0">
                <a:solidFill>
                  <a:srgbClr val="172B4C"/>
                </a:solidFill>
              </a:rPr>
              <a:t>C. Ammendola, R. Ammendola, M. Bondì, A. D’Angelo, R. Di Salvo, A. Fantini, L. Lanza, S. J. Lee, G. Nobili, E. Sidoretti, L. Torlai</a:t>
            </a:r>
          </a:p>
          <a:p>
            <a:pPr algn="l">
              <a:spcBef>
                <a:spcPts val="3000"/>
              </a:spcBef>
            </a:pPr>
            <a:endParaRPr lang="en-US" sz="2000" b="1" noProof="0" dirty="0"/>
          </a:p>
          <a:p>
            <a:pPr algn="l">
              <a:spcBef>
                <a:spcPts val="3000"/>
              </a:spcBef>
            </a:pPr>
            <a:r>
              <a:rPr lang="en-US" sz="2000" b="1" noProof="0" dirty="0"/>
              <a:t>Sept 19</a:t>
            </a:r>
            <a:r>
              <a:rPr lang="en-US" sz="2000" b="1" baseline="30000" noProof="0" dirty="0"/>
              <a:t>th</a:t>
            </a:r>
            <a:r>
              <a:rPr lang="en-US" sz="2000" b="1" noProof="0" dirty="0"/>
              <a:t> 2025 – </a:t>
            </a:r>
            <a:r>
              <a:rPr lang="en-US" sz="2000" b="1" dirty="0"/>
              <a:t>ECT meeting</a:t>
            </a:r>
            <a:endParaRPr lang="en-US" sz="2000" b="1" noProof="0" dirty="0">
              <a:solidFill>
                <a:srgbClr val="172B4C"/>
              </a:solidFill>
            </a:endParaRPr>
          </a:p>
        </p:txBody>
      </p:sp>
      <p:pic>
        <p:nvPicPr>
          <p:cNvPr id="11" name="Immagine 10" descr="Immagine che contiene Elementi grafici, simbolo, grafica, clipart&#10;&#10;Il contenuto generato dall'IA potrebbe non essere corretto.">
            <a:extLst>
              <a:ext uri="{FF2B5EF4-FFF2-40B4-BE49-F238E27FC236}">
                <a16:creationId xmlns:a16="http://schemas.microsoft.com/office/drawing/2014/main" id="{3B0D935B-B7A5-93F3-0146-A7729687C2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29" y="4703631"/>
            <a:ext cx="1581090" cy="1138385"/>
          </a:xfrm>
          <a:prstGeom prst="rect">
            <a:avLst/>
          </a:prstGeom>
        </p:spPr>
      </p:pic>
      <p:pic>
        <p:nvPicPr>
          <p:cNvPr id="15" name="Immagine 14" descr="Immagine che contiene testo, Carattere, Elementi grafici, grafica&#10;&#10;Il contenuto generato dall'IA potrebbe non essere corretto.">
            <a:extLst>
              <a:ext uri="{FF2B5EF4-FFF2-40B4-BE49-F238E27FC236}">
                <a16:creationId xmlns:a16="http://schemas.microsoft.com/office/drawing/2014/main" id="{EE1E17BC-797B-F3AF-3F91-1B2F1D80E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18" y="4851315"/>
            <a:ext cx="1593739" cy="99070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7CF4BF0-1C20-5BEA-2BCE-AF16EB4B5378}"/>
              </a:ext>
            </a:extLst>
          </p:cNvPr>
          <p:cNvSpPr txBox="1"/>
          <p:nvPr/>
        </p:nvSpPr>
        <p:spPr>
          <a:xfrm>
            <a:off x="695325" y="3573463"/>
            <a:ext cx="10801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800"/>
              </a:spcBef>
            </a:pPr>
            <a:r>
              <a:rPr lang="en-US" sz="2400" b="1" noProof="0" dirty="0"/>
              <a:t>Stefano Gramigna (</a:t>
            </a:r>
            <a:r>
              <a:rPr lang="en-US" sz="2400" b="1" noProof="0" dirty="0">
                <a:hlinkClick r:id="rId5"/>
              </a:rPr>
              <a:t>sgramigna@roma2.infn.it</a:t>
            </a:r>
            <a:r>
              <a:rPr lang="en-US" sz="2400" b="1" noProof="0" dirty="0"/>
              <a:t>) </a:t>
            </a:r>
            <a:r>
              <a:rPr lang="en-US" sz="2400" noProof="0" dirty="0"/>
              <a:t>on behalf of the ECT group:</a:t>
            </a:r>
          </a:p>
        </p:txBody>
      </p:sp>
    </p:spTree>
    <p:extLst>
      <p:ext uri="{BB962C8B-B14F-4D97-AF65-F5344CB8AC3E}">
        <p14:creationId xmlns:p14="http://schemas.microsoft.com/office/powerpoint/2010/main" val="19500920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C5FEEF-8A32-9F74-157B-EC57FB67F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Conlusions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C902498-1A8D-1851-5849-FD579C7BF2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GEM stretcher</a:t>
            </a:r>
            <a:r>
              <a:rPr lang="en-US" dirty="0"/>
              <a:t> was </a:t>
            </a:r>
            <a:r>
              <a:rPr lang="en-US" b="1" dirty="0"/>
              <a:t>assembled and tested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Performance is very good</a:t>
            </a:r>
            <a:r>
              <a:rPr lang="en-US" dirty="0"/>
              <a:t>, minor quality of life improvements may be implemented before moving to the CR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Gluing tests</a:t>
            </a:r>
            <a:r>
              <a:rPr lang="en-US" dirty="0"/>
              <a:t> on both rectangular and quadrant frames </a:t>
            </a:r>
            <a:r>
              <a:rPr lang="en-US" b="1" dirty="0"/>
              <a:t>were performed</a:t>
            </a:r>
            <a:endParaRPr lang="en-US" dirty="0"/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Stretching technique is consolidated,</a:t>
            </a:r>
            <a:r>
              <a:rPr lang="en-US" dirty="0"/>
              <a:t> </a:t>
            </a:r>
            <a:r>
              <a:rPr lang="en-US" b="1" dirty="0"/>
              <a:t>glue distribution</a:t>
            </a:r>
            <a:r>
              <a:rPr lang="en-US" dirty="0"/>
              <a:t> </a:t>
            </a:r>
            <a:r>
              <a:rPr lang="en-US" b="1" dirty="0"/>
              <a:t>requires more work</a:t>
            </a:r>
          </a:p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dirty="0"/>
              <a:t>The more viscous Araldite 2011 can be adopted as backup for the prototypes if the next gluing tests are also unsatisfactory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7EE8DB-69EA-CD94-3387-20D0D82D3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E1DD629-0EDF-91C5-3C72-757A70057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9A9C99-3A5D-7DD6-F68B-1A46322F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88678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03BC5F-BC73-E4FA-5DBD-571CA309E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GEM Stretcher Assembly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003DB703-8CF3-99CC-CBA2-FFE93ECAC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12377" r="11383" b="10558"/>
          <a:stretch>
            <a:fillRect/>
          </a:stretch>
        </p:blipFill>
        <p:spPr>
          <a:xfrm>
            <a:off x="695325" y="1322940"/>
            <a:ext cx="5141147" cy="210606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F9AD4AF-FE90-C049-C2D3-A431016AC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E3E5A5-6EBD-56CB-B441-6B6FF1F0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280D0E-17E7-493F-0775-B76B63FF2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2</a:t>
            </a:fld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85D2F0B-C682-455B-C0FE-6A0B79E4B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4515" r="18633" b="9461"/>
          <a:stretch>
            <a:fillRect/>
          </a:stretch>
        </p:blipFill>
        <p:spPr>
          <a:xfrm>
            <a:off x="695325" y="3484010"/>
            <a:ext cx="5125130" cy="2501972"/>
          </a:xfrm>
          <a:prstGeom prst="rect">
            <a:avLst/>
          </a:prstGeom>
        </p:spPr>
      </p:pic>
      <p:pic>
        <p:nvPicPr>
          <p:cNvPr id="14" name="Immagine 13" descr="Immagine che contiene testo, tavolo, macchina, ingegneria&#10;&#10;Il contenuto generato dall'IA potrebbe non essere corretto.">
            <a:extLst>
              <a:ext uri="{FF2B5EF4-FFF2-40B4-BE49-F238E27FC236}">
                <a16:creationId xmlns:a16="http://schemas.microsoft.com/office/drawing/2014/main" id="{75B3E0DA-34B4-7AAA-1D54-2EC13B30E5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5" r="22909" b="5048"/>
          <a:stretch>
            <a:fillRect/>
          </a:stretch>
        </p:blipFill>
        <p:spPr>
          <a:xfrm>
            <a:off x="5871688" y="1769166"/>
            <a:ext cx="5616979" cy="385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62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2AA2BE-E145-6B6E-B423-24BF0236E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preparation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CC2F11B5-5F18-3D3F-0752-1AAB445B6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5" r="28250" b="16771"/>
          <a:stretch>
            <a:fillRect/>
          </a:stretch>
        </p:blipFill>
        <p:spPr>
          <a:xfrm>
            <a:off x="6637106" y="1508065"/>
            <a:ext cx="4859568" cy="4141689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D4CFE66-727A-72EF-CB48-AD31DB62C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80DDB2-B22E-EDB0-BDEF-1595223CE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F957E56-2B8B-535F-F34D-71CAF4A5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3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C039112-DEF7-B311-0598-DAB062B5F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16159" r="29375"/>
          <a:stretch>
            <a:fillRect/>
          </a:stretch>
        </p:blipFill>
        <p:spPr>
          <a:xfrm>
            <a:off x="695325" y="1325366"/>
            <a:ext cx="5857125" cy="46008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11DCBB2-3664-7869-8D6A-DED1D9029A9A}"/>
              </a:ext>
            </a:extLst>
          </p:cNvPr>
          <p:cNvSpPr txBox="1"/>
          <p:nvPr/>
        </p:nvSpPr>
        <p:spPr>
          <a:xfrm>
            <a:off x="2086687" y="4781015"/>
            <a:ext cx="4118563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Active area drawn on the foil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B15E6367-7D6E-BA18-6C4E-D45B3B3FD63A}"/>
              </a:ext>
            </a:extLst>
          </p:cNvPr>
          <p:cNvCxnSpPr>
            <a:stCxn id="11" idx="0"/>
          </p:cNvCxnSpPr>
          <p:nvPr/>
        </p:nvCxnSpPr>
        <p:spPr>
          <a:xfrm flipV="1">
            <a:off x="4145969" y="3625782"/>
            <a:ext cx="311731" cy="11552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A4E579D-9FF5-2CBE-D0F9-1B4F5B031003}"/>
              </a:ext>
            </a:extLst>
          </p:cNvPr>
          <p:cNvSpPr txBox="1"/>
          <p:nvPr/>
        </p:nvSpPr>
        <p:spPr>
          <a:xfrm>
            <a:off x="6864267" y="2475965"/>
            <a:ext cx="4696735" cy="461665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Holes region drawn on the frame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C5BDEA08-460F-EEE5-6BA1-112B21805D43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8029575" y="2937630"/>
            <a:ext cx="1183060" cy="1681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40C8A085-77DE-9761-0BEE-447E445D7AB0}"/>
              </a:ext>
            </a:extLst>
          </p:cNvPr>
          <p:cNvCxnSpPr>
            <a:cxnSpLocks/>
          </p:cNvCxnSpPr>
          <p:nvPr/>
        </p:nvCxnSpPr>
        <p:spPr>
          <a:xfrm>
            <a:off x="9304867" y="4199467"/>
            <a:ext cx="194733" cy="516466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2DC09EC-6A25-9681-C62A-42D6D687A97E}"/>
              </a:ext>
            </a:extLst>
          </p:cNvPr>
          <p:cNvSpPr txBox="1"/>
          <p:nvPr/>
        </p:nvSpPr>
        <p:spPr>
          <a:xfrm rot="20449426">
            <a:off x="8585393" y="4827181"/>
            <a:ext cx="3181064" cy="8309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The glue must remain</a:t>
            </a:r>
          </a:p>
          <a:p>
            <a:r>
              <a:rPr lang="en-US" sz="2400" b="1" dirty="0"/>
              <a:t> within this region</a:t>
            </a:r>
          </a:p>
        </p:txBody>
      </p:sp>
      <p:sp>
        <p:nvSpPr>
          <p:cNvPr id="25" name="Figura a mano libera: forma 24">
            <a:extLst>
              <a:ext uri="{FF2B5EF4-FFF2-40B4-BE49-F238E27FC236}">
                <a16:creationId xmlns:a16="http://schemas.microsoft.com/office/drawing/2014/main" id="{1325E6B7-45AE-E460-759E-47CF09EDE67E}"/>
              </a:ext>
            </a:extLst>
          </p:cNvPr>
          <p:cNvSpPr/>
          <p:nvPr/>
        </p:nvSpPr>
        <p:spPr>
          <a:xfrm>
            <a:off x="8305962" y="4649002"/>
            <a:ext cx="876539" cy="1156534"/>
          </a:xfrm>
          <a:custGeom>
            <a:avLst/>
            <a:gdLst>
              <a:gd name="connsiteX0" fmla="*/ 356775 w 876539"/>
              <a:gd name="connsiteY0" fmla="*/ 1155032 h 1156534"/>
              <a:gd name="connsiteX1" fmla="*/ 19891 w 876539"/>
              <a:gd name="connsiteY1" fmla="*/ 972152 h 1156534"/>
              <a:gd name="connsiteX2" fmla="*/ 876539 w 876539"/>
              <a:gd name="connsiteY2" fmla="*/ 0 h 1156534"/>
              <a:gd name="connsiteX3" fmla="*/ 876539 w 876539"/>
              <a:gd name="connsiteY3" fmla="*/ 0 h 115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539" h="1156534">
                <a:moveTo>
                  <a:pt x="356775" y="1155032"/>
                </a:moveTo>
                <a:cubicBezTo>
                  <a:pt x="145019" y="1159844"/>
                  <a:pt x="-66736" y="1164657"/>
                  <a:pt x="19891" y="972152"/>
                </a:cubicBezTo>
                <a:cubicBezTo>
                  <a:pt x="106518" y="779647"/>
                  <a:pt x="876539" y="0"/>
                  <a:pt x="876539" y="0"/>
                </a:cubicBezTo>
                <a:lnTo>
                  <a:pt x="876539" y="0"/>
                </a:lnTo>
              </a:path>
            </a:pathLst>
          </a:custGeom>
          <a:noFill/>
          <a:ln w="38100">
            <a:solidFill>
              <a:srgbClr val="FF0000"/>
            </a:solidFill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66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8DA4CD-4BD6-1449-FB66-1163131ED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Stretching</a:t>
            </a:r>
          </a:p>
        </p:txBody>
      </p:sp>
      <p:pic>
        <p:nvPicPr>
          <p:cNvPr id="8" name="Segnaposto contenuto 7" descr="Immagine che contiene testo, interno, macchina, muro&#10;&#10;Il contenuto generato dall'IA potrebbe non essere corretto.">
            <a:extLst>
              <a:ext uri="{FF2B5EF4-FFF2-40B4-BE49-F238E27FC236}">
                <a16:creationId xmlns:a16="http://schemas.microsoft.com/office/drawing/2014/main" id="{A57C6B90-2052-933F-E113-EF55961F67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7" t="18988" r="22721" b="3933"/>
          <a:stretch>
            <a:fillRect/>
          </a:stretch>
        </p:blipFill>
        <p:spPr>
          <a:xfrm>
            <a:off x="669926" y="1300949"/>
            <a:ext cx="4019621" cy="2083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CA372C-A763-4486-A351-67A084D1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BB7F91F-CCC7-22D0-74C0-94C826288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7C83E33-353A-C87E-57D6-7730E9FF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4</a:t>
            </a:fld>
            <a:endParaRPr lang="it-IT" dirty="0"/>
          </a:p>
        </p:txBody>
      </p:sp>
      <p:pic>
        <p:nvPicPr>
          <p:cNvPr id="12" name="Immagine 11" descr="Immagine che contiene vestiti, persona, testo, interno&#10;&#10;Il contenuto generato dall'IA potrebbe non essere corretto.">
            <a:extLst>
              <a:ext uri="{FF2B5EF4-FFF2-40B4-BE49-F238E27FC236}">
                <a16:creationId xmlns:a16="http://schemas.microsoft.com/office/drawing/2014/main" id="{FC64A5A4-2457-ADB7-7B73-3D5C62E146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 r="5062" b="7477"/>
          <a:stretch>
            <a:fillRect/>
          </a:stretch>
        </p:blipFill>
        <p:spPr>
          <a:xfrm>
            <a:off x="4468932" y="1725613"/>
            <a:ext cx="3254136" cy="3983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 descr="Immagine che contiene interno, testo, macchina, ingegneria&#10;&#10;Il contenuto generato dall'IA potrebbe non essere corretto.">
            <a:extLst>
              <a:ext uri="{FF2B5EF4-FFF2-40B4-BE49-F238E27FC236}">
                <a16:creationId xmlns:a16="http://schemas.microsoft.com/office/drawing/2014/main" id="{778D5FE2-EBC3-92D8-EFFA-81FC4F19C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2" t="19676" r="22187" b="9723"/>
          <a:stretch>
            <a:fillRect/>
          </a:stretch>
        </p:blipFill>
        <p:spPr>
          <a:xfrm>
            <a:off x="7381874" y="4346988"/>
            <a:ext cx="4114800" cy="185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200C696-473F-1A92-97F1-BD01B76EA97D}"/>
              </a:ext>
            </a:extLst>
          </p:cNvPr>
          <p:cNvSpPr txBox="1"/>
          <p:nvPr/>
        </p:nvSpPr>
        <p:spPr>
          <a:xfrm>
            <a:off x="1651870" y="3501232"/>
            <a:ext cx="1878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BEFORE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B5DF593-11DE-A1F6-0C55-EB43A2DF0C6F}"/>
              </a:ext>
            </a:extLst>
          </p:cNvPr>
          <p:cNvSpPr txBox="1"/>
          <p:nvPr/>
        </p:nvSpPr>
        <p:spPr>
          <a:xfrm>
            <a:off x="8681374" y="3710401"/>
            <a:ext cx="1515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AFTER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9CF8CAE-91BD-B89E-B2E5-A9F46E3F5719}"/>
              </a:ext>
            </a:extLst>
          </p:cNvPr>
          <p:cNvSpPr txBox="1"/>
          <p:nvPr/>
        </p:nvSpPr>
        <p:spPr>
          <a:xfrm>
            <a:off x="8153400" y="1371670"/>
            <a:ext cx="31528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12 kg initial tension to have</a:t>
            </a:r>
          </a:p>
          <a:p>
            <a:r>
              <a:rPr lang="en-US" sz="2000" dirty="0"/>
              <a:t>10 kg after curing</a:t>
            </a:r>
          </a:p>
        </p:txBody>
      </p:sp>
    </p:spTree>
    <p:extLst>
      <p:ext uri="{BB962C8B-B14F-4D97-AF65-F5344CB8AC3E}">
        <p14:creationId xmlns:p14="http://schemas.microsoft.com/office/powerpoint/2010/main" val="985530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0D27E2-668A-6C73-F572-021BCB6E5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Dry Test</a:t>
            </a:r>
          </a:p>
        </p:txBody>
      </p:sp>
      <p:pic>
        <p:nvPicPr>
          <p:cNvPr id="8" name="Segnaposto contenuto 7" descr="Immagine che contiene marrone, Proprietà materiale, interno&#10;&#10;Il contenuto generato dall'IA potrebbe non essere corretto.">
            <a:extLst>
              <a:ext uri="{FF2B5EF4-FFF2-40B4-BE49-F238E27FC236}">
                <a16:creationId xmlns:a16="http://schemas.microsoft.com/office/drawing/2014/main" id="{721F1923-1044-A78F-EF4F-AB5150945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0301" y="1854399"/>
            <a:ext cx="4967287" cy="3725465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97CC91-7EA1-EC92-23E2-84416A07F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C66CCC-D73D-3AB9-9FC7-B30ADE046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67F503-0E25-AEA2-9E10-B6FFE5F70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5</a:t>
            </a:fld>
            <a:endParaRPr lang="it-IT" dirty="0"/>
          </a:p>
        </p:txBody>
      </p:sp>
      <p:pic>
        <p:nvPicPr>
          <p:cNvPr id="10" name="Immagine 9" descr="Immagine che contiene marrone, giallo, interno&#10;&#10;Il contenuto generato dall'IA potrebbe non essere corretto.">
            <a:extLst>
              <a:ext uri="{FF2B5EF4-FFF2-40B4-BE49-F238E27FC236}">
                <a16:creationId xmlns:a16="http://schemas.microsoft.com/office/drawing/2014/main" id="{9D0E3467-8351-923D-A692-ACA493F58E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233487"/>
            <a:ext cx="3725465" cy="496728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3E1BFCF-22B2-0012-9C95-D60D060D9771}"/>
              </a:ext>
            </a:extLst>
          </p:cNvPr>
          <p:cNvSpPr txBox="1"/>
          <p:nvPr/>
        </p:nvSpPr>
        <p:spPr>
          <a:xfrm>
            <a:off x="4547191" y="1541041"/>
            <a:ext cx="30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 frame onto foil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Center the active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Tape in place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B720CB1-49F0-0AFD-33A5-E75911E94A4B}"/>
              </a:ext>
            </a:extLst>
          </p:cNvPr>
          <p:cNvSpPr txBox="1"/>
          <p:nvPr/>
        </p:nvSpPr>
        <p:spPr>
          <a:xfrm>
            <a:off x="4547190" y="4388496"/>
            <a:ext cx="3097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 corners and edges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 reference silicone pads</a:t>
            </a:r>
          </a:p>
        </p:txBody>
      </p:sp>
      <p:sp>
        <p:nvSpPr>
          <p:cNvPr id="15" name="Freccia a sinistra 14">
            <a:extLst>
              <a:ext uri="{FF2B5EF4-FFF2-40B4-BE49-F238E27FC236}">
                <a16:creationId xmlns:a16="http://schemas.microsoft.com/office/drawing/2014/main" id="{13F30674-A339-F2F2-F8E3-6D1677BF754C}"/>
              </a:ext>
            </a:extLst>
          </p:cNvPr>
          <p:cNvSpPr/>
          <p:nvPr/>
        </p:nvSpPr>
        <p:spPr>
          <a:xfrm>
            <a:off x="5606797" y="2536603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ccia a sinistra 15">
            <a:extLst>
              <a:ext uri="{FF2B5EF4-FFF2-40B4-BE49-F238E27FC236}">
                <a16:creationId xmlns:a16="http://schemas.microsoft.com/office/drawing/2014/main" id="{B325BD48-0203-5930-20A8-A9B41DB2A7B4}"/>
              </a:ext>
            </a:extLst>
          </p:cNvPr>
          <p:cNvSpPr/>
          <p:nvPr/>
        </p:nvSpPr>
        <p:spPr>
          <a:xfrm rot="10800000">
            <a:off x="5606797" y="5311826"/>
            <a:ext cx="978408" cy="484632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364A9FAF-6FC5-B07A-4351-B80FB4A34F3A}"/>
              </a:ext>
            </a:extLst>
          </p:cNvPr>
          <p:cNvSpPr/>
          <p:nvPr/>
        </p:nvSpPr>
        <p:spPr>
          <a:xfrm>
            <a:off x="9097600" y="5122496"/>
            <a:ext cx="720000" cy="72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98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2A802A-6EA4-5DBB-47C4-88EE0BC6A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Glue preparation</a:t>
            </a:r>
          </a:p>
        </p:txBody>
      </p:sp>
      <p:pic>
        <p:nvPicPr>
          <p:cNvPr id="8" name="Segnaposto contenuto 7" descr="Immagine che contiene persona, interno, ciotola, elettrodomestico da cucina&#10;&#10;Il contenuto generato dall'IA potrebbe non essere corretto.">
            <a:extLst>
              <a:ext uri="{FF2B5EF4-FFF2-40B4-BE49-F238E27FC236}">
                <a16:creationId xmlns:a16="http://schemas.microsoft.com/office/drawing/2014/main" id="{89A1B672-E595-91EB-4F2A-CDB1AE432D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233488"/>
            <a:ext cx="3725465" cy="4967287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60CCAD1-4892-315E-D56F-F5C1E52AB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8DF5C0-FCC4-452D-BF59-E91B09A29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2BD9B8-5157-433C-1C36-1B8EE3D8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6</a:t>
            </a:fld>
            <a:endParaRPr lang="it-IT" dirty="0"/>
          </a:p>
        </p:txBody>
      </p:sp>
      <p:pic>
        <p:nvPicPr>
          <p:cNvPr id="10" name="Immagine 9" descr="Immagine che contiene interno, lavandino, bagno&#10;&#10;Il contenuto generato dall'IA potrebbe non essere corretto.">
            <a:extLst>
              <a:ext uri="{FF2B5EF4-FFF2-40B4-BE49-F238E27FC236}">
                <a16:creationId xmlns:a16="http://schemas.microsoft.com/office/drawing/2014/main" id="{DA60ED08-DB30-30E8-CC0E-9633AD6D8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32963" r="42037" b="34691"/>
          <a:stretch>
            <a:fillRect/>
          </a:stretch>
        </p:blipFill>
        <p:spPr>
          <a:xfrm rot="5400000">
            <a:off x="4589859" y="1158479"/>
            <a:ext cx="2657474" cy="2807493"/>
          </a:xfrm>
          <a:prstGeom prst="rect">
            <a:avLst/>
          </a:prstGeom>
        </p:spPr>
      </p:pic>
      <p:pic>
        <p:nvPicPr>
          <p:cNvPr id="12" name="Immagine 11" descr="Immagine che contiene persona, Guanto medico, Attrezzature mediche, medico&#10;&#10;Il contenuto generato dall'IA potrebbe non essere corretto.">
            <a:extLst>
              <a:ext uri="{FF2B5EF4-FFF2-40B4-BE49-F238E27FC236}">
                <a16:creationId xmlns:a16="http://schemas.microsoft.com/office/drawing/2014/main" id="{4C84AC7A-F320-6FDF-C083-3F2473F953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02" y="1228196"/>
            <a:ext cx="1997075" cy="266276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1237FB3-0460-8319-1CC3-5E90706A116C}"/>
              </a:ext>
            </a:extLst>
          </p:cNvPr>
          <p:cNvSpPr txBox="1"/>
          <p:nvPr/>
        </p:nvSpPr>
        <p:spPr>
          <a:xfrm>
            <a:off x="4924027" y="4408427"/>
            <a:ext cx="64805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Araldite AY 103-1 + Hardener HY 991 - 100:40 (mass ratio)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Slowly mix with a spatula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Rest for 20’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Break bubbles with spatula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Pour into the syringe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D89D2C90-B8F8-9F81-0EA0-476E702F646F}"/>
              </a:ext>
            </a:extLst>
          </p:cNvPr>
          <p:cNvSpPr txBox="1"/>
          <p:nvPr/>
        </p:nvSpPr>
        <p:spPr>
          <a:xfrm rot="20564763">
            <a:off x="3537372" y="3290798"/>
            <a:ext cx="1860894" cy="120032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After mixing</a:t>
            </a:r>
          </a:p>
          <a:p>
            <a:pPr algn="ctr"/>
            <a:r>
              <a:rPr lang="en-US" sz="2400" b="1" dirty="0"/>
              <a:t>+ </a:t>
            </a:r>
          </a:p>
          <a:p>
            <a:pPr algn="ctr"/>
            <a:r>
              <a:rPr lang="en-US" sz="2400" b="1" dirty="0"/>
              <a:t>20’ rest</a:t>
            </a:r>
          </a:p>
        </p:txBody>
      </p:sp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5E5BB226-EA79-EFD1-4AE4-E86C723115D5}"/>
              </a:ext>
            </a:extLst>
          </p:cNvPr>
          <p:cNvSpPr/>
          <p:nvPr/>
        </p:nvSpPr>
        <p:spPr>
          <a:xfrm>
            <a:off x="2997200" y="2832100"/>
            <a:ext cx="2286000" cy="990600"/>
          </a:xfrm>
          <a:custGeom>
            <a:avLst/>
            <a:gdLst>
              <a:gd name="connsiteX0" fmla="*/ 0 w 2286000"/>
              <a:gd name="connsiteY0" fmla="*/ 990600 h 990600"/>
              <a:gd name="connsiteX1" fmla="*/ 1168400 w 2286000"/>
              <a:gd name="connsiteY1" fmla="*/ 177800 h 990600"/>
              <a:gd name="connsiteX2" fmla="*/ 2286000 w 2286000"/>
              <a:gd name="connsiteY2" fmla="*/ 0 h 99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6000" h="990600">
                <a:moveTo>
                  <a:pt x="0" y="990600"/>
                </a:moveTo>
                <a:cubicBezTo>
                  <a:pt x="393700" y="666750"/>
                  <a:pt x="787400" y="342900"/>
                  <a:pt x="1168400" y="177800"/>
                </a:cubicBezTo>
                <a:cubicBezTo>
                  <a:pt x="1549400" y="12700"/>
                  <a:pt x="1917700" y="6350"/>
                  <a:pt x="2286000" y="0"/>
                </a:cubicBezTo>
              </a:path>
            </a:pathLst>
          </a:custGeom>
          <a:noFill/>
          <a:ln w="38100"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2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1684AB-CAB5-1232-335B-903208A52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Glue deposition</a:t>
            </a:r>
          </a:p>
        </p:txBody>
      </p:sp>
      <p:pic>
        <p:nvPicPr>
          <p:cNvPr id="8" name="Segnaposto contenuto 7" descr="Immagine che contiene persona, vestiti, Arte bambini, interno&#10;&#10;Il contenuto generato dall'IA potrebbe non essere corretto.">
            <a:extLst>
              <a:ext uri="{FF2B5EF4-FFF2-40B4-BE49-F238E27FC236}">
                <a16:creationId xmlns:a16="http://schemas.microsoft.com/office/drawing/2014/main" id="{853E4E5C-DFCF-66A9-98ED-EFB29C253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14" y="1854399"/>
            <a:ext cx="4967287" cy="3725465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7D8F35D-57B6-6B97-A6B1-976F634A8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4A77828-114E-C26C-EDA8-8D5E09F5E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7F154E6-FD40-2A95-36CE-509CB3A1F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7</a:t>
            </a:fld>
            <a:endParaRPr lang="it-IT" dirty="0"/>
          </a:p>
        </p:txBody>
      </p:sp>
      <p:pic>
        <p:nvPicPr>
          <p:cNvPr id="10" name="Immagine 9" descr="Immagine che contiene persona, Attrezzature mediche, blu, medico&#10;&#10;Il contenuto generato dall'IA potrebbe non essere corretto.">
            <a:extLst>
              <a:ext uri="{FF2B5EF4-FFF2-40B4-BE49-F238E27FC236}">
                <a16:creationId xmlns:a16="http://schemas.microsoft.com/office/drawing/2014/main" id="{A6C7CC07-11A3-BD8E-DF7A-8A8FFEBC7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1233488"/>
            <a:ext cx="6950074" cy="31275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705D9167-0335-D70F-BE7B-C84726CA5255}"/>
              </a:ext>
            </a:extLst>
          </p:cNvPr>
          <p:cNvSpPr txBox="1"/>
          <p:nvPr/>
        </p:nvSpPr>
        <p:spPr>
          <a:xfrm>
            <a:off x="4546600" y="4505483"/>
            <a:ext cx="69500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/>
              <a:t>The glue is deposited in a thin line in the middle of the allowed region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Needle gauges from 14 (1.6 mm) to 25 (0.254 mm) tested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Various pressures and dispensing times tested</a:t>
            </a:r>
          </a:p>
        </p:txBody>
      </p:sp>
    </p:spTree>
    <p:extLst>
      <p:ext uri="{BB962C8B-B14F-4D97-AF65-F5344CB8AC3E}">
        <p14:creationId xmlns:p14="http://schemas.microsoft.com/office/powerpoint/2010/main" val="1127490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2C0D77-34FD-8323-32E4-2FBB10996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placement</a:t>
            </a:r>
          </a:p>
        </p:txBody>
      </p:sp>
      <p:pic>
        <p:nvPicPr>
          <p:cNvPr id="8" name="Segnaposto contenuto 7" descr="Immagine che contiene persona, Tecnico, Attrezzature mediche, interno&#10;&#10;Il contenuto generato dall'IA potrebbe non essere corretto.">
            <a:extLst>
              <a:ext uri="{FF2B5EF4-FFF2-40B4-BE49-F238E27FC236}">
                <a16:creationId xmlns:a16="http://schemas.microsoft.com/office/drawing/2014/main" id="{301E6962-EAC6-74AD-1C7D-8A6CA03A3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r="10307"/>
          <a:stretch>
            <a:fillRect/>
          </a:stretch>
        </p:blipFill>
        <p:spPr>
          <a:xfrm>
            <a:off x="695325" y="1233489"/>
            <a:ext cx="3698992" cy="2448000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CF7E05-8210-3519-9163-92BDC18C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0BD94A0-5763-9CE9-E1EA-4EAC4F5C7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E970190-30FB-3730-6A0B-C5A63409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8</a:t>
            </a:fld>
            <a:endParaRPr lang="it-IT" dirty="0"/>
          </a:p>
        </p:txBody>
      </p:sp>
      <p:pic>
        <p:nvPicPr>
          <p:cNvPr id="12" name="Immagine 11" descr="Immagine che contiene persona, vestiti, interno, Tecnico&#10;&#10;Il contenuto generato dall'IA potrebbe non essere corretto.">
            <a:extLst>
              <a:ext uri="{FF2B5EF4-FFF2-40B4-BE49-F238E27FC236}">
                <a16:creationId xmlns:a16="http://schemas.microsoft.com/office/drawing/2014/main" id="{9533FABD-7926-41C9-A11B-ECB11C6E5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16478" r="17604"/>
          <a:stretch>
            <a:fillRect/>
          </a:stretch>
        </p:blipFill>
        <p:spPr>
          <a:xfrm>
            <a:off x="695325" y="3752775"/>
            <a:ext cx="3698992" cy="2448000"/>
          </a:xfrm>
          <a:prstGeom prst="rect">
            <a:avLst/>
          </a:prstGeom>
        </p:spPr>
      </p:pic>
      <p:pic>
        <p:nvPicPr>
          <p:cNvPr id="16" name="Immagine 15" descr="Immagine che contiene persona, vestiti, interno&#10;&#10;Il contenuto generato dall'IA potrebbe non essere corretto.">
            <a:extLst>
              <a:ext uri="{FF2B5EF4-FFF2-40B4-BE49-F238E27FC236}">
                <a16:creationId xmlns:a16="http://schemas.microsoft.com/office/drawing/2014/main" id="{0D4D9950-EFC3-6D69-EE24-E9662C658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333" y="2342357"/>
            <a:ext cx="3666067" cy="2749550"/>
          </a:xfrm>
          <a:prstGeom prst="rect">
            <a:avLst/>
          </a:prstGeom>
        </p:spPr>
      </p:pic>
      <p:pic>
        <p:nvPicPr>
          <p:cNvPr id="18" name="Immagine 17" descr="Immagine che contiene testo, ingegneria, interno, tavolo&#10;&#10;Il contenuto generato dall'IA potrebbe non essere corretto.">
            <a:extLst>
              <a:ext uri="{FF2B5EF4-FFF2-40B4-BE49-F238E27FC236}">
                <a16:creationId xmlns:a16="http://schemas.microsoft.com/office/drawing/2014/main" id="{A9A5B254-00E6-C2DF-ECBA-87FFF3B339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416" y="1514650"/>
            <a:ext cx="3250258" cy="433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79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F48A45-52EF-52A5-7C80-6AF76057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results</a:t>
            </a:r>
          </a:p>
        </p:txBody>
      </p:sp>
      <p:pic>
        <p:nvPicPr>
          <p:cNvPr id="8" name="Segnaposto contenuto 7" descr="Immagine che contiene specchio, interno, luce, automobile&#10;&#10;Il contenuto generato dall'IA potrebbe non essere corretto.">
            <a:extLst>
              <a:ext uri="{FF2B5EF4-FFF2-40B4-BE49-F238E27FC236}">
                <a16:creationId xmlns:a16="http://schemas.microsoft.com/office/drawing/2014/main" id="{7DFD01FE-5DA9-849A-549E-34C13186BB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066" y="3971652"/>
            <a:ext cx="4953608" cy="2229123"/>
          </a:xfr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295477-428F-98E0-F293-67F61438E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Sept 19th 2025 - ECT Meeting</a:t>
            </a:r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36DB826-554B-3DC4-45DF-3D653F3FC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Stefano Gramigna - sgramigna@roma2.infn.it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BA99B46-A38F-DB7F-9A74-1BC31D733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6D6E-325C-48A3-92DA-693BB629A022}" type="slidenum">
              <a:rPr lang="it-IT" smtClean="0"/>
              <a:t>9</a:t>
            </a:fld>
            <a:endParaRPr lang="it-IT" dirty="0"/>
          </a:p>
        </p:txBody>
      </p:sp>
      <p:pic>
        <p:nvPicPr>
          <p:cNvPr id="10" name="Immagine 9" descr="Immagine che contiene arte, luce, interno&#10;&#10;Il contenuto generato dall'IA potrebbe non essere corretto.">
            <a:extLst>
              <a:ext uri="{FF2B5EF4-FFF2-40B4-BE49-F238E27FC236}">
                <a16:creationId xmlns:a16="http://schemas.microsoft.com/office/drawing/2014/main" id="{CD1702B6-5204-BDFA-94C2-C64718F7E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355" y="1233488"/>
            <a:ext cx="5978320" cy="2690812"/>
          </a:xfrm>
          <a:prstGeom prst="rect">
            <a:avLst/>
          </a:prstGeom>
        </p:spPr>
      </p:pic>
      <p:pic>
        <p:nvPicPr>
          <p:cNvPr id="14" name="Immagine 13" descr="Immagine che contiene testo, interno, pavimento, arte&#10;&#10;Il contenuto generato dall'IA potrebbe non essere corretto.">
            <a:extLst>
              <a:ext uri="{FF2B5EF4-FFF2-40B4-BE49-F238E27FC236}">
                <a16:creationId xmlns:a16="http://schemas.microsoft.com/office/drawing/2014/main" id="{01AFA3AE-51CD-CAB5-ED6C-564F347A51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8" t="6843" r="25741" b="11526"/>
          <a:stretch>
            <a:fillRect/>
          </a:stretch>
        </p:blipFill>
        <p:spPr>
          <a:xfrm>
            <a:off x="695325" y="1233488"/>
            <a:ext cx="4771796" cy="291941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A7683BF-3656-A7F6-9C66-8016BBD36797}"/>
              </a:ext>
            </a:extLst>
          </p:cNvPr>
          <p:cNvSpPr txBox="1"/>
          <p:nvPr/>
        </p:nvSpPr>
        <p:spPr>
          <a:xfrm>
            <a:off x="695325" y="4154517"/>
            <a:ext cx="55657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dirty="0"/>
              <a:t>Stretching</a:t>
            </a:r>
            <a:r>
              <a:rPr lang="en-US" dirty="0"/>
              <a:t> results are </a:t>
            </a:r>
            <a:r>
              <a:rPr lang="en-US" b="1" dirty="0"/>
              <a:t>satisfactory</a:t>
            </a:r>
          </a:p>
          <a:p>
            <a:pPr>
              <a:spcBef>
                <a:spcPts val="1200"/>
              </a:spcBef>
            </a:pPr>
            <a:r>
              <a:rPr lang="en-US" dirty="0"/>
              <a:t>Tension is retained within the frame for both geometries, frame deformation within acceptable range</a:t>
            </a:r>
          </a:p>
          <a:p>
            <a:pPr>
              <a:spcBef>
                <a:spcPts val="1200"/>
              </a:spcBef>
            </a:pPr>
            <a:r>
              <a:rPr lang="en-US" b="1" dirty="0"/>
              <a:t>Glue deposition unsatisfactory </a:t>
            </a:r>
            <a:r>
              <a:rPr lang="en-US" dirty="0"/>
              <a:t>on all samples, excessive overflow may require a change of technique</a:t>
            </a:r>
          </a:p>
        </p:txBody>
      </p:sp>
    </p:spTree>
    <p:extLst>
      <p:ext uri="{BB962C8B-B14F-4D97-AF65-F5344CB8AC3E}">
        <p14:creationId xmlns:p14="http://schemas.microsoft.com/office/powerpoint/2010/main" val="41502854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</TotalTime>
  <Words>467</Words>
  <Application>Microsoft Office PowerPoint</Application>
  <PresentationFormat>Widescreen</PresentationFormat>
  <Paragraphs>74</Paragraphs>
  <Slides>10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Tema di Office</vt:lpstr>
      <vt:lpstr>GEM Gluing Tests</vt:lpstr>
      <vt:lpstr>GEM Stretcher Assembly</vt:lpstr>
      <vt:lpstr>Sample preparation</vt:lpstr>
      <vt:lpstr>Stretching</vt:lpstr>
      <vt:lpstr>Dry Test</vt:lpstr>
      <vt:lpstr>Glue preparation</vt:lpstr>
      <vt:lpstr>Glue deposition</vt:lpstr>
      <vt:lpstr>Frame placement</vt:lpstr>
      <vt:lpstr>Test results</vt:lpstr>
      <vt:lpstr>Conlusions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Stefano Gramigna</dc:creator>
  <cp:lastModifiedBy>Stefano Gramigna</cp:lastModifiedBy>
  <cp:revision>106</cp:revision>
  <dcterms:created xsi:type="dcterms:W3CDTF">2025-03-11T08:42:28Z</dcterms:created>
  <dcterms:modified xsi:type="dcterms:W3CDTF">2025-09-19T13:00:45Z</dcterms:modified>
</cp:coreProperties>
</file>