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8" r:id="rId9"/>
    <p:sldId id="271" r:id="rId10"/>
    <p:sldId id="273" r:id="rId11"/>
    <p:sldId id="278" r:id="rId12"/>
    <p:sldId id="270" r:id="rId13"/>
    <p:sldId id="272" r:id="rId14"/>
    <p:sldId id="275" r:id="rId15"/>
    <p:sldId id="276" r:id="rId16"/>
    <p:sldId id="262" r:id="rId17"/>
    <p:sldId id="277" r:id="rId18"/>
    <p:sldId id="263" r:id="rId19"/>
    <p:sldId id="264" r:id="rId20"/>
    <p:sldId id="265" r:id="rId21"/>
    <p:sldId id="266" r:id="rId22"/>
    <p:sldId id="269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0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1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2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7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0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EF20-F701-4D51-A696-5198DEEE6DF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567A-1A9B-4E41-80D2-B0365D39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595" y="980902"/>
            <a:ext cx="99425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ePIC</a:t>
            </a:r>
            <a:r>
              <a:rPr lang="en-US" sz="3600" b="1" dirty="0" smtClean="0"/>
              <a:t> </a:t>
            </a:r>
            <a:r>
              <a:rPr lang="en-US" sz="3600" b="1" dirty="0" smtClean="0"/>
              <a:t>Timing Implementation for the Readout Chain</a:t>
            </a:r>
            <a:endParaRPr lang="en-US" sz="3600" b="1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William Gu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3119" y="3017520"/>
            <a:ext cx="69067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Introduction: EIC </a:t>
            </a:r>
            <a:r>
              <a:rPr lang="en-US" sz="2800" b="1" dirty="0" smtClean="0"/>
              <a:t>beam (crossing) </a:t>
            </a:r>
            <a:r>
              <a:rPr lang="en-US" sz="2800" b="1" dirty="0" smtClean="0"/>
              <a:t>structure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Requirements</a:t>
            </a:r>
            <a:endParaRPr lang="en-US" sz="2800" b="1" dirty="0" smtClean="0"/>
          </a:p>
          <a:p>
            <a:pPr marL="342900" indent="-342900">
              <a:buAutoNum type="arabicPeriod"/>
            </a:pPr>
            <a:r>
              <a:rPr lang="en-US" sz="2800" b="1" dirty="0" smtClean="0"/>
              <a:t>Overall hardware design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Detailed signal implementations</a:t>
            </a:r>
          </a:p>
          <a:p>
            <a:pPr marL="342900" indent="-342900">
              <a:buAutoNum type="arabicPeriod"/>
            </a:pPr>
            <a:r>
              <a:rPr lang="en-US" sz="2800" b="1" dirty="0"/>
              <a:t>Clock distribution test results </a:t>
            </a:r>
            <a:endParaRPr lang="en-US" sz="2800" b="1" dirty="0" smtClean="0"/>
          </a:p>
          <a:p>
            <a:pPr marL="342900" indent="-342900">
              <a:buAutoNum type="arabicPeriod"/>
            </a:pPr>
            <a:r>
              <a:rPr lang="en-US" sz="2800" b="1" dirty="0" smtClean="0"/>
              <a:t>Status and Summary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8092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4972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5. Clock distribution test results </a:t>
            </a:r>
          </a:p>
          <a:p>
            <a:endParaRPr lang="en-US" sz="28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47897" y="856510"/>
            <a:ext cx="494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5.1: RDO </a:t>
            </a:r>
            <a:r>
              <a:rPr lang="en-US" sz="2000" b="1" dirty="0" err="1" smtClean="0"/>
              <a:t>RECovered</a:t>
            </a:r>
            <a:r>
              <a:rPr lang="en-US" sz="2000" b="1" dirty="0" smtClean="0"/>
              <a:t> clock: jitter and phase.</a:t>
            </a:r>
            <a:endParaRPr lang="en-US" sz="2000" b="1" dirty="0"/>
          </a:p>
        </p:txBody>
      </p:sp>
      <p:pic>
        <p:nvPicPr>
          <p:cNvPr id="6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23" y="1380931"/>
            <a:ext cx="5167627" cy="521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t="48094" r="49020" b="3902"/>
          <a:stretch>
            <a:fillRect/>
          </a:stretch>
        </p:blipFill>
        <p:spPr bwMode="auto">
          <a:xfrm>
            <a:off x="534804" y="3628076"/>
            <a:ext cx="1488107" cy="281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566" r="50014" b="71780"/>
          <a:stretch>
            <a:fillRect/>
          </a:stretch>
        </p:blipFill>
        <p:spPr bwMode="auto">
          <a:xfrm>
            <a:off x="4999699" y="1519680"/>
            <a:ext cx="2297851" cy="1685091"/>
          </a:xfrm>
          <a:prstGeom prst="rect">
            <a:avLst/>
          </a:prstGeom>
          <a:solidFill>
            <a:srgbClr val="FF00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7572234" y="3391957"/>
            <a:ext cx="439090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err="1"/>
              <a:t>RxRECclk</a:t>
            </a:r>
            <a:r>
              <a:rPr lang="en-US" altLang="en-US" sz="2400" b="1" dirty="0"/>
              <a:t> jitter &lt; 3 </a:t>
            </a:r>
            <a:r>
              <a:rPr lang="en-US" altLang="en-US" sz="2400" b="1" dirty="0" smtClean="0"/>
              <a:t>ps</a:t>
            </a:r>
          </a:p>
          <a:p>
            <a:endParaRPr lang="en-US" altLang="en-US" sz="2400" b="1" dirty="0"/>
          </a:p>
          <a:p>
            <a:r>
              <a:rPr lang="en-US" altLang="en-US" sz="2400" b="1" dirty="0" err="1"/>
              <a:t>RxRECclk</a:t>
            </a:r>
            <a:r>
              <a:rPr lang="en-US" altLang="en-US" sz="2400" b="1" dirty="0"/>
              <a:t> phase can be fixed at ~(0)ps </a:t>
            </a:r>
            <a:r>
              <a:rPr lang="en-US" altLang="en-US" sz="2400" b="1" dirty="0" smtClean="0"/>
              <a:t>precision</a:t>
            </a:r>
          </a:p>
          <a:p>
            <a:r>
              <a:rPr lang="en-US" altLang="en-US" sz="2400" b="1" dirty="0" smtClean="0"/>
              <a:t>(</a:t>
            </a:r>
            <a:r>
              <a:rPr lang="en-US" altLang="en-US" sz="2400" dirty="0" smtClean="0"/>
              <a:t>by </a:t>
            </a:r>
            <a:r>
              <a:rPr lang="en-US" altLang="en-US" sz="2400" dirty="0"/>
              <a:t>measuring the phase difference between the </a:t>
            </a:r>
            <a:r>
              <a:rPr lang="en-US" altLang="en-US" sz="2400" dirty="0" err="1"/>
              <a:t>RxRECclk</a:t>
            </a:r>
            <a:r>
              <a:rPr lang="en-US" altLang="en-US" sz="2400" dirty="0"/>
              <a:t> and the </a:t>
            </a:r>
            <a:r>
              <a:rPr lang="en-US" altLang="en-US" sz="2400" dirty="0" err="1"/>
              <a:t>pseudoClock</a:t>
            </a:r>
            <a:r>
              <a:rPr lang="en-US" altLang="en-US" sz="2400" dirty="0"/>
              <a:t>, and resetting the </a:t>
            </a:r>
            <a:r>
              <a:rPr lang="en-US" altLang="en-US" sz="2400" dirty="0" err="1"/>
              <a:t>RxRECclk</a:t>
            </a:r>
            <a:r>
              <a:rPr lang="en-US" altLang="en-US" sz="2400" dirty="0"/>
              <a:t> CDR.)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60148" y="2073016"/>
            <a:ext cx="401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Si5344H </a:t>
            </a:r>
            <a:r>
              <a:rPr lang="en-US" dirty="0" smtClean="0">
                <a:sym typeface="Wingdings" panose="05000000000000000000" pitchFamily="2" charset="2"/>
              </a:rPr>
              <a:t> FLX182  KCU105/XEM8320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0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4972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5. Clock distribution test results </a:t>
            </a:r>
          </a:p>
          <a:p>
            <a:endParaRPr lang="en-US" sz="28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47897" y="856510"/>
            <a:ext cx="3639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5.2: DAM MGT </a:t>
            </a:r>
            <a:r>
              <a:rPr lang="en-US" sz="2000" b="1" dirty="0" err="1" smtClean="0"/>
              <a:t>Tx</a:t>
            </a:r>
            <a:r>
              <a:rPr lang="en-US" sz="2000" b="1" dirty="0" smtClean="0"/>
              <a:t> phase stability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760148" y="2073016"/>
            <a:ext cx="293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Si5344H</a:t>
            </a:r>
            <a:r>
              <a:rPr lang="en-US" dirty="0" smtClean="0">
                <a:sym typeface="Wingdings" panose="05000000000000000000" pitchFamily="2" charset="2"/>
              </a:rPr>
              <a:t> KCU105_MGT_TX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8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4972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5. Clock distribution test results </a:t>
            </a:r>
          </a:p>
          <a:p>
            <a:endParaRPr lang="en-US" sz="28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47897" y="856510"/>
            <a:ext cx="9902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5.3: </a:t>
            </a:r>
            <a:r>
              <a:rPr lang="en-US" sz="2000" b="1" dirty="0" err="1" smtClean="0"/>
              <a:t>PseudoClock</a:t>
            </a:r>
            <a:r>
              <a:rPr lang="en-US" sz="2000" b="1" dirty="0" smtClean="0"/>
              <a:t> from DAM (FLX182) to RDO (pre-prototype RDO): </a:t>
            </a:r>
            <a:r>
              <a:rPr lang="en-US" sz="2000" dirty="0" smtClean="0"/>
              <a:t>the ADCLK944 1:4 fanout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07" y="1256620"/>
            <a:ext cx="3743180" cy="52204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985380" y="2043404"/>
            <a:ext cx="1894114" cy="4105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18147" y="4486122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FLX182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9494" y="1858738"/>
            <a:ext cx="117051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ppRDO</a:t>
            </a:r>
            <a:endParaRPr lang="en-US" b="1" dirty="0" smtClean="0"/>
          </a:p>
          <a:p>
            <a:r>
              <a:rPr lang="en-US" sz="1600" dirty="0" smtClean="0"/>
              <a:t>(ADCLK944)</a:t>
            </a:r>
            <a:endParaRPr lang="en-US" sz="16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9416748" y="4410661"/>
            <a:ext cx="1528060" cy="2601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879493" y="3998435"/>
            <a:ext cx="103297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Si5344H</a:t>
            </a:r>
          </a:p>
          <a:p>
            <a:r>
              <a:rPr lang="en-US" sz="1600" dirty="0" smtClean="0"/>
              <a:t>(ref Clock)</a:t>
            </a:r>
            <a:endParaRPr lang="en-US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164634" y="4779993"/>
            <a:ext cx="1426425" cy="2601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7897" y="6107747"/>
            <a:ext cx="462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tests (similar to 5.1 and 5.2) are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6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4972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5. Clock distribution test results </a:t>
            </a:r>
          </a:p>
          <a:p>
            <a:endParaRPr lang="en-US" sz="28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08221" y="856510"/>
            <a:ext cx="4303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5.4: </a:t>
            </a:r>
            <a:r>
              <a:rPr lang="en-US" sz="2000" b="1" dirty="0" smtClean="0"/>
              <a:t>Dedicated Clock from GTU to DAM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84060" y="856510"/>
            <a:ext cx="4447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5.5: </a:t>
            </a:r>
            <a:r>
              <a:rPr lang="en-US" sz="2000" b="1" dirty="0" smtClean="0"/>
              <a:t>Other clocks from RDO to FEB/ASIC: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03224" y="1253607"/>
            <a:ext cx="2462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Jlab’s</a:t>
            </a:r>
            <a:r>
              <a:rPr lang="en-US" sz="2000" dirty="0" smtClean="0"/>
              <a:t> 12GeV upgrade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18499" y="1711631"/>
            <a:ext cx="2139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Trigger </a:t>
            </a:r>
            <a:r>
              <a:rPr lang="en-US" sz="2000" b="1" dirty="0" err="1" smtClean="0"/>
              <a:t>SuperVisor</a:t>
            </a:r>
            <a:endParaRPr lang="en-US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72007" y="2902149"/>
            <a:ext cx="2032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Signal Distributor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8499" y="4045780"/>
            <a:ext cx="213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Trigger Distributor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0803" y="5143967"/>
            <a:ext cx="1926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Trigger Interface</a:t>
            </a:r>
          </a:p>
        </p:txBody>
      </p:sp>
      <p:cxnSp>
        <p:nvCxnSpPr>
          <p:cNvPr id="10" name="Straight Arrow Connector 9"/>
          <p:cNvCxnSpPr>
            <a:stCxn id="3" idx="2"/>
            <a:endCxn id="7" idx="0"/>
          </p:cNvCxnSpPr>
          <p:nvPr/>
        </p:nvCxnSpPr>
        <p:spPr>
          <a:xfrm>
            <a:off x="2788183" y="2111741"/>
            <a:ext cx="0" cy="790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43" y="2168391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PCB and backplane</a:t>
            </a:r>
          </a:p>
          <a:p>
            <a:r>
              <a:rPr lang="en-US" sz="1600" dirty="0" smtClean="0"/>
              <a:t>Copper traces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2783887" y="3302259"/>
            <a:ext cx="4296" cy="743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7643" y="4502541"/>
            <a:ext cx="1693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Optic Transceivers</a:t>
            </a:r>
          </a:p>
          <a:p>
            <a:r>
              <a:rPr lang="en-US" sz="1600" dirty="0" smtClean="0"/>
              <a:t>Multi-Mode fibers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>
            <a:off x="2783887" y="4445890"/>
            <a:ext cx="0" cy="698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87643" y="3404354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PCB and backplane</a:t>
            </a:r>
          </a:p>
          <a:p>
            <a:r>
              <a:rPr lang="en-US" sz="1600" dirty="0" smtClean="0"/>
              <a:t>Copper traces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99919" y="5795153"/>
            <a:ext cx="416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Jitter (from Trigger Interface) </a:t>
            </a:r>
            <a:r>
              <a:rPr lang="el-GR" dirty="0" smtClean="0"/>
              <a:t>σ</a:t>
            </a:r>
            <a:r>
              <a:rPr lang="en-US" dirty="0" smtClean="0"/>
              <a:t> &lt; 3ps</a:t>
            </a:r>
            <a:endParaRPr lang="en-US" dirty="0"/>
          </a:p>
        </p:txBody>
      </p:sp>
      <p:pic>
        <p:nvPicPr>
          <p:cNvPr id="1026" name="Picture 2" descr="AD9510 Functional Block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4" b="3024"/>
          <a:stretch/>
        </p:blipFill>
        <p:spPr bwMode="auto">
          <a:xfrm>
            <a:off x="7787476" y="1256620"/>
            <a:ext cx="3525049" cy="44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6243595" y="5767539"/>
            <a:ext cx="546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on the Trigger Interface modules to generate </a:t>
            </a:r>
            <a:r>
              <a:rPr lang="en-US" b="1" dirty="0" smtClean="0"/>
              <a:t>SYNCHRONIZED</a:t>
            </a:r>
            <a:r>
              <a:rPr lang="en-US" dirty="0" smtClean="0"/>
              <a:t> /2, /4, /6 and /8 lower frequency clocks </a:t>
            </a:r>
            <a:endParaRPr lang="en-US" dirty="0"/>
          </a:p>
        </p:txBody>
      </p:sp>
      <p:sp>
        <p:nvSpPr>
          <p:cNvPr id="1025" name="Rectangle 1024"/>
          <p:cNvSpPr/>
          <p:nvPr/>
        </p:nvSpPr>
        <p:spPr>
          <a:xfrm>
            <a:off x="6343522" y="2783229"/>
            <a:ext cx="1631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Analog Devices</a:t>
            </a:r>
          </a:p>
          <a:p>
            <a:r>
              <a:rPr lang="en-US" b="1" dirty="0" smtClean="0"/>
              <a:t> AD9510</a:t>
            </a:r>
            <a:endParaRPr lang="en-US" b="1" dirty="0"/>
          </a:p>
        </p:txBody>
      </p:sp>
      <p:sp>
        <p:nvSpPr>
          <p:cNvPr id="1027" name="TextBox 1026"/>
          <p:cNvSpPr txBox="1"/>
          <p:nvPr/>
        </p:nvSpPr>
        <p:spPr>
          <a:xfrm>
            <a:off x="6243595" y="3594599"/>
            <a:ext cx="2086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Additive output jitter (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LVPECL: 225 fs</a:t>
            </a:r>
          </a:p>
          <a:p>
            <a:r>
              <a:rPr lang="en-US" dirty="0" smtClean="0"/>
              <a:t>LVDS/CMOS: 275 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1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3621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6</a:t>
            </a:r>
            <a:r>
              <a:rPr lang="en-US" sz="2800" b="1" dirty="0" smtClean="0"/>
              <a:t>. Status and Summary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9030" r="373" b="1304"/>
          <a:stretch/>
        </p:blipFill>
        <p:spPr>
          <a:xfrm>
            <a:off x="5918104" y="2135088"/>
            <a:ext cx="5664453" cy="26318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6664598" y="1506036"/>
            <a:ext cx="4517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FLX155: Designed for </a:t>
            </a:r>
            <a:r>
              <a:rPr lang="en-US" altLang="en-US" b="1" dirty="0" smtClean="0"/>
              <a:t>ATLAS</a:t>
            </a:r>
            <a:r>
              <a:rPr lang="en-US" altLang="en-US" dirty="0" smtClean="0"/>
              <a:t> </a:t>
            </a:r>
            <a:r>
              <a:rPr lang="en-US" altLang="en-US" dirty="0"/>
              <a:t>FELIX upgrade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3496" y="1094664"/>
            <a:ext cx="546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DAM: Prototype </a:t>
            </a:r>
            <a:r>
              <a:rPr lang="en-US" altLang="en-US" dirty="0"/>
              <a:t>FLX155 (</a:t>
            </a:r>
            <a:r>
              <a:rPr lang="en-US" altLang="en-US" dirty="0" err="1"/>
              <a:t>ePIC</a:t>
            </a:r>
            <a:r>
              <a:rPr lang="en-US" altLang="en-US" dirty="0"/>
              <a:t> DAM) is expected this year</a:t>
            </a:r>
            <a:endParaRPr lang="en-US" alt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r="9519" b="55468"/>
          <a:stretch/>
        </p:blipFill>
        <p:spPr>
          <a:xfrm>
            <a:off x="1266824" y="1654496"/>
            <a:ext cx="3114675" cy="304081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82524" y="1094664"/>
            <a:ext cx="4712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RDO: </a:t>
            </a:r>
            <a:r>
              <a:rPr lang="en-US" altLang="en-US" dirty="0" err="1" smtClean="0"/>
              <a:t>preprotype</a:t>
            </a:r>
            <a:r>
              <a:rPr lang="en-US" altLang="en-US" dirty="0" smtClean="0"/>
              <a:t> RDO, six in hands, being tested</a:t>
            </a:r>
            <a:endParaRPr lang="en-US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782524" y="5361864"/>
            <a:ext cx="3495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GTU: prototype is being considered</a:t>
            </a:r>
            <a:endParaRPr lang="en-US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82524" y="645471"/>
            <a:ext cx="1301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6.1</a:t>
            </a:r>
            <a:r>
              <a:rPr lang="en-US" sz="2000" b="1" dirty="0" smtClean="0"/>
              <a:t>: Status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932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3621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6</a:t>
            </a:r>
            <a:r>
              <a:rPr lang="en-US" sz="2800" b="1" dirty="0" smtClean="0"/>
              <a:t>. Status and Summary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2524" y="645471"/>
            <a:ext cx="1658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6.1</a:t>
            </a:r>
            <a:r>
              <a:rPr lang="en-US" sz="2000" b="1" dirty="0" smtClean="0"/>
              <a:t>: Summary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9076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7557" y="2072640"/>
            <a:ext cx="839967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Backup slides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204548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138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if:</a:t>
            </a:r>
            <a:endParaRPr lang="en-US" sz="2800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782524" y="645471"/>
            <a:ext cx="1091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6.1</a:t>
            </a:r>
            <a:r>
              <a:rPr lang="en-US" sz="2000" b="1" dirty="0" smtClean="0"/>
              <a:t>: </a:t>
            </a:r>
            <a:r>
              <a:rPr lang="en-US" sz="2000" dirty="0" smtClean="0"/>
              <a:t>The DAM can NOT send phase determined serialized clock/control (MGT TX phase undetermined)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091780"/>
            <a:ext cx="97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Answer: Dedicated fiber connection from GTU to RDO to distribute the clock to Time Of Flight detector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2524" y="1533687"/>
            <a:ext cx="775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6.2</a:t>
            </a:r>
            <a:r>
              <a:rPr lang="en-US" sz="2000" b="1" dirty="0" smtClean="0"/>
              <a:t>: </a:t>
            </a:r>
            <a:r>
              <a:rPr lang="en-US" sz="2000" dirty="0" smtClean="0"/>
              <a:t>The EIC common platform delivered clock is not as good as expected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979996"/>
            <a:ext cx="10658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There will be jitter cleaner chip on the GTU to receive the clock from EIC common platform;</a:t>
            </a:r>
          </a:p>
          <a:p>
            <a:r>
              <a:rPr lang="en-US" dirty="0" smtClean="0"/>
              <a:t>We can (should) build the beam monitoring circuits to monitor and correct the phase (clock edge relative to the center of beam crossings) shift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92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539600" y="1290611"/>
            <a:ext cx="6506785" cy="3753286"/>
          </a:xfrm>
          <a:prstGeom prst="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222414" y="3110322"/>
            <a:ext cx="1070589" cy="2240618"/>
          </a:xfrm>
          <a:prstGeom prst="rect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864129" y="3936236"/>
            <a:ext cx="1320480" cy="1999479"/>
          </a:xfrm>
          <a:prstGeom prst="rect">
            <a:avLst/>
          </a:prstGeom>
          <a:pattFill prst="pct1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74461" y="1123640"/>
            <a:ext cx="934114" cy="1063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7983" y="1214693"/>
            <a:ext cx="120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EIC</a:t>
            </a:r>
          </a:p>
          <a:p>
            <a:pPr algn="ctr"/>
            <a:r>
              <a:rPr lang="en-US" sz="1600" dirty="0" smtClean="0"/>
              <a:t>COMMON PLATFORM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700705" y="1318843"/>
            <a:ext cx="1769706" cy="74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0705" y="1332171"/>
            <a:ext cx="214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EIC/</a:t>
            </a:r>
            <a:r>
              <a:rPr lang="en-US" dirty="0" err="1" smtClean="0"/>
              <a:t>ePIC</a:t>
            </a:r>
            <a:r>
              <a:rPr lang="en-US" dirty="0" smtClean="0"/>
              <a:t> clock  &amp; beam orbit info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61280" y="365760"/>
            <a:ext cx="1769706" cy="74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37480" y="412688"/>
            <a:ext cx="177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computer</a:t>
            </a:r>
          </a:p>
          <a:p>
            <a:r>
              <a:rPr lang="en-US" dirty="0" smtClean="0"/>
              <a:t>Run control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71153" y="1544827"/>
            <a:ext cx="3949960" cy="2722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2"/>
            <a:endCxn id="10" idx="0"/>
          </p:cNvCxnSpPr>
          <p:nvPr/>
        </p:nvCxnSpPr>
        <p:spPr>
          <a:xfrm>
            <a:off x="7946133" y="1105945"/>
            <a:ext cx="0" cy="438882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3"/>
            <a:endCxn id="7" idx="1"/>
          </p:cNvCxnSpPr>
          <p:nvPr/>
        </p:nvCxnSpPr>
        <p:spPr>
          <a:xfrm>
            <a:off x="2808575" y="1655336"/>
            <a:ext cx="89213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53900" y="1688935"/>
            <a:ext cx="51656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232669" y="1978502"/>
            <a:ext cx="688444" cy="1773069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56093" y="2590686"/>
            <a:ext cx="44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25833" y="3403302"/>
            <a:ext cx="1919449" cy="731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96631" y="3461662"/>
            <a:ext cx="13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buffers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6" idx="2"/>
            <a:endCxn id="22" idx="0"/>
          </p:cNvCxnSpPr>
          <p:nvPr/>
        </p:nvCxnSpPr>
        <p:spPr>
          <a:xfrm>
            <a:off x="4585558" y="2059028"/>
            <a:ext cx="0" cy="134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128057" y="4408905"/>
            <a:ext cx="692845" cy="426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72152" y="4329949"/>
            <a:ext cx="60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RDO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(TOF)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Elbow Connector 26"/>
          <p:cNvCxnSpPr>
            <a:endCxn id="25" idx="3"/>
          </p:cNvCxnSpPr>
          <p:nvPr/>
        </p:nvCxnSpPr>
        <p:spPr>
          <a:xfrm rot="10800000" flipV="1">
            <a:off x="2820902" y="4138272"/>
            <a:ext cx="882752" cy="484066"/>
          </a:xfrm>
          <a:prstGeom prst="bentConnector3">
            <a:avLst>
              <a:gd name="adj1" fmla="val -13878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8056" y="5354124"/>
            <a:ext cx="692845" cy="426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2151" y="5275168"/>
            <a:ext cx="60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RDO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(TOF)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0" name="Straight Connector 29"/>
          <p:cNvCxnSpPr>
            <a:stCxn id="26" idx="2"/>
            <a:endCxn id="29" idx="0"/>
          </p:cNvCxnSpPr>
          <p:nvPr/>
        </p:nvCxnSpPr>
        <p:spPr>
          <a:xfrm flipH="1">
            <a:off x="2474478" y="4914724"/>
            <a:ext cx="1" cy="360444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84609" y="4326765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SFP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28371" y="5350940"/>
            <a:ext cx="692845" cy="426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5039108" y="4419588"/>
            <a:ext cx="1215852" cy="646851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0"/>
          </p:cNvCxnSpPr>
          <p:nvPr/>
        </p:nvCxnSpPr>
        <p:spPr>
          <a:xfrm>
            <a:off x="6170439" y="4267318"/>
            <a:ext cx="4355" cy="10836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359390" y="4267318"/>
            <a:ext cx="0" cy="10836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7063" y="5350940"/>
            <a:ext cx="65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</a:t>
            </a:r>
          </a:p>
          <a:p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5262410" y="6093836"/>
            <a:ext cx="604653" cy="395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285355" y="6093969"/>
            <a:ext cx="60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RDO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6405806" y="6093836"/>
            <a:ext cx="604653" cy="395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28751" y="6093969"/>
            <a:ext cx="60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RDO</a:t>
            </a:r>
            <a:endParaRPr lang="en-US" sz="1400" dirty="0"/>
          </a:p>
        </p:txBody>
      </p:sp>
      <p:cxnSp>
        <p:nvCxnSpPr>
          <p:cNvPr id="41" name="Straight Connector 40"/>
          <p:cNvCxnSpPr>
            <a:stCxn id="38" idx="3"/>
            <a:endCxn id="40" idx="1"/>
          </p:cNvCxnSpPr>
          <p:nvPr/>
        </p:nvCxnSpPr>
        <p:spPr>
          <a:xfrm>
            <a:off x="5890008" y="6278635"/>
            <a:ext cx="538743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6200000" flipH="1">
            <a:off x="6337925" y="5868631"/>
            <a:ext cx="316031" cy="134378"/>
          </a:xfrm>
          <a:prstGeom prst="bentConnector3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5400000">
            <a:off x="5688726" y="5869608"/>
            <a:ext cx="316031" cy="132425"/>
          </a:xfrm>
          <a:prstGeom prst="bentConnector3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841353" y="5352581"/>
            <a:ext cx="692845" cy="426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879009" y="5354312"/>
            <a:ext cx="6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75392" y="6095477"/>
            <a:ext cx="604653" cy="395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298337" y="6095610"/>
            <a:ext cx="60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RDO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9418788" y="6095477"/>
            <a:ext cx="604653" cy="395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441733" y="6095610"/>
            <a:ext cx="60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RDO</a:t>
            </a:r>
            <a:endParaRPr lang="en-US" sz="1400" dirty="0"/>
          </a:p>
        </p:txBody>
      </p:sp>
      <p:cxnSp>
        <p:nvCxnSpPr>
          <p:cNvPr id="50" name="Straight Connector 49"/>
          <p:cNvCxnSpPr>
            <a:stCxn id="47" idx="3"/>
            <a:endCxn id="49" idx="1"/>
          </p:cNvCxnSpPr>
          <p:nvPr/>
        </p:nvCxnSpPr>
        <p:spPr>
          <a:xfrm>
            <a:off x="8902990" y="6280276"/>
            <a:ext cx="538743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6200000" flipH="1">
            <a:off x="9350907" y="5870272"/>
            <a:ext cx="316031" cy="134378"/>
          </a:xfrm>
          <a:prstGeom prst="bentConnector3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5400000">
            <a:off x="8701708" y="5871249"/>
            <a:ext cx="316031" cy="132425"/>
          </a:xfrm>
          <a:prstGeom prst="bentConnector3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817129" y="5548722"/>
            <a:ext cx="1847850" cy="952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545282" y="3584529"/>
            <a:ext cx="425178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544905" y="6018661"/>
            <a:ext cx="319224" cy="259973"/>
          </a:xfrm>
          <a:prstGeom prst="rect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824243" y="6026989"/>
            <a:ext cx="3161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Could be a separate clock fanout PCB, if needed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825410" y="4597177"/>
            <a:ext cx="81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GTU</a:t>
            </a:r>
            <a:endParaRPr 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8730072" y="393623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360572" y="5350940"/>
            <a:ext cx="692845" cy="426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5175800" y="5593006"/>
            <a:ext cx="536380" cy="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15244" y="5394535"/>
            <a:ext cx="6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</a:t>
            </a:r>
          </a:p>
        </p:txBody>
      </p:sp>
      <p:cxnSp>
        <p:nvCxnSpPr>
          <p:cNvPr id="64" name="Elbow Connector 63"/>
          <p:cNvCxnSpPr>
            <a:stCxn id="61" idx="1"/>
          </p:cNvCxnSpPr>
          <p:nvPr/>
        </p:nvCxnSpPr>
        <p:spPr>
          <a:xfrm rot="10800000">
            <a:off x="2831476" y="4756889"/>
            <a:ext cx="1529096" cy="807484"/>
          </a:xfrm>
          <a:prstGeom prst="bentConnector3">
            <a:avLst>
              <a:gd name="adj1" fmla="val 81395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220484" y="379194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: ~200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536770" y="6334766"/>
            <a:ext cx="327360" cy="249184"/>
          </a:xfrm>
          <a:prstGeom prst="rect">
            <a:avLst/>
          </a:prstGeom>
          <a:pattFill prst="pct1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829658" y="6315106"/>
            <a:ext cx="308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May be needed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RDO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(TOF)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, DAM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</a:rPr>
              <a:t>dRICH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09160" y="4905398"/>
            <a:ext cx="591637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CLOCK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73848" y="4754524"/>
            <a:ext cx="88928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RunControl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84410" y="489527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STATUS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7897" y="365760"/>
            <a:ext cx="378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GTU: Global Timing Unit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69824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1436914" y="1206365"/>
            <a:ext cx="7828384" cy="4923793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68963" y="2079837"/>
            <a:ext cx="550507" cy="783771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0585" y="2036795"/>
            <a:ext cx="798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LTI</a:t>
            </a:r>
          </a:p>
          <a:p>
            <a:pPr algn="ctr"/>
            <a:r>
              <a:rPr lang="en-US" dirty="0" err="1" smtClean="0"/>
              <a:t>FireFly</a:t>
            </a:r>
            <a:endParaRPr lang="en-US" dirty="0" smtClean="0"/>
          </a:p>
          <a:p>
            <a:pPr algn="ctr"/>
            <a:r>
              <a:rPr lang="en-US" dirty="0" err="1" smtClean="0"/>
              <a:t>Tx</a:t>
            </a:r>
            <a:r>
              <a:rPr lang="en-US" dirty="0" smtClean="0"/>
              <a:t>/Rx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17580" y="5745902"/>
            <a:ext cx="2074249" cy="48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4832" y="5668493"/>
            <a:ext cx="2100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PCIexpress GEN4x16</a:t>
            </a:r>
          </a:p>
          <a:p>
            <a:r>
              <a:rPr lang="en-US" dirty="0" smtClean="0"/>
              <a:t> 2* GEN5x8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1192" y="1383447"/>
            <a:ext cx="756938" cy="8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1192" y="1463202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</a:t>
            </a:r>
          </a:p>
          <a:p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1192" y="2443733"/>
            <a:ext cx="4441658" cy="2918841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85481" y="4744346"/>
            <a:ext cx="135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FPGA</a:t>
            </a:r>
          </a:p>
          <a:p>
            <a:pPr algn="ctr"/>
            <a:r>
              <a:rPr lang="en-US" dirty="0" smtClean="0"/>
              <a:t>Xilinx </a:t>
            </a:r>
            <a:r>
              <a:rPr lang="en-US" dirty="0" err="1" smtClean="0"/>
              <a:t>Versal</a:t>
            </a:r>
            <a:endParaRPr lang="en-US" dirty="0"/>
          </a:p>
        </p:txBody>
      </p:sp>
      <p:cxnSp>
        <p:nvCxnSpPr>
          <p:cNvPr id="16" name="Elbow Connector 15"/>
          <p:cNvCxnSpPr>
            <a:endCxn id="10" idx="1"/>
          </p:cNvCxnSpPr>
          <p:nvPr/>
        </p:nvCxnSpPr>
        <p:spPr>
          <a:xfrm flipV="1">
            <a:off x="1819470" y="1786368"/>
            <a:ext cx="1301722" cy="402919"/>
          </a:xfrm>
          <a:prstGeom prst="bentConnector3">
            <a:avLst>
              <a:gd name="adj1" fmla="val 16707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1819470" y="2575249"/>
            <a:ext cx="1301722" cy="121298"/>
          </a:xfrm>
          <a:prstGeom prst="bentConnector3">
            <a:avLst>
              <a:gd name="adj1" fmla="val 76342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1802728" y="2794887"/>
            <a:ext cx="1318467" cy="137440"/>
          </a:xfrm>
          <a:prstGeom prst="bentConnector3">
            <a:avLst>
              <a:gd name="adj1" fmla="val 82871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82406" y="1524757"/>
            <a:ext cx="840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CLOCK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98.5MHz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6360" y="2338199"/>
            <a:ext cx="1012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RunControl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2798" y="2700508"/>
            <a:ext cx="71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STATUS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8312" y="2081539"/>
            <a:ext cx="550507" cy="783771"/>
          </a:xfrm>
          <a:prstGeom prst="rect">
            <a:avLst/>
          </a:prstGeom>
          <a:solidFill>
            <a:srgbClr val="FFC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8312" y="2214258"/>
            <a:ext cx="58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GTU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78819" y="2635898"/>
            <a:ext cx="29014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801706" y="5744712"/>
            <a:ext cx="1565108" cy="48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83664" y="577528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GBE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67394" y="4224423"/>
            <a:ext cx="550507" cy="675238"/>
          </a:xfrm>
          <a:prstGeom prst="rect">
            <a:avLst/>
          </a:prstGeom>
          <a:solidFill>
            <a:srgbClr val="00B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67394" y="429314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RJ45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817901" y="4594860"/>
            <a:ext cx="1303291" cy="762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33536" y="4293141"/>
            <a:ext cx="1053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GigaBitEth</a:t>
            </a:r>
            <a:endParaRPr lang="en-US" sz="1600" dirty="0"/>
          </a:p>
        </p:txBody>
      </p:sp>
      <p:cxnSp>
        <p:nvCxnSpPr>
          <p:cNvPr id="41" name="Elbow Connector 40"/>
          <p:cNvCxnSpPr/>
          <p:nvPr/>
        </p:nvCxnSpPr>
        <p:spPr>
          <a:xfrm>
            <a:off x="3878130" y="1987827"/>
            <a:ext cx="579570" cy="455906"/>
          </a:xfrm>
          <a:prstGeom prst="bentConnector3">
            <a:avLst>
              <a:gd name="adj1" fmla="val 100399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3878130" y="1524757"/>
            <a:ext cx="3277050" cy="918976"/>
          </a:xfrm>
          <a:prstGeom prst="bentConnector3">
            <a:avLst>
              <a:gd name="adj1" fmla="val 9984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96176" y="2373381"/>
            <a:ext cx="74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Fabric</a:t>
            </a:r>
          </a:p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641028" y="2412116"/>
            <a:ext cx="85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RefClks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522892" y="3270874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GTYs</a:t>
            </a:r>
          </a:p>
          <a:p>
            <a:pPr algn="ctr"/>
            <a:r>
              <a:rPr lang="en-US" dirty="0" smtClean="0"/>
              <a:t>(24/48)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096495" y="2841495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TXs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079097" y="4023248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RXs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522892" y="2443733"/>
            <a:ext cx="1046988" cy="2118309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661196" y="2662368"/>
            <a:ext cx="756938" cy="8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661196" y="2742123"/>
            <a:ext cx="79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FireFly</a:t>
            </a:r>
            <a:endParaRPr lang="en-US" dirty="0" smtClean="0"/>
          </a:p>
          <a:p>
            <a:pPr algn="ctr"/>
            <a:r>
              <a:rPr lang="en-US" dirty="0" smtClean="0"/>
              <a:t>TX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662280" y="3756202"/>
            <a:ext cx="756938" cy="8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662280" y="3835957"/>
            <a:ext cx="79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FireFly</a:t>
            </a:r>
            <a:endParaRPr lang="en-US" dirty="0" smtClean="0"/>
          </a:p>
          <a:p>
            <a:pPr algn="ctr"/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0137801" y="2684734"/>
            <a:ext cx="680795" cy="458516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0213943" y="269595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RDO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0142289" y="4028535"/>
            <a:ext cx="680795" cy="45851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218431" y="403975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RDO</a:t>
            </a:r>
            <a:endParaRPr lang="en-US" dirty="0"/>
          </a:p>
        </p:txBody>
      </p:sp>
      <p:cxnSp>
        <p:nvCxnSpPr>
          <p:cNvPr id="61" name="Elbow Connector 60"/>
          <p:cNvCxnSpPr/>
          <p:nvPr/>
        </p:nvCxnSpPr>
        <p:spPr>
          <a:xfrm flipV="1">
            <a:off x="9418134" y="2781448"/>
            <a:ext cx="719667" cy="82160"/>
          </a:xfrm>
          <a:prstGeom prst="bentConnector3">
            <a:avLst>
              <a:gd name="adj1" fmla="val 35772"/>
            </a:avLst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 flipV="1">
            <a:off x="9418135" y="4392579"/>
            <a:ext cx="719667" cy="85227"/>
          </a:xfrm>
          <a:prstGeom prst="bentConnector3">
            <a:avLst>
              <a:gd name="adj1" fmla="val 23860"/>
            </a:avLst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9426958" y="3362791"/>
            <a:ext cx="710842" cy="710397"/>
          </a:xfrm>
          <a:prstGeom prst="bentConnector3">
            <a:avLst>
              <a:gd name="adj1" fmla="val 35260"/>
            </a:avLst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0800000" flipV="1">
            <a:off x="9418135" y="3083417"/>
            <a:ext cx="719667" cy="704182"/>
          </a:xfrm>
          <a:prstGeom prst="bentConnector3">
            <a:avLst>
              <a:gd name="adj1" fmla="val 29816"/>
            </a:avLst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0478198" y="3233738"/>
            <a:ext cx="0" cy="683467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562850" y="3024859"/>
            <a:ext cx="1098345" cy="893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569882" y="4196406"/>
            <a:ext cx="1098345" cy="8938"/>
          </a:xfrm>
          <a:prstGeom prst="straightConnector1">
            <a:avLst/>
          </a:prstGeom>
          <a:ln w="31750"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30269" y="6191843"/>
            <a:ext cx="2074249" cy="481745"/>
          </a:xfrm>
          <a:prstGeom prst="rect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04345" y="6247292"/>
            <a:ext cx="212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Computer/DAQ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8381009" y="6212748"/>
            <a:ext cx="2074249" cy="48174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8363909" y="6185607"/>
            <a:ext cx="225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Switch/DAQ</a:t>
            </a:r>
            <a:endParaRPr lang="en-US" dirty="0"/>
          </a:p>
        </p:txBody>
      </p:sp>
      <p:cxnSp>
        <p:nvCxnSpPr>
          <p:cNvPr id="90" name="Elbow Connector 89"/>
          <p:cNvCxnSpPr>
            <a:endCxn id="88" idx="1"/>
          </p:cNvCxnSpPr>
          <p:nvPr/>
        </p:nvCxnSpPr>
        <p:spPr>
          <a:xfrm>
            <a:off x="7374704" y="6130158"/>
            <a:ext cx="989205" cy="240115"/>
          </a:xfrm>
          <a:prstGeom prst="bentConnector3">
            <a:avLst/>
          </a:prstGeom>
          <a:ln w="254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/>
          <p:nvPr/>
        </p:nvCxnSpPr>
        <p:spPr>
          <a:xfrm flipV="1">
            <a:off x="2304518" y="6130158"/>
            <a:ext cx="813062" cy="117134"/>
          </a:xfrm>
          <a:prstGeom prst="bentConnector3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007075" y="3042751"/>
            <a:ext cx="1555525" cy="675238"/>
          </a:xfrm>
          <a:prstGeom prst="rect">
            <a:avLst/>
          </a:prstGeom>
          <a:solidFill>
            <a:srgbClr val="00B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969298" y="3057204"/>
            <a:ext cx="1648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RunControl</a:t>
            </a:r>
            <a:endParaRPr lang="en-US" dirty="0" smtClean="0"/>
          </a:p>
          <a:p>
            <a:r>
              <a:rPr lang="en-US" dirty="0" smtClean="0"/>
              <a:t>RDO/FEE config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044852" y="4075995"/>
            <a:ext cx="1555525" cy="675238"/>
          </a:xfrm>
          <a:prstGeom prst="rect">
            <a:avLst/>
          </a:prstGeom>
          <a:solidFill>
            <a:srgbClr val="00B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007075" y="4090448"/>
            <a:ext cx="161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 merging</a:t>
            </a:r>
          </a:p>
          <a:p>
            <a:r>
              <a:rPr lang="en-US" dirty="0" err="1" smtClean="0"/>
              <a:t>DataProcessing</a:t>
            </a:r>
            <a:endParaRPr lang="en-US" dirty="0" smtClean="0"/>
          </a:p>
        </p:txBody>
      </p:sp>
      <p:cxnSp>
        <p:nvCxnSpPr>
          <p:cNvPr id="107" name="Straight Arrow Connector 106"/>
          <p:cNvCxnSpPr>
            <a:endCxn id="97" idx="3"/>
          </p:cNvCxnSpPr>
          <p:nvPr/>
        </p:nvCxnSpPr>
        <p:spPr>
          <a:xfrm flipH="1">
            <a:off x="5620978" y="4224423"/>
            <a:ext cx="1458119" cy="189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5" idx="3"/>
          </p:cNvCxnSpPr>
          <p:nvPr/>
        </p:nvCxnSpPr>
        <p:spPr>
          <a:xfrm flipV="1">
            <a:off x="5617441" y="3056593"/>
            <a:ext cx="1537739" cy="3237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96" idx="2"/>
            <a:endCxn id="32" idx="0"/>
          </p:cNvCxnSpPr>
          <p:nvPr/>
        </p:nvCxnSpPr>
        <p:spPr>
          <a:xfrm>
            <a:off x="4822615" y="4751233"/>
            <a:ext cx="1761645" cy="99347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6" idx="2"/>
            <a:endCxn id="7" idx="0"/>
          </p:cNvCxnSpPr>
          <p:nvPr/>
        </p:nvCxnSpPr>
        <p:spPr>
          <a:xfrm flipH="1">
            <a:off x="4154705" y="4751233"/>
            <a:ext cx="667910" cy="99466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3128144" y="2708551"/>
            <a:ext cx="896107" cy="50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3135884" y="2932328"/>
            <a:ext cx="887222" cy="133768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3142938" y="3583286"/>
            <a:ext cx="856397" cy="1019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3370901" y="3717988"/>
            <a:ext cx="659945" cy="20082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3134739" y="4284461"/>
            <a:ext cx="908968" cy="318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2304518" y="6554939"/>
            <a:ext cx="6076491" cy="0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47897" y="365760"/>
            <a:ext cx="4942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DAM: Data Aggregation Module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4075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7897" y="365760"/>
            <a:ext cx="494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 EIC beam (crossing) structure</a:t>
            </a:r>
          </a:p>
        </p:txBody>
      </p:sp>
      <p:graphicFrame>
        <p:nvGraphicFramePr>
          <p:cNvPr id="86" name="Content Placeholder 5">
            <a:extLst>
              <a:ext uri="{FF2B5EF4-FFF2-40B4-BE49-F238E27FC236}">
                <a16:creationId xmlns:a16="http://schemas.microsoft.com/office/drawing/2014/main" id="{9B753AC1-D295-8047-A39E-C2FDCEF2644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5726" y="955483"/>
          <a:ext cx="8063172" cy="370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447">
                  <a:extLst>
                    <a:ext uri="{9D8B030D-6E8A-4147-A177-3AD203B41FA5}">
                      <a16:colId xmlns:a16="http://schemas.microsoft.com/office/drawing/2014/main" val="2333280335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887112599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16352951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33255690"/>
                    </a:ext>
                  </a:extLst>
                </a:gridCol>
              </a:tblGrid>
              <a:tr h="3690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Electron Storage Ring (ESR)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Hadron Storage Ring (HSR) 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dirty="0" smtClean="0"/>
                        <a:t>=290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HSR (N</a:t>
                      </a:r>
                      <a:r>
                        <a:rPr lang="en-US" baseline="-25000"/>
                        <a:t>b</a:t>
                      </a:r>
                      <a:r>
                        <a:rPr lang="en-US"/>
                        <a:t>=1160)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643664"/>
                  </a:ext>
                </a:extLst>
              </a:tr>
              <a:tr h="369008">
                <a:tc>
                  <a:txBody>
                    <a:bodyPr/>
                    <a:lstStyle/>
                    <a:p>
                      <a:r>
                        <a:rPr lang="en-US"/>
                        <a:t>Circumference C </a:t>
                      </a:r>
                      <a:r>
                        <a:rPr lang="en-US" sz="1400"/>
                        <a:t>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3833.940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match T</a:t>
                      </a:r>
                      <a:r>
                        <a:rPr lang="en-US" baseline="-25000"/>
                        <a:t>rev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match T</a:t>
                      </a:r>
                      <a:r>
                        <a:rPr lang="en-US" baseline="-25000" dirty="0"/>
                        <a:t>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57006"/>
                  </a:ext>
                </a:extLst>
              </a:tr>
              <a:tr h="369008">
                <a:tc>
                  <a:txBody>
                    <a:bodyPr/>
                    <a:lstStyle/>
                    <a:p>
                      <a:r>
                        <a:rPr lang="en-US" dirty="0"/>
                        <a:t>Revolution period T</a:t>
                      </a:r>
                      <a:r>
                        <a:rPr lang="en-US" baseline="-25000" dirty="0"/>
                        <a:t>rev</a:t>
                      </a:r>
                      <a:r>
                        <a:rPr lang="en-US" dirty="0"/>
                        <a:t>=C/c </a:t>
                      </a:r>
                      <a:r>
                        <a:rPr lang="en-US" sz="1400" dirty="0" smtClean="0"/>
                        <a:t>[</a:t>
                      </a:r>
                      <a:r>
                        <a:rPr lang="en-US" sz="1400" dirty="0"/>
                        <a:t>µ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dirty="0"/>
                        <a:t>]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12.7886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17404"/>
                  </a:ext>
                </a:extLst>
              </a:tr>
              <a:tr h="369008">
                <a:tc>
                  <a:txBody>
                    <a:bodyPr/>
                    <a:lstStyle/>
                    <a:p>
                      <a:r>
                        <a:rPr lang="en-US"/>
                        <a:t>RF harmonic number h </a:t>
                      </a:r>
                      <a:r>
                        <a:rPr lang="en-US" sz="1400"/>
                        <a:t>[-]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match HSR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27057"/>
                  </a:ext>
                </a:extLst>
              </a:tr>
              <a:tr h="576259">
                <a:tc>
                  <a:txBody>
                    <a:bodyPr/>
                    <a:lstStyle/>
                    <a:p>
                      <a:r>
                        <a:rPr lang="en-US"/>
                        <a:t>RF bucket spacing T</a:t>
                      </a:r>
                      <a:r>
                        <a:rPr lang="en-US" baseline="-25000"/>
                        <a:t>b</a:t>
                      </a:r>
                      <a:r>
                        <a:rPr lang="en-US" baseline="0"/>
                        <a:t>=T</a:t>
                      </a:r>
                      <a:r>
                        <a:rPr lang="en-US" baseline="-25000"/>
                        <a:t>rev</a:t>
                      </a:r>
                      <a:r>
                        <a:rPr lang="en-US" baseline="0"/>
                        <a:t>/h </a:t>
                      </a:r>
                      <a:r>
                        <a:rPr lang="en-US" sz="1400" baseline="0"/>
                        <a:t>[ns]</a:t>
                      </a:r>
                    </a:p>
                    <a:p>
                      <a:r>
                        <a:rPr lang="en-US" sz="1400" baseline="0"/>
                        <a:t>          NOT bunch spacing!!!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match HSR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1.692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129013"/>
                  </a:ext>
                </a:extLst>
              </a:tr>
              <a:tr h="369008">
                <a:tc>
                  <a:txBody>
                    <a:bodyPr/>
                    <a:lstStyle/>
                    <a:p>
                      <a:r>
                        <a:rPr lang="en-US"/>
                        <a:t>Number of bunches N</a:t>
                      </a:r>
                      <a:r>
                        <a:rPr lang="en-US" baseline="-25000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match HSR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55883"/>
                  </a:ext>
                </a:extLst>
              </a:tr>
              <a:tr h="369008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Bunch spacing T</a:t>
                      </a:r>
                      <a:r>
                        <a:rPr lang="en-US" b="1" baseline="-25000">
                          <a:solidFill>
                            <a:srgbClr val="FF0000"/>
                          </a:solidFill>
                        </a:rPr>
                        <a:t>bun</a:t>
                      </a:r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>
                          <a:solidFill>
                            <a:srgbClr val="FF0000"/>
                          </a:solidFill>
                        </a:rPr>
                        <a:t>[ns]</a:t>
                      </a:r>
                      <a:endParaRPr lang="en-US" sz="1400" b="1" baseline="-25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FF0000"/>
                          </a:solidFill>
                        </a:rPr>
                        <a:t>match HSR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40.599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10.150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29642"/>
                  </a:ext>
                </a:extLst>
              </a:tr>
              <a:tr h="369008">
                <a:tc>
                  <a:txBody>
                    <a:bodyPr/>
                    <a:lstStyle/>
                    <a:p>
                      <a:r>
                        <a:rPr lang="en-US" sz="1800" b="1" baseline="0">
                          <a:solidFill>
                            <a:srgbClr val="FF0000"/>
                          </a:solidFill>
                        </a:rPr>
                        <a:t>Gap length </a:t>
                      </a:r>
                      <a:r>
                        <a:rPr lang="en-US" sz="1400" b="1" baseline="0">
                          <a:solidFill>
                            <a:srgbClr val="FF0000"/>
                          </a:solidFill>
                        </a:rPr>
                        <a:t>[ns]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FF0000"/>
                          </a:solidFill>
                        </a:rPr>
                        <a:t>match HSR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1015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66476"/>
                  </a:ext>
                </a:extLst>
              </a:tr>
            </a:tbl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9222403" y="2809267"/>
            <a:ext cx="284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Beam crossing: 98.5MHz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Orbit period: 12.7886 µs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8" name="Content Placeholder 5">
            <a:extLst>
              <a:ext uri="{FF2B5EF4-FFF2-40B4-BE49-F238E27FC236}">
                <a16:creationId xmlns:a16="http://schemas.microsoft.com/office/drawing/2014/main" id="{01437A1A-AB63-C44B-963A-23E3F388C05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5726" y="4792678"/>
          <a:ext cx="58828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716">
                  <a:extLst>
                    <a:ext uri="{9D8B030D-6E8A-4147-A177-3AD203B41FA5}">
                      <a16:colId xmlns:a16="http://schemas.microsoft.com/office/drawing/2014/main" val="2333280335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887112599"/>
                    </a:ext>
                  </a:extLst>
                </a:gridCol>
                <a:gridCol w="1623333">
                  <a:extLst>
                    <a:ext uri="{9D8B030D-6E8A-4147-A177-3AD203B41FA5}">
                      <a16:colId xmlns:a16="http://schemas.microsoft.com/office/drawing/2014/main" val="4266322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HSR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64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RMS bunch length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Symbol" pitchFamily="2" charset="2"/>
                        </a:rPr>
                        <a:t>s</a:t>
                      </a:r>
                      <a:r>
                        <a:rPr lang="en-US" baseline="-25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mm/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ps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7-9/23-30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75-60/250-200</a:t>
                      </a:r>
                      <a:endParaRPr lang="en-US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5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RMS momentum spread </a:t>
                      </a:r>
                      <a:r>
                        <a:rPr lang="en-US" sz="1400" dirty="0"/>
                        <a:t>[10</a:t>
                      </a:r>
                      <a:r>
                        <a:rPr lang="en-US" sz="1400" baseline="30000" dirty="0"/>
                        <a:t>-4</a:t>
                      </a:r>
                      <a:r>
                        <a:rPr lang="en-US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5.8-10.9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10.3-6.8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2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RMS horiz beam size </a:t>
                      </a:r>
                      <a:r>
                        <a:rPr lang="en-US" sz="1800">
                          <a:latin typeface="Symbol" pitchFamily="2" charset="2"/>
                        </a:rPr>
                        <a:t>s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4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/>
                        <a:t>[um]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100-250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36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Symbol" pitchFamily="2" charset="2"/>
                        </a:rPr>
                        <a:t>s</a:t>
                      </a:r>
                      <a:r>
                        <a:rPr lang="en-US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1800"/>
                        <a:t>/</a:t>
                      </a:r>
                      <a:r>
                        <a:rPr lang="en-US" sz="1800">
                          <a:latin typeface="Symbol" pitchFamily="2" charset="2"/>
                        </a:rPr>
                        <a:t>s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800"/>
                        <a:t> ratio </a:t>
                      </a:r>
                      <a:r>
                        <a:rPr lang="en-US" sz="1400"/>
                        <a:t>[-]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28-90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240-750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19271"/>
                  </a:ext>
                </a:extLst>
              </a:tr>
            </a:tbl>
          </a:graphicData>
        </a:graphic>
      </p:graphicFrame>
      <p:cxnSp>
        <p:nvCxnSpPr>
          <p:cNvPr id="89" name="Straight Connector 88"/>
          <p:cNvCxnSpPr/>
          <p:nvPr/>
        </p:nvCxnSpPr>
        <p:spPr>
          <a:xfrm>
            <a:off x="9343542" y="4713354"/>
            <a:ext cx="0" cy="1659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9037326" y="5892497"/>
            <a:ext cx="1884453" cy="600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763004" y="5156268"/>
            <a:ext cx="1884453" cy="600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036543" y="5306074"/>
            <a:ext cx="1884453" cy="600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400430" y="5475940"/>
            <a:ext cx="1884453" cy="600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798955" y="5687366"/>
            <a:ext cx="1884453" cy="600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669744" y="5313217"/>
            <a:ext cx="240506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8645836" y="5899641"/>
            <a:ext cx="240506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8830743" y="5688141"/>
            <a:ext cx="240506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9815930" y="5163411"/>
            <a:ext cx="240506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9222403" y="5475940"/>
            <a:ext cx="240506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72642" y="5543088"/>
            <a:ext cx="5845915" cy="104821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"/>
              </a:rPr>
              <a:t>Electron Beam Energy: 5 – 18 GeV</a:t>
            </a:r>
          </a:p>
          <a:p>
            <a:pPr>
              <a:defRPr/>
            </a:pPr>
            <a:r>
              <a:rPr lang="en-US" sz="1800" dirty="0">
                <a:latin typeface="Times"/>
              </a:rPr>
              <a:t>Proton Beam Energy: 41, 100, 275 GeV</a:t>
            </a:r>
          </a:p>
          <a:p>
            <a:pPr>
              <a:defRPr/>
            </a:pPr>
            <a:r>
              <a:rPr lang="en-US" sz="1800" dirty="0">
                <a:latin typeface="Times"/>
              </a:rPr>
              <a:t>Luminosity:  10</a:t>
            </a:r>
            <a:r>
              <a:rPr lang="en-US" sz="1800" baseline="30000" dirty="0">
                <a:latin typeface="Times"/>
              </a:rPr>
              <a:t>34</a:t>
            </a:r>
            <a:r>
              <a:rPr lang="en-US" sz="1800" dirty="0">
                <a:latin typeface="Times"/>
              </a:rPr>
              <a:t> cm</a:t>
            </a:r>
            <a:r>
              <a:rPr lang="en-US" sz="1800" baseline="30000" dirty="0">
                <a:latin typeface="Times"/>
              </a:rPr>
              <a:t>-2</a:t>
            </a:r>
            <a:r>
              <a:rPr lang="en-US" sz="1800" dirty="0">
                <a:latin typeface="Times"/>
              </a:rPr>
              <a:t>s</a:t>
            </a:r>
            <a:r>
              <a:rPr lang="en-US" sz="1800" baseline="30000" dirty="0">
                <a:latin typeface="Times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809649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6350" y="1419224"/>
            <a:ext cx="10067925" cy="5010151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350" y="1419224"/>
            <a:ext cx="10067925" cy="5010151"/>
          </a:xfrm>
          <a:prstGeom prst="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8211" y="2174033"/>
            <a:ext cx="1296955" cy="1548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8211" y="2625307"/>
            <a:ext cx="125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Optic transceiver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3901" y="232924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56725" y="331261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12636" y="1626046"/>
            <a:ext cx="917175" cy="1548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12637" y="2077320"/>
            <a:ext cx="89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1:2 fanout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0265" y="1804701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69922" y="276462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>
            <a:off x="2873827" y="2513912"/>
            <a:ext cx="1038809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57836" y="3417860"/>
            <a:ext cx="4449854" cy="2824362"/>
          </a:xfrm>
          <a:prstGeom prst="rect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722927" y="5649509"/>
            <a:ext cx="1259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FPGA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59999" y="3417860"/>
            <a:ext cx="1294703" cy="113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46259" y="3902936"/>
            <a:ext cx="80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GTY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53962" y="345028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29990" y="410331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TX</a:t>
            </a:r>
            <a:endParaRPr lang="en-US" dirty="0"/>
          </a:p>
        </p:txBody>
      </p:sp>
      <p:cxnSp>
        <p:nvCxnSpPr>
          <p:cNvPr id="22" name="Elbow Connector 21"/>
          <p:cNvCxnSpPr>
            <a:stCxn id="14" idx="3"/>
            <a:endCxn id="20" idx="1"/>
          </p:cNvCxnSpPr>
          <p:nvPr/>
        </p:nvCxnSpPr>
        <p:spPr>
          <a:xfrm>
            <a:off x="4923892" y="2949289"/>
            <a:ext cx="830070" cy="6856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1" idx="1"/>
            <a:endCxn id="10" idx="3"/>
          </p:cNvCxnSpPr>
          <p:nvPr/>
        </p:nvCxnSpPr>
        <p:spPr>
          <a:xfrm rot="10800000">
            <a:off x="2873828" y="3497277"/>
            <a:ext cx="2856163" cy="7907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506946" y="1682286"/>
            <a:ext cx="1296955" cy="1267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506946" y="2133559"/>
            <a:ext cx="12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Si53x5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17288" y="169164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365545" y="270286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425061" y="1909398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412865" y="238798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18247" y="3577983"/>
            <a:ext cx="10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RxRECclk</a:t>
            </a:r>
            <a:endParaRPr lang="en-US" dirty="0"/>
          </a:p>
        </p:txBody>
      </p:sp>
      <p:cxnSp>
        <p:nvCxnSpPr>
          <p:cNvPr id="31" name="Elbow Connector 30"/>
          <p:cNvCxnSpPr>
            <a:stCxn id="30" idx="3"/>
            <a:endCxn id="29" idx="1"/>
          </p:cNvCxnSpPr>
          <p:nvPr/>
        </p:nvCxnSpPr>
        <p:spPr>
          <a:xfrm flipV="1">
            <a:off x="7140193" y="2572647"/>
            <a:ext cx="1272672" cy="11900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430972" y="455155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GENIO</a:t>
            </a:r>
            <a:endParaRPr lang="en-US" dirty="0"/>
          </a:p>
        </p:txBody>
      </p:sp>
      <p:cxnSp>
        <p:nvCxnSpPr>
          <p:cNvPr id="33" name="Elbow Connector 32"/>
          <p:cNvCxnSpPr/>
          <p:nvPr/>
        </p:nvCxnSpPr>
        <p:spPr>
          <a:xfrm flipV="1">
            <a:off x="10179194" y="2948475"/>
            <a:ext cx="1863737" cy="1723979"/>
          </a:xfrm>
          <a:prstGeom prst="bentConnector3">
            <a:avLst>
              <a:gd name="adj1" fmla="val 4182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6" idx="3"/>
          </p:cNvCxnSpPr>
          <p:nvPr/>
        </p:nvCxnSpPr>
        <p:spPr>
          <a:xfrm>
            <a:off x="9871258" y="1876314"/>
            <a:ext cx="2171674" cy="9177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33874" y="244064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cxnSp>
        <p:nvCxnSpPr>
          <p:cNvPr id="36" name="Elbow Connector 35"/>
          <p:cNvCxnSpPr/>
          <p:nvPr/>
        </p:nvCxnSpPr>
        <p:spPr>
          <a:xfrm rot="5400000">
            <a:off x="9184968" y="3020288"/>
            <a:ext cx="468571" cy="3265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171756" y="3426271"/>
            <a:ext cx="1296955" cy="820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171756" y="3323154"/>
            <a:ext cx="1259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Phase difference detection</a:t>
            </a:r>
            <a:endParaRPr lang="en-US" dirty="0"/>
          </a:p>
        </p:txBody>
      </p:sp>
      <p:cxnSp>
        <p:nvCxnSpPr>
          <p:cNvPr id="39" name="Straight Connector 38"/>
          <p:cNvCxnSpPr>
            <a:stCxn id="13" idx="3"/>
          </p:cNvCxnSpPr>
          <p:nvPr/>
        </p:nvCxnSpPr>
        <p:spPr>
          <a:xfrm>
            <a:off x="4944236" y="1989367"/>
            <a:ext cx="1696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630150" y="1989367"/>
            <a:ext cx="10798" cy="959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26111" y="2948472"/>
            <a:ext cx="1629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276253" y="2948472"/>
            <a:ext cx="37323" cy="46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142052" y="4170655"/>
            <a:ext cx="10297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39755" y="2698578"/>
            <a:ext cx="718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93102" y="2809973"/>
            <a:ext cx="765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73610" y="238494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1477679" y="372291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1697728" y="3133955"/>
            <a:ext cx="0" cy="500993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081111" y="1537624"/>
            <a:ext cx="1229395" cy="1071990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optional emergency circuit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272476" y="5838741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RDO</a:t>
            </a:r>
            <a:endParaRPr lang="en-US" sz="36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0029112" y="2133559"/>
            <a:ext cx="10628" cy="2351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142053" y="4472649"/>
            <a:ext cx="2887059" cy="1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165307" y="1584729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(N/M)* 98.5 MHz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7599198" y="2330856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197 or </a:t>
            </a:r>
          </a:p>
          <a:p>
            <a:r>
              <a:rPr lang="en-US" sz="1400" dirty="0" smtClean="0"/>
              <a:t>394 MHz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7413328" y="3918326"/>
            <a:ext cx="777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574913" y="4224719"/>
            <a:ext cx="705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ClkRef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4810047" y="1720235"/>
            <a:ext cx="12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Book Antiqua" panose="02040602050305030304" pitchFamily="18" charset="0"/>
              </a:rPr>
              <a:t>pseudoClock</a:t>
            </a:r>
            <a:endParaRPr lang="en-US" sz="1400" dirty="0" smtClean="0">
              <a:latin typeface="Book Antiqua" panose="02040602050305030304" pitchFamily="18" charset="0"/>
            </a:endParaRPr>
          </a:p>
          <a:p>
            <a:r>
              <a:rPr lang="en-US" sz="1400" dirty="0" smtClean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98.5 MHz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8988206" y="157802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428088" y="1576625"/>
            <a:ext cx="50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IN3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9425061" y="1537624"/>
            <a:ext cx="0" cy="14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591203" y="1529461"/>
            <a:ext cx="0" cy="144662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591203" y="1537624"/>
            <a:ext cx="826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479567" y="1302178"/>
            <a:ext cx="1176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Zero Delay FB</a:t>
            </a:r>
            <a:endParaRPr lang="en-US" sz="1400" dirty="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803901" y="2134171"/>
            <a:ext cx="225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6822" y="2315788"/>
            <a:ext cx="550507" cy="783771"/>
          </a:xfrm>
          <a:prstGeom prst="rect">
            <a:avLst/>
          </a:prstGeom>
          <a:solidFill>
            <a:srgbClr val="FFC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31019" y="2484744"/>
            <a:ext cx="6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1526167" y="2440641"/>
            <a:ext cx="415832" cy="276141"/>
          </a:xfrm>
          <a:prstGeom prst="rect">
            <a:avLst/>
          </a:prstGeom>
          <a:solidFill>
            <a:srgbClr val="FFC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1553872" y="3794108"/>
            <a:ext cx="415832" cy="276141"/>
          </a:xfrm>
          <a:prstGeom prst="rect">
            <a:avLst/>
          </a:prstGeom>
          <a:solidFill>
            <a:srgbClr val="FFC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47897" y="365760"/>
            <a:ext cx="3067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RDO: </a:t>
            </a:r>
            <a:r>
              <a:rPr lang="en-US" sz="2800" b="1" dirty="0" err="1" smtClean="0"/>
              <a:t>ReadOut</a:t>
            </a:r>
            <a:r>
              <a:rPr lang="en-US" sz="2800" b="1" dirty="0" smtClean="0"/>
              <a:t> card</a:t>
            </a:r>
            <a:endParaRPr lang="en-US" sz="2800" b="1" dirty="0" smtClean="0"/>
          </a:p>
        </p:txBody>
      </p:sp>
      <p:sp>
        <p:nvSpPr>
          <p:cNvPr id="70" name="Rectangle 69"/>
          <p:cNvSpPr/>
          <p:nvPr/>
        </p:nvSpPr>
        <p:spPr>
          <a:xfrm>
            <a:off x="10471947" y="2029218"/>
            <a:ext cx="908122" cy="600056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optional clock buffer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149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847897" y="365760"/>
            <a:ext cx="695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Beam orbit cycle and ASIC clock requirement:</a:t>
            </a:r>
            <a:endParaRPr lang="en-US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04950" y="1381125"/>
            <a:ext cx="641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orbit cycle = 1260 Beam Crossing (or </a:t>
            </a:r>
            <a:r>
              <a:rPr lang="en-US" dirty="0" err="1" smtClean="0"/>
              <a:t>ePIC</a:t>
            </a:r>
            <a:r>
              <a:rPr lang="en-US" dirty="0" smtClean="0"/>
              <a:t> system clock cycles)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29172" y="1873270"/>
            <a:ext cx="248497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1260 = 2x2 x 3x3 x 5 x 7</a:t>
            </a:r>
          </a:p>
          <a:p>
            <a:endParaRPr lang="en-US" dirty="0"/>
          </a:p>
          <a:p>
            <a:r>
              <a:rPr lang="en-US" dirty="0" smtClean="0"/>
              <a:t>98.5 x 2 / 5 = 39.4 (MHz)</a:t>
            </a:r>
          </a:p>
          <a:p>
            <a:endParaRPr lang="en-US" dirty="0"/>
          </a:p>
          <a:p>
            <a:r>
              <a:rPr lang="en-US" dirty="0" smtClean="0"/>
              <a:t>98.5 / 2 = 49.25 (MHz)</a:t>
            </a:r>
          </a:p>
          <a:p>
            <a:endParaRPr lang="en-US" dirty="0"/>
          </a:p>
          <a:p>
            <a:r>
              <a:rPr lang="en-US" dirty="0" smtClean="0"/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2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/>
        </p:nvSpPr>
        <p:spPr>
          <a:xfrm>
            <a:off x="499218" y="2537803"/>
            <a:ext cx="5965081" cy="3732076"/>
          </a:xfrm>
          <a:prstGeom prst="rect">
            <a:avLst/>
          </a:prstGeom>
          <a:solidFill>
            <a:srgbClr val="FFC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173399" y="4829170"/>
            <a:ext cx="1126514" cy="624270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9219" y="247591"/>
            <a:ext cx="6921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Proposal:</a:t>
            </a:r>
          </a:p>
          <a:p>
            <a:r>
              <a:rPr lang="en-US" sz="2800" dirty="0" smtClean="0"/>
              <a:t>Beam pickup, and digital feedback to GTU</a:t>
            </a:r>
          </a:p>
        </p:txBody>
      </p:sp>
      <p:sp>
        <p:nvSpPr>
          <p:cNvPr id="2" name="Rectangle 1"/>
          <p:cNvSpPr/>
          <p:nvPr/>
        </p:nvSpPr>
        <p:spPr>
          <a:xfrm>
            <a:off x="7134471" y="826856"/>
            <a:ext cx="1095375" cy="574161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4677" y="848576"/>
            <a:ext cx="12780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EIC</a:t>
            </a:r>
          </a:p>
          <a:p>
            <a:pPr algn="ctr"/>
            <a:r>
              <a:rPr lang="en-US" sz="1100" dirty="0" smtClean="0"/>
              <a:t>common platform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7134471" y="1804377"/>
            <a:ext cx="3838575" cy="81584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54268" y="2353136"/>
            <a:ext cx="7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696696" y="686642"/>
            <a:ext cx="1276350" cy="714375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96696" y="720663"/>
            <a:ext cx="137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RunControl</a:t>
            </a:r>
            <a:r>
              <a:rPr lang="en-US" dirty="0" smtClean="0"/>
              <a:t> computer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4471" y="1817212"/>
            <a:ext cx="14757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System clock </a:t>
            </a:r>
          </a:p>
          <a:p>
            <a:r>
              <a:rPr lang="en-US" sz="1400" dirty="0" smtClean="0"/>
              <a:t>(98.5MHz)</a:t>
            </a:r>
          </a:p>
          <a:p>
            <a:r>
              <a:rPr lang="en-US" sz="1400" dirty="0" smtClean="0"/>
              <a:t>Two-level </a:t>
            </a:r>
            <a:r>
              <a:rPr lang="en-US" sz="1400" dirty="0" err="1" smtClean="0"/>
              <a:t>fanouts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15570" y="1816576"/>
            <a:ext cx="78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Beam orbit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7186859" y="1816576"/>
            <a:ext cx="1633537" cy="72122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56252" y="1822232"/>
            <a:ext cx="1633537" cy="72122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2" idx="0"/>
          </p:cNvCxnSpPr>
          <p:nvPr/>
        </p:nvCxnSpPr>
        <p:spPr>
          <a:xfrm>
            <a:off x="8003627" y="1401017"/>
            <a:ext cx="1" cy="415559"/>
          </a:xfrm>
          <a:prstGeom prst="straightConnector1">
            <a:avLst/>
          </a:pr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163421" y="1401017"/>
            <a:ext cx="9525" cy="415559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11120" y="1437696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thernet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820396" y="1986805"/>
            <a:ext cx="435856" cy="2381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820396" y="2351995"/>
            <a:ext cx="435856" cy="0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134471" y="3358211"/>
            <a:ext cx="3838575" cy="81584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541851" y="3303436"/>
            <a:ext cx="7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10068" y="3314961"/>
            <a:ext cx="139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Clock fanout</a:t>
            </a:r>
          </a:p>
          <a:p>
            <a:pPr algn="ctr"/>
            <a:r>
              <a:rPr lang="en-US" sz="1000" dirty="0" smtClean="0"/>
              <a:t>(optional jitter cleaner)</a:t>
            </a:r>
            <a:endParaRPr lang="en-US" sz="1000" dirty="0"/>
          </a:p>
        </p:txBody>
      </p:sp>
      <p:sp>
        <p:nvSpPr>
          <p:cNvPr id="28" name="Rectangle 27"/>
          <p:cNvSpPr/>
          <p:nvPr/>
        </p:nvSpPr>
        <p:spPr>
          <a:xfrm>
            <a:off x="7221422" y="3381235"/>
            <a:ext cx="1148035" cy="438641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215614" y="3353660"/>
            <a:ext cx="55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DAQ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10179402" y="3376591"/>
            <a:ext cx="539853" cy="32809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53795" y="4822753"/>
            <a:ext cx="3838575" cy="81584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773592" y="5371512"/>
            <a:ext cx="7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RDO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11804" y="4769868"/>
            <a:ext cx="127310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lock recovery</a:t>
            </a:r>
          </a:p>
          <a:p>
            <a:r>
              <a:rPr lang="en-US" sz="900" dirty="0" smtClean="0"/>
              <a:t>(optional </a:t>
            </a:r>
            <a:r>
              <a:rPr lang="en-US" sz="900" dirty="0" err="1"/>
              <a:t>i</a:t>
            </a:r>
            <a:r>
              <a:rPr lang="en-US" sz="900" dirty="0" err="1" smtClean="0"/>
              <a:t>itter</a:t>
            </a:r>
            <a:r>
              <a:rPr lang="en-US" sz="900" dirty="0" smtClean="0"/>
              <a:t> cleaner)</a:t>
            </a:r>
          </a:p>
          <a:p>
            <a:r>
              <a:rPr lang="en-US" sz="1400" dirty="0" smtClean="0"/>
              <a:t>Clock </a:t>
            </a:r>
            <a:r>
              <a:rPr lang="en-US" sz="1400" dirty="0" err="1" smtClean="0"/>
              <a:t>fanouts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0052602" y="4781230"/>
            <a:ext cx="781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</a:p>
          <a:p>
            <a:r>
              <a:rPr lang="en-US" sz="1400" dirty="0" smtClean="0"/>
              <a:t>Config</a:t>
            </a:r>
          </a:p>
          <a:p>
            <a:r>
              <a:rPr lang="en-US" sz="1400" dirty="0" smtClean="0"/>
              <a:t>DAQ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9914030" y="4834952"/>
            <a:ext cx="1058194" cy="72122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8292457" y="4944016"/>
            <a:ext cx="250453" cy="7097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121896" y="5453440"/>
            <a:ext cx="0" cy="476108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588901" y="6057281"/>
            <a:ext cx="0" cy="73799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680930" y="3923817"/>
            <a:ext cx="48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GTY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8421896" y="3755183"/>
            <a:ext cx="1178950" cy="42528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9259022" y="3301539"/>
            <a:ext cx="102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Control config, status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9362127" y="3375962"/>
            <a:ext cx="817010" cy="32809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619861" y="2747519"/>
            <a:ext cx="851142" cy="368312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0619861" y="2735296"/>
            <a:ext cx="9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PC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10260168" y="3104628"/>
            <a:ext cx="629620" cy="248507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696696" y="2620217"/>
            <a:ext cx="0" cy="7329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0092344" y="2635300"/>
            <a:ext cx="18776" cy="7178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084517" y="3800758"/>
            <a:ext cx="648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TX/RX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8332697" y="3711100"/>
            <a:ext cx="746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RefClk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9589280" y="1797253"/>
            <a:ext cx="116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Beam Orbit </a:t>
            </a:r>
            <a:r>
              <a:rPr lang="en-US" sz="1400" dirty="0" smtClean="0"/>
              <a:t>synchronized </a:t>
            </a:r>
            <a:r>
              <a:rPr lang="en-US" sz="1400" dirty="0" err="1" smtClean="0"/>
              <a:t>RunControl</a:t>
            </a:r>
            <a:endParaRPr lang="en-US" sz="1400" dirty="0"/>
          </a:p>
        </p:txBody>
      </p:sp>
      <p:cxnSp>
        <p:nvCxnSpPr>
          <p:cNvPr id="65" name="Elbow Connector 64"/>
          <p:cNvCxnSpPr/>
          <p:nvPr/>
        </p:nvCxnSpPr>
        <p:spPr>
          <a:xfrm>
            <a:off x="8121896" y="3819876"/>
            <a:ext cx="300000" cy="59693"/>
          </a:xfrm>
          <a:prstGeom prst="bentConnector3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9600845" y="3711100"/>
            <a:ext cx="572101" cy="352443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369457" y="3601219"/>
            <a:ext cx="1029944" cy="73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959798" y="5032543"/>
            <a:ext cx="48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GTY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8534947" y="4824978"/>
            <a:ext cx="1056435" cy="42528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088086" y="4816738"/>
            <a:ext cx="648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TX/RX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8456883" y="4795822"/>
            <a:ext cx="74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RefClk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8449951" y="5023043"/>
            <a:ext cx="74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RecClk</a:t>
            </a:r>
            <a:endParaRPr lang="en-US" sz="1400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9332440" y="4182835"/>
            <a:ext cx="1" cy="619833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8299913" y="5170047"/>
            <a:ext cx="242744" cy="12836"/>
          </a:xfrm>
          <a:prstGeom prst="straightConnector1">
            <a:avLst/>
          </a:prstGeom>
          <a:ln w="15875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8296669" y="5396168"/>
            <a:ext cx="1617361" cy="4507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9590722" y="4951113"/>
            <a:ext cx="317029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143876" y="5929548"/>
            <a:ext cx="3838575" cy="233033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485100" y="5857527"/>
            <a:ext cx="10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FEB/ASIC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10215614" y="5556178"/>
            <a:ext cx="0" cy="3733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10672763" y="5556178"/>
            <a:ext cx="0" cy="3733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6" idx="1"/>
            <a:endCxn id="37" idx="1"/>
          </p:cNvCxnSpPr>
          <p:nvPr/>
        </p:nvCxnSpPr>
        <p:spPr>
          <a:xfrm rot="10800000" flipV="1">
            <a:off x="7111805" y="2212296"/>
            <a:ext cx="22667" cy="2888431"/>
          </a:xfrm>
          <a:prstGeom prst="curvedConnector3">
            <a:avLst>
              <a:gd name="adj1" fmla="val 1108515"/>
            </a:avLst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859586" y="5239312"/>
            <a:ext cx="436953" cy="899007"/>
          </a:xfrm>
          <a:custGeom>
            <a:avLst/>
            <a:gdLst>
              <a:gd name="connsiteX0" fmla="*/ 0 w 1233488"/>
              <a:gd name="connsiteY0" fmla="*/ 517738 h 899007"/>
              <a:gd name="connsiteX1" fmla="*/ 295275 w 1233488"/>
              <a:gd name="connsiteY1" fmla="*/ 8151 h 899007"/>
              <a:gd name="connsiteX2" fmla="*/ 778669 w 1233488"/>
              <a:gd name="connsiteY2" fmla="*/ 879688 h 899007"/>
              <a:gd name="connsiteX3" fmla="*/ 1233488 w 1233488"/>
              <a:gd name="connsiteY3" fmla="*/ 527263 h 89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88" h="899007">
                <a:moveTo>
                  <a:pt x="0" y="517738"/>
                </a:moveTo>
                <a:cubicBezTo>
                  <a:pt x="82748" y="232782"/>
                  <a:pt x="165497" y="-52174"/>
                  <a:pt x="295275" y="8151"/>
                </a:cubicBezTo>
                <a:cubicBezTo>
                  <a:pt x="425053" y="68476"/>
                  <a:pt x="622300" y="793169"/>
                  <a:pt x="778669" y="879688"/>
                </a:cubicBezTo>
                <a:cubicBezTo>
                  <a:pt x="935038" y="966207"/>
                  <a:pt x="1084263" y="746735"/>
                  <a:pt x="1233488" y="527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1296539" y="5751494"/>
            <a:ext cx="564411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</p:cNvCxnSpPr>
          <p:nvPr/>
        </p:nvCxnSpPr>
        <p:spPr>
          <a:xfrm flipH="1" flipV="1">
            <a:off x="438105" y="5751494"/>
            <a:ext cx="421481" cy="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2282431" y="5234317"/>
            <a:ext cx="436953" cy="899007"/>
          </a:xfrm>
          <a:custGeom>
            <a:avLst/>
            <a:gdLst>
              <a:gd name="connsiteX0" fmla="*/ 0 w 1233488"/>
              <a:gd name="connsiteY0" fmla="*/ 517738 h 899007"/>
              <a:gd name="connsiteX1" fmla="*/ 295275 w 1233488"/>
              <a:gd name="connsiteY1" fmla="*/ 8151 h 899007"/>
              <a:gd name="connsiteX2" fmla="*/ 778669 w 1233488"/>
              <a:gd name="connsiteY2" fmla="*/ 879688 h 899007"/>
              <a:gd name="connsiteX3" fmla="*/ 1233488 w 1233488"/>
              <a:gd name="connsiteY3" fmla="*/ 527263 h 89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88" h="899007">
                <a:moveTo>
                  <a:pt x="0" y="517738"/>
                </a:moveTo>
                <a:cubicBezTo>
                  <a:pt x="82748" y="232782"/>
                  <a:pt x="165497" y="-52174"/>
                  <a:pt x="295275" y="8151"/>
                </a:cubicBezTo>
                <a:cubicBezTo>
                  <a:pt x="425053" y="68476"/>
                  <a:pt x="622300" y="793169"/>
                  <a:pt x="778669" y="879688"/>
                </a:cubicBezTo>
                <a:cubicBezTo>
                  <a:pt x="935038" y="966207"/>
                  <a:pt x="1084263" y="746735"/>
                  <a:pt x="1233488" y="527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2719384" y="5751494"/>
            <a:ext cx="572041" cy="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0"/>
          </p:cNvCxnSpPr>
          <p:nvPr/>
        </p:nvCxnSpPr>
        <p:spPr>
          <a:xfrm flipH="1" flipV="1">
            <a:off x="1860950" y="5746499"/>
            <a:ext cx="421481" cy="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 95"/>
          <p:cNvSpPr/>
          <p:nvPr/>
        </p:nvSpPr>
        <p:spPr>
          <a:xfrm>
            <a:off x="3712906" y="5232286"/>
            <a:ext cx="436953" cy="899007"/>
          </a:xfrm>
          <a:custGeom>
            <a:avLst/>
            <a:gdLst>
              <a:gd name="connsiteX0" fmla="*/ 0 w 1233488"/>
              <a:gd name="connsiteY0" fmla="*/ 517738 h 899007"/>
              <a:gd name="connsiteX1" fmla="*/ 295275 w 1233488"/>
              <a:gd name="connsiteY1" fmla="*/ 8151 h 899007"/>
              <a:gd name="connsiteX2" fmla="*/ 778669 w 1233488"/>
              <a:gd name="connsiteY2" fmla="*/ 879688 h 899007"/>
              <a:gd name="connsiteX3" fmla="*/ 1233488 w 1233488"/>
              <a:gd name="connsiteY3" fmla="*/ 527263 h 89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88" h="899007">
                <a:moveTo>
                  <a:pt x="0" y="517738"/>
                </a:moveTo>
                <a:cubicBezTo>
                  <a:pt x="82748" y="232782"/>
                  <a:pt x="165497" y="-52174"/>
                  <a:pt x="295275" y="8151"/>
                </a:cubicBezTo>
                <a:cubicBezTo>
                  <a:pt x="425053" y="68476"/>
                  <a:pt x="622300" y="793169"/>
                  <a:pt x="778669" y="879688"/>
                </a:cubicBezTo>
                <a:cubicBezTo>
                  <a:pt x="935038" y="966207"/>
                  <a:pt x="1084263" y="746735"/>
                  <a:pt x="1233488" y="527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4149859" y="5751494"/>
            <a:ext cx="1142319" cy="5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6" idx="0"/>
          </p:cNvCxnSpPr>
          <p:nvPr/>
        </p:nvCxnSpPr>
        <p:spPr>
          <a:xfrm flipH="1" flipV="1">
            <a:off x="3291425" y="5744468"/>
            <a:ext cx="421481" cy="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reeform 100"/>
          <p:cNvSpPr/>
          <p:nvPr/>
        </p:nvSpPr>
        <p:spPr>
          <a:xfrm>
            <a:off x="5671726" y="5239312"/>
            <a:ext cx="436953" cy="899007"/>
          </a:xfrm>
          <a:custGeom>
            <a:avLst/>
            <a:gdLst>
              <a:gd name="connsiteX0" fmla="*/ 0 w 1233488"/>
              <a:gd name="connsiteY0" fmla="*/ 517738 h 899007"/>
              <a:gd name="connsiteX1" fmla="*/ 295275 w 1233488"/>
              <a:gd name="connsiteY1" fmla="*/ 8151 h 899007"/>
              <a:gd name="connsiteX2" fmla="*/ 778669 w 1233488"/>
              <a:gd name="connsiteY2" fmla="*/ 879688 h 899007"/>
              <a:gd name="connsiteX3" fmla="*/ 1233488 w 1233488"/>
              <a:gd name="connsiteY3" fmla="*/ 527263 h 89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88" h="899007">
                <a:moveTo>
                  <a:pt x="0" y="517738"/>
                </a:moveTo>
                <a:cubicBezTo>
                  <a:pt x="82748" y="232782"/>
                  <a:pt x="165497" y="-52174"/>
                  <a:pt x="295275" y="8151"/>
                </a:cubicBezTo>
                <a:cubicBezTo>
                  <a:pt x="425053" y="68476"/>
                  <a:pt x="622300" y="793169"/>
                  <a:pt x="778669" y="879688"/>
                </a:cubicBezTo>
                <a:cubicBezTo>
                  <a:pt x="935038" y="966207"/>
                  <a:pt x="1084263" y="746735"/>
                  <a:pt x="1233488" y="527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6108679" y="5764194"/>
            <a:ext cx="579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01" idx="0"/>
          </p:cNvCxnSpPr>
          <p:nvPr/>
        </p:nvCxnSpPr>
        <p:spPr>
          <a:xfrm flipH="1" flipV="1">
            <a:off x="5250245" y="5751494"/>
            <a:ext cx="421481" cy="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3139528" y="5584952"/>
            <a:ext cx="151897" cy="35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268323" y="5584952"/>
            <a:ext cx="151897" cy="35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500034" y="5012462"/>
            <a:ext cx="682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2179560" y="4764883"/>
            <a:ext cx="725667" cy="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182949" y="4758462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908616" y="4756992"/>
            <a:ext cx="4704" cy="24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898917" y="5018883"/>
            <a:ext cx="682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581832" y="4763413"/>
            <a:ext cx="725667" cy="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581832" y="4764883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307499" y="4763413"/>
            <a:ext cx="4704" cy="24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6603" y="5021931"/>
            <a:ext cx="682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779518" y="4766461"/>
            <a:ext cx="725667" cy="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79518" y="4767931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505185" y="4766461"/>
            <a:ext cx="4704" cy="24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307499" y="5011841"/>
            <a:ext cx="1204932" cy="1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5512431" y="4771473"/>
            <a:ext cx="725667" cy="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5512431" y="4772943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238098" y="4771473"/>
            <a:ext cx="4704" cy="24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4872039" y="4834952"/>
            <a:ext cx="173922" cy="3350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4993000" y="4838897"/>
            <a:ext cx="173922" cy="3350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4854706" y="5605152"/>
            <a:ext cx="173922" cy="3350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4975667" y="5609097"/>
            <a:ext cx="173922" cy="3350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1571" y="4854895"/>
            <a:ext cx="151897" cy="35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320366" y="4854895"/>
            <a:ext cx="151897" cy="35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1794" y="5431106"/>
            <a:ext cx="103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pickup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-5149" y="4703777"/>
            <a:ext cx="140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RDO(area) Clock</a:t>
            </a:r>
            <a:endParaRPr lang="en-US" dirty="0"/>
          </a:p>
        </p:txBody>
      </p:sp>
      <p:sp>
        <p:nvSpPr>
          <p:cNvPr id="145" name="Up Arrow 144"/>
          <p:cNvSpPr/>
          <p:nvPr/>
        </p:nvSpPr>
        <p:spPr>
          <a:xfrm>
            <a:off x="2935588" y="4040401"/>
            <a:ext cx="484632" cy="653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Curved Connector 146"/>
          <p:cNvCxnSpPr/>
          <p:nvPr/>
        </p:nvCxnSpPr>
        <p:spPr>
          <a:xfrm rot="16200000" flipH="1">
            <a:off x="1912109" y="5152046"/>
            <a:ext cx="859638" cy="317958"/>
          </a:xfrm>
          <a:prstGeom prst="curvedConnector3">
            <a:avLst>
              <a:gd name="adj1" fmla="val 1099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401238" y="369719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Phase#1</a:t>
            </a:r>
            <a:endParaRPr lang="en-US" dirty="0"/>
          </a:p>
        </p:txBody>
      </p:sp>
      <p:cxnSp>
        <p:nvCxnSpPr>
          <p:cNvPr id="150" name="Curved Connector 149"/>
          <p:cNvCxnSpPr/>
          <p:nvPr/>
        </p:nvCxnSpPr>
        <p:spPr>
          <a:xfrm rot="16200000" flipH="1">
            <a:off x="480041" y="5165771"/>
            <a:ext cx="859638" cy="317958"/>
          </a:xfrm>
          <a:prstGeom prst="curvedConnector3">
            <a:avLst>
              <a:gd name="adj1" fmla="val 1099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urved Connector 150"/>
          <p:cNvCxnSpPr/>
          <p:nvPr/>
        </p:nvCxnSpPr>
        <p:spPr>
          <a:xfrm rot="16200000" flipH="1">
            <a:off x="3335254" y="5131429"/>
            <a:ext cx="833327" cy="332879"/>
          </a:xfrm>
          <a:prstGeom prst="curvedConnector3">
            <a:avLst>
              <a:gd name="adj1" fmla="val 2371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/>
          <p:nvPr/>
        </p:nvCxnSpPr>
        <p:spPr>
          <a:xfrm rot="16200000" flipH="1">
            <a:off x="5293046" y="5163683"/>
            <a:ext cx="821095" cy="362369"/>
          </a:xfrm>
          <a:prstGeom prst="curvedConnector3">
            <a:avLst>
              <a:gd name="adj1" fmla="val 1693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1718149" y="368858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Phase#2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3119623" y="371413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Phase#1160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5071715" y="371413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Phase#1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2492118" y="2657850"/>
            <a:ext cx="215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PhaseOrbit</a:t>
            </a:r>
            <a:r>
              <a:rPr lang="en-US" dirty="0" smtClean="0"/>
              <a:t> (average)</a:t>
            </a:r>
            <a:endParaRPr lang="en-US" dirty="0"/>
          </a:p>
        </p:txBody>
      </p:sp>
      <p:sp>
        <p:nvSpPr>
          <p:cNvPr id="161" name="Up Arrow 160"/>
          <p:cNvSpPr/>
          <p:nvPr/>
        </p:nvSpPr>
        <p:spPr>
          <a:xfrm>
            <a:off x="2908453" y="2994681"/>
            <a:ext cx="484632" cy="653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Up Arrow 161"/>
          <p:cNvSpPr/>
          <p:nvPr/>
        </p:nvSpPr>
        <p:spPr>
          <a:xfrm>
            <a:off x="2890214" y="2041144"/>
            <a:ext cx="484632" cy="653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2336954" y="1451603"/>
            <a:ext cx="3758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GTU</a:t>
            </a:r>
            <a:r>
              <a:rPr lang="en-US" sz="2800" dirty="0" smtClean="0"/>
              <a:t>: Phase Correction</a:t>
            </a:r>
            <a:endParaRPr lang="en-US" sz="4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4812347" y="2501445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RF-</a:t>
            </a:r>
            <a:r>
              <a:rPr lang="en-US" sz="2800" b="1" dirty="0" err="1" smtClean="0"/>
              <a:t>SoC</a:t>
            </a:r>
            <a:r>
              <a:rPr lang="en-US" sz="2800" b="1" dirty="0" smtClean="0"/>
              <a:t> (?)</a:t>
            </a:r>
            <a:endParaRPr lang="en-US" sz="2800" b="1" dirty="0"/>
          </a:p>
        </p:txBody>
      </p:sp>
      <p:sp>
        <p:nvSpPr>
          <p:cNvPr id="166" name="Rectangle 165"/>
          <p:cNvSpPr/>
          <p:nvPr/>
        </p:nvSpPr>
        <p:spPr>
          <a:xfrm>
            <a:off x="2331495" y="1556180"/>
            <a:ext cx="1029264" cy="542400"/>
          </a:xfrm>
          <a:prstGeom prst="rect">
            <a:avLst/>
          </a:prstGeom>
          <a:solidFill>
            <a:srgbClr val="FFC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40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583" y="308922"/>
            <a:ext cx="6777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Phase/Jitter of the clock measuring method: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47897" y="961053"/>
            <a:ext cx="5515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EIC/Common Platform/GTU clock:  Si5344H as reference;</a:t>
            </a:r>
          </a:p>
          <a:p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241926" y="5823931"/>
            <a:ext cx="0" cy="3354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41926" y="5785020"/>
            <a:ext cx="204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Oscilloscope Probes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64694" y="946902"/>
            <a:ext cx="1284790" cy="1145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9233" y="1335183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Si5344H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209808" y="3626969"/>
            <a:ext cx="1671109" cy="1631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74348" y="4015251"/>
            <a:ext cx="91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KCU105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78197" y="3626971"/>
            <a:ext cx="1284790" cy="1145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42736" y="401525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Si5394A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209809" y="946902"/>
            <a:ext cx="1284790" cy="1145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374348" y="1335183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FLX182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49484" y="1193780"/>
            <a:ext cx="2160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9928" y="8889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Clk_98.6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233879" y="2092796"/>
            <a:ext cx="0" cy="1534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95978" y="280123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Fiber_7.89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049484" y="4546274"/>
            <a:ext cx="2160325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54692" y="4274364"/>
            <a:ext cx="166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RxRecClk_197.3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62152" y="4063013"/>
            <a:ext cx="2160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02596" y="3758213"/>
            <a:ext cx="128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ClkSys_98.6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>
            <a:off x="8049484" y="1747572"/>
            <a:ext cx="2146822" cy="1930288"/>
          </a:xfrm>
          <a:prstGeom prst="bentConnector3">
            <a:avLst>
              <a:gd name="adj1" fmla="val 322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38341" y="336549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ClkPD_98.6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209807" y="3651747"/>
            <a:ext cx="434998" cy="447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TextBox 27"/>
          <p:cNvSpPr txBox="1"/>
          <p:nvPr/>
        </p:nvSpPr>
        <p:spPr>
          <a:xfrm>
            <a:off x="10129618" y="3630221"/>
            <a:ext cx="598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Phase</a:t>
            </a:r>
          </a:p>
          <a:p>
            <a:r>
              <a:rPr lang="en-US" sz="1200" dirty="0" smtClean="0"/>
              <a:t>Detect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884944" y="2092796"/>
            <a:ext cx="0" cy="3354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904214" y="4772865"/>
            <a:ext cx="0" cy="3354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359218" y="2077494"/>
            <a:ext cx="0" cy="3354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422336" y="5257980"/>
            <a:ext cx="0" cy="3354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42542" y="232786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CH#1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98594" y="229021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CH#2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61812" y="49567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CH#3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174824" y="2087634"/>
            <a:ext cx="0" cy="3354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32422" y="232270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CH#3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48094" y="3633512"/>
            <a:ext cx="342669" cy="212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TextBox 39"/>
          <p:cNvSpPr txBox="1"/>
          <p:nvPr/>
        </p:nvSpPr>
        <p:spPr>
          <a:xfrm>
            <a:off x="10992629" y="3568888"/>
            <a:ext cx="488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MGT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10915562" y="2303603"/>
            <a:ext cx="372886" cy="18751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TextBox 41"/>
          <p:cNvSpPr txBox="1"/>
          <p:nvPr/>
        </p:nvSpPr>
        <p:spPr>
          <a:xfrm>
            <a:off x="10905010" y="225249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1:2</a:t>
            </a:r>
            <a:endParaRPr lang="en-US" sz="1200" dirty="0"/>
          </a:p>
        </p:txBody>
      </p:sp>
      <p:cxnSp>
        <p:nvCxnSpPr>
          <p:cNvPr id="43" name="Elbow Connector 42"/>
          <p:cNvCxnSpPr>
            <a:stCxn id="42" idx="2"/>
          </p:cNvCxnSpPr>
          <p:nvPr/>
        </p:nvCxnSpPr>
        <p:spPr>
          <a:xfrm rot="5400000">
            <a:off x="9984032" y="2565163"/>
            <a:ext cx="1148366" cy="1077029"/>
          </a:xfrm>
          <a:prstGeom prst="bentConnector3">
            <a:avLst>
              <a:gd name="adj1" fmla="val 2387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40" idx="2"/>
          </p:cNvCxnSpPr>
          <p:nvPr/>
        </p:nvCxnSpPr>
        <p:spPr>
          <a:xfrm rot="5400000">
            <a:off x="10412741" y="3722151"/>
            <a:ext cx="700387" cy="947859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90279" y="1335183"/>
            <a:ext cx="205317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690280" y="1341186"/>
            <a:ext cx="0" cy="444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466850" y="1786140"/>
            <a:ext cx="122342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280886" y="1400719"/>
            <a:ext cx="281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Beam Crossing/Reference Clock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0159" y="2412898"/>
            <a:ext cx="5113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 MGT_TX output:  FLX182/KCU105 </a:t>
            </a:r>
            <a:r>
              <a:rPr lang="en-US" dirty="0" err="1" smtClean="0"/>
              <a:t>pseudoClock</a:t>
            </a:r>
            <a:endParaRPr lang="en-US" dirty="0" smtClean="0"/>
          </a:p>
          <a:p>
            <a:endParaRPr lang="en-US" dirty="0" smtClean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2582541" y="2787028"/>
            <a:ext cx="205317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582542" y="2793031"/>
            <a:ext cx="0" cy="4449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359112" y="3237985"/>
            <a:ext cx="122342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129342" y="2852564"/>
            <a:ext cx="139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Encoded Clock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4828" y="3732854"/>
            <a:ext cx="576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RDO/FEB Recovered Clock:  XEM8320/KCU105 plus Si5394A</a:t>
            </a:r>
          </a:p>
          <a:p>
            <a:endParaRPr lang="en-US" dirty="0" smtClean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2577210" y="4106984"/>
            <a:ext cx="2053171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77211" y="4112987"/>
            <a:ext cx="0" cy="4449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353781" y="4557941"/>
            <a:ext cx="122342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50570" y="4190763"/>
            <a:ext cx="155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Recovered Clock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031" y="4933527"/>
            <a:ext cx="7096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Phase/Jitter </a:t>
            </a:r>
            <a:r>
              <a:rPr lang="en-US" dirty="0" smtClean="0"/>
              <a:t>measuring </a:t>
            </a:r>
            <a:r>
              <a:rPr lang="en-US" dirty="0" smtClean="0"/>
              <a:t>method using a scope (Tektronix MSO64):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Phase difference == WIDTH </a:t>
            </a:r>
            <a:r>
              <a:rPr lang="en-US" dirty="0" smtClean="0"/>
              <a:t>of the difference of the two signals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Jitter == uncertainty of the WIDTH </a:t>
            </a:r>
            <a:r>
              <a:rPr lang="en-US" dirty="0" smtClean="0"/>
              <a:t>of the difference of the two signals assuming the reference clock is perfect.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1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7897" y="365760"/>
            <a:ext cx="494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 EIC beam (crossing) 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6410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07383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83596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4569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24117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5090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1303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62276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74282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5255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31468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12441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1989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52962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29175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10148" y="2511804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93503" y="2510541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74476" y="2510541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50689" y="2510541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31662" y="2510541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10334" y="2517879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91307" y="2517879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67520" y="2517879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48493" y="2517879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081098" y="319982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1 2 3 4  5 6 7 8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05227" y="3185145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3 4 5  6 7 8 9 0  1 2 3 4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16648" y="3000479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5 5 5  5 5 5 5 6  6 6 6 6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16648" y="2801137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1 1 1  1 1 1 1 1  1 1 1 1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16647" y="2616471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1 1 1  1 1 1 1 1  1 1 1 1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50583" y="283511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2 2 2 2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950582" y="265045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1 1 1 1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50583" y="319444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7 8 9 0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950582" y="300978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5 5 5 6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14044" y="2509652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94275" y="2506936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042485" y="2506936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58588" y="2517879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2126410" y="2616471"/>
            <a:ext cx="0" cy="12906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81543" y="2539812"/>
            <a:ext cx="0" cy="129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24706" y="2616471"/>
            <a:ext cx="0" cy="12906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725061" y="2513929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906034" y="2513929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082247" y="2513929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63220" y="2513929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912695" y="2511777"/>
            <a:ext cx="176213" cy="95898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425601" y="2513929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606574" y="2513929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782787" y="2513929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963760" y="2513929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365850" y="283116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2 2 2 2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65849" y="264650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1 1 1 1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365850" y="31904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7 8 9 0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365849" y="300583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5 5 5 6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86043" y="317581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1 2 3 4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8497484" y="3107421"/>
            <a:ext cx="542889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73758" y="3107421"/>
            <a:ext cx="542889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393232" y="3107421"/>
            <a:ext cx="542889" cy="0"/>
          </a:xfrm>
          <a:prstGeom prst="line">
            <a:avLst/>
          </a:prstGeom>
          <a:ln w="317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22960" y="3107421"/>
            <a:ext cx="542889" cy="0"/>
          </a:xfrm>
          <a:prstGeom prst="line">
            <a:avLst/>
          </a:prstGeom>
          <a:ln w="317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39973" y="3830477"/>
            <a:ext cx="5584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562992" y="352060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1160 (all or 1/4 with beam)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666017" y="3535143"/>
            <a:ext cx="205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(no-beam /gap)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824117" y="3932434"/>
            <a:ext cx="41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 period: 1260*10.150 ns = 12.7886 µs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173870" y="2162664"/>
            <a:ext cx="404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crossing  ( * electron ion collision ) 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089032" y="2449055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b="1" dirty="0" smtClean="0"/>
              <a:t>* </a:t>
            </a:r>
            <a:r>
              <a:rPr lang="en-US" dirty="0" smtClean="0"/>
              <a:t>* * * </a:t>
            </a:r>
            <a:r>
              <a:rPr lang="en-US" b="1" dirty="0" smtClean="0"/>
              <a:t>* </a:t>
            </a:r>
            <a:r>
              <a:rPr lang="en-US" dirty="0" smtClean="0"/>
              <a:t>* *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140692" y="2449055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b="1" dirty="0" smtClean="0"/>
              <a:t>* </a:t>
            </a:r>
            <a:r>
              <a:rPr lang="en-US" dirty="0" smtClean="0"/>
              <a:t>* * * </a:t>
            </a:r>
            <a:r>
              <a:rPr lang="en-US" b="1" dirty="0" smtClean="0"/>
              <a:t>* </a:t>
            </a:r>
            <a:r>
              <a:rPr lang="en-US" dirty="0" smtClean="0"/>
              <a:t>* *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686043" y="2461556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b="1" dirty="0" smtClean="0"/>
              <a:t>* </a:t>
            </a:r>
            <a:r>
              <a:rPr lang="en-US" dirty="0" smtClean="0"/>
              <a:t>* * * </a:t>
            </a:r>
            <a:r>
              <a:rPr lang="en-US" b="1" dirty="0" smtClean="0"/>
              <a:t>* </a:t>
            </a:r>
            <a:r>
              <a:rPr lang="en-US" dirty="0" smtClean="0"/>
              <a:t>*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7897" y="365760"/>
            <a:ext cx="263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2. Requirements</a:t>
            </a:r>
            <a:endParaRPr lang="en-US" sz="2800" b="1" dirty="0" smtClean="0"/>
          </a:p>
        </p:txBody>
      </p:sp>
      <p:sp>
        <p:nvSpPr>
          <p:cNvPr id="70" name="Rectangle 69"/>
          <p:cNvSpPr/>
          <p:nvPr/>
        </p:nvSpPr>
        <p:spPr>
          <a:xfrm>
            <a:off x="2392467" y="1604453"/>
            <a:ext cx="1414423" cy="470407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04275" y="1609182"/>
            <a:ext cx="1414423" cy="470407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645713" y="1615038"/>
            <a:ext cx="1414423" cy="470407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057521" y="1619767"/>
            <a:ext cx="1414423" cy="470407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471944" y="1616446"/>
            <a:ext cx="1414423" cy="470407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883752" y="1621175"/>
            <a:ext cx="1414423" cy="470407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78044" y="1609182"/>
            <a:ext cx="1414423" cy="470407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1538" y="1097302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Streaming Data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9905010" y="1669347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Slice M+5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985931" y="1655061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Slice </a:t>
            </a:r>
            <a:r>
              <a:rPr lang="en-US" sz="1600" dirty="0" smtClean="0"/>
              <a:t>1 …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8490587" y="1682372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Slice M+4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7084178" y="1675222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Slice M+3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5657418" y="1669347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Slice M+2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3757691" y="1655061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Slice M+1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2440412" y="1651937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Slice M</a:t>
            </a:r>
            <a:endParaRPr lang="en-US" sz="1600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976645" y="2193740"/>
            <a:ext cx="89487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978550" y="2123255"/>
            <a:ext cx="0" cy="1428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871519" y="2193740"/>
            <a:ext cx="89487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392857" y="2108241"/>
            <a:ext cx="0" cy="1428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766393" y="2193740"/>
            <a:ext cx="89487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661267" y="2193740"/>
            <a:ext cx="1557431" cy="283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796462" y="2115689"/>
            <a:ext cx="0" cy="1428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638143" y="2121605"/>
            <a:ext cx="0" cy="1428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643875" y="2197287"/>
            <a:ext cx="1013957" cy="137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57832" y="2198662"/>
            <a:ext cx="89487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050181" y="2122179"/>
            <a:ext cx="0" cy="1428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552706" y="2198663"/>
            <a:ext cx="3298045" cy="203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8462958" y="2124172"/>
            <a:ext cx="0" cy="1428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22916" y="2202223"/>
            <a:ext cx="56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START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049593" y="2183786"/>
            <a:ext cx="76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RE-START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07950" y="2193740"/>
            <a:ext cx="76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RE-START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377266" y="2192664"/>
            <a:ext cx="56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START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684233" y="2192664"/>
            <a:ext cx="76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RE-START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085728" y="2202223"/>
            <a:ext cx="76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RE-START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217299" y="2129058"/>
            <a:ext cx="0" cy="1428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950176" y="2236414"/>
            <a:ext cx="507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STOP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5215901" y="2193960"/>
            <a:ext cx="426576" cy="47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205336" y="2693699"/>
            <a:ext cx="358140" cy="17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315567" y="2538504"/>
            <a:ext cx="356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RE-START: </a:t>
            </a:r>
            <a:r>
              <a:rPr lang="en-US" sz="1200" dirty="0" smtClean="0">
                <a:solidFill>
                  <a:srgbClr val="002060"/>
                </a:solidFill>
              </a:rPr>
              <a:t>STOP and START at the same Beam Crossing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563476" y="2571982"/>
            <a:ext cx="1831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Whole detector dead time</a:t>
            </a:r>
            <a:endParaRPr lang="en-US" sz="1200" dirty="0"/>
          </a:p>
        </p:txBody>
      </p:sp>
      <p:cxnSp>
        <p:nvCxnSpPr>
          <p:cNvPr id="128" name="Straight Connector 127"/>
          <p:cNvCxnSpPr/>
          <p:nvPr/>
        </p:nvCxnSpPr>
        <p:spPr>
          <a:xfrm>
            <a:off x="9884742" y="2145879"/>
            <a:ext cx="0" cy="1428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9518794" y="2216364"/>
            <a:ext cx="76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RE-START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315567" y="3543300"/>
            <a:ext cx="10624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2.1 The whole detector has a single clock source to align the streaming data slices;</a:t>
            </a:r>
          </a:p>
          <a:p>
            <a:r>
              <a:rPr lang="en-US" dirty="0" smtClean="0"/>
              <a:t>2.2 jitter of the FEE/ASIC received clock: less than 5ps;</a:t>
            </a:r>
          </a:p>
          <a:p>
            <a:r>
              <a:rPr lang="en-US" dirty="0" smtClean="0"/>
              <a:t>2.3 For TOF detectors, the phase of the clock relative to the beam crossing center point is stable (&lt; 5ps)</a:t>
            </a:r>
          </a:p>
          <a:p>
            <a:r>
              <a:rPr lang="en-US" dirty="0" smtClean="0"/>
              <a:t>2.4 For ? detectors, the phase of the clock relative to the beam crossing center point is stable (zero suppression)</a:t>
            </a:r>
          </a:p>
        </p:txBody>
      </p:sp>
    </p:spTree>
    <p:extLst>
      <p:ext uri="{BB962C8B-B14F-4D97-AF65-F5344CB8AC3E}">
        <p14:creationId xmlns:p14="http://schemas.microsoft.com/office/powerpoint/2010/main" val="415836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414773" y="1660787"/>
            <a:ext cx="835677" cy="634264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515732" y="978810"/>
            <a:ext cx="4409814" cy="1178838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392489" y="4488603"/>
            <a:ext cx="5505595" cy="824272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92489" y="3193734"/>
            <a:ext cx="5533057" cy="1049903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141" y="422947"/>
            <a:ext cx="4240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3.</a:t>
            </a:r>
            <a:r>
              <a:rPr lang="en-US" sz="2800" b="1" dirty="0" smtClean="0"/>
              <a:t> Overall Hardware Design</a:t>
            </a:r>
            <a:endParaRPr lang="en-US" sz="2800" dirty="0" smtClean="0"/>
          </a:p>
        </p:txBody>
      </p:sp>
      <p:sp>
        <p:nvSpPr>
          <p:cNvPr id="85" name="TextBox 84"/>
          <p:cNvSpPr txBox="1"/>
          <p:nvPr/>
        </p:nvSpPr>
        <p:spPr>
          <a:xfrm>
            <a:off x="628953" y="946167"/>
            <a:ext cx="514655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GTU: Global Timing Unit </a:t>
            </a:r>
          </a:p>
          <a:p>
            <a:pPr lvl="1"/>
            <a:r>
              <a:rPr lang="en-US" dirty="0" smtClean="0"/>
              <a:t>control encoding, status decoding.</a:t>
            </a:r>
            <a:endParaRPr lang="en-US" dirty="0"/>
          </a:p>
          <a:p>
            <a:pPr lvl="1"/>
            <a:r>
              <a:rPr lang="en-US" dirty="0" smtClean="0"/>
              <a:t>The interface for machine clock source, </a:t>
            </a:r>
          </a:p>
          <a:p>
            <a:pPr lvl="1"/>
            <a:r>
              <a:rPr lang="en-US" dirty="0" smtClean="0"/>
              <a:t>Data acquisition control and monitor etc.  </a:t>
            </a:r>
          </a:p>
          <a:p>
            <a:r>
              <a:rPr lang="en-US" sz="2000" b="1" dirty="0" smtClean="0"/>
              <a:t>DAM: Data Aggregation Module: </a:t>
            </a:r>
          </a:p>
          <a:p>
            <a:pPr lvl="1"/>
            <a:r>
              <a:rPr lang="en-US" dirty="0" smtClean="0"/>
              <a:t>The clock/control </a:t>
            </a:r>
            <a:r>
              <a:rPr lang="en-US" dirty="0" err="1" smtClean="0"/>
              <a:t>fanout</a:t>
            </a:r>
            <a:r>
              <a:rPr lang="en-US" dirty="0" smtClean="0"/>
              <a:t>, and status/busy accumulation.  </a:t>
            </a:r>
          </a:p>
          <a:p>
            <a:pPr lvl="1"/>
            <a:r>
              <a:rPr lang="en-US" dirty="0" smtClean="0"/>
              <a:t>local control over the RDO boards connected, though the main function of the DAM is for Data Acquisition.</a:t>
            </a:r>
          </a:p>
          <a:p>
            <a:r>
              <a:rPr lang="en-US" sz="2000" b="1" dirty="0" smtClean="0"/>
              <a:t>RDO: optical interface of detector </a:t>
            </a:r>
            <a:r>
              <a:rPr lang="en-US" sz="2000" b="1" dirty="0" err="1" smtClean="0"/>
              <a:t>ReaDOut</a:t>
            </a:r>
            <a:endParaRPr lang="en-US" sz="2000" b="1" dirty="0"/>
          </a:p>
          <a:p>
            <a:pPr lvl="1"/>
            <a:r>
              <a:rPr lang="en-US" dirty="0" smtClean="0"/>
              <a:t>control decoding, status encoding.</a:t>
            </a:r>
          </a:p>
          <a:p>
            <a:pPr lvl="1"/>
            <a:r>
              <a:rPr lang="en-US" dirty="0" smtClean="0"/>
              <a:t>The clock/control interface to the front end electronics. </a:t>
            </a:r>
          </a:p>
          <a:p>
            <a:pPr lvl="1"/>
            <a:r>
              <a:rPr lang="en-US" dirty="0" smtClean="0"/>
              <a:t>Data collection from Frontend boards, and data transmission to the DAM</a:t>
            </a:r>
          </a:p>
          <a:p>
            <a:r>
              <a:rPr lang="en-US" sz="2000" b="1" dirty="0" smtClean="0"/>
              <a:t>FEB: </a:t>
            </a:r>
          </a:p>
          <a:p>
            <a:pPr lvl="1"/>
            <a:r>
              <a:rPr lang="en-US" sz="2000" dirty="0" smtClean="0"/>
              <a:t>Detector dependent Front End / ASIC  carrier boards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8013533" y="1108295"/>
            <a:ext cx="1449847" cy="90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GTU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7306950" y="1917747"/>
            <a:ext cx="706582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250451" y="164183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Clock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7306950" y="1590554"/>
            <a:ext cx="706582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163309" y="1291455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Control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7306950" y="1191545"/>
            <a:ext cx="706582" cy="0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279431" y="897196"/>
            <a:ext cx="7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Status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038617" y="3541836"/>
            <a:ext cx="1324724" cy="58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DAM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019114" y="3548512"/>
            <a:ext cx="1324724" cy="58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DAM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9929188" y="4608732"/>
            <a:ext cx="694659" cy="58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RDO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8907361" y="4608732"/>
            <a:ext cx="626888" cy="58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RDO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7672775" y="4588412"/>
            <a:ext cx="603250" cy="58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RDO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6588088" y="4588412"/>
            <a:ext cx="666109" cy="58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RDO</a:t>
            </a:r>
            <a:endParaRPr lang="en-US" dirty="0"/>
          </a:p>
        </p:txBody>
      </p:sp>
      <p:cxnSp>
        <p:nvCxnSpPr>
          <p:cNvPr id="120" name="Straight Arrow Connector 119"/>
          <p:cNvCxnSpPr>
            <a:endCxn id="104" idx="0"/>
          </p:cNvCxnSpPr>
          <p:nvPr/>
        </p:nvCxnSpPr>
        <p:spPr>
          <a:xfrm>
            <a:off x="9143689" y="1723327"/>
            <a:ext cx="557290" cy="1818509"/>
          </a:xfrm>
          <a:prstGeom prst="straightConnector1">
            <a:avLst/>
          </a:prstGeom>
          <a:ln w="222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107" idx="0"/>
          </p:cNvCxnSpPr>
          <p:nvPr/>
        </p:nvCxnSpPr>
        <p:spPr>
          <a:xfrm flipH="1">
            <a:off x="9220805" y="4131058"/>
            <a:ext cx="197018" cy="477674"/>
          </a:xfrm>
          <a:prstGeom prst="straightConnector1">
            <a:avLst/>
          </a:prstGeom>
          <a:ln w="2222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116" idx="0"/>
          </p:cNvCxnSpPr>
          <p:nvPr/>
        </p:nvCxnSpPr>
        <p:spPr>
          <a:xfrm flipH="1">
            <a:off x="6921143" y="4121022"/>
            <a:ext cx="365090" cy="467390"/>
          </a:xfrm>
          <a:prstGeom prst="straightConnector1">
            <a:avLst/>
          </a:prstGeom>
          <a:ln w="2222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108" idx="0"/>
          </p:cNvCxnSpPr>
          <p:nvPr/>
        </p:nvCxnSpPr>
        <p:spPr>
          <a:xfrm>
            <a:off x="7852436" y="4131058"/>
            <a:ext cx="121964" cy="457354"/>
          </a:xfrm>
          <a:prstGeom prst="straightConnector1">
            <a:avLst/>
          </a:prstGeom>
          <a:ln w="2222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106" idx="0"/>
          </p:cNvCxnSpPr>
          <p:nvPr/>
        </p:nvCxnSpPr>
        <p:spPr>
          <a:xfrm>
            <a:off x="10142482" y="4121022"/>
            <a:ext cx="134036" cy="487710"/>
          </a:xfrm>
          <a:prstGeom prst="straightConnector1">
            <a:avLst/>
          </a:prstGeom>
          <a:ln w="2222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105" idx="0"/>
          </p:cNvCxnSpPr>
          <p:nvPr/>
        </p:nvCxnSpPr>
        <p:spPr>
          <a:xfrm flipH="1">
            <a:off x="7681476" y="1726898"/>
            <a:ext cx="574045" cy="1821614"/>
          </a:xfrm>
          <a:prstGeom prst="straightConnector1">
            <a:avLst/>
          </a:prstGeom>
          <a:ln w="222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0030575" y="3024366"/>
            <a:ext cx="298450" cy="5884"/>
          </a:xfrm>
          <a:prstGeom prst="line">
            <a:avLst/>
          </a:prstGeom>
          <a:ln w="476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550380" y="2592503"/>
            <a:ext cx="298450" cy="5884"/>
          </a:xfrm>
          <a:prstGeom prst="line">
            <a:avLst/>
          </a:prstGeom>
          <a:ln w="476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426537" y="4348833"/>
            <a:ext cx="298450" cy="5884"/>
          </a:xfrm>
          <a:prstGeom prst="line">
            <a:avLst/>
          </a:prstGeom>
          <a:ln w="4762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9667236" y="4342949"/>
            <a:ext cx="298450" cy="5884"/>
          </a:xfrm>
          <a:prstGeom prst="line">
            <a:avLst/>
          </a:prstGeom>
          <a:ln w="4762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9740373" y="2395350"/>
            <a:ext cx="1245936" cy="500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Acquisition</a:t>
            </a:r>
            <a:endParaRPr lang="en-US" dirty="0"/>
          </a:p>
        </p:txBody>
      </p:sp>
      <p:cxnSp>
        <p:nvCxnSpPr>
          <p:cNvPr id="134" name="Straight Arrow Connector 133"/>
          <p:cNvCxnSpPr/>
          <p:nvPr/>
        </p:nvCxnSpPr>
        <p:spPr>
          <a:xfrm flipH="1">
            <a:off x="10059093" y="2901718"/>
            <a:ext cx="816665" cy="63739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8171746" y="2895488"/>
            <a:ext cx="1757442" cy="6401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42902" y="3252125"/>
            <a:ext cx="1188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DAM</a:t>
            </a:r>
          </a:p>
          <a:p>
            <a:pPr algn="ctr"/>
            <a:r>
              <a:rPr lang="en-US" sz="2800" dirty="0" smtClean="0"/>
              <a:t>(O)100</a:t>
            </a:r>
            <a:endParaRPr lang="en-US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0598306" y="4393815"/>
            <a:ext cx="1370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RDO</a:t>
            </a:r>
          </a:p>
          <a:p>
            <a:pPr algn="ctr"/>
            <a:r>
              <a:rPr lang="en-US" sz="2800" dirty="0" smtClean="0"/>
              <a:t>(O)1000</a:t>
            </a:r>
            <a:endParaRPr lang="en-US" sz="28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0598673" y="1095408"/>
            <a:ext cx="997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GTU (O)1</a:t>
            </a:r>
            <a:endParaRPr lang="en-US" sz="28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598306" y="17535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e</a:t>
            </a:r>
            <a:r>
              <a:rPr lang="en-US" sz="2800" b="1" dirty="0" err="1" smtClean="0"/>
              <a:t>PIC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9256" y="1568229"/>
            <a:ext cx="8499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EIC</a:t>
            </a:r>
          </a:p>
          <a:p>
            <a:pPr algn="ctr"/>
            <a:r>
              <a:rPr lang="en-US" sz="1400" dirty="0" smtClean="0"/>
              <a:t>Common</a:t>
            </a:r>
          </a:p>
          <a:p>
            <a:pPr algn="ctr"/>
            <a:r>
              <a:rPr lang="en-US" sz="1400" dirty="0" smtClean="0"/>
              <a:t>Platform</a:t>
            </a:r>
            <a:endParaRPr lang="en-US" sz="1400" dirty="0"/>
          </a:p>
        </p:txBody>
      </p:sp>
      <p:sp>
        <p:nvSpPr>
          <p:cNvPr id="142" name="Rectangle 141"/>
          <p:cNvSpPr/>
          <p:nvPr/>
        </p:nvSpPr>
        <p:spPr>
          <a:xfrm>
            <a:off x="6313251" y="983041"/>
            <a:ext cx="835677" cy="682096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91103" y="994514"/>
            <a:ext cx="89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Online </a:t>
            </a:r>
            <a:r>
              <a:rPr lang="en-US" sz="1400" dirty="0" smtClean="0"/>
              <a:t>computer</a:t>
            </a:r>
            <a:endParaRPr lang="en-US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1718404" y="63622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6390891" y="5502939"/>
            <a:ext cx="5505595" cy="617147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050103" y="5668750"/>
            <a:ext cx="603250" cy="390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965416" y="5668750"/>
            <a:ext cx="666109" cy="390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FEB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7384139" y="5165367"/>
            <a:ext cx="365090" cy="467390"/>
          </a:xfrm>
          <a:prstGeom prst="straightConnector1">
            <a:avLst/>
          </a:prstGeom>
          <a:ln w="222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64" idx="0"/>
          </p:cNvCxnSpPr>
          <p:nvPr/>
        </p:nvCxnSpPr>
        <p:spPr>
          <a:xfrm>
            <a:off x="8202082" y="5177634"/>
            <a:ext cx="149646" cy="491116"/>
          </a:xfrm>
          <a:prstGeom prst="straightConnector1">
            <a:avLst/>
          </a:prstGeom>
          <a:ln w="222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803865" y="5429171"/>
            <a:ext cx="298450" cy="5884"/>
          </a:xfrm>
          <a:prstGeom prst="line">
            <a:avLst/>
          </a:prstGeom>
          <a:ln w="476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875758" y="5468997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FEB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6136960" y="333166"/>
            <a:ext cx="429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System Clock: 98.5 </a:t>
            </a:r>
            <a:r>
              <a:rPr lang="en-US" b="1" dirty="0" smtClean="0"/>
              <a:t>MHz (100MHz nominal)</a:t>
            </a:r>
            <a:endParaRPr lang="en-US" b="1" dirty="0"/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712282" y="1016335"/>
            <a:ext cx="537231" cy="249131"/>
          </a:xfrm>
          <a:prstGeom prst="rect">
            <a:avLst/>
          </a:prstGeom>
          <a:solidFill>
            <a:srgbClr val="0070C0">
              <a:alpha val="3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/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712281" y="5502939"/>
            <a:ext cx="537231" cy="249131"/>
          </a:xfrm>
          <a:prstGeom prst="rect">
            <a:avLst/>
          </a:prstGeom>
          <a:solidFill>
            <a:srgbClr val="0070C0">
              <a:alpha val="3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712281" y="3825929"/>
            <a:ext cx="537231" cy="249131"/>
          </a:xfrm>
          <a:prstGeom prst="rect">
            <a:avLst/>
          </a:prstGeom>
          <a:solidFill>
            <a:srgbClr val="0070C0">
              <a:alpha val="3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/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712282" y="2120837"/>
            <a:ext cx="537231" cy="249131"/>
          </a:xfrm>
          <a:prstGeom prst="rect">
            <a:avLst/>
          </a:prstGeom>
          <a:solidFill>
            <a:srgbClr val="0070C0">
              <a:alpha val="3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3192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4173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3. Overall hardware design</a:t>
            </a:r>
            <a:endParaRPr lang="en-US" sz="2800" b="1" dirty="0" smtClean="0"/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1014027" y="1438239"/>
            <a:ext cx="537231" cy="249131"/>
          </a:xfrm>
          <a:prstGeom prst="rect">
            <a:avLst/>
          </a:prstGeom>
          <a:solidFill>
            <a:srgbClr val="0070C0">
              <a:alpha val="3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/>
          </a:p>
        </p:txBody>
      </p:sp>
      <p:pic>
        <p:nvPicPr>
          <p:cNvPr id="7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5067" r="1547" b="14900"/>
          <a:stretch>
            <a:fillRect/>
          </a:stretch>
        </p:blipFill>
        <p:spPr bwMode="auto">
          <a:xfrm>
            <a:off x="12679695" y="1091680"/>
            <a:ext cx="5675617" cy="55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6"/>
          <p:cNvSpPr txBox="1">
            <a:spLocks noChangeArrowheads="1"/>
          </p:cNvSpPr>
          <p:nvPr/>
        </p:nvSpPr>
        <p:spPr bwMode="auto">
          <a:xfrm>
            <a:off x="1014027" y="1364205"/>
            <a:ext cx="3839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/>
              <a:t>GTU </a:t>
            </a:r>
            <a:r>
              <a:rPr lang="en-US" altLang="en-US" sz="1800" dirty="0" err="1" smtClean="0"/>
              <a:t>fanouts</a:t>
            </a:r>
            <a:r>
              <a:rPr lang="en-US" altLang="en-US" sz="1800" dirty="0" smtClean="0"/>
              <a:t> (1:~200):</a:t>
            </a:r>
            <a:endParaRPr lang="en-US" altLang="en-US" sz="1800" dirty="0"/>
          </a:p>
          <a:p>
            <a:r>
              <a:rPr lang="en-US" altLang="en-US" sz="1800" dirty="0"/>
              <a:t>Additive Jitter &lt;</a:t>
            </a:r>
            <a:r>
              <a:rPr lang="en-US" altLang="en-US" sz="1800" dirty="0" smtClean="0"/>
              <a:t>1ps; Phase</a:t>
            </a:r>
            <a:r>
              <a:rPr lang="en-US" altLang="en-US" sz="1800" dirty="0"/>
              <a:t>: fixed</a:t>
            </a:r>
          </a:p>
        </p:txBody>
      </p:sp>
      <p:sp>
        <p:nvSpPr>
          <p:cNvPr id="72" name="TextBox 77"/>
          <p:cNvSpPr txBox="1">
            <a:spLocks noChangeArrowheads="1"/>
          </p:cNvSpPr>
          <p:nvPr/>
        </p:nvSpPr>
        <p:spPr bwMode="auto">
          <a:xfrm>
            <a:off x="1014027" y="2415545"/>
            <a:ext cx="3842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/>
              <a:t>Dedicated </a:t>
            </a:r>
            <a:r>
              <a:rPr lang="en-US" altLang="en-US" sz="1800" dirty="0" smtClean="0"/>
              <a:t>(clock only, 197 Mbps) fiber</a:t>
            </a:r>
            <a:endParaRPr lang="en-US" altLang="en-US" sz="1800" dirty="0"/>
          </a:p>
          <a:p>
            <a:r>
              <a:rPr lang="en-US" altLang="en-US" sz="1800" dirty="0"/>
              <a:t>Additive Jitter &lt;</a:t>
            </a:r>
            <a:r>
              <a:rPr lang="en-US" altLang="en-US" sz="1800" dirty="0" smtClean="0"/>
              <a:t>1ps; Phase</a:t>
            </a:r>
            <a:r>
              <a:rPr lang="en-US" altLang="en-US" sz="1800" dirty="0"/>
              <a:t>: fixed</a:t>
            </a:r>
          </a:p>
        </p:txBody>
      </p:sp>
      <p:sp>
        <p:nvSpPr>
          <p:cNvPr id="73" name="TextBox 78"/>
          <p:cNvSpPr txBox="1">
            <a:spLocks noChangeArrowheads="1"/>
          </p:cNvSpPr>
          <p:nvPr/>
        </p:nvSpPr>
        <p:spPr bwMode="auto">
          <a:xfrm>
            <a:off x="1020192" y="3316757"/>
            <a:ext cx="3842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/>
              <a:t>DAM </a:t>
            </a:r>
            <a:r>
              <a:rPr lang="en-US" altLang="en-US" sz="1800" dirty="0" err="1" smtClean="0"/>
              <a:t>fanouts</a:t>
            </a:r>
            <a:r>
              <a:rPr lang="en-US" altLang="en-US" sz="1800" dirty="0" smtClean="0"/>
              <a:t> (1:12):</a:t>
            </a:r>
            <a:endParaRPr lang="en-US" altLang="en-US" sz="1800" dirty="0"/>
          </a:p>
          <a:p>
            <a:r>
              <a:rPr lang="en-US" altLang="en-US" sz="1800" dirty="0"/>
              <a:t>Additive Jitter &lt;</a:t>
            </a:r>
            <a:r>
              <a:rPr lang="en-US" altLang="en-US" sz="1800" dirty="0" smtClean="0"/>
              <a:t>1ps;  Phase</a:t>
            </a:r>
            <a:r>
              <a:rPr lang="en-US" altLang="en-US" sz="1800" dirty="0"/>
              <a:t>: fixed</a:t>
            </a:r>
          </a:p>
        </p:txBody>
      </p:sp>
      <p:sp>
        <p:nvSpPr>
          <p:cNvPr id="74" name="TextBox 79"/>
          <p:cNvSpPr txBox="1">
            <a:spLocks noChangeArrowheads="1"/>
          </p:cNvSpPr>
          <p:nvPr/>
        </p:nvSpPr>
        <p:spPr bwMode="auto">
          <a:xfrm>
            <a:off x="1017175" y="4495496"/>
            <a:ext cx="4398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1:1 (Clock/Control, 7.88 (/3.94)</a:t>
            </a:r>
            <a:r>
              <a:rPr lang="en-US" altLang="en-US" dirty="0" err="1" smtClean="0"/>
              <a:t>Gbps</a:t>
            </a:r>
            <a:r>
              <a:rPr lang="en-US" altLang="en-US" dirty="0" smtClean="0"/>
              <a:t>) </a:t>
            </a:r>
            <a:r>
              <a:rPr lang="en-US" altLang="en-US" sz="1800" dirty="0" smtClean="0"/>
              <a:t>fiber:</a:t>
            </a:r>
            <a:endParaRPr lang="en-US" altLang="en-US" sz="1800" dirty="0"/>
          </a:p>
          <a:p>
            <a:r>
              <a:rPr lang="en-US" altLang="en-US" sz="1800" dirty="0"/>
              <a:t>Additive Jitter &lt;</a:t>
            </a:r>
            <a:r>
              <a:rPr lang="en-US" altLang="en-US" sz="1800" dirty="0" smtClean="0"/>
              <a:t>1ps; Phase</a:t>
            </a:r>
            <a:r>
              <a:rPr lang="en-US" altLang="en-US" sz="1800" dirty="0"/>
              <a:t>: fixed</a:t>
            </a:r>
          </a:p>
        </p:txBody>
      </p:sp>
      <p:sp>
        <p:nvSpPr>
          <p:cNvPr id="75" name="TextBox 80"/>
          <p:cNvSpPr txBox="1">
            <a:spLocks noChangeArrowheads="1"/>
          </p:cNvSpPr>
          <p:nvPr/>
        </p:nvSpPr>
        <p:spPr bwMode="auto">
          <a:xfrm>
            <a:off x="1020192" y="5337594"/>
            <a:ext cx="45694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/>
              <a:t>RDO </a:t>
            </a:r>
            <a:r>
              <a:rPr lang="en-US" altLang="en-US" sz="1800" dirty="0" err="1" smtClean="0"/>
              <a:t>RECovered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Clock:</a:t>
            </a:r>
          </a:p>
          <a:p>
            <a:r>
              <a:rPr lang="en-US" altLang="en-US" sz="1800" dirty="0"/>
              <a:t>Additive Jitter &lt;</a:t>
            </a:r>
            <a:r>
              <a:rPr lang="en-US" altLang="en-US" sz="1800" dirty="0" smtClean="0"/>
              <a:t>3ps; Phase</a:t>
            </a:r>
            <a:r>
              <a:rPr lang="en-US" altLang="en-US" sz="1800" dirty="0"/>
              <a:t>: stable, </a:t>
            </a:r>
          </a:p>
          <a:p>
            <a:r>
              <a:rPr lang="en-US" altLang="en-US" sz="1800" dirty="0"/>
              <a:t>fixed with </a:t>
            </a:r>
            <a:r>
              <a:rPr lang="en-US" altLang="en-US" sz="1800" dirty="0" err="1"/>
              <a:t>PseudoClock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76" name="Rectangle 82"/>
          <p:cNvSpPr>
            <a:spLocks noChangeArrowheads="1"/>
          </p:cNvSpPr>
          <p:nvPr/>
        </p:nvSpPr>
        <p:spPr bwMode="auto">
          <a:xfrm>
            <a:off x="1020191" y="5417554"/>
            <a:ext cx="535723" cy="250285"/>
          </a:xfrm>
          <a:prstGeom prst="rect">
            <a:avLst/>
          </a:prstGeom>
          <a:solidFill>
            <a:srgbClr val="0070C0">
              <a:alpha val="3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/>
          </a:p>
        </p:txBody>
      </p:sp>
      <p:sp>
        <p:nvSpPr>
          <p:cNvPr id="77" name="Rectangle 83"/>
          <p:cNvSpPr>
            <a:spLocks noChangeArrowheads="1"/>
          </p:cNvSpPr>
          <p:nvPr/>
        </p:nvSpPr>
        <p:spPr bwMode="auto">
          <a:xfrm>
            <a:off x="1020192" y="3352030"/>
            <a:ext cx="585749" cy="250284"/>
          </a:xfrm>
          <a:prstGeom prst="rect">
            <a:avLst/>
          </a:prstGeom>
          <a:solidFill>
            <a:srgbClr val="0070C0">
              <a:alpha val="33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/>
          </a:p>
        </p:txBody>
      </p:sp>
      <p:cxnSp>
        <p:nvCxnSpPr>
          <p:cNvPr id="79" name="Straight Arrow Connector 15"/>
          <p:cNvCxnSpPr>
            <a:cxnSpLocks noChangeShapeType="1"/>
          </p:cNvCxnSpPr>
          <p:nvPr/>
        </p:nvCxnSpPr>
        <p:spPr bwMode="auto">
          <a:xfrm flipH="1">
            <a:off x="14420425" y="2031780"/>
            <a:ext cx="78227" cy="1846753"/>
          </a:xfrm>
          <a:prstGeom prst="straightConnector1">
            <a:avLst/>
          </a:prstGeom>
          <a:noFill/>
          <a:ln w="38100" algn="ctr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86"/>
          <p:cNvCxnSpPr>
            <a:cxnSpLocks noChangeShapeType="1"/>
          </p:cNvCxnSpPr>
          <p:nvPr/>
        </p:nvCxnSpPr>
        <p:spPr bwMode="auto">
          <a:xfrm flipV="1">
            <a:off x="1100272" y="2453565"/>
            <a:ext cx="999008" cy="217"/>
          </a:xfrm>
          <a:prstGeom prst="straightConnector1">
            <a:avLst/>
          </a:prstGeom>
          <a:noFill/>
          <a:ln w="25400" algn="ctr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TextBox 17"/>
          <p:cNvSpPr txBox="1">
            <a:spLocks noChangeArrowheads="1"/>
          </p:cNvSpPr>
          <p:nvPr/>
        </p:nvSpPr>
        <p:spPr bwMode="auto">
          <a:xfrm>
            <a:off x="4865573" y="354361"/>
            <a:ext cx="2553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Clock Distribution</a:t>
            </a:r>
          </a:p>
        </p:txBody>
      </p:sp>
      <p:cxnSp>
        <p:nvCxnSpPr>
          <p:cNvPr id="82" name="Straight Arrow Connector 89"/>
          <p:cNvCxnSpPr>
            <a:cxnSpLocks noChangeShapeType="1"/>
          </p:cNvCxnSpPr>
          <p:nvPr/>
        </p:nvCxnSpPr>
        <p:spPr bwMode="auto">
          <a:xfrm>
            <a:off x="14452067" y="4695378"/>
            <a:ext cx="7471" cy="991021"/>
          </a:xfrm>
          <a:prstGeom prst="straightConnector1">
            <a:avLst/>
          </a:prstGeom>
          <a:noFill/>
          <a:ln w="38100" algn="ctr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91"/>
          <p:cNvCxnSpPr>
            <a:cxnSpLocks noChangeShapeType="1"/>
          </p:cNvCxnSpPr>
          <p:nvPr/>
        </p:nvCxnSpPr>
        <p:spPr bwMode="auto">
          <a:xfrm flipV="1">
            <a:off x="1109454" y="4549093"/>
            <a:ext cx="995991" cy="21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2"/>
          <p:cNvSpPr txBox="1">
            <a:spLocks noChangeArrowheads="1"/>
          </p:cNvSpPr>
          <p:nvPr/>
        </p:nvSpPr>
        <p:spPr bwMode="auto">
          <a:xfrm>
            <a:off x="2798450" y="6279683"/>
            <a:ext cx="4246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C00000"/>
                </a:solidFill>
              </a:rPr>
              <a:t>Beam Crossing phase aligned </a:t>
            </a:r>
          </a:p>
        </p:txBody>
      </p:sp>
      <p:sp>
        <p:nvSpPr>
          <p:cNvPr id="85" name="TextBox 83"/>
          <p:cNvSpPr txBox="1">
            <a:spLocks noChangeArrowheads="1"/>
          </p:cNvSpPr>
          <p:nvPr/>
        </p:nvSpPr>
        <p:spPr bwMode="auto">
          <a:xfrm>
            <a:off x="7904085" y="6279683"/>
            <a:ext cx="356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</a:rPr>
              <a:t>Beam orbit phase aligned </a:t>
            </a:r>
          </a:p>
        </p:txBody>
      </p:sp>
      <p:sp>
        <p:nvSpPr>
          <p:cNvPr id="94" name="TextBox 78"/>
          <p:cNvSpPr txBox="1">
            <a:spLocks noChangeArrowheads="1"/>
          </p:cNvSpPr>
          <p:nvPr/>
        </p:nvSpPr>
        <p:spPr bwMode="auto">
          <a:xfrm>
            <a:off x="1017175" y="3866543"/>
            <a:ext cx="4572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altLang="en-US" sz="1600" dirty="0" smtClean="0"/>
              <a:t>MGT Clock/Control encoding (1:4):</a:t>
            </a:r>
            <a:endParaRPr lang="en-US" altLang="en-US" sz="1600" dirty="0"/>
          </a:p>
          <a:p>
            <a:pPr lvl="1"/>
            <a:r>
              <a:rPr lang="en-US" altLang="en-US" sz="1600" dirty="0"/>
              <a:t>Additive Jitter </a:t>
            </a:r>
            <a:r>
              <a:rPr lang="en-US" altLang="en-US" sz="1600" dirty="0" smtClean="0"/>
              <a:t>&lt;</a:t>
            </a:r>
            <a:r>
              <a:rPr lang="en-US" altLang="en-US" sz="1600" dirty="0"/>
              <a:t>~</a:t>
            </a:r>
            <a:r>
              <a:rPr lang="en-US" altLang="en-US" sz="1600" dirty="0" smtClean="0"/>
              <a:t>ps;  Phase</a:t>
            </a:r>
            <a:r>
              <a:rPr lang="en-US" altLang="en-US" sz="1600" dirty="0"/>
              <a:t>: </a:t>
            </a:r>
            <a:r>
              <a:rPr lang="en-US" altLang="en-US" sz="1600" dirty="0" smtClean="0"/>
              <a:t>stable, can be fixed</a:t>
            </a:r>
            <a:endParaRPr lang="en-US" altLang="en-US" sz="1600" dirty="0"/>
          </a:p>
        </p:txBody>
      </p:sp>
      <p:sp>
        <p:nvSpPr>
          <p:cNvPr id="96" name="TextBox 17"/>
          <p:cNvSpPr txBox="1">
            <a:spLocks noChangeArrowheads="1"/>
          </p:cNvSpPr>
          <p:nvPr/>
        </p:nvSpPr>
        <p:spPr bwMode="auto">
          <a:xfrm>
            <a:off x="8663403" y="270940"/>
            <a:ext cx="2104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Control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5621188" y="4863235"/>
            <a:ext cx="1126514" cy="624270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5582260" y="860921"/>
            <a:ext cx="1095375" cy="574161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5502466" y="882641"/>
            <a:ext cx="12780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EIC</a:t>
            </a:r>
          </a:p>
          <a:p>
            <a:pPr algn="ctr"/>
            <a:r>
              <a:rPr lang="en-US" sz="1100" dirty="0" smtClean="0"/>
              <a:t>common platform</a:t>
            </a:r>
            <a:endParaRPr lang="en-US" sz="1100" dirty="0"/>
          </a:p>
        </p:txBody>
      </p:sp>
      <p:sp>
        <p:nvSpPr>
          <p:cNvPr id="159" name="Rectangle 158"/>
          <p:cNvSpPr/>
          <p:nvPr/>
        </p:nvSpPr>
        <p:spPr>
          <a:xfrm>
            <a:off x="5582260" y="1838442"/>
            <a:ext cx="3838575" cy="81584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7202057" y="2387201"/>
            <a:ext cx="7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GTU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8144485" y="720707"/>
            <a:ext cx="1276350" cy="714375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8144485" y="754728"/>
            <a:ext cx="137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RunControl</a:t>
            </a:r>
            <a:r>
              <a:rPr lang="en-US" dirty="0" smtClean="0"/>
              <a:t> computer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5582260" y="1851277"/>
            <a:ext cx="14757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System clock </a:t>
            </a:r>
          </a:p>
          <a:p>
            <a:r>
              <a:rPr lang="en-US" sz="1400" dirty="0" smtClean="0"/>
              <a:t>(98.5MHz)</a:t>
            </a:r>
          </a:p>
          <a:p>
            <a:r>
              <a:rPr lang="en-US" sz="1400" dirty="0" smtClean="0"/>
              <a:t>Two-level </a:t>
            </a:r>
            <a:r>
              <a:rPr lang="en-US" sz="1400" dirty="0" err="1" smtClean="0"/>
              <a:t>fanouts</a:t>
            </a:r>
            <a:endParaRPr lang="en-US" sz="14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763359" y="1850641"/>
            <a:ext cx="78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Beam orbit</a:t>
            </a:r>
            <a:endParaRPr lang="en-US" sz="1400" dirty="0"/>
          </a:p>
        </p:txBody>
      </p:sp>
      <p:sp>
        <p:nvSpPr>
          <p:cNvPr id="165" name="Rectangle 164"/>
          <p:cNvSpPr/>
          <p:nvPr/>
        </p:nvSpPr>
        <p:spPr>
          <a:xfrm>
            <a:off x="5634648" y="1850641"/>
            <a:ext cx="1633537" cy="72122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7704041" y="1856297"/>
            <a:ext cx="1633537" cy="72122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>
            <a:endCxn id="165" idx="0"/>
          </p:cNvCxnSpPr>
          <p:nvPr/>
        </p:nvCxnSpPr>
        <p:spPr>
          <a:xfrm>
            <a:off x="6451416" y="1435082"/>
            <a:ext cx="1" cy="415559"/>
          </a:xfrm>
          <a:prstGeom prst="straightConnector1">
            <a:avLst/>
          </a:pr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8611210" y="1435082"/>
            <a:ext cx="9525" cy="415559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8558909" y="1471761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thernet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7268185" y="2020870"/>
            <a:ext cx="435856" cy="2381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7268185" y="2386060"/>
            <a:ext cx="435856" cy="0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5582260" y="3392276"/>
            <a:ext cx="3838575" cy="81584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6989640" y="3337501"/>
            <a:ext cx="7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DAM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5557857" y="3349026"/>
            <a:ext cx="139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Clock fanout</a:t>
            </a:r>
          </a:p>
          <a:p>
            <a:pPr algn="ctr"/>
            <a:r>
              <a:rPr lang="en-US" sz="1000" dirty="0" smtClean="0"/>
              <a:t>(optional jitter cleaner)</a:t>
            </a:r>
            <a:endParaRPr lang="en-US" sz="1000" dirty="0"/>
          </a:p>
        </p:txBody>
      </p:sp>
      <p:sp>
        <p:nvSpPr>
          <p:cNvPr id="175" name="Rectangle 174"/>
          <p:cNvSpPr/>
          <p:nvPr/>
        </p:nvSpPr>
        <p:spPr>
          <a:xfrm>
            <a:off x="5669211" y="3415300"/>
            <a:ext cx="1148035" cy="438641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8663403" y="3387725"/>
            <a:ext cx="55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DAQ</a:t>
            </a:r>
            <a:endParaRPr lang="en-US" sz="1400" dirty="0"/>
          </a:p>
        </p:txBody>
      </p:sp>
      <p:sp>
        <p:nvSpPr>
          <p:cNvPr id="177" name="Rectangle 176"/>
          <p:cNvSpPr/>
          <p:nvPr/>
        </p:nvSpPr>
        <p:spPr>
          <a:xfrm>
            <a:off x="8627191" y="3410656"/>
            <a:ext cx="539853" cy="32809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5601584" y="4856818"/>
            <a:ext cx="3838575" cy="81584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7221381" y="5405577"/>
            <a:ext cx="7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RDO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5559593" y="4803933"/>
            <a:ext cx="127310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lock recovery</a:t>
            </a:r>
          </a:p>
          <a:p>
            <a:r>
              <a:rPr lang="en-US" sz="900" dirty="0" smtClean="0"/>
              <a:t>(optional </a:t>
            </a:r>
            <a:r>
              <a:rPr lang="en-US" sz="900" dirty="0" err="1"/>
              <a:t>i</a:t>
            </a:r>
            <a:r>
              <a:rPr lang="en-US" sz="900" dirty="0" err="1" smtClean="0"/>
              <a:t>itter</a:t>
            </a:r>
            <a:r>
              <a:rPr lang="en-US" sz="900" dirty="0" smtClean="0"/>
              <a:t> cleaner)</a:t>
            </a:r>
          </a:p>
          <a:p>
            <a:r>
              <a:rPr lang="en-US" sz="1400" dirty="0" smtClean="0"/>
              <a:t>Clock </a:t>
            </a:r>
            <a:r>
              <a:rPr lang="en-US" sz="1400" dirty="0" err="1" smtClean="0"/>
              <a:t>fanouts</a:t>
            </a:r>
            <a:endParaRPr lang="en-US" sz="1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8500391" y="4815295"/>
            <a:ext cx="781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</a:t>
            </a:r>
          </a:p>
          <a:p>
            <a:r>
              <a:rPr lang="en-US" sz="1400" dirty="0" smtClean="0"/>
              <a:t>Config</a:t>
            </a:r>
          </a:p>
          <a:p>
            <a:r>
              <a:rPr lang="en-US" sz="1400" dirty="0" smtClean="0"/>
              <a:t>DAQ</a:t>
            </a:r>
            <a:endParaRPr lang="en-US" sz="1400" dirty="0"/>
          </a:p>
        </p:txBody>
      </p:sp>
      <p:sp>
        <p:nvSpPr>
          <p:cNvPr id="182" name="Rectangle 181"/>
          <p:cNvSpPr/>
          <p:nvPr/>
        </p:nvSpPr>
        <p:spPr>
          <a:xfrm>
            <a:off x="8361819" y="4869017"/>
            <a:ext cx="1058194" cy="72122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Arrow Connector 182"/>
          <p:cNvCxnSpPr/>
          <p:nvPr/>
        </p:nvCxnSpPr>
        <p:spPr>
          <a:xfrm flipV="1">
            <a:off x="6740246" y="4978081"/>
            <a:ext cx="250453" cy="7097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6569685" y="5487505"/>
            <a:ext cx="0" cy="476108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6036690" y="6091346"/>
            <a:ext cx="0" cy="73799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7128719" y="3957882"/>
            <a:ext cx="48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GTY</a:t>
            </a:r>
            <a:endParaRPr lang="en-US" sz="1400" dirty="0"/>
          </a:p>
        </p:txBody>
      </p:sp>
      <p:sp>
        <p:nvSpPr>
          <p:cNvPr id="187" name="Rectangle 186"/>
          <p:cNvSpPr/>
          <p:nvPr/>
        </p:nvSpPr>
        <p:spPr>
          <a:xfrm>
            <a:off x="6869685" y="3789248"/>
            <a:ext cx="1178950" cy="42528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7706811" y="3335604"/>
            <a:ext cx="102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Control config, status</a:t>
            </a:r>
            <a:endParaRPr lang="en-US" sz="1200" dirty="0"/>
          </a:p>
        </p:txBody>
      </p:sp>
      <p:sp>
        <p:nvSpPr>
          <p:cNvPr id="189" name="Rectangle 188"/>
          <p:cNvSpPr/>
          <p:nvPr/>
        </p:nvSpPr>
        <p:spPr>
          <a:xfrm>
            <a:off x="7809916" y="3410027"/>
            <a:ext cx="817010" cy="32809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9067650" y="2781584"/>
            <a:ext cx="851142" cy="368312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9067650" y="2769361"/>
            <a:ext cx="9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PC</a:t>
            </a:r>
            <a:endParaRPr lang="en-US" dirty="0"/>
          </a:p>
        </p:txBody>
      </p:sp>
      <p:cxnSp>
        <p:nvCxnSpPr>
          <p:cNvPr id="192" name="Straight Arrow Connector 191"/>
          <p:cNvCxnSpPr/>
          <p:nvPr/>
        </p:nvCxnSpPr>
        <p:spPr>
          <a:xfrm flipH="1">
            <a:off x="8707957" y="3138693"/>
            <a:ext cx="629620" cy="248507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8144485" y="2654282"/>
            <a:ext cx="0" cy="7329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8540133" y="2669365"/>
            <a:ext cx="18776" cy="7178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7532306" y="3834823"/>
            <a:ext cx="648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TX/RX</a:t>
            </a:r>
            <a:endParaRPr lang="en-US" sz="1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6780486" y="3745165"/>
            <a:ext cx="746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RefClk</a:t>
            </a:r>
            <a:endParaRPr lang="en-US" sz="1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8037069" y="1831318"/>
            <a:ext cx="116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Beam Orbit </a:t>
            </a:r>
            <a:r>
              <a:rPr lang="en-US" sz="1400" dirty="0" smtClean="0"/>
              <a:t>synchronized </a:t>
            </a:r>
            <a:r>
              <a:rPr lang="en-US" sz="1400" dirty="0" err="1" smtClean="0"/>
              <a:t>RunControl</a:t>
            </a:r>
            <a:endParaRPr lang="en-US" sz="1400" dirty="0"/>
          </a:p>
        </p:txBody>
      </p:sp>
      <p:cxnSp>
        <p:nvCxnSpPr>
          <p:cNvPr id="198" name="Elbow Connector 197"/>
          <p:cNvCxnSpPr/>
          <p:nvPr/>
        </p:nvCxnSpPr>
        <p:spPr>
          <a:xfrm>
            <a:off x="6569685" y="3853941"/>
            <a:ext cx="300000" cy="59693"/>
          </a:xfrm>
          <a:prstGeom prst="bentConnector3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8048634" y="3745165"/>
            <a:ext cx="572101" cy="352443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6817246" y="3635284"/>
            <a:ext cx="1029944" cy="73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7407587" y="5066608"/>
            <a:ext cx="48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GTY</a:t>
            </a:r>
            <a:endParaRPr lang="en-US" sz="1400" dirty="0"/>
          </a:p>
        </p:txBody>
      </p:sp>
      <p:sp>
        <p:nvSpPr>
          <p:cNvPr id="202" name="Rectangle 201"/>
          <p:cNvSpPr/>
          <p:nvPr/>
        </p:nvSpPr>
        <p:spPr>
          <a:xfrm>
            <a:off x="6982736" y="4859043"/>
            <a:ext cx="1056435" cy="42528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7535875" y="4850803"/>
            <a:ext cx="648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TX/RX</a:t>
            </a:r>
            <a:endParaRPr lang="en-US" sz="12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904672" y="4829887"/>
            <a:ext cx="74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RefClk</a:t>
            </a:r>
            <a:endParaRPr lang="en-US" sz="1200" dirty="0"/>
          </a:p>
        </p:txBody>
      </p:sp>
      <p:sp>
        <p:nvSpPr>
          <p:cNvPr id="205" name="TextBox 204"/>
          <p:cNvSpPr txBox="1"/>
          <p:nvPr/>
        </p:nvSpPr>
        <p:spPr>
          <a:xfrm>
            <a:off x="6897740" y="5057108"/>
            <a:ext cx="74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RecClk</a:t>
            </a:r>
            <a:endParaRPr lang="en-US" sz="1400" dirty="0"/>
          </a:p>
        </p:txBody>
      </p:sp>
      <p:cxnSp>
        <p:nvCxnSpPr>
          <p:cNvPr id="206" name="Straight Arrow Connector 205"/>
          <p:cNvCxnSpPr/>
          <p:nvPr/>
        </p:nvCxnSpPr>
        <p:spPr>
          <a:xfrm flipH="1">
            <a:off x="7780229" y="4216900"/>
            <a:ext cx="1" cy="619833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V="1">
            <a:off x="6747702" y="5204112"/>
            <a:ext cx="242744" cy="12836"/>
          </a:xfrm>
          <a:prstGeom prst="straightConnector1">
            <a:avLst/>
          </a:prstGeom>
          <a:ln w="15875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6744458" y="5430233"/>
            <a:ext cx="1617361" cy="4507"/>
          </a:xfrm>
          <a:prstGeom prst="straightConnector1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8038511" y="4985178"/>
            <a:ext cx="317029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591665" y="5963613"/>
            <a:ext cx="3838575" cy="233033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/>
          <p:cNvSpPr txBox="1"/>
          <p:nvPr/>
        </p:nvSpPr>
        <p:spPr>
          <a:xfrm>
            <a:off x="6932889" y="5891592"/>
            <a:ext cx="10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FEB/ASIC</a:t>
            </a:r>
            <a:endParaRPr lang="en-US" dirty="0"/>
          </a:p>
        </p:txBody>
      </p:sp>
      <p:cxnSp>
        <p:nvCxnSpPr>
          <p:cNvPr id="212" name="Straight Arrow Connector 211"/>
          <p:cNvCxnSpPr/>
          <p:nvPr/>
        </p:nvCxnSpPr>
        <p:spPr>
          <a:xfrm>
            <a:off x="8663403" y="5590243"/>
            <a:ext cx="0" cy="3733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9120552" y="5590243"/>
            <a:ext cx="0" cy="3733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urved Connector 213"/>
          <p:cNvCxnSpPr>
            <a:stCxn id="159" idx="1"/>
            <a:endCxn id="180" idx="1"/>
          </p:cNvCxnSpPr>
          <p:nvPr/>
        </p:nvCxnSpPr>
        <p:spPr>
          <a:xfrm rot="10800000" flipV="1">
            <a:off x="5559594" y="2246361"/>
            <a:ext cx="22667" cy="2888431"/>
          </a:xfrm>
          <a:prstGeom prst="curvedConnector3">
            <a:avLst>
              <a:gd name="adj1" fmla="val 1108515"/>
            </a:avLst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17"/>
          <p:cNvSpPr txBox="1">
            <a:spLocks noChangeArrowheads="1"/>
          </p:cNvSpPr>
          <p:nvPr/>
        </p:nvSpPr>
        <p:spPr bwMode="auto">
          <a:xfrm>
            <a:off x="9805981" y="3603938"/>
            <a:ext cx="23498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/>
              <a:t>8-bit, 24-bit, 32-bit, 48-bit, 64-bit every clock cycle (10.15ns)</a:t>
            </a:r>
            <a:endParaRPr lang="en-US" altLang="en-US" sz="2000" dirty="0"/>
          </a:p>
        </p:txBody>
      </p:sp>
      <p:cxnSp>
        <p:nvCxnSpPr>
          <p:cNvPr id="216" name="Straight Arrow Connector 15"/>
          <p:cNvCxnSpPr>
            <a:cxnSpLocks noChangeShapeType="1"/>
          </p:cNvCxnSpPr>
          <p:nvPr/>
        </p:nvCxnSpPr>
        <p:spPr bwMode="auto">
          <a:xfrm>
            <a:off x="6074444" y="2667117"/>
            <a:ext cx="11088" cy="743539"/>
          </a:xfrm>
          <a:prstGeom prst="straightConnector1">
            <a:avLst/>
          </a:prstGeom>
          <a:noFill/>
          <a:ln w="38100" algn="ctr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338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5362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  <a:r>
              <a:rPr lang="en-US" sz="2800" b="1" dirty="0" smtClean="0"/>
              <a:t>. Detailed signal implementations</a:t>
            </a:r>
            <a:endParaRPr lang="en-US" sz="2800" b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2463672" y="2267647"/>
            <a:ext cx="957770" cy="284926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47897" y="856510"/>
            <a:ext cx="4317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r>
              <a:rPr lang="en-US" sz="2000" b="1" dirty="0" smtClean="0"/>
              <a:t>.1: </a:t>
            </a:r>
            <a:r>
              <a:rPr lang="en-US" sz="2000" b="1" dirty="0" smtClean="0"/>
              <a:t>Fiber link between GTU and DAM: 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9130" y="5603999"/>
            <a:ext cx="1140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Using </a:t>
            </a:r>
            <a:r>
              <a:rPr lang="en-US" sz="1600" dirty="0" err="1" smtClean="0"/>
              <a:t>FireFly</a:t>
            </a:r>
            <a:r>
              <a:rPr lang="en-US" sz="1600" dirty="0" smtClean="0"/>
              <a:t> TX/RX modules will save power than regular QSFP optic transceivers, but the fiber connection/mapping can be challenging (easy to make mistake</a:t>
            </a:r>
            <a:r>
              <a:rPr lang="en-US" sz="1600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It is ok to send more (than 8-bit) data between GTU and DAM per clock cycle, but not needed.</a:t>
            </a:r>
            <a:endParaRPr lang="en-US" sz="16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1256024" y="1747370"/>
            <a:ext cx="1104790" cy="3009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79077" y="2963572"/>
            <a:ext cx="82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GTU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9178325" y="1747370"/>
            <a:ext cx="1128714" cy="3009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183176" y="2947598"/>
            <a:ext cx="934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DAM</a:t>
            </a:r>
            <a:endParaRPr lang="en-US" sz="28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360814" y="2045610"/>
            <a:ext cx="68175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2177" y="1747370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@ 98.5 MHz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60814" y="2552573"/>
            <a:ext cx="68175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54983" y="2243292"/>
            <a:ext cx="453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GTU_CONTROL, 8-bits (+ 1 </a:t>
            </a:r>
            <a:r>
              <a:rPr lang="en-US" dirty="0" err="1" smtClean="0"/>
              <a:t>k_bit</a:t>
            </a:r>
            <a:r>
              <a:rPr lang="en-US" dirty="0" smtClean="0"/>
              <a:t>) @ 98.5 MHz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60814" y="3877520"/>
            <a:ext cx="681751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49260" y="3580570"/>
            <a:ext cx="459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DAM/RDO Status, 8-bits (+ 1 </a:t>
            </a:r>
            <a:r>
              <a:rPr lang="en-US" dirty="0" err="1" smtClean="0"/>
              <a:t>k_bit</a:t>
            </a:r>
            <a:r>
              <a:rPr lang="en-US" dirty="0" smtClean="0"/>
              <a:t>) @ 98.5 MHz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360814" y="4384483"/>
            <a:ext cx="681751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84972" y="4054308"/>
            <a:ext cx="660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feedback @ 98.5 MHz, 197 MHz, or maybe 394 </a:t>
            </a:r>
            <a:r>
              <a:rPr lang="en-US" dirty="0" smtClean="0"/>
              <a:t>MHz (optional)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93687" y="3928567"/>
            <a:ext cx="107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44940" y="2104042"/>
            <a:ext cx="1218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Transmitters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9111244" y="2082981"/>
            <a:ext cx="107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11244" y="3928567"/>
            <a:ext cx="1218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Transmitters</a:t>
            </a:r>
            <a:endParaRPr lang="en-US" sz="1600" dirty="0"/>
          </a:p>
        </p:txBody>
      </p:sp>
      <p:pic>
        <p:nvPicPr>
          <p:cNvPr id="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45370" r="9604" b="39815"/>
          <a:stretch>
            <a:fillRect/>
          </a:stretch>
        </p:blipFill>
        <p:spPr bwMode="auto">
          <a:xfrm>
            <a:off x="2734205" y="2785018"/>
            <a:ext cx="607072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453741" y="2243113"/>
            <a:ext cx="871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Downlink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2583889" y="3607783"/>
            <a:ext cx="668455" cy="269736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597998" y="3616964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Uplink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293687" y="1201249"/>
            <a:ext cx="824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GTU will have ~150 ports (four fiber per port).  Each port can connect to one DAM.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5362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  <a:r>
              <a:rPr lang="en-US" sz="2800" b="1" dirty="0" smtClean="0"/>
              <a:t>. Detailed signal implementations</a:t>
            </a:r>
            <a:endParaRPr lang="en-US" sz="2800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847897" y="856510"/>
            <a:ext cx="4283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r>
              <a:rPr lang="en-US" sz="2000" b="1" dirty="0" smtClean="0"/>
              <a:t>.2: </a:t>
            </a:r>
            <a:r>
              <a:rPr lang="en-US" sz="2000" b="1" dirty="0" smtClean="0"/>
              <a:t>Fiber link between DAM and RDO: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294526" y="1521069"/>
            <a:ext cx="712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 </a:t>
            </a:r>
            <a:r>
              <a:rPr lang="en-US" dirty="0" smtClean="0"/>
              <a:t>length/signal delay to be measured, and delay compensated on RDO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01960" y="5523518"/>
            <a:ext cx="10879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RunControl</a:t>
            </a:r>
            <a:r>
              <a:rPr lang="en-US" sz="1600" dirty="0" smtClean="0"/>
              <a:t> (from GTU) is guaranteed every </a:t>
            </a:r>
            <a:r>
              <a:rPr lang="en-US" sz="1600" dirty="0" err="1" smtClean="0"/>
              <a:t>beamcrossing</a:t>
            </a:r>
            <a:r>
              <a:rPr lang="en-US" sz="1600" dirty="0" smtClean="0"/>
              <a:t> cycle (98.5MHz).  It can be hijacked by the DAM for sub-system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RDO/FEB configuration depends on the specific DAM (which comes from the host computer). 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DOWNLINK can be 3.94 Gb/s (40 bits @ 98.5 MHz) to accommodate the VTRX+ optic transceivers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UPLINK can be 10 Gb/s (up to 12 Gb/s) if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¼ clock period of 0...01…1 I should be reserved for alignment, which is also compatible with the </a:t>
            </a:r>
            <a:r>
              <a:rPr lang="en-US" sz="1600" dirty="0" err="1" smtClean="0"/>
              <a:t>pseud_oclock</a:t>
            </a:r>
            <a:r>
              <a:rPr lang="en-US" sz="1600" dirty="0" smtClean="0"/>
              <a:t> patterns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1378527" y="2008239"/>
            <a:ext cx="939338" cy="3009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436128" y="3224441"/>
            <a:ext cx="934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DAM</a:t>
            </a:r>
            <a:endParaRPr lang="en-US" sz="2800" b="1" dirty="0"/>
          </a:p>
        </p:txBody>
      </p:sp>
      <p:sp>
        <p:nvSpPr>
          <p:cNvPr id="49" name="Rectangle 48"/>
          <p:cNvSpPr/>
          <p:nvPr/>
        </p:nvSpPr>
        <p:spPr>
          <a:xfrm>
            <a:off x="7509588" y="2008239"/>
            <a:ext cx="2565126" cy="26507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235081" y="3651225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RDO</a:t>
            </a:r>
            <a:endParaRPr lang="en-US" sz="28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317865" y="2306479"/>
            <a:ext cx="5191723" cy="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03299" y="2008239"/>
            <a:ext cx="450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DOWNLINK @ 7.88 Gb/s (80 bits @ 98.5 MHz)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330449" y="4323626"/>
            <a:ext cx="5191723" cy="1814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78218" y="3999637"/>
            <a:ext cx="396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UPLINK @7.88 Gb/s (80bits @98.5 MHz)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396822" y="4184303"/>
            <a:ext cx="99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MGT_RX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469422" y="4138960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MGT_TX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396822" y="2121813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MGT_TX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860479" y="2078666"/>
            <a:ext cx="99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MGT_RX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509348" y="2085471"/>
            <a:ext cx="381000" cy="58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459237" y="218294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1:2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888803" y="2256982"/>
            <a:ext cx="1060732" cy="8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8067675" y="3002091"/>
            <a:ext cx="820729" cy="7295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980570" y="2947211"/>
            <a:ext cx="1015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System Clock Generation</a:t>
            </a:r>
          </a:p>
          <a:p>
            <a:r>
              <a:rPr lang="en-US" sz="1200" dirty="0" smtClean="0"/>
              <a:t>(and Phase</a:t>
            </a:r>
          </a:p>
          <a:p>
            <a:r>
              <a:rPr lang="en-US" sz="1200" dirty="0" smtClean="0"/>
              <a:t>Detection)</a:t>
            </a:r>
            <a:endParaRPr lang="en-US" sz="1200" dirty="0"/>
          </a:p>
        </p:txBody>
      </p:sp>
      <p:cxnSp>
        <p:nvCxnSpPr>
          <p:cNvPr id="64" name="Elbow Connector 63"/>
          <p:cNvCxnSpPr/>
          <p:nvPr/>
        </p:nvCxnSpPr>
        <p:spPr>
          <a:xfrm rot="16200000" flipH="1">
            <a:off x="7849578" y="2561263"/>
            <a:ext cx="470046" cy="391597"/>
          </a:xfrm>
          <a:prstGeom prst="bentConnector3">
            <a:avLst>
              <a:gd name="adj1" fmla="val -20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5400000">
            <a:off x="8620023" y="2440014"/>
            <a:ext cx="638380" cy="4857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344263" y="2467611"/>
            <a:ext cx="915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Rx_REC_Clk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673089" y="2344500"/>
            <a:ext cx="4585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Pseudo_Clock</a:t>
            </a:r>
            <a:r>
              <a:rPr lang="en-US" sz="1400" dirty="0" smtClean="0"/>
              <a:t>: 0x0000_0003_FFFF_FFFF_FC00 (LSB first)</a:t>
            </a:r>
          </a:p>
          <a:p>
            <a:r>
              <a:rPr lang="en-US" sz="1400" dirty="0" smtClean="0"/>
              <a:t>CONTROL: </a:t>
            </a:r>
            <a:r>
              <a:rPr lang="en-US" sz="1400" dirty="0" smtClean="0"/>
              <a:t>DAM3_DAM2_DAM1_DAM0_GTU1_GTU0_FFC00</a:t>
            </a:r>
            <a:endParaRPr lang="en-US" sz="1400" dirty="0" smtClean="0"/>
          </a:p>
          <a:p>
            <a:r>
              <a:rPr lang="en-US" sz="1400" i="1" dirty="0" smtClean="0"/>
              <a:t> * </a:t>
            </a:r>
            <a:r>
              <a:rPr lang="en-US" sz="1400" i="1" dirty="0" err="1" smtClean="0"/>
              <a:t>DAMn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GTUn</a:t>
            </a:r>
            <a:r>
              <a:rPr lang="en-US" sz="1400" i="1" dirty="0" smtClean="0"/>
              <a:t> </a:t>
            </a:r>
            <a:r>
              <a:rPr lang="en-US" sz="1400" i="1" dirty="0" smtClean="0"/>
              <a:t>are 8b10b encoded</a:t>
            </a:r>
            <a:endParaRPr lang="en-US" sz="1400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2602799" y="4323626"/>
            <a:ext cx="43818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IDLE: 0x0000_0003_FFFF_FFFF_FC00 (LSB first)</a:t>
            </a:r>
          </a:p>
          <a:p>
            <a:r>
              <a:rPr lang="en-US" sz="1400" dirty="0" smtClean="0"/>
              <a:t>STATUS: STAT3_STAT2_STAT1_STAT0_STAT_ENABLE_FFC00</a:t>
            </a:r>
          </a:p>
          <a:p>
            <a:r>
              <a:rPr lang="en-US" sz="1400" dirty="0" smtClean="0"/>
              <a:t>DATA: 64-bit Frontend data with 8b10b encoding</a:t>
            </a:r>
            <a:endParaRPr lang="en-US" sz="1400" i="1" dirty="0" smtClean="0"/>
          </a:p>
        </p:txBody>
      </p:sp>
      <p:cxnSp>
        <p:nvCxnSpPr>
          <p:cNvPr id="69" name="Elbow Connector 68"/>
          <p:cNvCxnSpPr/>
          <p:nvPr/>
        </p:nvCxnSpPr>
        <p:spPr>
          <a:xfrm rot="5400000" flipH="1" flipV="1">
            <a:off x="8851820" y="2414156"/>
            <a:ext cx="789139" cy="715971"/>
          </a:xfrm>
          <a:prstGeom prst="bentConnector3">
            <a:avLst>
              <a:gd name="adj1" fmla="val -413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60849" y="3249943"/>
            <a:ext cx="949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CDR_reset</a:t>
            </a:r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8188325" y="3747661"/>
            <a:ext cx="15875" cy="45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8740775" y="3740346"/>
            <a:ext cx="19989" cy="1226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8034977" y="4995370"/>
            <a:ext cx="1569397" cy="3872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266478" y="499009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FEB/ASICs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9182101" y="4658960"/>
            <a:ext cx="0" cy="33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0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1" y="3023640"/>
            <a:ext cx="4419989" cy="7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2588178" y="2105961"/>
            <a:ext cx="1105809" cy="193997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556616" y="4087163"/>
            <a:ext cx="700019" cy="193997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294526" y="1182009"/>
            <a:ext cx="890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DAM will have 48 ports (one pair of fibers per port).  Each port can connect to one RDO.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9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29" y="227056"/>
            <a:ext cx="4972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5. Clock distribution test results </a:t>
            </a:r>
          </a:p>
          <a:p>
            <a:endParaRPr lang="en-US" sz="28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47897" y="856510"/>
            <a:ext cx="745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5.1: RDO </a:t>
            </a:r>
            <a:r>
              <a:rPr lang="en-US" sz="2000" b="1" dirty="0" err="1" smtClean="0"/>
              <a:t>RECovered</a:t>
            </a:r>
            <a:r>
              <a:rPr lang="en-US" sz="2000" b="1" dirty="0" smtClean="0"/>
              <a:t> clock: jitter  </a:t>
            </a:r>
            <a:r>
              <a:rPr lang="el-GR" sz="2000" b="1" dirty="0" smtClean="0"/>
              <a:t>σ</a:t>
            </a:r>
            <a:r>
              <a:rPr lang="en-US" sz="2000" b="1" dirty="0" smtClean="0"/>
              <a:t> &lt; 3ps, no jitter cleaner is required.</a:t>
            </a:r>
            <a:endParaRPr lang="en-US" sz="2000" b="1" dirty="0"/>
          </a:p>
        </p:txBody>
      </p:sp>
      <p:pic>
        <p:nvPicPr>
          <p:cNvPr id="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10736" r="17159" b="26331"/>
          <a:stretch>
            <a:fillRect/>
          </a:stretch>
        </p:blipFill>
        <p:spPr bwMode="auto">
          <a:xfrm>
            <a:off x="1192232" y="1332162"/>
            <a:ext cx="10594314" cy="509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45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1948</Words>
  <Application>Microsoft Office PowerPoint</Application>
  <PresentationFormat>Widescreen</PresentationFormat>
  <Paragraphs>475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Symbol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Gu</dc:creator>
  <cp:lastModifiedBy>William Gu</cp:lastModifiedBy>
  <cp:revision>56</cp:revision>
  <dcterms:created xsi:type="dcterms:W3CDTF">2024-05-29T18:22:54Z</dcterms:created>
  <dcterms:modified xsi:type="dcterms:W3CDTF">2024-05-30T18:17:12Z</dcterms:modified>
</cp:coreProperties>
</file>