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4"/>
  </p:sldMasterIdLst>
  <p:notesMasterIdLst>
    <p:notesMasterId r:id="rId31"/>
  </p:notesMasterIdLst>
  <p:handoutMasterIdLst>
    <p:handoutMasterId r:id="rId32"/>
  </p:handoutMasterIdLst>
  <p:sldIdLst>
    <p:sldId id="282" r:id="rId5"/>
    <p:sldId id="522" r:id="rId6"/>
    <p:sldId id="265" r:id="rId7"/>
    <p:sldId id="530" r:id="rId8"/>
    <p:sldId id="264" r:id="rId9"/>
    <p:sldId id="533" r:id="rId10"/>
    <p:sldId id="534" r:id="rId11"/>
    <p:sldId id="256" r:id="rId12"/>
    <p:sldId id="541" r:id="rId13"/>
    <p:sldId id="538" r:id="rId14"/>
    <p:sldId id="276" r:id="rId15"/>
    <p:sldId id="540" r:id="rId16"/>
    <p:sldId id="535" r:id="rId17"/>
    <p:sldId id="537" r:id="rId18"/>
    <p:sldId id="529" r:id="rId19"/>
    <p:sldId id="279" r:id="rId20"/>
    <p:sldId id="523" r:id="rId21"/>
    <p:sldId id="274" r:id="rId22"/>
    <p:sldId id="280" r:id="rId23"/>
    <p:sldId id="527" r:id="rId24"/>
    <p:sldId id="263" r:id="rId25"/>
    <p:sldId id="257" r:id="rId26"/>
    <p:sldId id="542" r:id="rId27"/>
    <p:sldId id="277" r:id="rId28"/>
    <p:sldId id="539"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1E1"/>
    <a:srgbClr val="BFBFB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p:scale>
          <a:sx n="118" d="100"/>
          <a:sy n="118" d="100"/>
        </p:scale>
        <p:origin x="808" y="2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CC0517-E6B8-33EF-1372-4E450D9B12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5E215-E5D8-166E-09E5-DBEB4F7629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6F2C36-F1CE-4627-B147-F0D416ED727C}" type="datetimeFigureOut">
              <a:rPr lang="en-US" smtClean="0"/>
              <a:t>5/28/24</a:t>
            </a:fld>
            <a:endParaRPr lang="en-US"/>
          </a:p>
        </p:txBody>
      </p:sp>
      <p:sp>
        <p:nvSpPr>
          <p:cNvPr id="4" name="Footer Placeholder 3">
            <a:extLst>
              <a:ext uri="{FF2B5EF4-FFF2-40B4-BE49-F238E27FC236}">
                <a16:creationId xmlns:a16="http://schemas.microsoft.com/office/drawing/2014/main" id="{0B8197DD-5279-0F13-7F06-6E6A257436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D798E0-C41C-A6CF-3D0B-4C516A3AC7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B73293-83BC-46DA-BC91-8A095C421E95}" type="slidenum">
              <a:rPr lang="en-US" smtClean="0"/>
              <a:t>‹#›</a:t>
            </a:fld>
            <a:endParaRPr lang="en-US"/>
          </a:p>
        </p:txBody>
      </p:sp>
    </p:spTree>
    <p:extLst>
      <p:ext uri="{BB962C8B-B14F-4D97-AF65-F5344CB8AC3E}">
        <p14:creationId xmlns:p14="http://schemas.microsoft.com/office/powerpoint/2010/main" val="302161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5/28/24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SC-x Identifier</a:t>
            </a:r>
          </a:p>
          <a:p>
            <a:r>
              <a:rPr lang="en-US"/>
              <a:t>EIC CD-3A Review</a:t>
            </a:r>
          </a:p>
          <a:p>
            <a:r>
              <a:rPr lang="en-US"/>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Tree>
    <p:extLst>
      <p:ext uri="{BB962C8B-B14F-4D97-AF65-F5344CB8AC3E}">
        <p14:creationId xmlns:p14="http://schemas.microsoft.com/office/powerpoint/2010/main" val="2639186435"/>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2 Scope WB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1" y="0"/>
            <a:ext cx="8229600" cy="814866"/>
          </a:xfrm>
        </p:spPr>
        <p:txBody>
          <a:bodyPr/>
          <a:lstStyle>
            <a:lvl1pPr>
              <a:defRPr/>
            </a:lvl1pPr>
          </a:lstStyle>
          <a:p>
            <a:r>
              <a:rPr lang="en-US"/>
              <a:t>L2 Scope</a:t>
            </a:r>
          </a:p>
        </p:txBody>
      </p:sp>
      <p:sp>
        <p:nvSpPr>
          <p:cNvPr id="4" name="Text Placeholder 3">
            <a:extLst>
              <a:ext uri="{FF2B5EF4-FFF2-40B4-BE49-F238E27FC236}">
                <a16:creationId xmlns:a16="http://schemas.microsoft.com/office/drawing/2014/main" id="{26B8EACF-4276-290B-9B2F-314CC8D8D2B8}"/>
              </a:ext>
            </a:extLst>
          </p:cNvPr>
          <p:cNvSpPr>
            <a:spLocks noGrp="1"/>
          </p:cNvSpPr>
          <p:nvPr>
            <p:ph type="body" sz="quarter" idx="12" hasCustomPrompt="1"/>
          </p:nvPr>
        </p:nvSpPr>
        <p:spPr>
          <a:xfrm>
            <a:off x="4663035" y="5576840"/>
            <a:ext cx="7315200" cy="685800"/>
          </a:xfrm>
        </p:spPr>
        <p:txBody>
          <a:bodyPr anchor="b">
            <a:normAutofit/>
          </a:bodyPr>
          <a:lstStyle>
            <a:lvl1pPr>
              <a:defRPr sz="2000"/>
            </a:lvl1pPr>
          </a:lstStyle>
          <a:p>
            <a:pPr lvl="0"/>
            <a:r>
              <a:rPr lang="en-US"/>
              <a:t>Breakout Session Reference</a:t>
            </a:r>
          </a:p>
        </p:txBody>
      </p:sp>
      <p:sp>
        <p:nvSpPr>
          <p:cNvPr id="3" name="Text Placeholder 6">
            <a:extLst>
              <a:ext uri="{FF2B5EF4-FFF2-40B4-BE49-F238E27FC236}">
                <a16:creationId xmlns:a16="http://schemas.microsoft.com/office/drawing/2014/main" id="{471A22FE-65EE-6DE1-A7EA-6220FDF76772}"/>
              </a:ext>
            </a:extLst>
          </p:cNvPr>
          <p:cNvSpPr>
            <a:spLocks noGrp="1"/>
          </p:cNvSpPr>
          <p:nvPr>
            <p:ph type="body" sz="quarter" idx="11" hasCustomPrompt="1"/>
          </p:nvPr>
        </p:nvSpPr>
        <p:spPr>
          <a:xfrm>
            <a:off x="3535383" y="0"/>
            <a:ext cx="8412480" cy="814388"/>
          </a:xfrm>
        </p:spPr>
        <p:txBody>
          <a:bodyPr anchor="ctr">
            <a:normAutofit/>
          </a:bodyPr>
          <a:lstStyle>
            <a:lvl1pPr marL="0" indent="0" algn="r">
              <a:buFontTx/>
              <a:buNone/>
              <a:defRPr sz="1800" b="1"/>
            </a:lvl1pPr>
          </a:lstStyle>
          <a:p>
            <a:pPr lvl="0"/>
            <a:r>
              <a:rPr lang="en-US"/>
              <a:t>CD-3A WBS</a:t>
            </a:r>
          </a:p>
          <a:p>
            <a:pPr lvl="0"/>
            <a:r>
              <a:rPr lang="en-US"/>
              <a:t>CD-3A Scope Name</a:t>
            </a:r>
          </a:p>
        </p:txBody>
      </p:sp>
    </p:spTree>
    <p:extLst>
      <p:ext uri="{BB962C8B-B14F-4D97-AF65-F5344CB8AC3E}">
        <p14:creationId xmlns:p14="http://schemas.microsoft.com/office/powerpoint/2010/main" val="233116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D-3A Scope WB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33A2BC-A7DD-3DD2-AD60-11F9553DEED3}"/>
              </a:ext>
            </a:extLst>
          </p:cNvPr>
          <p:cNvSpPr>
            <a:spLocks noGrp="1"/>
          </p:cNvSpPr>
          <p:nvPr>
            <p:ph type="title" hasCustomPrompt="1"/>
          </p:nvPr>
        </p:nvSpPr>
        <p:spPr>
          <a:xfrm>
            <a:off x="461963" y="0"/>
            <a:ext cx="8229600" cy="814866"/>
          </a:xfrm>
        </p:spPr>
        <p:txBody>
          <a:bodyPr/>
          <a:lstStyle>
            <a:lvl1pPr>
              <a:defRPr/>
            </a:lvl1pPr>
          </a:lstStyle>
          <a:p>
            <a:r>
              <a:rPr lang="en-US"/>
              <a:t>CD-3A Scope</a:t>
            </a:r>
          </a:p>
        </p:txBody>
      </p:sp>
      <p:sp>
        <p:nvSpPr>
          <p:cNvPr id="4" name="Text Placeholder 6">
            <a:extLst>
              <a:ext uri="{FF2B5EF4-FFF2-40B4-BE49-F238E27FC236}">
                <a16:creationId xmlns:a16="http://schemas.microsoft.com/office/drawing/2014/main" id="{41D11F80-C2CC-4CC7-74E3-3DB87928BEB7}"/>
              </a:ext>
            </a:extLst>
          </p:cNvPr>
          <p:cNvSpPr>
            <a:spLocks noGrp="1"/>
          </p:cNvSpPr>
          <p:nvPr>
            <p:ph type="body" sz="quarter" idx="11" hasCustomPrompt="1"/>
          </p:nvPr>
        </p:nvSpPr>
        <p:spPr>
          <a:xfrm>
            <a:off x="3535383" y="0"/>
            <a:ext cx="8412480" cy="814388"/>
          </a:xfrm>
        </p:spPr>
        <p:txBody>
          <a:bodyPr anchor="ctr">
            <a:normAutofit/>
          </a:bodyPr>
          <a:lstStyle>
            <a:lvl1pPr marL="0" indent="0" algn="r">
              <a:buFontTx/>
              <a:buNone/>
              <a:defRPr sz="1800" b="1"/>
            </a:lvl1pPr>
          </a:lstStyle>
          <a:p>
            <a:pPr lvl="0"/>
            <a:r>
              <a:rPr lang="en-US"/>
              <a:t>CD-3A WBS</a:t>
            </a:r>
          </a:p>
          <a:p>
            <a:pPr lvl="0"/>
            <a:r>
              <a:rPr lang="en-US"/>
              <a:t>CD-3A Scope Name</a:t>
            </a:r>
          </a:p>
        </p:txBody>
      </p:sp>
    </p:spTree>
    <p:extLst>
      <p:ext uri="{BB962C8B-B14F-4D97-AF65-F5344CB8AC3E}">
        <p14:creationId xmlns:p14="http://schemas.microsoft.com/office/powerpoint/2010/main" val="395511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814866"/>
          </a:xfrm>
        </p:spPr>
        <p:txBody>
          <a:bodyPr/>
          <a:lstStyle>
            <a:lvl1pPr>
              <a:defRPr/>
            </a:lvl1pPr>
          </a:lstStyle>
          <a:p>
            <a:r>
              <a:rPr lang="en-US"/>
              <a:t>Title Only</a:t>
            </a:r>
          </a:p>
        </p:txBody>
      </p:sp>
    </p:spTree>
    <p:extLst>
      <p:ext uri="{BB962C8B-B14F-4D97-AF65-F5344CB8AC3E}">
        <p14:creationId xmlns:p14="http://schemas.microsoft.com/office/powerpoint/2010/main" val="115129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36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2297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438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868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SC-x Identifier</a:t>
            </a:r>
          </a:p>
          <a:p>
            <a:r>
              <a:rPr lang="en-US"/>
              <a:t>EIC CD-3A Review</a:t>
            </a:r>
          </a:p>
          <a:p>
            <a:r>
              <a:rPr lang="en-US"/>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Tree>
    <p:extLst>
      <p:ext uri="{BB962C8B-B14F-4D97-AF65-F5344CB8AC3E}">
        <p14:creationId xmlns:p14="http://schemas.microsoft.com/office/powerpoint/2010/main" val="3640504166"/>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3DF5-56D8-6969-921D-3480829493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D2A9B-DEFC-869F-AF0F-7F88FFA9A1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A5191-D23E-C2C3-9368-06CE8C9E982B}"/>
              </a:ext>
            </a:extLst>
          </p:cNvPr>
          <p:cNvSpPr>
            <a:spLocks noGrp="1"/>
          </p:cNvSpPr>
          <p:nvPr>
            <p:ph type="dt" sz="half" idx="10"/>
          </p:nvPr>
        </p:nvSpPr>
        <p:spPr/>
        <p:txBody>
          <a:bodyPr/>
          <a:lstStyle/>
          <a:p>
            <a:fld id="{5CEEF047-9992-D24C-B423-CB5938743CE2}" type="datetimeFigureOut">
              <a:rPr lang="en-US" smtClean="0"/>
              <a:t>5/28/24</a:t>
            </a:fld>
            <a:endParaRPr lang="en-US"/>
          </a:p>
        </p:txBody>
      </p:sp>
      <p:sp>
        <p:nvSpPr>
          <p:cNvPr id="5" name="Footer Placeholder 4">
            <a:extLst>
              <a:ext uri="{FF2B5EF4-FFF2-40B4-BE49-F238E27FC236}">
                <a16:creationId xmlns:a16="http://schemas.microsoft.com/office/drawing/2014/main" id="{EE702E3B-26D8-0B96-8A36-8FF8C199A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390-7CD4-819A-1551-CEF5494EE8E0}"/>
              </a:ext>
            </a:extLst>
          </p:cNvPr>
          <p:cNvSpPr>
            <a:spLocks noGrp="1"/>
          </p:cNvSpPr>
          <p:nvPr>
            <p:ph type="sldNum" sz="quarter" idx="12"/>
          </p:nvPr>
        </p:nvSpPr>
        <p:spPr/>
        <p:txBody>
          <a:bodyPr/>
          <a:lstStyle/>
          <a:p>
            <a:fld id="{985E7217-013C-B045-AB61-B7810CBFA208}" type="slidenum">
              <a:rPr lang="en-US" smtClean="0"/>
              <a:t>‹#›</a:t>
            </a:fld>
            <a:endParaRPr lang="en-US"/>
          </a:p>
        </p:txBody>
      </p:sp>
    </p:spTree>
    <p:extLst>
      <p:ext uri="{BB962C8B-B14F-4D97-AF65-F5344CB8AC3E}">
        <p14:creationId xmlns:p14="http://schemas.microsoft.com/office/powerpoint/2010/main" val="182037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About Me – Presenter Name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337062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963" y="930274"/>
            <a:ext cx="11521440" cy="5212080"/>
          </a:xfrm>
        </p:spPr>
        <p:txBody>
          <a:bodyPr>
            <a:normAutofit/>
          </a:bodyPr>
          <a:lstStyle>
            <a:lvl1pPr marL="346075" indent="-346075">
              <a:buFont typeface="+mj-lt"/>
              <a:buAutoNum type="arabicPeriod"/>
              <a:defRPr sz="2000"/>
            </a:lvl1pPr>
            <a:lvl2pPr marL="684212" indent="-457200">
              <a:buFont typeface="+mj-lt"/>
              <a:buAutoNum type="alphaUcPeriod"/>
              <a:defRPr/>
            </a:lvl2pPr>
            <a:lvl3pPr marL="803275" indent="-342900">
              <a:buFont typeface="+mj-lt"/>
              <a:buAutoNum type="romanLcPeriod"/>
              <a:defRPr/>
            </a:lvl3pPr>
            <a:lvl4pPr marL="1030287" indent="-342900">
              <a:buFont typeface="+mj-lt"/>
              <a:buAutoNum type="alphaLcPeriod"/>
              <a:defRPr/>
            </a:lvl4pPr>
            <a:lvl5pPr marL="1257300" indent="-342900">
              <a:buFont typeface="+mj-lt"/>
              <a:buAutoNum type="arabicPeriod"/>
              <a:defRPr/>
            </a:lvl5pPr>
          </a:lstStyle>
          <a:p>
            <a:pPr lvl="0"/>
            <a:r>
              <a:rPr lang="en-US"/>
              <a:t>Charges – Arial 20</a:t>
            </a:r>
          </a:p>
        </p:txBody>
      </p:sp>
      <p:sp>
        <p:nvSpPr>
          <p:cNvPr id="6" name="Title 1">
            <a:extLst>
              <a:ext uri="{FF2B5EF4-FFF2-40B4-BE49-F238E27FC236}">
                <a16:creationId xmlns:a16="http://schemas.microsoft.com/office/drawing/2014/main" id="{DB03C22F-5552-870B-477F-48CD0374834F}"/>
              </a:ext>
            </a:extLst>
          </p:cNvPr>
          <p:cNvSpPr>
            <a:spLocks noGrp="1"/>
          </p:cNvSpPr>
          <p:nvPr>
            <p:ph type="title" hasCustomPrompt="1"/>
          </p:nvPr>
        </p:nvSpPr>
        <p:spPr>
          <a:xfrm>
            <a:off x="461963" y="0"/>
            <a:ext cx="11499234" cy="814866"/>
          </a:xfrm>
        </p:spPr>
        <p:txBody>
          <a:bodyPr/>
          <a:lstStyle>
            <a:lvl1pPr>
              <a:defRPr/>
            </a:lvl1pPr>
          </a:lstStyle>
          <a:p>
            <a:r>
              <a:rPr lang="en-US"/>
              <a:t>Charge Questions Addressed</a:t>
            </a:r>
          </a:p>
        </p:txBody>
      </p:sp>
    </p:spTree>
    <p:extLst>
      <p:ext uri="{BB962C8B-B14F-4D97-AF65-F5344CB8AC3E}">
        <p14:creationId xmlns:p14="http://schemas.microsoft.com/office/powerpoint/2010/main" val="339337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86928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2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Text Placeholder 4">
            <a:extLst>
              <a:ext uri="{FF2B5EF4-FFF2-40B4-BE49-F238E27FC236}">
                <a16:creationId xmlns:a16="http://schemas.microsoft.com/office/drawing/2014/main" id="{4ECC0389-6BCD-C4BC-4A17-EA2DACAE7E9B}"/>
              </a:ext>
            </a:extLst>
          </p:cNvPr>
          <p:cNvSpPr>
            <a:spLocks noGrp="1"/>
          </p:cNvSpPr>
          <p:nvPr>
            <p:ph type="body" sz="quarter" idx="11" hasCustomPrompt="1"/>
          </p:nvPr>
        </p:nvSpPr>
        <p:spPr>
          <a:xfrm>
            <a:off x="461963" y="3606002"/>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163640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3 – Bulleted] </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Text Placeholder 4">
            <a:extLst>
              <a:ext uri="{FF2B5EF4-FFF2-40B4-BE49-F238E27FC236}">
                <a16:creationId xmlns:a16="http://schemas.microsoft.com/office/drawing/2014/main" id="{1508D84F-3665-CC5D-F2A2-B3A6B09A700F}"/>
              </a:ext>
            </a:extLst>
          </p:cNvPr>
          <p:cNvSpPr>
            <a:spLocks noGrp="1"/>
          </p:cNvSpPr>
          <p:nvPr>
            <p:ph type="body" sz="quarter" idx="11" hasCustomPrompt="1"/>
          </p:nvPr>
        </p:nvSpPr>
        <p:spPr>
          <a:xfrm>
            <a:off x="6291917" y="930199"/>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188932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286778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2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41A4CDE2-F4A5-3B66-CC2E-03CEF69ADB2E}"/>
              </a:ext>
            </a:extLst>
          </p:cNvPr>
          <p:cNvSpPr>
            <a:spLocks noGrp="1"/>
          </p:cNvSpPr>
          <p:nvPr>
            <p:ph type="body" sz="quarter" idx="11" hasCustomPrompt="1"/>
          </p:nvPr>
        </p:nvSpPr>
        <p:spPr>
          <a:xfrm>
            <a:off x="461963" y="3600611"/>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395836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3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6E5A896B-E227-B141-AB5C-4CC68DDA8338}"/>
              </a:ext>
            </a:extLst>
          </p:cNvPr>
          <p:cNvSpPr>
            <a:spLocks noGrp="1"/>
          </p:cNvSpPr>
          <p:nvPr>
            <p:ph type="body" sz="quarter" idx="11" hasCustomPrompt="1"/>
          </p:nvPr>
        </p:nvSpPr>
        <p:spPr>
          <a:xfrm>
            <a:off x="6291917"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380229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DAQ/Electronics Preliminary Design Review, June 10-11,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814866"/>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C08E25F-84A1-8590-D67F-7B72802CACE8}"/>
              </a:ext>
            </a:extLst>
          </p:cNvPr>
          <p:cNvSpPr txBox="1"/>
          <p:nvPr userDrawn="1"/>
        </p:nvSpPr>
        <p:spPr>
          <a:xfrm>
            <a:off x="6387630" y="6489761"/>
            <a:ext cx="3756147" cy="307777"/>
          </a:xfrm>
          <a:prstGeom prst="rect">
            <a:avLst/>
          </a:prstGeom>
          <a:noFill/>
        </p:spPr>
        <p:txBody>
          <a:bodyPr wrap="square">
            <a:spAutoFit/>
          </a:bodyPr>
          <a:lstStyle/>
          <a:p>
            <a:pPr algn="ctr"/>
            <a:r>
              <a:rPr lang="en-US" sz="1400" dirty="0"/>
              <a:t>D. Abbott &amp; J. Landgraf</a:t>
            </a:r>
          </a:p>
        </p:txBody>
      </p:sp>
    </p:spTree>
    <p:extLst>
      <p:ext uri="{BB962C8B-B14F-4D97-AF65-F5344CB8AC3E}">
        <p14:creationId xmlns:p14="http://schemas.microsoft.com/office/powerpoint/2010/main" val="327878904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6" r:id="rId15"/>
    <p:sldLayoutId id="2147483669" r:id="rId16"/>
    <p:sldLayoutId id="2147483687" r:id="rId17"/>
  </p:sldLayoutIdLst>
  <p:hf sldNum="0" hdr="0" ftr="0" dt="0"/>
  <p:txStyles>
    <p:title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indico.bnl.gov/event/20960/"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FBA7-F44E-DE64-A1F2-A7763C9CA286}"/>
              </a:ext>
            </a:extLst>
          </p:cNvPr>
          <p:cNvSpPr>
            <a:spLocks noGrp="1"/>
          </p:cNvSpPr>
          <p:nvPr>
            <p:ph type="ctrTitle"/>
          </p:nvPr>
        </p:nvSpPr>
        <p:spPr/>
        <p:txBody>
          <a:bodyPr/>
          <a:lstStyle/>
          <a:p>
            <a:r>
              <a:rPr lang="en-US" dirty="0" err="1"/>
              <a:t>ePIC</a:t>
            </a:r>
            <a:r>
              <a:rPr lang="en-US" dirty="0"/>
              <a:t> DAQ/Computing - Overview</a:t>
            </a:r>
          </a:p>
        </p:txBody>
      </p:sp>
      <p:sp>
        <p:nvSpPr>
          <p:cNvPr id="3" name="Subtitle 2">
            <a:extLst>
              <a:ext uri="{FF2B5EF4-FFF2-40B4-BE49-F238E27FC236}">
                <a16:creationId xmlns:a16="http://schemas.microsoft.com/office/drawing/2014/main" id="{D2AF3FBE-5A21-2CC0-EBA2-10EE36B221E2}"/>
              </a:ext>
            </a:extLst>
          </p:cNvPr>
          <p:cNvSpPr>
            <a:spLocks noGrp="1"/>
          </p:cNvSpPr>
          <p:nvPr>
            <p:ph type="subTitle" idx="1"/>
          </p:nvPr>
        </p:nvSpPr>
        <p:spPr/>
        <p:txBody>
          <a:bodyPr/>
          <a:lstStyle/>
          <a:p>
            <a:r>
              <a:rPr lang="en-US" dirty="0" err="1"/>
              <a:t>ePIC</a:t>
            </a:r>
            <a:r>
              <a:rPr lang="en-US" dirty="0"/>
              <a:t> DAQ/Electronics</a:t>
            </a:r>
          </a:p>
          <a:p>
            <a:r>
              <a:rPr lang="en-US" dirty="0"/>
              <a:t>Preliminary Design Review</a:t>
            </a:r>
          </a:p>
          <a:p>
            <a:r>
              <a:rPr lang="en-US" dirty="0"/>
              <a:t>June 10-11, 2024</a:t>
            </a:r>
          </a:p>
        </p:txBody>
      </p:sp>
      <p:sp>
        <p:nvSpPr>
          <p:cNvPr id="4" name="Text Placeholder 3">
            <a:extLst>
              <a:ext uri="{FF2B5EF4-FFF2-40B4-BE49-F238E27FC236}">
                <a16:creationId xmlns:a16="http://schemas.microsoft.com/office/drawing/2014/main" id="{9E1C61C1-A7D2-E531-1C3E-085EB2BE590E}"/>
              </a:ext>
            </a:extLst>
          </p:cNvPr>
          <p:cNvSpPr>
            <a:spLocks noGrp="1"/>
          </p:cNvSpPr>
          <p:nvPr>
            <p:ph type="body" sz="quarter" idx="10"/>
          </p:nvPr>
        </p:nvSpPr>
        <p:spPr/>
        <p:txBody>
          <a:bodyPr/>
          <a:lstStyle/>
          <a:p>
            <a:r>
              <a:rPr lang="en-US"/>
              <a:t>David Abbott (JLAB) &amp; Jeff Landgraf (BNL)</a:t>
            </a:r>
          </a:p>
        </p:txBody>
      </p:sp>
      <p:sp>
        <p:nvSpPr>
          <p:cNvPr id="5" name="Text Placeholder 4">
            <a:extLst>
              <a:ext uri="{FF2B5EF4-FFF2-40B4-BE49-F238E27FC236}">
                <a16:creationId xmlns:a16="http://schemas.microsoft.com/office/drawing/2014/main" id="{5FB78F98-32E1-2DA1-2937-DAFF753269E1}"/>
              </a:ext>
            </a:extLst>
          </p:cNvPr>
          <p:cNvSpPr>
            <a:spLocks noGrp="1"/>
          </p:cNvSpPr>
          <p:nvPr>
            <p:ph type="body" sz="quarter" idx="11"/>
          </p:nvPr>
        </p:nvSpPr>
        <p:spPr/>
        <p:txBody>
          <a:bodyPr>
            <a:normAutofit lnSpcReduction="10000"/>
          </a:bodyPr>
          <a:lstStyle/>
          <a:p>
            <a:r>
              <a:rPr lang="en-US"/>
              <a:t> </a:t>
            </a:r>
          </a:p>
        </p:txBody>
      </p:sp>
      <p:sp>
        <p:nvSpPr>
          <p:cNvPr id="6" name="Text Placeholder 5">
            <a:extLst>
              <a:ext uri="{FF2B5EF4-FFF2-40B4-BE49-F238E27FC236}">
                <a16:creationId xmlns:a16="http://schemas.microsoft.com/office/drawing/2014/main" id="{58084AB3-74D1-7934-AE10-83BA63F1C8CB}"/>
              </a:ext>
            </a:extLst>
          </p:cNvPr>
          <p:cNvSpPr>
            <a:spLocks noGrp="1"/>
          </p:cNvSpPr>
          <p:nvPr>
            <p:ph type="body" sz="quarter" idx="12"/>
          </p:nvPr>
        </p:nvSpPr>
        <p:spPr/>
        <p:txBody>
          <a:bodyPr/>
          <a:lstStyle/>
          <a:p>
            <a:r>
              <a:rPr lang="en-US"/>
              <a:t>WBS 6.10.09 Data Acquisition (DAQ)</a:t>
            </a:r>
          </a:p>
        </p:txBody>
      </p:sp>
      <p:sp>
        <p:nvSpPr>
          <p:cNvPr id="7" name="Text Placeholder 6">
            <a:extLst>
              <a:ext uri="{FF2B5EF4-FFF2-40B4-BE49-F238E27FC236}">
                <a16:creationId xmlns:a16="http://schemas.microsoft.com/office/drawing/2014/main" id="{EBDB11CC-7231-644F-7173-556FB38BE069}"/>
              </a:ext>
            </a:extLst>
          </p:cNvPr>
          <p:cNvSpPr>
            <a:spLocks noGrp="1"/>
          </p:cNvSpPr>
          <p:nvPr>
            <p:ph type="body" sz="quarter" idx="13"/>
          </p:nvPr>
        </p:nvSpPr>
        <p:spPr/>
        <p:txBody>
          <a:bodyPr>
            <a:normAutofit lnSpcReduction="10000"/>
          </a:bodyPr>
          <a:lstStyle/>
          <a:p>
            <a:r>
              <a:rPr lang="en-US" dirty="0"/>
              <a:t>L3 CAMs</a:t>
            </a:r>
          </a:p>
        </p:txBody>
      </p:sp>
    </p:spTree>
    <p:extLst>
      <p:ext uri="{BB962C8B-B14F-4D97-AF65-F5344CB8AC3E}">
        <p14:creationId xmlns:p14="http://schemas.microsoft.com/office/powerpoint/2010/main" val="3686911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0082-3831-A80B-313C-FDA89D13F7AE}"/>
              </a:ext>
            </a:extLst>
          </p:cNvPr>
          <p:cNvSpPr>
            <a:spLocks noGrp="1"/>
          </p:cNvSpPr>
          <p:nvPr>
            <p:ph type="title"/>
          </p:nvPr>
        </p:nvSpPr>
        <p:spPr/>
        <p:txBody>
          <a:bodyPr/>
          <a:lstStyle/>
          <a:p>
            <a:r>
              <a:rPr lang="en-US" dirty="0"/>
              <a:t>FELIX Updates – FLX-155</a:t>
            </a:r>
          </a:p>
        </p:txBody>
      </p:sp>
      <p:sp>
        <p:nvSpPr>
          <p:cNvPr id="3" name="Text Placeholder 2">
            <a:extLst>
              <a:ext uri="{FF2B5EF4-FFF2-40B4-BE49-F238E27FC236}">
                <a16:creationId xmlns:a16="http://schemas.microsoft.com/office/drawing/2014/main" id="{270818D8-6008-E84E-CA1D-11573688EE28}"/>
              </a:ext>
            </a:extLst>
          </p:cNvPr>
          <p:cNvSpPr>
            <a:spLocks noGrp="1"/>
          </p:cNvSpPr>
          <p:nvPr>
            <p:ph type="body" sz="quarter" idx="10"/>
          </p:nvPr>
        </p:nvSpPr>
        <p:spPr>
          <a:xfrm>
            <a:off x="462579" y="1002461"/>
            <a:ext cx="11141592" cy="2310766"/>
          </a:xfrm>
        </p:spPr>
        <p:txBody>
          <a:bodyPr>
            <a:normAutofit fontScale="85000" lnSpcReduction="20000"/>
          </a:bodyPr>
          <a:lstStyle/>
          <a:p>
            <a:r>
              <a:rPr lang="en-US" dirty="0">
                <a:solidFill>
                  <a:srgbClr val="0070C0"/>
                </a:solidFill>
              </a:rPr>
              <a:t>FELIX (Front-End Link Exchange) hardware for future ATLAS experiments at HL-LHC is being developed at BNL (Omega Group)</a:t>
            </a:r>
          </a:p>
          <a:p>
            <a:pPr lvl="1"/>
            <a:r>
              <a:rPr lang="en-US" dirty="0"/>
              <a:t>Long term support is insured. Development timelines are compatible with EIC.</a:t>
            </a:r>
          </a:p>
          <a:p>
            <a:pPr lvl="1"/>
            <a:r>
              <a:rPr lang="en-US" dirty="0" err="1"/>
              <a:t>ePIC</a:t>
            </a:r>
            <a:r>
              <a:rPr lang="en-US" dirty="0"/>
              <a:t> is collaborating with Omega to use this design as our DAM board.</a:t>
            </a:r>
          </a:p>
          <a:p>
            <a:r>
              <a:rPr lang="en-US" dirty="0">
                <a:solidFill>
                  <a:srgbClr val="0070C0"/>
                </a:solidFill>
              </a:rPr>
              <a:t>Latest (FLX-155) design review completed by ATLAS and AMD</a:t>
            </a:r>
          </a:p>
          <a:p>
            <a:pPr lvl="1"/>
            <a:r>
              <a:rPr lang="en-US" dirty="0"/>
              <a:t>It has been sent out for fabrication. PCBs available by July.</a:t>
            </a:r>
          </a:p>
          <a:p>
            <a:r>
              <a:rPr lang="en-US" dirty="0">
                <a:solidFill>
                  <a:srgbClr val="0070C0"/>
                </a:solidFill>
              </a:rPr>
              <a:t>First 4 populated boards expected by late August/early September</a:t>
            </a:r>
          </a:p>
          <a:p>
            <a:pPr lvl="1"/>
            <a:r>
              <a:rPr lang="en-US" dirty="0"/>
              <a:t>We expect to receive at least one board by the end of this year</a:t>
            </a:r>
          </a:p>
          <a:p>
            <a:endParaRPr lang="en-US" dirty="0"/>
          </a:p>
          <a:p>
            <a:pPr marL="0" indent="0">
              <a:buNone/>
            </a:pPr>
            <a:endParaRPr lang="en-US" dirty="0"/>
          </a:p>
        </p:txBody>
      </p:sp>
      <p:sp>
        <p:nvSpPr>
          <p:cNvPr id="8" name="TextBox 7">
            <a:extLst>
              <a:ext uri="{FF2B5EF4-FFF2-40B4-BE49-F238E27FC236}">
                <a16:creationId xmlns:a16="http://schemas.microsoft.com/office/drawing/2014/main" id="{698AC4DA-57F2-D4F3-B70E-8559F9B2B466}"/>
              </a:ext>
            </a:extLst>
          </p:cNvPr>
          <p:cNvSpPr txBox="1"/>
          <p:nvPr/>
        </p:nvSpPr>
        <p:spPr>
          <a:xfrm>
            <a:off x="9085348" y="3783622"/>
            <a:ext cx="2904767" cy="2062103"/>
          </a:xfrm>
          <a:prstGeom prst="rect">
            <a:avLst/>
          </a:prstGeom>
          <a:noFill/>
        </p:spPr>
        <p:txBody>
          <a:bodyPr wrap="square" rtlCol="0">
            <a:spAutoFit/>
          </a:bodyPr>
          <a:lstStyle/>
          <a:p>
            <a:r>
              <a:rPr lang="en-US" sz="1600" b="1" dirty="0"/>
              <a:t>Note: </a:t>
            </a:r>
            <a:r>
              <a:rPr lang="en-US" sz="1600" dirty="0"/>
              <a:t>4 fiber LTI Link supports receiving either reconstructed or a direct clock</a:t>
            </a:r>
          </a:p>
          <a:p>
            <a:endParaRPr lang="en-US" sz="1600" dirty="0"/>
          </a:p>
          <a:p>
            <a:r>
              <a:rPr lang="en-US" sz="1600" dirty="0"/>
              <a:t>Versal FPGA is a SoC (Dual Core ARM) and can operate either standalone or in a Server</a:t>
            </a:r>
          </a:p>
        </p:txBody>
      </p:sp>
      <p:sp>
        <p:nvSpPr>
          <p:cNvPr id="9" name="Rectangle: Rounded Corners 1">
            <a:extLst>
              <a:ext uri="{FF2B5EF4-FFF2-40B4-BE49-F238E27FC236}">
                <a16:creationId xmlns:a16="http://schemas.microsoft.com/office/drawing/2014/main" id="{DA584DE1-8373-8839-125B-B2F3C059F3BF}"/>
              </a:ext>
            </a:extLst>
          </p:cNvPr>
          <p:cNvSpPr/>
          <p:nvPr/>
        </p:nvSpPr>
        <p:spPr>
          <a:xfrm>
            <a:off x="10350787" y="412589"/>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3,4</a:t>
            </a:r>
          </a:p>
        </p:txBody>
      </p:sp>
      <p:pic>
        <p:nvPicPr>
          <p:cNvPr id="10" name="Picture 9">
            <a:extLst>
              <a:ext uri="{FF2B5EF4-FFF2-40B4-BE49-F238E27FC236}">
                <a16:creationId xmlns:a16="http://schemas.microsoft.com/office/drawing/2014/main" id="{6B35032B-B0F7-4F6D-E575-254F7A05F99F}"/>
              </a:ext>
            </a:extLst>
          </p:cNvPr>
          <p:cNvPicPr>
            <a:picLocks noChangeAspect="1"/>
          </p:cNvPicPr>
          <p:nvPr/>
        </p:nvPicPr>
        <p:blipFill>
          <a:blip r:embed="rId2"/>
          <a:stretch>
            <a:fillRect/>
          </a:stretch>
        </p:blipFill>
        <p:spPr>
          <a:xfrm>
            <a:off x="386668" y="3490510"/>
            <a:ext cx="7772400" cy="2648329"/>
          </a:xfrm>
          <a:prstGeom prst="rect">
            <a:avLst/>
          </a:prstGeom>
        </p:spPr>
      </p:pic>
      <p:pic>
        <p:nvPicPr>
          <p:cNvPr id="11" name="Picture 10">
            <a:extLst>
              <a:ext uri="{FF2B5EF4-FFF2-40B4-BE49-F238E27FC236}">
                <a16:creationId xmlns:a16="http://schemas.microsoft.com/office/drawing/2014/main" id="{90E9888B-BC69-886F-C40A-D4BDF1434B30}"/>
              </a:ext>
            </a:extLst>
          </p:cNvPr>
          <p:cNvPicPr>
            <a:picLocks noChangeAspect="1"/>
          </p:cNvPicPr>
          <p:nvPr/>
        </p:nvPicPr>
        <p:blipFill>
          <a:blip r:embed="rId3"/>
          <a:stretch>
            <a:fillRect/>
          </a:stretch>
        </p:blipFill>
        <p:spPr>
          <a:xfrm>
            <a:off x="3663440" y="3860179"/>
            <a:ext cx="5394297" cy="2177143"/>
          </a:xfrm>
          <a:prstGeom prst="rect">
            <a:avLst/>
          </a:prstGeom>
        </p:spPr>
      </p:pic>
    </p:spTree>
    <p:extLst>
      <p:ext uri="{BB962C8B-B14F-4D97-AF65-F5344CB8AC3E}">
        <p14:creationId xmlns:p14="http://schemas.microsoft.com/office/powerpoint/2010/main" val="869104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56B51-47DE-2946-9515-338F7A4C191A}"/>
              </a:ext>
            </a:extLst>
          </p:cNvPr>
          <p:cNvSpPr>
            <a:spLocks noGrp="1"/>
          </p:cNvSpPr>
          <p:nvPr>
            <p:ph type="title"/>
          </p:nvPr>
        </p:nvSpPr>
        <p:spPr/>
        <p:txBody>
          <a:bodyPr/>
          <a:lstStyle/>
          <a:p>
            <a:r>
              <a:rPr lang="en-US"/>
              <a:t>Boundary between Online and Offline</a:t>
            </a:r>
          </a:p>
        </p:txBody>
      </p:sp>
      <p:sp>
        <p:nvSpPr>
          <p:cNvPr id="6" name="TextBox 5">
            <a:extLst>
              <a:ext uri="{FF2B5EF4-FFF2-40B4-BE49-F238E27FC236}">
                <a16:creationId xmlns:a16="http://schemas.microsoft.com/office/drawing/2014/main" id="{0B644A22-6F59-2347-9C56-E2F77AE867C6}"/>
              </a:ext>
            </a:extLst>
          </p:cNvPr>
          <p:cNvSpPr txBox="1"/>
          <p:nvPr/>
        </p:nvSpPr>
        <p:spPr>
          <a:xfrm>
            <a:off x="462579" y="993463"/>
            <a:ext cx="10734339" cy="1754326"/>
          </a:xfrm>
          <a:prstGeom prst="rect">
            <a:avLst/>
          </a:prstGeom>
          <a:noFill/>
        </p:spPr>
        <p:txBody>
          <a:bodyPr wrap="square" rtlCol="0">
            <a:spAutoFit/>
          </a:bodyPr>
          <a:lstStyle/>
          <a:p>
            <a:pPr marL="285750" indent="-285750">
              <a:buFont typeface="Wingdings" pitchFamily="2" charset="2"/>
              <a:buChar char="§"/>
            </a:pPr>
            <a:r>
              <a:rPr lang="en-US"/>
              <a:t>The streaming architecture allows for some blurring of the offline and online processing with respect to calibrations, QA monitoring, and potential seed analysis to improve reconstruction turn around.  These aspects are not yet fully specified.</a:t>
            </a:r>
          </a:p>
          <a:p>
            <a:pPr marL="285750" indent="-285750">
              <a:buFont typeface="Wingdings" pitchFamily="2" charset="2"/>
              <a:buChar char="§"/>
            </a:pPr>
            <a:r>
              <a:rPr lang="en-US"/>
              <a:t>Require an interface to allow sharing of code between offline / online processing</a:t>
            </a:r>
          </a:p>
          <a:p>
            <a:pPr marL="285750" indent="-285750">
              <a:buFont typeface="Wingdings" pitchFamily="2" charset="2"/>
              <a:buChar char="§"/>
            </a:pPr>
            <a:r>
              <a:rPr lang="en-US"/>
              <a:t>Local buffering (Echelon 0) provides elasticity in the transfer of data to computing facilities</a:t>
            </a:r>
          </a:p>
          <a:p>
            <a:pPr marL="285750" indent="-285750">
              <a:buFont typeface="Wingdings" pitchFamily="2" charset="2"/>
              <a:buChar char="§"/>
            </a:pPr>
            <a:r>
              <a:rPr lang="en-US"/>
              <a:t>Offline buffering (Echelon 1) will allow several weeks for calibration and reconstruction.</a:t>
            </a:r>
          </a:p>
        </p:txBody>
      </p:sp>
      <p:sp>
        <p:nvSpPr>
          <p:cNvPr id="8" name="TextBox 7">
            <a:extLst>
              <a:ext uri="{FF2B5EF4-FFF2-40B4-BE49-F238E27FC236}">
                <a16:creationId xmlns:a16="http://schemas.microsoft.com/office/drawing/2014/main" id="{746BA044-340C-E74C-8ACD-4F17717D3CE1}"/>
              </a:ext>
            </a:extLst>
          </p:cNvPr>
          <p:cNvSpPr txBox="1"/>
          <p:nvPr/>
        </p:nvSpPr>
        <p:spPr>
          <a:xfrm>
            <a:off x="462579" y="3377215"/>
            <a:ext cx="4289676" cy="2308324"/>
          </a:xfrm>
          <a:prstGeom prst="rect">
            <a:avLst/>
          </a:prstGeom>
          <a:noFill/>
        </p:spPr>
        <p:txBody>
          <a:bodyPr wrap="square" lIns="91440" tIns="45720" rIns="91440" bIns="45720" anchor="t">
            <a:spAutoFit/>
          </a:bodyPr>
          <a:lstStyle/>
          <a:p>
            <a:pPr marL="285750" indent="-285750">
              <a:buFont typeface="Wingdings" pitchFamily="2" charset="2"/>
              <a:buChar char="§"/>
            </a:pPr>
            <a:r>
              <a:rPr lang="en-US" sz="1600" dirty="0"/>
              <a:t>Is a dependency for the project handled in conjunction with host labs. </a:t>
            </a:r>
          </a:p>
          <a:p>
            <a:pPr marL="285750" indent="-285750">
              <a:buFont typeface="Wingdings" pitchFamily="2" charset="2"/>
              <a:buChar char="§"/>
            </a:pPr>
            <a:r>
              <a:rPr lang="en-US" sz="1600" dirty="0"/>
              <a:t>The Resource Review Board (RRB) looks at the international detector and computing resources.</a:t>
            </a:r>
            <a:endParaRPr lang="en-US" sz="1600" dirty="0">
              <a:cs typeface="Arial"/>
            </a:endParaRPr>
          </a:p>
          <a:p>
            <a:pPr marL="285750" indent="-285750">
              <a:buFont typeface="Wingdings" pitchFamily="2" charset="2"/>
              <a:buChar char="§"/>
            </a:pPr>
            <a:r>
              <a:rPr lang="en-US" sz="1600" dirty="0"/>
              <a:t>The </a:t>
            </a:r>
            <a:r>
              <a:rPr lang="en-US" sz="1600" dirty="0" err="1"/>
              <a:t>ePIC</a:t>
            </a:r>
            <a:r>
              <a:rPr lang="en-US" sz="1600" dirty="0"/>
              <a:t> computing groups are actively implementing scientific software as well as working with the DAQ to define the interface with the streaming DAQ system.</a:t>
            </a:r>
            <a:endParaRPr lang="en-US" sz="1600" dirty="0">
              <a:cs typeface="Arial"/>
            </a:endParaRPr>
          </a:p>
        </p:txBody>
      </p:sp>
      <p:sp>
        <p:nvSpPr>
          <p:cNvPr id="9" name="TextBox 8">
            <a:extLst>
              <a:ext uri="{FF2B5EF4-FFF2-40B4-BE49-F238E27FC236}">
                <a16:creationId xmlns:a16="http://schemas.microsoft.com/office/drawing/2014/main" id="{8AC2E409-5267-4546-9725-383D4C1041E8}"/>
              </a:ext>
            </a:extLst>
          </p:cNvPr>
          <p:cNvSpPr txBox="1"/>
          <p:nvPr/>
        </p:nvSpPr>
        <p:spPr>
          <a:xfrm>
            <a:off x="528917" y="3030114"/>
            <a:ext cx="3070071" cy="369332"/>
          </a:xfrm>
          <a:prstGeom prst="rect">
            <a:avLst/>
          </a:prstGeom>
          <a:noFill/>
        </p:spPr>
        <p:txBody>
          <a:bodyPr wrap="none" rtlCol="0">
            <a:spAutoFit/>
          </a:bodyPr>
          <a:lstStyle/>
          <a:p>
            <a:r>
              <a:rPr lang="en-US" b="1" err="1">
                <a:solidFill>
                  <a:srgbClr val="0070C0"/>
                </a:solidFill>
              </a:rPr>
              <a:t>ePIC</a:t>
            </a:r>
            <a:r>
              <a:rPr lang="en-US" b="1">
                <a:solidFill>
                  <a:srgbClr val="0070C0"/>
                </a:solidFill>
              </a:rPr>
              <a:t> Scientific Computing</a:t>
            </a:r>
          </a:p>
        </p:txBody>
      </p:sp>
      <p:pic>
        <p:nvPicPr>
          <p:cNvPr id="10" name="Picture 9">
            <a:extLst>
              <a:ext uri="{FF2B5EF4-FFF2-40B4-BE49-F238E27FC236}">
                <a16:creationId xmlns:a16="http://schemas.microsoft.com/office/drawing/2014/main" id="{03CBF091-30A2-794A-A7FD-AE1656DD046B}"/>
              </a:ext>
            </a:extLst>
          </p:cNvPr>
          <p:cNvPicPr>
            <a:picLocks noChangeAspect="1"/>
          </p:cNvPicPr>
          <p:nvPr/>
        </p:nvPicPr>
        <p:blipFill>
          <a:blip r:embed="rId2"/>
          <a:stretch>
            <a:fillRect/>
          </a:stretch>
        </p:blipFill>
        <p:spPr>
          <a:xfrm>
            <a:off x="4882525" y="2747208"/>
            <a:ext cx="7081913" cy="3422486"/>
          </a:xfrm>
          <a:prstGeom prst="rect">
            <a:avLst/>
          </a:prstGeom>
        </p:spPr>
      </p:pic>
    </p:spTree>
    <p:extLst>
      <p:ext uri="{BB962C8B-B14F-4D97-AF65-F5344CB8AC3E}">
        <p14:creationId xmlns:p14="http://schemas.microsoft.com/office/powerpoint/2010/main" val="236220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DDE2-7BD7-AC5C-2716-AFF29F524F8F}"/>
              </a:ext>
            </a:extLst>
          </p:cNvPr>
          <p:cNvSpPr>
            <a:spLocks noGrp="1"/>
          </p:cNvSpPr>
          <p:nvPr>
            <p:ph type="title"/>
          </p:nvPr>
        </p:nvSpPr>
        <p:spPr/>
        <p:txBody>
          <a:bodyPr>
            <a:normAutofit/>
          </a:bodyPr>
          <a:lstStyle/>
          <a:p>
            <a:r>
              <a:rPr lang="en-US" sz="3200" dirty="0"/>
              <a:t>Scale of Echelon 0 DAQ/Computing</a:t>
            </a:r>
          </a:p>
        </p:txBody>
      </p:sp>
      <p:sp>
        <p:nvSpPr>
          <p:cNvPr id="3" name="Text Placeholder 2">
            <a:extLst>
              <a:ext uri="{FF2B5EF4-FFF2-40B4-BE49-F238E27FC236}">
                <a16:creationId xmlns:a16="http://schemas.microsoft.com/office/drawing/2014/main" id="{20A70369-1B62-1C64-3917-B61BE5FED997}"/>
              </a:ext>
            </a:extLst>
          </p:cNvPr>
          <p:cNvSpPr>
            <a:spLocks noGrp="1"/>
          </p:cNvSpPr>
          <p:nvPr>
            <p:ph type="body" sz="quarter" idx="10"/>
          </p:nvPr>
        </p:nvSpPr>
        <p:spPr>
          <a:xfrm>
            <a:off x="461963" y="981075"/>
            <a:ext cx="5733597" cy="5181729"/>
          </a:xfrm>
        </p:spPr>
        <p:txBody>
          <a:bodyPr>
            <a:normAutofit lnSpcReduction="10000"/>
          </a:bodyPr>
          <a:lstStyle/>
          <a:p>
            <a:r>
              <a:rPr lang="en-US" dirty="0"/>
              <a:t>Current estimates in P6 provide for roughly 20 racks/cabinets</a:t>
            </a:r>
          </a:p>
          <a:p>
            <a:pPr lvl="1"/>
            <a:r>
              <a:rPr lang="en-US" dirty="0"/>
              <a:t>200+ nodes</a:t>
            </a:r>
          </a:p>
          <a:p>
            <a:pPr lvl="1"/>
            <a:r>
              <a:rPr lang="en-US" dirty="0"/>
              <a:t>~6000+ fibers from the hall (~150m)</a:t>
            </a:r>
          </a:p>
          <a:p>
            <a:pPr lvl="1"/>
            <a:r>
              <a:rPr lang="en-US" dirty="0"/>
              <a:t>~120 DAM Servers</a:t>
            </a:r>
          </a:p>
          <a:p>
            <a:pPr lvl="1"/>
            <a:endParaRPr lang="en-US" dirty="0"/>
          </a:p>
          <a:p>
            <a:r>
              <a:rPr lang="en-US" dirty="0"/>
              <a:t>Expected total power requirements are between </a:t>
            </a:r>
            <a:r>
              <a:rPr lang="en-US" dirty="0">
                <a:solidFill>
                  <a:srgbClr val="00B0F0"/>
                </a:solidFill>
              </a:rPr>
              <a:t>300-350kW</a:t>
            </a:r>
          </a:p>
          <a:p>
            <a:r>
              <a:rPr lang="en-US" dirty="0"/>
              <a:t>Current power infrastructure for the DAQ Room is sufficient, however cooling efficiency should be improved</a:t>
            </a:r>
          </a:p>
          <a:p>
            <a:r>
              <a:rPr lang="en-US" dirty="0"/>
              <a:t>Some discussions over splitting Echelon 0 resources between IP6 and the BNL Data Center.</a:t>
            </a:r>
          </a:p>
        </p:txBody>
      </p:sp>
      <p:grpSp>
        <p:nvGrpSpPr>
          <p:cNvPr id="6" name="Group 5">
            <a:extLst>
              <a:ext uri="{FF2B5EF4-FFF2-40B4-BE49-F238E27FC236}">
                <a16:creationId xmlns:a16="http://schemas.microsoft.com/office/drawing/2014/main" id="{AB0318E0-4DAD-748E-2DF7-98C9C2680507}"/>
              </a:ext>
            </a:extLst>
          </p:cNvPr>
          <p:cNvGrpSpPr>
            <a:grpSpLocks noChangeAspect="1"/>
          </p:cNvGrpSpPr>
          <p:nvPr/>
        </p:nvGrpSpPr>
        <p:grpSpPr>
          <a:xfrm>
            <a:off x="6538898" y="3254988"/>
            <a:ext cx="5391070" cy="3035372"/>
            <a:chOff x="891074" y="715155"/>
            <a:chExt cx="9847903" cy="5912228"/>
          </a:xfrm>
        </p:grpSpPr>
        <p:sp>
          <p:nvSpPr>
            <p:cNvPr id="7" name="Arc 6">
              <a:extLst>
                <a:ext uri="{FF2B5EF4-FFF2-40B4-BE49-F238E27FC236}">
                  <a16:creationId xmlns:a16="http://schemas.microsoft.com/office/drawing/2014/main" id="{7E5817ED-A268-27B0-25CF-3FEEE3D2B209}"/>
                </a:ext>
              </a:extLst>
            </p:cNvPr>
            <p:cNvSpPr/>
            <p:nvPr/>
          </p:nvSpPr>
          <p:spPr>
            <a:xfrm rot="4981163">
              <a:off x="6894357" y="5020814"/>
              <a:ext cx="1573926" cy="1639212"/>
            </a:xfrm>
            <a:prstGeom prst="arc">
              <a:avLst>
                <a:gd name="adj1" fmla="val 16200000"/>
                <a:gd name="adj2" fmla="val 1862196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8" name="Group 7">
              <a:extLst>
                <a:ext uri="{FF2B5EF4-FFF2-40B4-BE49-F238E27FC236}">
                  <a16:creationId xmlns:a16="http://schemas.microsoft.com/office/drawing/2014/main" id="{210DD1B0-9C77-9124-53C3-B013B29BB0CD}"/>
                </a:ext>
              </a:extLst>
            </p:cNvPr>
            <p:cNvGrpSpPr/>
            <p:nvPr/>
          </p:nvGrpSpPr>
          <p:grpSpPr>
            <a:xfrm>
              <a:off x="891074" y="715155"/>
              <a:ext cx="9847903" cy="5665657"/>
              <a:chOff x="891074" y="715155"/>
              <a:chExt cx="9847903" cy="5665657"/>
            </a:xfrm>
          </p:grpSpPr>
          <p:pic>
            <p:nvPicPr>
              <p:cNvPr id="9" name="Picture 8">
                <a:extLst>
                  <a:ext uri="{FF2B5EF4-FFF2-40B4-BE49-F238E27FC236}">
                    <a16:creationId xmlns:a16="http://schemas.microsoft.com/office/drawing/2014/main" id="{94264BF7-31A4-D5A9-1D34-2A0A003D73DF}"/>
                  </a:ext>
                </a:extLst>
              </p:cNvPr>
              <p:cNvPicPr>
                <a:picLocks noChangeAspect="1"/>
              </p:cNvPicPr>
              <p:nvPr/>
            </p:nvPicPr>
            <p:blipFill>
              <a:blip r:embed="rId2"/>
              <a:stretch>
                <a:fillRect/>
              </a:stretch>
            </p:blipFill>
            <p:spPr>
              <a:xfrm>
                <a:off x="1571455" y="1017579"/>
                <a:ext cx="9114109" cy="4822842"/>
              </a:xfrm>
              <a:prstGeom prst="rect">
                <a:avLst/>
              </a:prstGeom>
            </p:spPr>
          </p:pic>
          <p:sp>
            <p:nvSpPr>
              <p:cNvPr id="10" name="TextBox 9">
                <a:extLst>
                  <a:ext uri="{FF2B5EF4-FFF2-40B4-BE49-F238E27FC236}">
                    <a16:creationId xmlns:a16="http://schemas.microsoft.com/office/drawing/2014/main" id="{96A71BBB-8F52-3132-01C5-A7A7C75EA67C}"/>
                  </a:ext>
                </a:extLst>
              </p:cNvPr>
              <p:cNvSpPr txBox="1"/>
              <p:nvPr/>
            </p:nvSpPr>
            <p:spPr>
              <a:xfrm>
                <a:off x="2066097" y="5163014"/>
                <a:ext cx="1995684" cy="527542"/>
              </a:xfrm>
              <a:prstGeom prst="rect">
                <a:avLst/>
              </a:prstGeom>
              <a:noFill/>
            </p:spPr>
            <p:txBody>
              <a:bodyPr wrap="none" rtlCol="0">
                <a:spAutoFit/>
              </a:bodyPr>
              <a:lstStyle/>
              <a:p>
                <a:r>
                  <a:rPr lang="en-US" sz="1600" dirty="0">
                    <a:solidFill>
                      <a:srgbClr val="0070C0"/>
                    </a:solidFill>
                    <a:latin typeface="+mj-lt"/>
                  </a:rPr>
                  <a:t>DAQ Room</a:t>
                </a:r>
              </a:p>
            </p:txBody>
          </p:sp>
          <p:sp>
            <p:nvSpPr>
              <p:cNvPr id="11" name="TextBox 10">
                <a:extLst>
                  <a:ext uri="{FF2B5EF4-FFF2-40B4-BE49-F238E27FC236}">
                    <a16:creationId xmlns:a16="http://schemas.microsoft.com/office/drawing/2014/main" id="{72A207F7-D1C8-45A3-278A-70DA5D59D4B1}"/>
                  </a:ext>
                </a:extLst>
              </p:cNvPr>
              <p:cNvSpPr txBox="1"/>
              <p:nvPr/>
            </p:nvSpPr>
            <p:spPr>
              <a:xfrm>
                <a:off x="1661532" y="715155"/>
                <a:ext cx="2565586" cy="479585"/>
              </a:xfrm>
              <a:prstGeom prst="rect">
                <a:avLst/>
              </a:prstGeom>
              <a:noFill/>
            </p:spPr>
            <p:txBody>
              <a:bodyPr wrap="none" rtlCol="0">
                <a:spAutoFit/>
              </a:bodyPr>
              <a:lstStyle/>
              <a:p>
                <a:r>
                  <a:rPr lang="en-US" sz="1400" dirty="0"/>
                  <a:t>From Control Room</a:t>
                </a:r>
              </a:p>
            </p:txBody>
          </p:sp>
          <p:sp>
            <p:nvSpPr>
              <p:cNvPr id="12" name="TextBox 11">
                <a:extLst>
                  <a:ext uri="{FF2B5EF4-FFF2-40B4-BE49-F238E27FC236}">
                    <a16:creationId xmlns:a16="http://schemas.microsoft.com/office/drawing/2014/main" id="{8F56C401-E490-C928-3868-427F0FC2448B}"/>
                  </a:ext>
                </a:extLst>
              </p:cNvPr>
              <p:cNvSpPr txBox="1"/>
              <p:nvPr/>
            </p:nvSpPr>
            <p:spPr>
              <a:xfrm>
                <a:off x="891074" y="3154454"/>
                <a:ext cx="778203" cy="479585"/>
              </a:xfrm>
              <a:prstGeom prst="rect">
                <a:avLst/>
              </a:prstGeom>
              <a:noFill/>
            </p:spPr>
            <p:txBody>
              <a:bodyPr wrap="none" rtlCol="0">
                <a:spAutoFit/>
              </a:bodyPr>
              <a:lstStyle/>
              <a:p>
                <a:r>
                  <a:rPr lang="en-US" sz="1400" dirty="0"/>
                  <a:t>26 ft</a:t>
                </a:r>
              </a:p>
            </p:txBody>
          </p:sp>
          <p:sp>
            <p:nvSpPr>
              <p:cNvPr id="13" name="TextBox 12">
                <a:extLst>
                  <a:ext uri="{FF2B5EF4-FFF2-40B4-BE49-F238E27FC236}">
                    <a16:creationId xmlns:a16="http://schemas.microsoft.com/office/drawing/2014/main" id="{522D7252-37AF-A9C5-AAB9-FDC665373E3B}"/>
                  </a:ext>
                </a:extLst>
              </p:cNvPr>
              <p:cNvSpPr txBox="1"/>
              <p:nvPr/>
            </p:nvSpPr>
            <p:spPr>
              <a:xfrm>
                <a:off x="5509428" y="5870447"/>
                <a:ext cx="778203" cy="479585"/>
              </a:xfrm>
              <a:prstGeom prst="rect">
                <a:avLst/>
              </a:prstGeom>
              <a:noFill/>
            </p:spPr>
            <p:txBody>
              <a:bodyPr wrap="none" rtlCol="0">
                <a:spAutoFit/>
              </a:bodyPr>
              <a:lstStyle/>
              <a:p>
                <a:r>
                  <a:rPr lang="en-US" sz="1400" dirty="0"/>
                  <a:t>48 ft</a:t>
                </a:r>
              </a:p>
            </p:txBody>
          </p:sp>
          <p:cxnSp>
            <p:nvCxnSpPr>
              <p:cNvPr id="14" name="Straight Arrow Connector 13">
                <a:extLst>
                  <a:ext uri="{FF2B5EF4-FFF2-40B4-BE49-F238E27FC236}">
                    <a16:creationId xmlns:a16="http://schemas.microsoft.com/office/drawing/2014/main" id="{8402C213-9491-0865-45B1-784E07BBF9B5}"/>
                  </a:ext>
                </a:extLst>
              </p:cNvPr>
              <p:cNvCxnSpPr>
                <a:cxnSpLocks/>
              </p:cNvCxnSpPr>
              <p:nvPr/>
            </p:nvCxnSpPr>
            <p:spPr>
              <a:xfrm>
                <a:off x="1661532" y="5851572"/>
                <a:ext cx="8396868"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A09B83-21F3-A875-2CBC-FA82BDD1797E}"/>
                  </a:ext>
                </a:extLst>
              </p:cNvPr>
              <p:cNvCxnSpPr>
                <a:cxnSpLocks/>
              </p:cNvCxnSpPr>
              <p:nvPr/>
            </p:nvCxnSpPr>
            <p:spPr>
              <a:xfrm flipV="1">
                <a:off x="1506436" y="1084487"/>
                <a:ext cx="0" cy="468902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18F6ED-FB69-04AB-B92E-FF338A4C9EC7}"/>
                  </a:ext>
                </a:extLst>
              </p:cNvPr>
              <p:cNvCxnSpPr>
                <a:cxnSpLocks/>
              </p:cNvCxnSpPr>
              <p:nvPr/>
            </p:nvCxnSpPr>
            <p:spPr>
              <a:xfrm flipH="1" flipV="1">
                <a:off x="7772400" y="5691586"/>
                <a:ext cx="579864" cy="549228"/>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185AB4-92D6-E63B-481F-B469E903BA57}"/>
                  </a:ext>
                </a:extLst>
              </p:cNvPr>
              <p:cNvSpPr txBox="1"/>
              <p:nvPr/>
            </p:nvSpPr>
            <p:spPr>
              <a:xfrm>
                <a:off x="8474552" y="5901227"/>
                <a:ext cx="2264425" cy="479585"/>
              </a:xfrm>
              <a:prstGeom prst="rect">
                <a:avLst/>
              </a:prstGeom>
              <a:noFill/>
            </p:spPr>
            <p:txBody>
              <a:bodyPr wrap="none" rtlCol="0">
                <a:spAutoFit/>
              </a:bodyPr>
              <a:lstStyle/>
              <a:p>
                <a:r>
                  <a:rPr lang="en-US" sz="1400" dirty="0"/>
                  <a:t>To Assembly Hall</a:t>
                </a:r>
              </a:p>
            </p:txBody>
          </p:sp>
        </p:grpSp>
      </p:grpSp>
      <p:pic>
        <p:nvPicPr>
          <p:cNvPr id="1026" name="Picture 2">
            <a:extLst>
              <a:ext uri="{FF2B5EF4-FFF2-40B4-BE49-F238E27FC236}">
                <a16:creationId xmlns:a16="http://schemas.microsoft.com/office/drawing/2014/main" id="{A115E3E3-EC69-963E-9245-2862B9053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549" y="524237"/>
            <a:ext cx="3741784" cy="27871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B78B52-63A1-931E-A6F5-B2E4BB8E0A6A}"/>
              </a:ext>
            </a:extLst>
          </p:cNvPr>
          <p:cNvSpPr/>
          <p:nvPr/>
        </p:nvSpPr>
        <p:spPr>
          <a:xfrm>
            <a:off x="8962972" y="834264"/>
            <a:ext cx="367298" cy="740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
            <a:extLst>
              <a:ext uri="{FF2B5EF4-FFF2-40B4-BE49-F238E27FC236}">
                <a16:creationId xmlns:a16="http://schemas.microsoft.com/office/drawing/2014/main" id="{37ECA1D5-5CA0-F94C-7D0C-D571843A0611}"/>
              </a:ext>
            </a:extLst>
          </p:cNvPr>
          <p:cNvSpPr/>
          <p:nvPr/>
        </p:nvSpPr>
        <p:spPr>
          <a:xfrm>
            <a:off x="6561123" y="85189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a:t>
            </a:r>
          </a:p>
        </p:txBody>
      </p:sp>
    </p:spTree>
    <p:extLst>
      <p:ext uri="{BB962C8B-B14F-4D97-AF65-F5344CB8AC3E}">
        <p14:creationId xmlns:p14="http://schemas.microsoft.com/office/powerpoint/2010/main" val="265810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462579" y="0"/>
            <a:ext cx="11499925" cy="825178"/>
          </a:xfrm>
        </p:spPr>
        <p:txBody>
          <a:bodyPr>
            <a:normAutofit/>
          </a:bodyPr>
          <a:lstStyle/>
          <a:p>
            <a:r>
              <a:rPr lang="en-US" sz="3200" dirty="0"/>
              <a:t>DAQ Computing – Stream Processing</a:t>
            </a:r>
          </a:p>
        </p:txBody>
      </p:sp>
      <p:sp>
        <p:nvSpPr>
          <p:cNvPr id="8" name="TextBox 7">
            <a:extLst>
              <a:ext uri="{FF2B5EF4-FFF2-40B4-BE49-F238E27FC236}">
                <a16:creationId xmlns:a16="http://schemas.microsoft.com/office/drawing/2014/main" id="{E7635039-F4A7-B34F-B4B5-B25B1342CA20}"/>
              </a:ext>
            </a:extLst>
          </p:cNvPr>
          <p:cNvSpPr txBox="1"/>
          <p:nvPr/>
        </p:nvSpPr>
        <p:spPr>
          <a:xfrm>
            <a:off x="599796" y="1167499"/>
            <a:ext cx="3819804" cy="5193729"/>
          </a:xfrm>
          <a:prstGeom prst="rect">
            <a:avLst/>
          </a:prstGeom>
          <a:noFill/>
        </p:spPr>
        <p:txBody>
          <a:bodyPr wrap="square" rtlCol="0">
            <a:spAutoFit/>
          </a:bodyPr>
          <a:lstStyle/>
          <a:p>
            <a:r>
              <a:rPr lang="en-US" sz="1350" b="1" dirty="0">
                <a:solidFill>
                  <a:schemeClr val="bg2"/>
                </a:solidFill>
              </a:rPr>
              <a:t>DAQ</a:t>
            </a:r>
          </a:p>
          <a:p>
            <a:pPr marL="214313" indent="-214313">
              <a:buFont typeface="Arial" panose="020B0604020202020204" pitchFamily="34" charset="0"/>
              <a:buChar char="•"/>
            </a:pPr>
            <a:r>
              <a:rPr lang="en-US" sz="1400" dirty="0">
                <a:solidFill>
                  <a:srgbClr val="0070C0"/>
                </a:solidFill>
              </a:rPr>
              <a:t>Time Frames (~668µs) </a:t>
            </a:r>
          </a:p>
          <a:p>
            <a:pPr marL="557213" lvl="1" indent="-214313">
              <a:buFont typeface="Arial" panose="020B0604020202020204" pitchFamily="34" charset="0"/>
              <a:buChar char="•"/>
            </a:pPr>
            <a:r>
              <a:rPr lang="en-US" sz="1400" dirty="0">
                <a:sym typeface="Wingdings" panose="05000000000000000000" pitchFamily="2" charset="2"/>
              </a:rPr>
              <a:t>16 bits at 10.2ns</a:t>
            </a:r>
          </a:p>
          <a:p>
            <a:pPr marL="557213" lvl="1" indent="-214313">
              <a:buFont typeface="Arial" panose="020B0604020202020204" pitchFamily="34" charset="0"/>
              <a:buChar char="•"/>
            </a:pPr>
            <a:r>
              <a:rPr lang="en-US" sz="1400" dirty="0">
                <a:sym typeface="Wingdings" panose="05000000000000000000" pitchFamily="2" charset="2"/>
              </a:rPr>
              <a:t>~350 collisions per Frame</a:t>
            </a:r>
          </a:p>
          <a:p>
            <a:pPr marL="557213" lvl="1" indent="-214313">
              <a:buFont typeface="Arial" panose="020B0604020202020204" pitchFamily="34" charset="0"/>
              <a:buChar char="•"/>
            </a:pPr>
            <a:r>
              <a:rPr lang="en-US" sz="1400" dirty="0">
                <a:sym typeface="Wingdings" panose="05000000000000000000" pitchFamily="2" charset="2"/>
              </a:rPr>
              <a:t>~10MB data per Frame</a:t>
            </a:r>
          </a:p>
          <a:p>
            <a:pPr marL="557213" lvl="1" indent="-214313">
              <a:buFont typeface="Arial" panose="020B0604020202020204" pitchFamily="34" charset="0"/>
              <a:buChar char="•"/>
            </a:pPr>
            <a:r>
              <a:rPr lang="en-US" sz="1400" dirty="0">
                <a:sym typeface="Wingdings" panose="05000000000000000000" pitchFamily="2" charset="2"/>
              </a:rPr>
              <a:t>~2.0MB input per DAM</a:t>
            </a:r>
          </a:p>
          <a:p>
            <a:pPr marL="557213" lvl="1" indent="-214313">
              <a:buFont typeface="Arial" panose="020B0604020202020204" pitchFamily="34" charset="0"/>
              <a:buChar char="•"/>
            </a:pPr>
            <a:r>
              <a:rPr lang="en-US" sz="1400" dirty="0">
                <a:sym typeface="Wingdings" panose="05000000000000000000" pitchFamily="2" charset="2"/>
              </a:rPr>
              <a:t>~100kB output per DAM</a:t>
            </a:r>
          </a:p>
          <a:p>
            <a:pPr marL="342900" lvl="1"/>
            <a:endParaRPr lang="en-US" sz="1400" dirty="0">
              <a:sym typeface="Wingdings" panose="05000000000000000000" pitchFamily="2" charset="2"/>
            </a:endParaRPr>
          </a:p>
          <a:p>
            <a:r>
              <a:rPr lang="en-US" sz="1400" b="1" dirty="0">
                <a:solidFill>
                  <a:schemeClr val="bg2"/>
                </a:solidFill>
                <a:sym typeface="Wingdings" panose="05000000000000000000" pitchFamily="2" charset="2"/>
              </a:rPr>
              <a:t>Online Computing </a:t>
            </a:r>
          </a:p>
          <a:p>
            <a:pPr marL="214313" indent="-214313">
              <a:buFont typeface="Arial" panose="020B0604020202020204" pitchFamily="34" charset="0"/>
              <a:buChar char="•"/>
            </a:pPr>
            <a:r>
              <a:rPr lang="en-US" sz="1400" dirty="0">
                <a:solidFill>
                  <a:srgbClr val="0070C0"/>
                </a:solidFill>
                <a:sym typeface="Wingdings" panose="05000000000000000000" pitchFamily="2" charset="2"/>
              </a:rPr>
              <a:t>Routing data</a:t>
            </a:r>
          </a:p>
          <a:p>
            <a:pPr marL="214313" indent="-214313">
              <a:buFont typeface="Arial" panose="020B0604020202020204" pitchFamily="34" charset="0"/>
              <a:buChar char="•"/>
            </a:pPr>
            <a:r>
              <a:rPr lang="en-US" sz="1400" dirty="0">
                <a:solidFill>
                  <a:srgbClr val="0070C0"/>
                </a:solidFill>
                <a:sym typeface="Wingdings" panose="05000000000000000000" pitchFamily="2" charset="2"/>
              </a:rPr>
              <a:t>Formatting data</a:t>
            </a:r>
          </a:p>
          <a:p>
            <a:pPr marL="214313" indent="-214313">
              <a:buFont typeface="Arial" panose="020B0604020202020204" pitchFamily="34" charset="0"/>
              <a:buChar char="•"/>
            </a:pPr>
            <a:r>
              <a:rPr lang="en-US" sz="1400" dirty="0">
                <a:solidFill>
                  <a:srgbClr val="0070C0"/>
                </a:solidFill>
                <a:sym typeface="Wingdings" panose="05000000000000000000" pitchFamily="2" charset="2"/>
              </a:rPr>
              <a:t>Processing data</a:t>
            </a:r>
          </a:p>
          <a:p>
            <a:pPr marL="557213" lvl="1" indent="-214313">
              <a:buFont typeface="Arial" panose="020B0604020202020204" pitchFamily="34" charset="0"/>
              <a:buChar char="•"/>
            </a:pPr>
            <a:r>
              <a:rPr lang="en-US" sz="1400" dirty="0">
                <a:sym typeface="Wingdings" panose="05000000000000000000" pitchFamily="2" charset="2"/>
              </a:rPr>
              <a:t>DAM FPGA &amp; CPUs</a:t>
            </a:r>
          </a:p>
          <a:p>
            <a:pPr marL="557213" lvl="1" indent="-214313">
              <a:buFont typeface="Arial" panose="020B0604020202020204" pitchFamily="34" charset="0"/>
              <a:buChar char="•"/>
            </a:pPr>
            <a:r>
              <a:rPr lang="en-US" sz="1400" dirty="0">
                <a:sym typeface="Wingdings" panose="05000000000000000000" pitchFamily="2" charset="2"/>
              </a:rPr>
              <a:t>Cluster finding</a:t>
            </a:r>
          </a:p>
          <a:p>
            <a:pPr marL="557213" lvl="1" indent="-214313">
              <a:buFont typeface="Arial" panose="020B0604020202020204" pitchFamily="34" charset="0"/>
              <a:buChar char="•"/>
            </a:pPr>
            <a:r>
              <a:rPr lang="en-US" sz="1400" dirty="0">
                <a:sym typeface="Wingdings" panose="05000000000000000000" pitchFamily="2" charset="2"/>
              </a:rPr>
              <a:t>Software filters</a:t>
            </a:r>
          </a:p>
          <a:p>
            <a:pPr marL="557213" lvl="1" indent="-214313">
              <a:buFont typeface="Arial" panose="020B0604020202020204" pitchFamily="34" charset="0"/>
              <a:buChar char="•"/>
            </a:pPr>
            <a:r>
              <a:rPr lang="en-US" sz="1400" dirty="0">
                <a:sym typeface="Wingdings" panose="05000000000000000000" pitchFamily="2" charset="2"/>
              </a:rPr>
              <a:t>Sanity Checkers </a:t>
            </a:r>
          </a:p>
          <a:p>
            <a:pPr marL="557213" lvl="1" indent="-214313">
              <a:buFont typeface="Arial" panose="020B0604020202020204" pitchFamily="34" charset="0"/>
              <a:buChar char="•"/>
            </a:pPr>
            <a:r>
              <a:rPr lang="en-US" sz="1400" dirty="0">
                <a:sym typeface="Wingdings" panose="05000000000000000000" pitchFamily="2" charset="2"/>
              </a:rPr>
              <a:t>QA Monitoring</a:t>
            </a:r>
          </a:p>
          <a:p>
            <a:pPr marL="557213" lvl="1" indent="-214313">
              <a:buFont typeface="Arial" panose="020B0604020202020204" pitchFamily="34" charset="0"/>
              <a:buChar char="•"/>
            </a:pPr>
            <a:r>
              <a:rPr lang="en-US" sz="1400" dirty="0">
                <a:sym typeface="Wingdings" panose="05000000000000000000" pitchFamily="2" charset="2"/>
              </a:rPr>
              <a:t>Metadata</a:t>
            </a:r>
          </a:p>
          <a:p>
            <a:pPr marL="557213" lvl="1" indent="-214313">
              <a:buFont typeface="Arial" panose="020B0604020202020204" pitchFamily="34" charset="0"/>
              <a:buChar char="•"/>
            </a:pPr>
            <a:r>
              <a:rPr lang="en-US" sz="1400" dirty="0">
                <a:sym typeface="Wingdings" panose="05000000000000000000" pitchFamily="2" charset="2"/>
              </a:rPr>
              <a:t>Slow controls integration</a:t>
            </a:r>
          </a:p>
          <a:p>
            <a:endParaRPr lang="en-US" sz="1400" dirty="0">
              <a:sym typeface="Wingdings" panose="05000000000000000000" pitchFamily="2" charset="2"/>
            </a:endParaRPr>
          </a:p>
          <a:p>
            <a:pPr marL="214313" indent="-214313">
              <a:buFont typeface="Arial" panose="020B0604020202020204" pitchFamily="34" charset="0"/>
              <a:buChar char="•"/>
            </a:pPr>
            <a:r>
              <a:rPr lang="en-US" sz="1400" dirty="0">
                <a:solidFill>
                  <a:srgbClr val="0070C0"/>
                </a:solidFill>
                <a:sym typeface="Wingdings" panose="05000000000000000000" pitchFamily="2" charset="2"/>
              </a:rPr>
              <a:t>Scalers / continuously running DAQ components</a:t>
            </a:r>
          </a:p>
          <a:p>
            <a:pPr marL="214313" indent="-214313">
              <a:buFont typeface="Arial" panose="020B0604020202020204" pitchFamily="34" charset="0"/>
              <a:buChar char="•"/>
            </a:pPr>
            <a:endParaRPr lang="en-US" sz="1050" dirty="0"/>
          </a:p>
          <a:p>
            <a:endParaRPr lang="en-US" sz="1350" dirty="0"/>
          </a:p>
        </p:txBody>
      </p:sp>
      <p:pic>
        <p:nvPicPr>
          <p:cNvPr id="9" name="Picture 8">
            <a:extLst>
              <a:ext uri="{FF2B5EF4-FFF2-40B4-BE49-F238E27FC236}">
                <a16:creationId xmlns:a16="http://schemas.microsoft.com/office/drawing/2014/main" id="{174302DB-D957-BD4F-BA0A-C09E613E6DC9}"/>
              </a:ext>
            </a:extLst>
          </p:cNvPr>
          <p:cNvPicPr>
            <a:picLocks noChangeAspect="1"/>
          </p:cNvPicPr>
          <p:nvPr/>
        </p:nvPicPr>
        <p:blipFill>
          <a:blip r:embed="rId2"/>
          <a:stretch>
            <a:fillRect/>
          </a:stretch>
        </p:blipFill>
        <p:spPr>
          <a:xfrm>
            <a:off x="4360913" y="1057708"/>
            <a:ext cx="7585502" cy="4965215"/>
          </a:xfrm>
          <a:prstGeom prst="rect">
            <a:avLst/>
          </a:prstGeom>
        </p:spPr>
      </p:pic>
      <p:sp>
        <p:nvSpPr>
          <p:cNvPr id="3" name="Rectangle 2">
            <a:extLst>
              <a:ext uri="{FF2B5EF4-FFF2-40B4-BE49-F238E27FC236}">
                <a16:creationId xmlns:a16="http://schemas.microsoft.com/office/drawing/2014/main" id="{86689B5B-C5D3-00FF-64C2-BAD2634CAFB7}"/>
              </a:ext>
            </a:extLst>
          </p:cNvPr>
          <p:cNvSpPr/>
          <p:nvPr/>
        </p:nvSpPr>
        <p:spPr>
          <a:xfrm>
            <a:off x="11346426" y="1524000"/>
            <a:ext cx="334297" cy="324465"/>
          </a:xfrm>
          <a:prstGeom prst="rect">
            <a:avLst/>
          </a:prstGeom>
          <a:solidFill>
            <a:srgbClr val="F6F1E1"/>
          </a:solidFill>
          <a:ln>
            <a:solidFill>
              <a:srgbClr val="F6F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26045F-5D91-C72B-EC9F-DD0B4091F1EB}"/>
              </a:ext>
            </a:extLst>
          </p:cNvPr>
          <p:cNvSpPr/>
          <p:nvPr/>
        </p:nvSpPr>
        <p:spPr>
          <a:xfrm>
            <a:off x="4538597" y="3171604"/>
            <a:ext cx="3344415" cy="2324628"/>
          </a:xfrm>
          <a:prstGeom prst="rect">
            <a:avLst/>
          </a:prstGeom>
          <a:solidFill>
            <a:srgbClr val="F6F1E1"/>
          </a:solidFill>
          <a:ln>
            <a:solidFill>
              <a:srgbClr val="F6F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rPr>
              <a:t>Additional “Banks” can be created to facilitate online processing</a:t>
            </a:r>
          </a:p>
          <a:p>
            <a:pPr marL="742950" lvl="1" indent="-285750">
              <a:buFont typeface="Arial" panose="020B0604020202020204" pitchFamily="34" charset="0"/>
              <a:buChar char="•"/>
            </a:pPr>
            <a:r>
              <a:rPr lang="en-US" sz="1400" dirty="0">
                <a:solidFill>
                  <a:schemeClr val="tx1"/>
                </a:solidFill>
              </a:rPr>
              <a:t>Bank structure can be variable for different time frames.</a:t>
            </a:r>
          </a:p>
          <a:p>
            <a:pPr lvl="1"/>
            <a:endParaRPr lang="en-US" sz="1400" dirty="0">
              <a:solidFill>
                <a:schemeClr val="tx1"/>
              </a:solidFill>
            </a:endParaRPr>
          </a:p>
          <a:p>
            <a:pPr marL="742950" lvl="1" indent="-285750">
              <a:buFont typeface="Arial" panose="020B0604020202020204" pitchFamily="34" charset="0"/>
              <a:buChar char="•"/>
            </a:pPr>
            <a:r>
              <a:rPr lang="en-US" sz="1400" dirty="0">
                <a:solidFill>
                  <a:schemeClr val="tx1"/>
                </a:solidFill>
              </a:rPr>
              <a:t>Bank format can differ depending on the data source.</a:t>
            </a:r>
          </a:p>
          <a:p>
            <a:pPr marL="742950" lvl="1" indent="-285750">
              <a:buFont typeface="Arial" panose="020B0604020202020204" pitchFamily="34" charset="0"/>
              <a:buChar char="•"/>
            </a:pPr>
            <a:endParaRPr lang="en-US" sz="1600" dirty="0">
              <a:solidFill>
                <a:schemeClr val="tx1"/>
              </a:solidFill>
            </a:endParaRPr>
          </a:p>
        </p:txBody>
      </p:sp>
      <p:sp>
        <p:nvSpPr>
          <p:cNvPr id="6" name="TextBox 5">
            <a:extLst>
              <a:ext uri="{FF2B5EF4-FFF2-40B4-BE49-F238E27FC236}">
                <a16:creationId xmlns:a16="http://schemas.microsoft.com/office/drawing/2014/main" id="{583B584C-751B-C065-4AE7-C8F436B6F067}"/>
              </a:ext>
            </a:extLst>
          </p:cNvPr>
          <p:cNvSpPr txBox="1"/>
          <p:nvPr/>
        </p:nvSpPr>
        <p:spPr>
          <a:xfrm>
            <a:off x="4538597" y="1231612"/>
            <a:ext cx="1420010" cy="584775"/>
          </a:xfrm>
          <a:prstGeom prst="rect">
            <a:avLst/>
          </a:prstGeom>
          <a:noFill/>
        </p:spPr>
        <p:txBody>
          <a:bodyPr wrap="square" rtlCol="0">
            <a:spAutoFit/>
          </a:bodyPr>
          <a:lstStyle/>
          <a:p>
            <a:r>
              <a:rPr lang="en-US" sz="1600" dirty="0"/>
              <a:t>3 levels of aggregation</a:t>
            </a:r>
          </a:p>
        </p:txBody>
      </p:sp>
      <p:sp>
        <p:nvSpPr>
          <p:cNvPr id="7" name="TextBox 6">
            <a:extLst>
              <a:ext uri="{FF2B5EF4-FFF2-40B4-BE49-F238E27FC236}">
                <a16:creationId xmlns:a16="http://schemas.microsoft.com/office/drawing/2014/main" id="{F5301156-C655-3EDC-CE58-1FB1DEF0073B}"/>
              </a:ext>
            </a:extLst>
          </p:cNvPr>
          <p:cNvSpPr txBox="1"/>
          <p:nvPr/>
        </p:nvSpPr>
        <p:spPr>
          <a:xfrm>
            <a:off x="10456851" y="1390561"/>
            <a:ext cx="1332377" cy="523220"/>
          </a:xfrm>
          <a:prstGeom prst="rect">
            <a:avLst/>
          </a:prstGeom>
          <a:solidFill>
            <a:srgbClr val="F6F1E1"/>
          </a:solidFill>
        </p:spPr>
        <p:txBody>
          <a:bodyPr wrap="square" rtlCol="0">
            <a:spAutoFit/>
          </a:bodyPr>
          <a:lstStyle/>
          <a:p>
            <a:pPr algn="ctr"/>
            <a:r>
              <a:rPr lang="en-US" sz="1400" b="1" dirty="0"/>
              <a:t>DAM output</a:t>
            </a:r>
          </a:p>
          <a:p>
            <a:pPr algn="ctr"/>
            <a:r>
              <a:rPr lang="en-US" sz="1400" b="1" dirty="0"/>
              <a:t>1 Time Frame</a:t>
            </a:r>
          </a:p>
        </p:txBody>
      </p:sp>
    </p:spTree>
    <p:extLst>
      <p:ext uri="{BB962C8B-B14F-4D97-AF65-F5344CB8AC3E}">
        <p14:creationId xmlns:p14="http://schemas.microsoft.com/office/powerpoint/2010/main" val="1103600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6C35-9689-783D-6982-2917F84B98C7}"/>
              </a:ext>
            </a:extLst>
          </p:cNvPr>
          <p:cNvSpPr>
            <a:spLocks noGrp="1"/>
          </p:cNvSpPr>
          <p:nvPr>
            <p:ph type="title"/>
          </p:nvPr>
        </p:nvSpPr>
        <p:spPr/>
        <p:txBody>
          <a:bodyPr/>
          <a:lstStyle/>
          <a:p>
            <a:r>
              <a:rPr lang="en-US" dirty="0"/>
              <a:t>Slow Control Integration</a:t>
            </a:r>
          </a:p>
        </p:txBody>
      </p:sp>
      <p:sp>
        <p:nvSpPr>
          <p:cNvPr id="4" name="Text Placeholder 3">
            <a:extLst>
              <a:ext uri="{FF2B5EF4-FFF2-40B4-BE49-F238E27FC236}">
                <a16:creationId xmlns:a16="http://schemas.microsoft.com/office/drawing/2014/main" id="{3238906E-1D79-9567-D6F0-4AAC04EB5CAB}"/>
              </a:ext>
            </a:extLst>
          </p:cNvPr>
          <p:cNvSpPr txBox="1">
            <a:spLocks noGrp="1"/>
          </p:cNvSpPr>
          <p:nvPr>
            <p:ph type="body" sz="quarter" idx="10"/>
          </p:nvPr>
        </p:nvSpPr>
        <p:spPr>
          <a:xfrm>
            <a:off x="461963" y="981075"/>
            <a:ext cx="11499850" cy="4862870"/>
          </a:xfrm>
          <a:prstGeom prst="rect">
            <a:avLst/>
          </a:prstGeom>
          <a:noFill/>
        </p:spPr>
        <p:txBody>
          <a:bodyPr wrap="square" rtlCol="0">
            <a:spAutoFit/>
          </a:bodyPr>
          <a:lstStyle/>
          <a:p>
            <a:pPr marL="285750" indent="-285750">
              <a:buFont typeface="Wingdings" pitchFamily="2" charset="2"/>
              <a:buChar char="§"/>
            </a:pPr>
            <a:r>
              <a:rPr lang="en-US" sz="1800" dirty="0"/>
              <a:t>There will be many slow control and monitoring systems associated with the EIC collider and </a:t>
            </a:r>
            <a:r>
              <a:rPr lang="en-US" sz="1800" dirty="0" err="1"/>
              <a:t>ePIC</a:t>
            </a:r>
            <a:r>
              <a:rPr lang="en-US" sz="1800" dirty="0"/>
              <a:t> detector subsystems.</a:t>
            </a:r>
          </a:p>
          <a:p>
            <a:pPr marL="742950" lvl="1" indent="-285750">
              <a:buFont typeface="Wingdings" pitchFamily="2" charset="2"/>
              <a:buChar char="§"/>
            </a:pPr>
            <a:r>
              <a:rPr lang="en-US" sz="1600" dirty="0">
                <a:solidFill>
                  <a:srgbClr val="0070C0"/>
                </a:solidFill>
              </a:rPr>
              <a:t>BPMs, magnets, detector biases, HV, gas flows, temps, pressures, </a:t>
            </a:r>
            <a:r>
              <a:rPr lang="en-US" sz="1600" dirty="0" err="1">
                <a:solidFill>
                  <a:srgbClr val="0070C0"/>
                </a:solidFill>
              </a:rPr>
              <a:t>etc</a:t>
            </a:r>
            <a:r>
              <a:rPr lang="en-US" sz="1600" dirty="0">
                <a:solidFill>
                  <a:srgbClr val="0070C0"/>
                </a:solidFill>
              </a:rPr>
              <a:t>…</a:t>
            </a:r>
          </a:p>
          <a:p>
            <a:pPr marL="742950" lvl="1" indent="-285750">
              <a:buFont typeface="Wingdings" pitchFamily="2" charset="2"/>
              <a:buChar char="§"/>
            </a:pPr>
            <a:r>
              <a:rPr lang="en-US" sz="1600" dirty="0">
                <a:solidFill>
                  <a:srgbClr val="0070C0"/>
                </a:solidFill>
              </a:rPr>
              <a:t>Communication and configuration with all front-end boards must be supported – via DAM/RDO interfaces </a:t>
            </a:r>
          </a:p>
          <a:p>
            <a:pPr lvl="1"/>
            <a:endParaRPr lang="en-US" sz="1600" dirty="0"/>
          </a:p>
          <a:p>
            <a:pPr marL="285750" indent="-285750">
              <a:buFont typeface="Wingdings" pitchFamily="2" charset="2"/>
              <a:buChar char="§"/>
            </a:pPr>
            <a:r>
              <a:rPr lang="en-US" sz="1800" dirty="0"/>
              <a:t>Design and implementation of these control systems driven primarily by the relevant subsystems.</a:t>
            </a:r>
          </a:p>
          <a:p>
            <a:pPr marL="742950" lvl="1" indent="-285750">
              <a:buFont typeface="Wingdings" pitchFamily="2" charset="2"/>
              <a:buChar char="§"/>
            </a:pPr>
            <a:r>
              <a:rPr lang="en-US" sz="1600" dirty="0">
                <a:solidFill>
                  <a:srgbClr val="0070C0"/>
                </a:solidFill>
              </a:rPr>
              <a:t>We want to coordinate </a:t>
            </a:r>
            <a:r>
              <a:rPr lang="en-US" sz="1600" dirty="0" err="1">
                <a:solidFill>
                  <a:srgbClr val="0070C0"/>
                </a:solidFill>
              </a:rPr>
              <a:t>ePIC</a:t>
            </a:r>
            <a:r>
              <a:rPr lang="en-US" sz="1600" dirty="0">
                <a:solidFill>
                  <a:srgbClr val="0070C0"/>
                </a:solidFill>
              </a:rPr>
              <a:t> slow control as much as possible with the collider approach (expected to be primarily based on EPICS)</a:t>
            </a:r>
          </a:p>
          <a:p>
            <a:pPr marL="457200" lvl="1" indent="0">
              <a:buNone/>
            </a:pPr>
            <a:endParaRPr lang="en-US" sz="1800" dirty="0"/>
          </a:p>
          <a:p>
            <a:pPr marL="285750" indent="-285750">
              <a:buFont typeface="Wingdings" pitchFamily="2" charset="2"/>
              <a:buChar char="§"/>
            </a:pPr>
            <a:r>
              <a:rPr lang="en-US" sz="1800" dirty="0"/>
              <a:t>DAQ/Computing has defined responsibility for SC Integration (L4 WBS 6.10.09.2)</a:t>
            </a:r>
          </a:p>
          <a:p>
            <a:pPr marL="742950" lvl="1" indent="-285750">
              <a:buFont typeface="Wingdings" pitchFamily="2" charset="2"/>
              <a:buChar char="§"/>
            </a:pPr>
            <a:r>
              <a:rPr lang="en-US" sz="1600" dirty="0">
                <a:solidFill>
                  <a:srgbClr val="0070C0"/>
                </a:solidFill>
              </a:rPr>
              <a:t>Databases for maintaining SC data for calibrations and online/offline processing</a:t>
            </a:r>
          </a:p>
          <a:p>
            <a:pPr marL="742950" lvl="1" indent="-285750">
              <a:buFont typeface="Wingdings" pitchFamily="2" charset="2"/>
              <a:buChar char="§"/>
            </a:pPr>
            <a:r>
              <a:rPr lang="en-US" sz="1600" dirty="0">
                <a:solidFill>
                  <a:srgbClr val="0070C0"/>
                </a:solidFill>
              </a:rPr>
              <a:t>Manage SC data readout to synchronize with the physics stream data</a:t>
            </a:r>
          </a:p>
          <a:p>
            <a:pPr marL="742950" lvl="1" indent="-285750">
              <a:buFont typeface="Wingdings" pitchFamily="2" charset="2"/>
              <a:buChar char="§"/>
            </a:pPr>
            <a:r>
              <a:rPr lang="en-US" sz="1600" dirty="0">
                <a:solidFill>
                  <a:srgbClr val="0070C0"/>
                </a:solidFill>
              </a:rPr>
              <a:t>Maintain Software tools and libraries</a:t>
            </a:r>
          </a:p>
          <a:p>
            <a:pPr lvl="1"/>
            <a:endParaRPr lang="en-US" sz="1600" dirty="0"/>
          </a:p>
          <a:p>
            <a:pPr marL="285750" indent="-285750">
              <a:buFont typeface="Wingdings" pitchFamily="2" charset="2"/>
              <a:buChar char="§"/>
            </a:pPr>
            <a:r>
              <a:rPr lang="en-US" sz="1800" dirty="0"/>
              <a:t>Also included in the WBS is the development and implementation of a general network infrastructure in the experimental hall and counting house to support slow controls and other ancillary systems.</a:t>
            </a:r>
          </a:p>
        </p:txBody>
      </p:sp>
    </p:spTree>
    <p:extLst>
      <p:ext uri="{BB962C8B-B14F-4D97-AF65-F5344CB8AC3E}">
        <p14:creationId xmlns:p14="http://schemas.microsoft.com/office/powerpoint/2010/main" val="257471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D74E7-2021-1240-BBF0-F1097145845C}"/>
              </a:ext>
            </a:extLst>
          </p:cNvPr>
          <p:cNvSpPr>
            <a:spLocks noGrp="1"/>
          </p:cNvSpPr>
          <p:nvPr>
            <p:ph type="title"/>
          </p:nvPr>
        </p:nvSpPr>
        <p:spPr>
          <a:xfrm>
            <a:off x="462579" y="0"/>
            <a:ext cx="11499925" cy="825178"/>
          </a:xfrm>
        </p:spPr>
        <p:txBody>
          <a:bodyPr/>
          <a:lstStyle/>
          <a:p>
            <a:r>
              <a:rPr lang="en-US" dirty="0"/>
              <a:t>DAQ/Online Schedule</a:t>
            </a:r>
          </a:p>
        </p:txBody>
      </p:sp>
      <p:sp>
        <p:nvSpPr>
          <p:cNvPr id="5" name="TextBox 4">
            <a:extLst>
              <a:ext uri="{FF2B5EF4-FFF2-40B4-BE49-F238E27FC236}">
                <a16:creationId xmlns:a16="http://schemas.microsoft.com/office/drawing/2014/main" id="{F9D3C276-98C3-CC48-B57F-F05908ED3468}"/>
              </a:ext>
            </a:extLst>
          </p:cNvPr>
          <p:cNvSpPr txBox="1"/>
          <p:nvPr/>
        </p:nvSpPr>
        <p:spPr>
          <a:xfrm>
            <a:off x="462578" y="825178"/>
            <a:ext cx="11499917" cy="1554272"/>
          </a:xfrm>
          <a:prstGeom prst="rect">
            <a:avLst/>
          </a:prstGeom>
          <a:noFill/>
        </p:spPr>
        <p:txBody>
          <a:bodyPr wrap="square" rtlCol="0">
            <a:spAutoFit/>
          </a:bodyPr>
          <a:lstStyle/>
          <a:p>
            <a:pPr marL="285750" indent="-285750">
              <a:buFont typeface="Wingdings" pitchFamily="2" charset="2"/>
              <a:buChar char="§"/>
            </a:pPr>
            <a:r>
              <a:rPr lang="en-US" sz="1400" dirty="0"/>
              <a:t>The DAQ and computing schedule is planned to be accelerated in relation to the full detector construction.</a:t>
            </a:r>
          </a:p>
          <a:p>
            <a:pPr marL="285750" indent="-285750">
              <a:buFont typeface="Wingdings" pitchFamily="2" charset="2"/>
              <a:buChar char="§"/>
            </a:pPr>
            <a:r>
              <a:rPr lang="en-US" sz="1400" dirty="0"/>
              <a:t>A functional DAQ will be necessary for small scale detector testing as well as commissioning and pre-ops.</a:t>
            </a:r>
          </a:p>
          <a:p>
            <a:pPr marL="285750" indent="-285750">
              <a:buFont typeface="Wingdings" pitchFamily="2" charset="2"/>
              <a:buChar char="§"/>
            </a:pPr>
            <a:r>
              <a:rPr lang="en-US" sz="1400" dirty="0"/>
              <a:t>Computing resources are staged to make purchases when the hardware is needed, taking advantage of price savings and performance improvements in time.</a:t>
            </a:r>
          </a:p>
          <a:p>
            <a:pPr marL="285750" indent="-285750">
              <a:buFont typeface="Wingdings" pitchFamily="2" charset="2"/>
              <a:buChar char="§"/>
            </a:pPr>
            <a:r>
              <a:rPr lang="en-US" sz="1400" b="1" dirty="0"/>
              <a:t>Hardware and software development early in the construction phase will produce a series of releases with increasing functionality.</a:t>
            </a:r>
          </a:p>
          <a:p>
            <a:endParaRPr lang="en-US" sz="1400" b="1" dirty="0"/>
          </a:p>
          <a:p>
            <a:pPr marL="285750" indent="-285750">
              <a:buFont typeface="Wingdings" pitchFamily="2" charset="2"/>
              <a:buChar char="§"/>
            </a:pPr>
            <a:endParaRPr lang="en-US" sz="1100" dirty="0"/>
          </a:p>
        </p:txBody>
      </p:sp>
      <p:sp>
        <p:nvSpPr>
          <p:cNvPr id="9" name="TextBox 8">
            <a:extLst>
              <a:ext uri="{FF2B5EF4-FFF2-40B4-BE49-F238E27FC236}">
                <a16:creationId xmlns:a16="http://schemas.microsoft.com/office/drawing/2014/main" id="{37F6A2E6-DCFE-A577-E922-F1FD5FDF61B1}"/>
              </a:ext>
            </a:extLst>
          </p:cNvPr>
          <p:cNvSpPr txBox="1"/>
          <p:nvPr/>
        </p:nvSpPr>
        <p:spPr>
          <a:xfrm>
            <a:off x="462579" y="2134454"/>
            <a:ext cx="2662106" cy="4093428"/>
          </a:xfrm>
          <a:prstGeom prst="rect">
            <a:avLst/>
          </a:prstGeom>
          <a:solidFill>
            <a:schemeClr val="bg1">
              <a:lumMod val="85000"/>
            </a:schemeClr>
          </a:solidFill>
          <a:ln>
            <a:solidFill>
              <a:schemeClr val="accent3"/>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FY32Q1</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pic>
        <p:nvPicPr>
          <p:cNvPr id="6" name="Picture 5">
            <a:extLst>
              <a:ext uri="{FF2B5EF4-FFF2-40B4-BE49-F238E27FC236}">
                <a16:creationId xmlns:a16="http://schemas.microsoft.com/office/drawing/2014/main" id="{CEB31121-13ED-7928-4187-4E680CBAFF10}"/>
              </a:ext>
            </a:extLst>
          </p:cNvPr>
          <p:cNvPicPr>
            <a:picLocks noChangeAspect="1"/>
          </p:cNvPicPr>
          <p:nvPr/>
        </p:nvPicPr>
        <p:blipFill>
          <a:blip r:embed="rId2"/>
          <a:stretch>
            <a:fillRect/>
          </a:stretch>
        </p:blipFill>
        <p:spPr>
          <a:xfrm>
            <a:off x="3124685" y="2134525"/>
            <a:ext cx="8837819" cy="4047600"/>
          </a:xfrm>
          <a:prstGeom prst="rect">
            <a:avLst/>
          </a:prstGeom>
        </p:spPr>
      </p:pic>
      <p:cxnSp>
        <p:nvCxnSpPr>
          <p:cNvPr id="12" name="Straight Arrow Connector 11">
            <a:extLst>
              <a:ext uri="{FF2B5EF4-FFF2-40B4-BE49-F238E27FC236}">
                <a16:creationId xmlns:a16="http://schemas.microsoft.com/office/drawing/2014/main" id="{FA692B14-67E7-874C-8F44-AE291D3FE07E}"/>
              </a:ext>
            </a:extLst>
          </p:cNvPr>
          <p:cNvCxnSpPr>
            <a:cxnSpLocks/>
          </p:cNvCxnSpPr>
          <p:nvPr/>
        </p:nvCxnSpPr>
        <p:spPr>
          <a:xfrm>
            <a:off x="7193279" y="2455817"/>
            <a:ext cx="0" cy="26453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02C365-A749-7842-9987-0CD41E248536}"/>
              </a:ext>
            </a:extLst>
          </p:cNvPr>
          <p:cNvCxnSpPr>
            <a:cxnSpLocks/>
          </p:cNvCxnSpPr>
          <p:nvPr/>
        </p:nvCxnSpPr>
        <p:spPr>
          <a:xfrm>
            <a:off x="7545981" y="2460166"/>
            <a:ext cx="0" cy="26018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CC22675-27C0-D94D-A85D-B882517FBE7C}"/>
              </a:ext>
            </a:extLst>
          </p:cNvPr>
          <p:cNvCxnSpPr>
            <a:cxnSpLocks/>
            <a:endCxn id="17" idx="0"/>
          </p:cNvCxnSpPr>
          <p:nvPr/>
        </p:nvCxnSpPr>
        <p:spPr>
          <a:xfrm>
            <a:off x="8159941" y="2455812"/>
            <a:ext cx="1" cy="52908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60E7FF-DB18-D947-8016-1FE6E6E115C1}"/>
              </a:ext>
            </a:extLst>
          </p:cNvPr>
          <p:cNvCxnSpPr>
            <a:cxnSpLocks/>
          </p:cNvCxnSpPr>
          <p:nvPr/>
        </p:nvCxnSpPr>
        <p:spPr>
          <a:xfrm>
            <a:off x="8756483" y="2460160"/>
            <a:ext cx="0" cy="26019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80C416C-EB27-3642-BE4E-C78889218B68}"/>
              </a:ext>
            </a:extLst>
          </p:cNvPr>
          <p:cNvCxnSpPr>
            <a:cxnSpLocks/>
          </p:cNvCxnSpPr>
          <p:nvPr/>
        </p:nvCxnSpPr>
        <p:spPr>
          <a:xfrm>
            <a:off x="9840701" y="2455803"/>
            <a:ext cx="0" cy="52909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B923C6-716D-154C-BE06-F587B5484D77}"/>
              </a:ext>
            </a:extLst>
          </p:cNvPr>
          <p:cNvSpPr txBox="1"/>
          <p:nvPr/>
        </p:nvSpPr>
        <p:spPr>
          <a:xfrm>
            <a:off x="7924941" y="2984896"/>
            <a:ext cx="470001" cy="400110"/>
          </a:xfrm>
          <a:prstGeom prst="rect">
            <a:avLst/>
          </a:prstGeom>
          <a:solidFill>
            <a:schemeClr val="bg1"/>
          </a:solidFill>
        </p:spPr>
        <p:txBody>
          <a:bodyPr wrap="none" rtlCol="0">
            <a:spAutoFit/>
          </a:bodyPr>
          <a:lstStyle/>
          <a:p>
            <a:pPr algn="ctr"/>
            <a:r>
              <a:rPr lang="en-US" sz="1000" b="1" dirty="0">
                <a:solidFill>
                  <a:srgbClr val="C00000"/>
                </a:solidFill>
              </a:rPr>
              <a:t>Mini</a:t>
            </a:r>
          </a:p>
          <a:p>
            <a:pPr algn="ctr"/>
            <a:r>
              <a:rPr lang="en-US" sz="1000" b="1" dirty="0">
                <a:solidFill>
                  <a:srgbClr val="C00000"/>
                </a:solidFill>
              </a:rPr>
              <a:t>DAQ</a:t>
            </a:r>
          </a:p>
        </p:txBody>
      </p:sp>
      <p:sp>
        <p:nvSpPr>
          <p:cNvPr id="24" name="TextBox 23">
            <a:extLst>
              <a:ext uri="{FF2B5EF4-FFF2-40B4-BE49-F238E27FC236}">
                <a16:creationId xmlns:a16="http://schemas.microsoft.com/office/drawing/2014/main" id="{D3F33844-C9C2-414D-A8DD-6A5080660549}"/>
              </a:ext>
            </a:extLst>
          </p:cNvPr>
          <p:cNvSpPr txBox="1"/>
          <p:nvPr/>
        </p:nvSpPr>
        <p:spPr>
          <a:xfrm>
            <a:off x="9410136" y="2984896"/>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2" name="Rectangle: Rounded Corners 1">
            <a:extLst>
              <a:ext uri="{FF2B5EF4-FFF2-40B4-BE49-F238E27FC236}">
                <a16:creationId xmlns:a16="http://schemas.microsoft.com/office/drawing/2014/main" id="{7D67CDC3-E0E6-9F00-5833-2C7DC197828C}"/>
              </a:ext>
            </a:extLst>
          </p:cNvPr>
          <p:cNvSpPr/>
          <p:nvPr/>
        </p:nvSpPr>
        <p:spPr>
          <a:xfrm>
            <a:off x="10495642" y="412589"/>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4</a:t>
            </a:r>
          </a:p>
        </p:txBody>
      </p:sp>
    </p:spTree>
    <p:extLst>
      <p:ext uri="{BB962C8B-B14F-4D97-AF65-F5344CB8AC3E}">
        <p14:creationId xmlns:p14="http://schemas.microsoft.com/office/powerpoint/2010/main" val="223934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2F6715-19F7-6B4D-87C1-F51E00EA3CDC}"/>
              </a:ext>
            </a:extLst>
          </p:cNvPr>
          <p:cNvSpPr>
            <a:spLocks noGrp="1"/>
          </p:cNvSpPr>
          <p:nvPr>
            <p:ph type="title"/>
          </p:nvPr>
        </p:nvSpPr>
        <p:spPr/>
        <p:txBody>
          <a:bodyPr/>
          <a:lstStyle/>
          <a:p>
            <a:r>
              <a:rPr lang="en-US" dirty="0"/>
              <a:t>ES&amp;H and QA Considerations</a:t>
            </a:r>
          </a:p>
        </p:txBody>
      </p:sp>
      <p:sp>
        <p:nvSpPr>
          <p:cNvPr id="5" name="Title 1">
            <a:extLst>
              <a:ext uri="{FF2B5EF4-FFF2-40B4-BE49-F238E27FC236}">
                <a16:creationId xmlns:a16="http://schemas.microsoft.com/office/drawing/2014/main" id="{3B482186-FA6E-A648-90AB-0F79BE9A4858}"/>
              </a:ext>
            </a:extLst>
          </p:cNvPr>
          <p:cNvSpPr txBox="1">
            <a:spLocks/>
          </p:cNvSpPr>
          <p:nvPr/>
        </p:nvSpPr>
        <p:spPr>
          <a:xfrm>
            <a:off x="488678" y="869733"/>
            <a:ext cx="11235560" cy="4196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sz="2000" dirty="0">
                <a:solidFill>
                  <a:srgbClr val="0070C0"/>
                </a:solidFill>
              </a:rPr>
              <a:t>Both </a:t>
            </a:r>
            <a:r>
              <a:rPr lang="en-US" sz="2000" dirty="0" err="1">
                <a:solidFill>
                  <a:srgbClr val="0070C0"/>
                </a:solidFill>
              </a:rPr>
              <a:t>JLab</a:t>
            </a:r>
            <a:r>
              <a:rPr lang="en-US" sz="2000" dirty="0">
                <a:solidFill>
                  <a:srgbClr val="0070C0"/>
                </a:solidFill>
              </a:rPr>
              <a:t>  and BNL have EHS&amp;QA processes for electrical safety and “in-kind” electronics</a:t>
            </a:r>
          </a:p>
        </p:txBody>
      </p:sp>
      <p:pic>
        <p:nvPicPr>
          <p:cNvPr id="7" name="Picture 6">
            <a:extLst>
              <a:ext uri="{FF2B5EF4-FFF2-40B4-BE49-F238E27FC236}">
                <a16:creationId xmlns:a16="http://schemas.microsoft.com/office/drawing/2014/main" id="{BAD3D1C5-97C8-D647-9585-680E565265A0}"/>
              </a:ext>
            </a:extLst>
          </p:cNvPr>
          <p:cNvPicPr>
            <a:picLocks noChangeAspect="1"/>
          </p:cNvPicPr>
          <p:nvPr/>
        </p:nvPicPr>
        <p:blipFill>
          <a:blip r:embed="rId2"/>
          <a:stretch>
            <a:fillRect/>
          </a:stretch>
        </p:blipFill>
        <p:spPr>
          <a:xfrm>
            <a:off x="6481173" y="1414270"/>
            <a:ext cx="3637967" cy="1864871"/>
          </a:xfrm>
          <a:prstGeom prst="rect">
            <a:avLst/>
          </a:prstGeom>
          <a:ln>
            <a:solidFill>
              <a:schemeClr val="tx1"/>
            </a:solidFill>
          </a:ln>
        </p:spPr>
      </p:pic>
      <p:sp>
        <p:nvSpPr>
          <p:cNvPr id="8" name="TextBox 7">
            <a:extLst>
              <a:ext uri="{FF2B5EF4-FFF2-40B4-BE49-F238E27FC236}">
                <a16:creationId xmlns:a16="http://schemas.microsoft.com/office/drawing/2014/main" id="{5D1F2340-6F35-B149-9580-D419F0597141}"/>
              </a:ext>
            </a:extLst>
          </p:cNvPr>
          <p:cNvSpPr txBox="1"/>
          <p:nvPr/>
        </p:nvSpPr>
        <p:spPr>
          <a:xfrm>
            <a:off x="811939" y="1332642"/>
            <a:ext cx="5181109" cy="2585323"/>
          </a:xfrm>
          <a:prstGeom prst="rect">
            <a:avLst/>
          </a:prstGeom>
          <a:noFill/>
        </p:spPr>
        <p:txBody>
          <a:bodyPr wrap="square" lIns="91440" tIns="45720" rIns="91440" bIns="45720" rtlCol="0" anchor="t">
            <a:spAutoFit/>
          </a:bodyPr>
          <a:lstStyle/>
          <a:p>
            <a:pPr marL="285750" indent="-285750">
              <a:buFont typeface="Wingdings" pitchFamily="2" charset="2"/>
              <a:buChar char="§"/>
            </a:pPr>
            <a:r>
              <a:rPr lang="en-US" b="1" dirty="0">
                <a:solidFill>
                  <a:srgbClr val="0070C0"/>
                </a:solidFill>
              </a:rPr>
              <a:t>At </a:t>
            </a:r>
            <a:r>
              <a:rPr lang="en-US" b="1" dirty="0" err="1">
                <a:solidFill>
                  <a:srgbClr val="0070C0"/>
                </a:solidFill>
              </a:rPr>
              <a:t>JLab</a:t>
            </a:r>
            <a:r>
              <a:rPr lang="en-US" dirty="0"/>
              <a:t>, </a:t>
            </a:r>
            <a:r>
              <a:rPr lang="en-US" sz="1600" dirty="0"/>
              <a:t>custom electronics built by collaborators for use in experiments must go through a registration process first. This includes any equipment that is NOT certified by a Nationally Recognized Test Lab (NRTL)  like UL and recognized by OSHA. </a:t>
            </a:r>
            <a:endParaRPr lang="en-US" sz="1600" dirty="0">
              <a:cs typeface="Arial"/>
            </a:endParaRPr>
          </a:p>
          <a:p>
            <a:pPr marL="285750" indent="-285750">
              <a:buFont typeface="Wingdings" pitchFamily="2" charset="2"/>
              <a:buChar char="§"/>
            </a:pPr>
            <a:endParaRPr lang="en-US" sz="1600" dirty="0">
              <a:cs typeface="Arial"/>
            </a:endParaRPr>
          </a:p>
          <a:p>
            <a:pPr marL="285750" indent="-285750">
              <a:buFont typeface="Wingdings" pitchFamily="2" charset="2"/>
              <a:buChar char="§"/>
            </a:pPr>
            <a:r>
              <a:rPr lang="en-US" sz="1600" dirty="0"/>
              <a:t>The JLAB EHS&amp;Q Manual has a supplement guide for construction and/or modification of any custom or non-NRTL equipment.</a:t>
            </a:r>
          </a:p>
        </p:txBody>
      </p:sp>
      <p:sp>
        <p:nvSpPr>
          <p:cNvPr id="19" name="TextBox 18">
            <a:extLst>
              <a:ext uri="{FF2B5EF4-FFF2-40B4-BE49-F238E27FC236}">
                <a16:creationId xmlns:a16="http://schemas.microsoft.com/office/drawing/2014/main" id="{E2CE22AE-C611-3148-A7B0-59EDD6815EB4}"/>
              </a:ext>
            </a:extLst>
          </p:cNvPr>
          <p:cNvSpPr txBox="1"/>
          <p:nvPr/>
        </p:nvSpPr>
        <p:spPr>
          <a:xfrm>
            <a:off x="811939" y="4056682"/>
            <a:ext cx="11067439" cy="2369880"/>
          </a:xfrm>
          <a:prstGeom prst="rect">
            <a:avLst/>
          </a:prstGeom>
          <a:noFill/>
        </p:spPr>
        <p:txBody>
          <a:bodyPr wrap="square" lIns="91440" tIns="45720" rIns="91440" bIns="45720" rtlCol="0" anchor="t">
            <a:spAutoFit/>
          </a:bodyPr>
          <a:lstStyle/>
          <a:p>
            <a:pPr marL="285750" indent="-285750">
              <a:buFont typeface="Wingdings" pitchFamily="2" charset="2"/>
              <a:buChar char="§"/>
            </a:pPr>
            <a:r>
              <a:rPr lang="en-US" sz="1600" b="1" dirty="0">
                <a:solidFill>
                  <a:srgbClr val="0070C0"/>
                </a:solidFill>
                <a:cs typeface="Arial" panose="020B0604020202020204"/>
              </a:rPr>
              <a:t>BNL Electrical Safety Advisor (ESA) for Physics Division</a:t>
            </a:r>
          </a:p>
          <a:p>
            <a:pPr marL="742950" lvl="1" indent="-285750">
              <a:buFont typeface="Wingdings" pitchFamily="2" charset="2"/>
              <a:buChar char="§"/>
            </a:pPr>
            <a:r>
              <a:rPr lang="en-US" dirty="0">
                <a:latin typeface="Aptos" panose="020B0004020202020204" pitchFamily="34" charset="0"/>
              </a:rPr>
              <a:t>Available to support </a:t>
            </a:r>
            <a:r>
              <a:rPr lang="en-US" sz="1800" b="0" i="0" u="none" strike="noStrike" dirty="0">
                <a:effectLst/>
                <a:latin typeface="Aptos" panose="020B0004020202020204" pitchFamily="34" charset="0"/>
              </a:rPr>
              <a:t>a wide range of safety topics relevant to designing, planning, and acquiring electrical equipment and components</a:t>
            </a:r>
            <a:r>
              <a:rPr lang="en-US" sz="1600" b="0" i="0" u="none" strike="noStrike" dirty="0">
                <a:effectLst/>
                <a:latin typeface="Aptos" panose="020B0004020202020204" pitchFamily="34" charset="0"/>
                <a:cs typeface="Arial" panose="020B0604020202020204"/>
              </a:rPr>
              <a:t> for operations.</a:t>
            </a:r>
            <a:endParaRPr lang="en-US" sz="1600" dirty="0">
              <a:solidFill>
                <a:srgbClr val="000000"/>
              </a:solidFill>
              <a:cs typeface="Arial" panose="020B0604020202020204"/>
            </a:endParaRPr>
          </a:p>
          <a:p>
            <a:pPr marL="285750" indent="-285750">
              <a:buFont typeface="Wingdings" pitchFamily="2" charset="2"/>
              <a:buChar char="§"/>
            </a:pPr>
            <a:r>
              <a:rPr lang="en-US" sz="1600" b="1" dirty="0">
                <a:solidFill>
                  <a:srgbClr val="0070C0"/>
                </a:solidFill>
              </a:rPr>
              <a:t>BNL Experimental Safety Review Process </a:t>
            </a:r>
          </a:p>
          <a:p>
            <a:pPr marL="742950" lvl="1" indent="-285750">
              <a:buFont typeface="Wingdings" panose="020B0604020202020204" pitchFamily="34" charset="0"/>
              <a:buChar char="§"/>
            </a:pPr>
            <a:r>
              <a:rPr lang="en-US" sz="1600" dirty="0"/>
              <a:t>The experimental details and hazards are submitted to the ESH Coordinator</a:t>
            </a:r>
            <a:endParaRPr lang="en-US" dirty="0"/>
          </a:p>
          <a:p>
            <a:pPr marL="742950" lvl="1" indent="-285750">
              <a:buFont typeface="Wingdings" panose="020B0604020202020204" pitchFamily="34" charset="0"/>
              <a:buChar char="§"/>
            </a:pPr>
            <a:r>
              <a:rPr lang="en-US" sz="1600" dirty="0"/>
              <a:t>An ESR form must be submitted to the C-A department</a:t>
            </a:r>
            <a:endParaRPr lang="en-US" sz="1600" dirty="0">
              <a:cs typeface="Arial" panose="020B0604020202020204"/>
            </a:endParaRPr>
          </a:p>
          <a:p>
            <a:pPr marL="742950" lvl="1" indent="-285750">
              <a:buFont typeface="Wingdings" panose="020B0604020202020204" pitchFamily="34" charset="0"/>
              <a:buChar char="§"/>
            </a:pPr>
            <a:r>
              <a:rPr lang="en-US" sz="1600" dirty="0"/>
              <a:t>The local representative must give a formal presentation to an ESH committee</a:t>
            </a:r>
            <a:endParaRPr lang="en-US" sz="1600" dirty="0">
              <a:cs typeface="Arial" panose="020B0604020202020204"/>
            </a:endParaRPr>
          </a:p>
          <a:p>
            <a:pPr marL="742950" lvl="1" indent="-285750">
              <a:buFont typeface="Wingdings" panose="020B0604020202020204" pitchFamily="34" charset="0"/>
              <a:buChar char="§"/>
            </a:pPr>
            <a:r>
              <a:rPr lang="en-US" sz="1600" dirty="0"/>
              <a:t>Before operations, the equipment must be inspected by the review committee and approved for operation</a:t>
            </a:r>
            <a:endParaRPr lang="en-US" sz="1600" dirty="0">
              <a:cs typeface="Arial" panose="020B0604020202020204"/>
            </a:endParaRPr>
          </a:p>
          <a:p>
            <a:pPr marL="285750" indent="-285750">
              <a:buFont typeface="Wingdings"/>
              <a:buChar char="§"/>
            </a:pPr>
            <a:endParaRPr lang="en-US" sz="1600" dirty="0">
              <a:cs typeface="Arial" panose="020B0604020202020204"/>
            </a:endParaRPr>
          </a:p>
        </p:txBody>
      </p:sp>
      <p:sp>
        <p:nvSpPr>
          <p:cNvPr id="4" name="Rectangle: Rounded Corners 1">
            <a:extLst>
              <a:ext uri="{FF2B5EF4-FFF2-40B4-BE49-F238E27FC236}">
                <a16:creationId xmlns:a16="http://schemas.microsoft.com/office/drawing/2014/main" id="{2066A768-A3A1-91B1-B573-166E363F21BE}"/>
              </a:ext>
            </a:extLst>
          </p:cNvPr>
          <p:cNvSpPr/>
          <p:nvPr/>
        </p:nvSpPr>
        <p:spPr>
          <a:xfrm>
            <a:off x="10495642" y="379126"/>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5</a:t>
            </a:r>
          </a:p>
        </p:txBody>
      </p:sp>
    </p:spTree>
    <p:extLst>
      <p:ext uri="{BB962C8B-B14F-4D97-AF65-F5344CB8AC3E}">
        <p14:creationId xmlns:p14="http://schemas.microsoft.com/office/powerpoint/2010/main" val="1479479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59CF-D59B-0D82-B83D-2BEDE5BB9D2A}"/>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643F1B70-D083-D8C8-4C95-A76C10A92953}"/>
              </a:ext>
            </a:extLst>
          </p:cNvPr>
          <p:cNvSpPr>
            <a:spLocks noGrp="1"/>
          </p:cNvSpPr>
          <p:nvPr>
            <p:ph type="body" sz="quarter" idx="10"/>
          </p:nvPr>
        </p:nvSpPr>
        <p:spPr/>
        <p:txBody>
          <a:bodyPr/>
          <a:lstStyle/>
          <a:p>
            <a:pPr marL="0" indent="0">
              <a:buNone/>
            </a:pPr>
            <a:endParaRPr lang="en-US" sz="2400" dirty="0"/>
          </a:p>
          <a:p>
            <a:pPr lvl="1"/>
            <a:endParaRPr lang="en-US" dirty="0"/>
          </a:p>
        </p:txBody>
      </p:sp>
      <p:sp>
        <p:nvSpPr>
          <p:cNvPr id="5" name="Text Placeholder 2">
            <a:extLst>
              <a:ext uri="{FF2B5EF4-FFF2-40B4-BE49-F238E27FC236}">
                <a16:creationId xmlns:a16="http://schemas.microsoft.com/office/drawing/2014/main" id="{DD5F1675-201C-5F0E-A34B-E5A8E5CB3E5A}"/>
              </a:ext>
            </a:extLst>
          </p:cNvPr>
          <p:cNvSpPr txBox="1">
            <a:spLocks/>
          </p:cNvSpPr>
          <p:nvPr/>
        </p:nvSpPr>
        <p:spPr>
          <a:xfrm>
            <a:off x="461963" y="930274"/>
            <a:ext cx="11370916" cy="52120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515938"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744538" indent="-16986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731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2017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have given a quantitative picture of the scope, scale and technologies we expect to require for the </a:t>
            </a:r>
            <a:r>
              <a:rPr lang="en-US" dirty="0" err="1"/>
              <a:t>ePIC</a:t>
            </a:r>
            <a:r>
              <a:rPr lang="en-US" dirty="0"/>
              <a:t> Data Acquisition System.</a:t>
            </a:r>
          </a:p>
          <a:p>
            <a:pPr marL="0" indent="0">
              <a:buFont typeface="Arial" panose="020B0604020202020204" pitchFamily="34" charset="0"/>
              <a:buNone/>
            </a:pPr>
            <a:endParaRPr lang="en-US" dirty="0"/>
          </a:p>
          <a:p>
            <a:r>
              <a:rPr lang="en-US" dirty="0"/>
              <a:t>Technical, Cost,  and Schedule risks are mitigated by:</a:t>
            </a:r>
          </a:p>
          <a:p>
            <a:pPr lvl="1"/>
            <a:r>
              <a:rPr lang="en-US" dirty="0"/>
              <a:t>Significant COTS-based solutions </a:t>
            </a:r>
          </a:p>
          <a:p>
            <a:pPr lvl="1"/>
            <a:r>
              <a:rPr lang="en-US" dirty="0"/>
              <a:t>Existence of viable solution for a front-end interface and data management hardware (DAM - FELIX)</a:t>
            </a:r>
          </a:p>
          <a:p>
            <a:pPr lvl="1"/>
            <a:r>
              <a:rPr lang="en-US" dirty="0"/>
              <a:t>Accelerated schedule for detector sub-system readout support is planned. </a:t>
            </a:r>
          </a:p>
          <a:p>
            <a:pPr lvl="2"/>
            <a:r>
              <a:rPr lang="en-US" dirty="0"/>
              <a:t>A Streaming Readout (SRO) work-fest is being organized for this Summer’s (July) </a:t>
            </a:r>
            <a:r>
              <a:rPr lang="en-US" dirty="0" err="1"/>
              <a:t>ePIC</a:t>
            </a:r>
            <a:r>
              <a:rPr lang="en-US" dirty="0"/>
              <a:t> collaboration meeting to understand what support is needed during detector development.  </a:t>
            </a:r>
          </a:p>
          <a:p>
            <a:pPr marL="287338" lvl="1" indent="0">
              <a:buFont typeface="Arial" panose="020B0604020202020204" pitchFamily="34" charset="0"/>
              <a:buNone/>
            </a:pPr>
            <a:endParaRPr lang="en-US" dirty="0"/>
          </a:p>
          <a:p>
            <a:r>
              <a:rPr lang="en-US" dirty="0"/>
              <a:t>Integration plans for all the detector subsystems are actively under development.</a:t>
            </a:r>
          </a:p>
          <a:p>
            <a:pPr lvl="1"/>
            <a:r>
              <a:rPr lang="en-US" sz="1800" dirty="0"/>
              <a:t>Protocol for communication/dataflow/time synchronization between DAQ components is defined</a:t>
            </a:r>
          </a:p>
          <a:p>
            <a:pPr lvl="1"/>
            <a:r>
              <a:rPr lang="en-US" sz="1800" dirty="0"/>
              <a:t>Channel counts, data volumes, and FEB&lt;-&gt;RDO interface requirements are still being refined.</a:t>
            </a:r>
          </a:p>
          <a:p>
            <a:pPr marL="0" indent="0">
              <a:buFont typeface="Arial" panose="020B0604020202020204" pitchFamily="34" charset="0"/>
              <a:buNone/>
            </a:pPr>
            <a:endParaRPr lang="en-US" dirty="0"/>
          </a:p>
          <a:p>
            <a:pPr lvl="1"/>
            <a:endParaRPr lang="en-US" dirty="0"/>
          </a:p>
        </p:txBody>
      </p:sp>
    </p:spTree>
    <p:extLst>
      <p:ext uri="{BB962C8B-B14F-4D97-AF65-F5344CB8AC3E}">
        <p14:creationId xmlns:p14="http://schemas.microsoft.com/office/powerpoint/2010/main" val="1825205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5A722-EBA1-E84D-A98B-70711F9EF033}"/>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154184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0A0FD-7F96-3E47-8EC8-3876C4C0C412}"/>
              </a:ext>
            </a:extLst>
          </p:cNvPr>
          <p:cNvSpPr>
            <a:spLocks noGrp="1"/>
          </p:cNvSpPr>
          <p:nvPr>
            <p:ph type="title"/>
          </p:nvPr>
        </p:nvSpPr>
        <p:spPr/>
        <p:txBody>
          <a:bodyPr/>
          <a:lstStyle/>
          <a:p>
            <a:r>
              <a:rPr lang="en-US"/>
              <a:t>EIC SRO Community</a:t>
            </a:r>
          </a:p>
        </p:txBody>
      </p:sp>
      <p:sp>
        <p:nvSpPr>
          <p:cNvPr id="5" name="Text Placeholder 4">
            <a:extLst>
              <a:ext uri="{FF2B5EF4-FFF2-40B4-BE49-F238E27FC236}">
                <a16:creationId xmlns:a16="http://schemas.microsoft.com/office/drawing/2014/main" id="{3B1D5D65-3F5B-844F-A7C3-59BA759DA9A3}"/>
              </a:ext>
            </a:extLst>
          </p:cNvPr>
          <p:cNvSpPr txBox="1">
            <a:spLocks noGrp="1"/>
          </p:cNvSpPr>
          <p:nvPr>
            <p:ph type="body" sz="quarter" idx="10"/>
          </p:nvPr>
        </p:nvSpPr>
        <p:spPr>
          <a:xfrm>
            <a:off x="806209" y="1207879"/>
            <a:ext cx="11156295" cy="4442242"/>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rPr>
              <a:t>The EIC Streaming Readout (SRO) Consortium </a:t>
            </a:r>
          </a:p>
          <a:p>
            <a:pPr marL="742950" lvl="1" indent="-285750">
              <a:buFont typeface="Arial" panose="020B0604020202020204" pitchFamily="34" charset="0"/>
              <a:buChar char="•"/>
            </a:pPr>
            <a:r>
              <a:rPr lang="en-US" sz="1600"/>
              <a:t>Formed in 2018 with the goals of engaging the nuclear physics community to explore a streaming readout architecture for the EIC detectors. </a:t>
            </a:r>
          </a:p>
          <a:p>
            <a:pPr marL="742950" lvl="1" indent="-285750">
              <a:buFont typeface="Arial" panose="020B0604020202020204" pitchFamily="34" charset="0"/>
              <a:buChar char="•"/>
            </a:pPr>
            <a:r>
              <a:rPr lang="en-US" sz="1600"/>
              <a:t>Series of ten workshops so far since 2018 (next in Dec 2023)</a:t>
            </a:r>
          </a:p>
          <a:p>
            <a:pPr marL="742950" lvl="1" indent="-285750">
              <a:buFont typeface="Arial" panose="020B0604020202020204" pitchFamily="34" charset="0"/>
              <a:buChar char="•"/>
            </a:pPr>
            <a:r>
              <a:rPr lang="en-US" sz="1600"/>
              <a:t>Led to adoption of SRO for Yellow Report the physics program for EIC.</a:t>
            </a:r>
            <a:endParaRPr lang="en-US" sz="1600" b="1">
              <a:solidFill>
                <a:srgbClr val="0070C0"/>
              </a:solidFill>
            </a:endParaRPr>
          </a:p>
          <a:p>
            <a:pPr marL="285750" indent="-285750">
              <a:buFont typeface="Arial" panose="020B0604020202020204" pitchFamily="34" charset="0"/>
              <a:buChar char="•"/>
            </a:pPr>
            <a:r>
              <a:rPr lang="en-US" sz="1600" b="1" err="1">
                <a:solidFill>
                  <a:srgbClr val="0070C0"/>
                </a:solidFill>
              </a:rPr>
              <a:t>ePIC</a:t>
            </a:r>
            <a:r>
              <a:rPr lang="en-US" sz="1600" b="1">
                <a:solidFill>
                  <a:srgbClr val="0070C0"/>
                </a:solidFill>
              </a:rPr>
              <a:t> Electronics/DAQ Working Group</a:t>
            </a:r>
          </a:p>
          <a:p>
            <a:pPr marL="742950" lvl="1" indent="-285750">
              <a:buFont typeface="Arial" panose="020B0604020202020204" pitchFamily="34" charset="0"/>
              <a:buChar char="•"/>
            </a:pPr>
            <a:r>
              <a:rPr lang="en-US" sz="1600"/>
              <a:t>Conveners:</a:t>
            </a:r>
            <a:r>
              <a:rPr lang="en-US" sz="1600" b="1">
                <a:solidFill>
                  <a:srgbClr val="0070C0"/>
                </a:solidFill>
              </a:rPr>
              <a:t>  </a:t>
            </a:r>
            <a:r>
              <a:rPr lang="en-US" sz="1600"/>
              <a:t>F. Barbosa (</a:t>
            </a:r>
            <a:r>
              <a:rPr lang="en-US" sz="1600" err="1"/>
              <a:t>JLab</a:t>
            </a:r>
            <a:r>
              <a:rPr lang="en-US" sz="1600"/>
              <a:t>), J. Huang (BNL), J. Landgraf (BNL)</a:t>
            </a:r>
          </a:p>
          <a:p>
            <a:pPr marL="742950" lvl="1" indent="-285750">
              <a:buFont typeface="Arial" panose="020B0604020202020204" pitchFamily="34" charset="0"/>
              <a:buChar char="•"/>
            </a:pPr>
            <a:r>
              <a:rPr lang="en-US" sz="1600"/>
              <a:t>Regular meetings to focus on design and requirements specifically for the new </a:t>
            </a:r>
            <a:r>
              <a:rPr lang="en-US" sz="1600" err="1"/>
              <a:t>ePIC</a:t>
            </a:r>
            <a:r>
              <a:rPr lang="en-US" sz="1600"/>
              <a:t> detector</a:t>
            </a:r>
          </a:p>
          <a:p>
            <a:pPr marL="742950" lvl="1" indent="-285750">
              <a:buFont typeface="Arial" panose="020B0604020202020204" pitchFamily="34" charset="0"/>
              <a:buChar char="•"/>
            </a:pPr>
            <a:r>
              <a:rPr lang="en-US" sz="1600"/>
              <a:t>Interface to detectors, readout, DAQ, online processing, monitoring and control.</a:t>
            </a:r>
          </a:p>
          <a:p>
            <a:pPr marL="285750" indent="-285750">
              <a:buFont typeface="Arial" panose="020B0604020202020204" pitchFamily="34" charset="0"/>
              <a:buChar char="•"/>
            </a:pPr>
            <a:r>
              <a:rPr lang="en-US" sz="1600" b="1" err="1">
                <a:solidFill>
                  <a:srgbClr val="0070C0"/>
                </a:solidFill>
              </a:rPr>
              <a:t>ePIC</a:t>
            </a:r>
            <a:r>
              <a:rPr lang="en-US" sz="1600" b="1">
                <a:solidFill>
                  <a:srgbClr val="0070C0"/>
                </a:solidFill>
              </a:rPr>
              <a:t> Software/Computing Working Group</a:t>
            </a:r>
          </a:p>
          <a:p>
            <a:pPr marL="742950" lvl="1" indent="-285750">
              <a:buFont typeface="Arial" panose="020B0604020202020204" pitchFamily="34" charset="0"/>
              <a:buChar char="•"/>
            </a:pPr>
            <a:r>
              <a:rPr lang="en-US" sz="1600"/>
              <a:t>Conveners: M. </a:t>
            </a:r>
            <a:r>
              <a:rPr lang="en-US" sz="1600" err="1"/>
              <a:t>Diefenthaler</a:t>
            </a:r>
            <a:r>
              <a:rPr lang="en-US" sz="1600"/>
              <a:t> (</a:t>
            </a:r>
            <a:r>
              <a:rPr lang="en-US" sz="1600" err="1"/>
              <a:t>Jlab</a:t>
            </a:r>
            <a:r>
              <a:rPr lang="en-US" sz="1600"/>
              <a:t>), S. Joosten (ANL), T. </a:t>
            </a:r>
            <a:r>
              <a:rPr lang="en-US" sz="1600" err="1"/>
              <a:t>Wenaus</a:t>
            </a:r>
            <a:r>
              <a:rPr lang="en-US" sz="1600"/>
              <a:t> (BNL), W. </a:t>
            </a:r>
            <a:r>
              <a:rPr lang="en-US" sz="1600" err="1"/>
              <a:t>Deconinck</a:t>
            </a:r>
            <a:r>
              <a:rPr lang="en-US" sz="1600"/>
              <a:t> (UM)</a:t>
            </a:r>
          </a:p>
          <a:p>
            <a:pPr marL="742950" lvl="1" indent="-285750">
              <a:buFont typeface="Arial" panose="020B0604020202020204" pitchFamily="34" charset="0"/>
              <a:buChar char="•"/>
            </a:pPr>
            <a:r>
              <a:rPr lang="en-US" sz="1600"/>
              <a:t>Coordinate software development for EIC physics</a:t>
            </a:r>
          </a:p>
          <a:p>
            <a:pPr marL="285750" indent="-285750">
              <a:buFont typeface="Arial" panose="020B0604020202020204" pitchFamily="34" charset="0"/>
              <a:buChar char="•"/>
            </a:pPr>
            <a:r>
              <a:rPr lang="en-US" sz="1600" b="1" err="1">
                <a:solidFill>
                  <a:srgbClr val="0070C0"/>
                </a:solidFill>
              </a:rPr>
              <a:t>ePIC</a:t>
            </a:r>
            <a:r>
              <a:rPr lang="en-US" sz="1600" b="1">
                <a:solidFill>
                  <a:srgbClr val="0070C0"/>
                </a:solidFill>
              </a:rPr>
              <a:t> Software/Computing Streaming DAQ Working Group</a:t>
            </a:r>
          </a:p>
          <a:p>
            <a:pPr marL="742950" lvl="1" indent="-285750">
              <a:buFont typeface="Arial" panose="020B0604020202020204" pitchFamily="34" charset="0"/>
              <a:buChar char="•"/>
            </a:pPr>
            <a:r>
              <a:rPr lang="en-US" sz="1600"/>
              <a:t>Conveners:  M. </a:t>
            </a:r>
            <a:r>
              <a:rPr lang="en-US" sz="1600" err="1"/>
              <a:t>Battaglieri</a:t>
            </a:r>
            <a:r>
              <a:rPr lang="en-US" sz="1600"/>
              <a:t> (</a:t>
            </a:r>
            <a:r>
              <a:rPr lang="en-US" sz="1600" err="1"/>
              <a:t>JLab</a:t>
            </a:r>
            <a:r>
              <a:rPr lang="en-US" sz="1600"/>
              <a:t>), J. Huang (BNL)</a:t>
            </a:r>
          </a:p>
          <a:p>
            <a:pPr marL="742950" lvl="1" indent="-285750">
              <a:buFont typeface="Arial" panose="020B0604020202020204" pitchFamily="34" charset="0"/>
              <a:buChar char="•"/>
            </a:pPr>
            <a:r>
              <a:rPr lang="en-US" sz="1600"/>
              <a:t>Streaming Reconstruction</a:t>
            </a:r>
          </a:p>
        </p:txBody>
      </p:sp>
    </p:spTree>
    <p:extLst>
      <p:ext uri="{BB962C8B-B14F-4D97-AF65-F5344CB8AC3E}">
        <p14:creationId xmlns:p14="http://schemas.microsoft.com/office/powerpoint/2010/main" val="2080651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C363D8-F217-3D29-4B98-48BCEFD1E62F}"/>
              </a:ext>
            </a:extLst>
          </p:cNvPr>
          <p:cNvSpPr>
            <a:spLocks noGrp="1"/>
          </p:cNvSpPr>
          <p:nvPr>
            <p:ph type="body" sz="quarter" idx="10"/>
          </p:nvPr>
        </p:nvSpPr>
        <p:spPr>
          <a:xfrm>
            <a:off x="461963" y="930274"/>
            <a:ext cx="11521440" cy="4356950"/>
          </a:xfrm>
        </p:spPr>
        <p:txBody>
          <a:bodyPr>
            <a:noAutofit/>
          </a:bodyPr>
          <a:lstStyle/>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Are the technical performance requirements appropriately defined and complete for this stage of the project?</a:t>
            </a:r>
          </a:p>
          <a:p>
            <a:pPr marL="342900" marR="0" lvl="0" indent="-342900" algn="just">
              <a:lnSpc>
                <a:spcPct val="107000"/>
              </a:lnSpc>
              <a:spcBef>
                <a:spcPts val="0"/>
              </a:spcBef>
              <a:spcAft>
                <a:spcPts val="800"/>
              </a:spcAft>
              <a:buFont typeface="+mj-lt"/>
              <a:buAutoNum type="arabicParenR"/>
            </a:pPr>
            <a:r>
              <a:rPr lang="en-US" dirty="0">
                <a:solidFill>
                  <a:schemeClr val="bg1">
                    <a:lumMod val="75000"/>
                  </a:schemeClr>
                </a:solidFill>
                <a:effectLst/>
                <a:ea typeface="Times" pitchFamily="2" charset="0"/>
                <a:cs typeface="Times New Roman" panose="02020603050405020304" pitchFamily="18" charset="0"/>
              </a:rPr>
              <a:t>Are the plans for the various detector electronics and data acquisition systems appropriately documented and complete for this stage of the project?</a:t>
            </a:r>
          </a:p>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Are the current plans from front-end electronics to data acquisition for the detector likely to achieve the technical performance requirements, with a low risk for cost increases, schedule delays, and technical problems?</a:t>
            </a:r>
          </a:p>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Are the schedule assumptions for the fabrication of the various electronics and data acquisition systems and assembly plans reasonable and consistent with the overall detector schedule?</a:t>
            </a:r>
          </a:p>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Have ESH&amp;Q and QA considerations been adequately incorporated into the plans at their present stage?</a:t>
            </a:r>
          </a:p>
        </p:txBody>
      </p:sp>
      <p:sp>
        <p:nvSpPr>
          <p:cNvPr id="4" name="Title 3">
            <a:extLst>
              <a:ext uri="{FF2B5EF4-FFF2-40B4-BE49-F238E27FC236}">
                <a16:creationId xmlns:a16="http://schemas.microsoft.com/office/drawing/2014/main" id="{2819DFDA-1E7E-AE1E-F508-DDE920617CF7}"/>
              </a:ext>
            </a:extLst>
          </p:cNvPr>
          <p:cNvSpPr>
            <a:spLocks noGrp="1"/>
          </p:cNvSpPr>
          <p:nvPr>
            <p:ph type="title"/>
          </p:nvPr>
        </p:nvSpPr>
        <p:spPr>
          <a:xfrm>
            <a:off x="461963" y="0"/>
            <a:ext cx="11499234" cy="814866"/>
          </a:xfrm>
        </p:spPr>
        <p:txBody>
          <a:bodyPr/>
          <a:lstStyle/>
          <a:p>
            <a:r>
              <a:rPr lang="en-US" dirty="0"/>
              <a:t>Charge Questions</a:t>
            </a:r>
          </a:p>
        </p:txBody>
      </p:sp>
    </p:spTree>
    <p:extLst>
      <p:ext uri="{BB962C8B-B14F-4D97-AF65-F5344CB8AC3E}">
        <p14:creationId xmlns:p14="http://schemas.microsoft.com/office/powerpoint/2010/main" val="15788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0E81-264B-3B62-9DA3-D40155E3EA18}"/>
              </a:ext>
            </a:extLst>
          </p:cNvPr>
          <p:cNvSpPr>
            <a:spLocks noGrp="1"/>
          </p:cNvSpPr>
          <p:nvPr>
            <p:ph type="title"/>
          </p:nvPr>
        </p:nvSpPr>
        <p:spPr/>
        <p:txBody>
          <a:bodyPr/>
          <a:lstStyle/>
          <a:p>
            <a:r>
              <a:rPr lang="en-US" dirty="0" err="1">
                <a:cs typeface="Arial"/>
              </a:rPr>
              <a:t>ePIC</a:t>
            </a:r>
            <a:r>
              <a:rPr lang="en-US" dirty="0">
                <a:cs typeface="Arial"/>
              </a:rPr>
              <a:t> Software &amp; Computing Review Summary</a:t>
            </a:r>
            <a:endParaRPr lang="en-US" dirty="0"/>
          </a:p>
        </p:txBody>
      </p:sp>
      <p:sp>
        <p:nvSpPr>
          <p:cNvPr id="5" name="TextBox 4">
            <a:extLst>
              <a:ext uri="{FF2B5EF4-FFF2-40B4-BE49-F238E27FC236}">
                <a16:creationId xmlns:a16="http://schemas.microsoft.com/office/drawing/2014/main" id="{3709A90B-4633-8A51-F545-8AC4C52B64C0}"/>
              </a:ext>
            </a:extLst>
          </p:cNvPr>
          <p:cNvSpPr txBox="1"/>
          <p:nvPr/>
        </p:nvSpPr>
        <p:spPr>
          <a:xfrm>
            <a:off x="404679" y="1158068"/>
            <a:ext cx="1161511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Arial"/>
              </a:rPr>
              <a:t>On October 19–20, 2023 the </a:t>
            </a:r>
            <a:r>
              <a:rPr lang="en-US" b="1" dirty="0">
                <a:solidFill>
                  <a:srgbClr val="00ACDB"/>
                </a:solidFill>
                <a:cs typeface="Arial"/>
              </a:rPr>
              <a:t>EIC Computing and Software Advisory Committee </a:t>
            </a:r>
            <a:r>
              <a:rPr lang="en-US" dirty="0">
                <a:cs typeface="Arial"/>
              </a:rPr>
              <a:t>(</a:t>
            </a:r>
            <a:r>
              <a:rPr lang="en-US" b="1" dirty="0">
                <a:solidFill>
                  <a:srgbClr val="00ACDB"/>
                </a:solidFill>
                <a:cs typeface="Arial"/>
              </a:rPr>
              <a:t>ECSAC</a:t>
            </a:r>
            <a:r>
              <a:rPr lang="en-US" dirty="0">
                <a:cs typeface="Arial"/>
              </a:rPr>
              <a:t>) assessed the </a:t>
            </a:r>
            <a:r>
              <a:rPr lang="en-US" dirty="0" err="1">
                <a:cs typeface="Arial"/>
              </a:rPr>
              <a:t>ePIC</a:t>
            </a:r>
            <a:r>
              <a:rPr lang="en-US" dirty="0">
                <a:cs typeface="Arial"/>
              </a:rPr>
              <a:t> computing model in preparation for the EIC RRB meeting in December, 2023. </a:t>
            </a:r>
          </a:p>
          <a:p>
            <a:pPr marL="285750" indent="-285750">
              <a:buFont typeface="Arial"/>
              <a:buChar char="•"/>
            </a:pPr>
            <a:r>
              <a:rPr lang="en-US" dirty="0">
                <a:cs typeface="Arial"/>
              </a:rPr>
              <a:t>The scope of this review also included the organization of the </a:t>
            </a:r>
            <a:r>
              <a:rPr lang="en-US" b="1" dirty="0">
                <a:solidFill>
                  <a:srgbClr val="00ACDB"/>
                </a:solidFill>
                <a:cs typeface="Arial"/>
              </a:rPr>
              <a:t>EIC Computing and Software Joint Institute</a:t>
            </a:r>
            <a:r>
              <a:rPr lang="en-US" dirty="0">
                <a:cs typeface="Arial"/>
              </a:rPr>
              <a:t> (</a:t>
            </a:r>
            <a:r>
              <a:rPr lang="en-US" b="1" dirty="0">
                <a:solidFill>
                  <a:srgbClr val="00ACDB"/>
                </a:solidFill>
                <a:cs typeface="Arial"/>
              </a:rPr>
              <a:t>ECSJI</a:t>
            </a:r>
            <a:r>
              <a:rPr lang="en-US" dirty="0">
                <a:cs typeface="Arial"/>
              </a:rPr>
              <a:t>), which has been formed by BNL and </a:t>
            </a:r>
            <a:r>
              <a:rPr lang="en-US" dirty="0" err="1">
                <a:cs typeface="Arial"/>
              </a:rPr>
              <a:t>JLab</a:t>
            </a:r>
            <a:r>
              <a:rPr lang="en-US" dirty="0">
                <a:cs typeface="Arial"/>
              </a:rPr>
              <a:t>. </a:t>
            </a:r>
          </a:p>
          <a:p>
            <a:pPr marL="285750" indent="-285750">
              <a:buFont typeface="Arial"/>
              <a:buChar char="•"/>
            </a:pPr>
            <a:r>
              <a:rPr lang="en-US" dirty="0">
                <a:cs typeface="Arial"/>
              </a:rPr>
              <a:t>The documents from the review, including the closeout report, can be accessed publicly on the </a:t>
            </a:r>
            <a:r>
              <a:rPr lang="en-US" b="1" dirty="0">
                <a:solidFill>
                  <a:srgbClr val="F68A1F"/>
                </a:solidFill>
                <a:cs typeface="Arial"/>
                <a:hlinkClick r:id="rId2"/>
              </a:rPr>
              <a:t>ePIC Indico</a:t>
            </a:r>
            <a:r>
              <a:rPr lang="en-US" dirty="0">
                <a:cs typeface="Arial"/>
              </a:rPr>
              <a:t>.</a:t>
            </a:r>
          </a:p>
          <a:p>
            <a:endParaRPr lang="en-US" dirty="0">
              <a:cs typeface="Arial"/>
            </a:endParaRPr>
          </a:p>
          <a:p>
            <a:pPr marL="285750" indent="-285750">
              <a:buFont typeface="Arial"/>
              <a:buChar char="•"/>
            </a:pPr>
            <a:r>
              <a:rPr lang="en-US" dirty="0">
                <a:cs typeface="Arial"/>
              </a:rPr>
              <a:t>All five charge questions answered in the affirmative with </a:t>
            </a:r>
            <a:r>
              <a:rPr lang="en-US" b="1" dirty="0">
                <a:solidFill>
                  <a:srgbClr val="00ACDB"/>
                </a:solidFill>
                <a:cs typeface="Arial"/>
              </a:rPr>
              <a:t>three recommendations </a:t>
            </a:r>
            <a:r>
              <a:rPr lang="en-US" dirty="0">
                <a:cs typeface="Arial"/>
              </a:rPr>
              <a:t>shared:</a:t>
            </a:r>
          </a:p>
          <a:p>
            <a:pPr marL="742950" lvl="1" indent="-285750">
              <a:buFont typeface="Arial"/>
              <a:buChar char="•"/>
            </a:pPr>
            <a:r>
              <a:rPr lang="en-US" b="1" dirty="0">
                <a:cs typeface="Arial"/>
              </a:rPr>
              <a:t>Q1 (</a:t>
            </a:r>
            <a:r>
              <a:rPr lang="en-US" b="1" dirty="0">
                <a:solidFill>
                  <a:srgbClr val="00ACDB"/>
                </a:solidFill>
                <a:cs typeface="Arial"/>
              </a:rPr>
              <a:t>… comprehensive and cost-effective long-term plan …</a:t>
            </a:r>
            <a:r>
              <a:rPr lang="en-US" b="1" dirty="0">
                <a:cs typeface="Arial"/>
              </a:rPr>
              <a:t>):</a:t>
            </a:r>
          </a:p>
          <a:p>
            <a:pPr marL="1200150" lvl="2" indent="-285750">
              <a:buFont typeface="Arial"/>
              <a:buChar char="•"/>
            </a:pPr>
            <a:r>
              <a:rPr lang="en-US" dirty="0">
                <a:cs typeface="Arial"/>
              </a:rPr>
              <a:t>We recommend that ECSJI verify the readiness of simulation and reconstruction for the TDR by May 2024. </a:t>
            </a:r>
          </a:p>
          <a:p>
            <a:pPr marL="1200150" lvl="2" indent="-285750">
              <a:buFont typeface="Arial"/>
              <a:buChar char="•"/>
            </a:pPr>
            <a:r>
              <a:rPr lang="en-US" dirty="0">
                <a:cs typeface="Arial"/>
              </a:rPr>
              <a:t>We recommend that </a:t>
            </a:r>
            <a:r>
              <a:rPr lang="en-US" dirty="0" err="1">
                <a:cs typeface="Arial"/>
              </a:rPr>
              <a:t>ePIC</a:t>
            </a:r>
            <a:r>
              <a:rPr lang="en-US" dirty="0">
                <a:cs typeface="Arial"/>
              </a:rPr>
              <a:t> document a first computing needs assessment by the next ECSAC review, in roughly one year. </a:t>
            </a:r>
          </a:p>
          <a:p>
            <a:pPr marL="742950" lvl="1" indent="-285750">
              <a:buFont typeface="Arial"/>
              <a:buChar char="•"/>
            </a:pPr>
            <a:r>
              <a:rPr lang="en-US" b="1" dirty="0">
                <a:cs typeface="Arial"/>
              </a:rPr>
              <a:t>Q3 (</a:t>
            </a:r>
            <a:r>
              <a:rPr lang="en-US" b="1" dirty="0">
                <a:solidFill>
                  <a:srgbClr val="00ACDB"/>
                </a:solidFill>
                <a:cs typeface="Arial"/>
              </a:rPr>
              <a:t>…</a:t>
            </a:r>
            <a:r>
              <a:rPr lang="en-US" b="1" dirty="0">
                <a:solidFill>
                  <a:srgbClr val="B2D33A"/>
                </a:solidFill>
                <a:cs typeface="Arial"/>
              </a:rPr>
              <a:t> </a:t>
            </a:r>
            <a:r>
              <a:rPr lang="en-US" b="1" dirty="0">
                <a:solidFill>
                  <a:srgbClr val="00ACDB"/>
                </a:solidFill>
                <a:cs typeface="Arial"/>
              </a:rPr>
              <a:t>integrated with the HEP/NP community developments …</a:t>
            </a:r>
            <a:r>
              <a:rPr lang="en-US" b="1" dirty="0">
                <a:cs typeface="Arial"/>
              </a:rPr>
              <a:t>): </a:t>
            </a:r>
          </a:p>
          <a:p>
            <a:pPr marL="1200150" lvl="2" indent="-285750">
              <a:buFont typeface="Arial"/>
              <a:buChar char="•"/>
            </a:pPr>
            <a:r>
              <a:rPr lang="en-US" dirty="0">
                <a:cs typeface="Arial"/>
              </a:rPr>
              <a:t>We recommend that the </a:t>
            </a:r>
            <a:r>
              <a:rPr lang="en-US" dirty="0" err="1">
                <a:cs typeface="Arial"/>
              </a:rPr>
              <a:t>ePIC</a:t>
            </a:r>
            <a:r>
              <a:rPr lang="en-US" dirty="0">
                <a:cs typeface="Arial"/>
              </a:rPr>
              <a:t> collaboration starts, by the time of next year’s ECSAC review, an evolving list of software dependencies that includes: the packages, who the primary supporters are, and what the </a:t>
            </a:r>
            <a:r>
              <a:rPr lang="en-US" dirty="0" err="1">
                <a:cs typeface="Arial"/>
              </a:rPr>
              <a:t>ePIC</a:t>
            </a:r>
            <a:r>
              <a:rPr lang="en-US" dirty="0">
                <a:cs typeface="Arial"/>
              </a:rPr>
              <a:t> collaboration contributes to them.</a:t>
            </a:r>
          </a:p>
          <a:p>
            <a:pPr algn="l"/>
            <a:endParaRPr lang="en-US" dirty="0">
              <a:cs typeface="Arial"/>
            </a:endParaRPr>
          </a:p>
        </p:txBody>
      </p:sp>
    </p:spTree>
    <p:extLst>
      <p:ext uri="{BB962C8B-B14F-4D97-AF65-F5344CB8AC3E}">
        <p14:creationId xmlns:p14="http://schemas.microsoft.com/office/powerpoint/2010/main" val="3686909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3064F8-A826-CF41-B4ED-72B15888BE66}"/>
              </a:ext>
            </a:extLst>
          </p:cNvPr>
          <p:cNvSpPr/>
          <p:nvPr/>
        </p:nvSpPr>
        <p:spPr>
          <a:xfrm>
            <a:off x="4072281" y="896471"/>
            <a:ext cx="2243987" cy="420444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9584F-5448-F04F-99C8-E22B2F76464E}"/>
              </a:ext>
            </a:extLst>
          </p:cNvPr>
          <p:cNvSpPr/>
          <p:nvPr/>
        </p:nvSpPr>
        <p:spPr>
          <a:xfrm>
            <a:off x="1658466" y="896471"/>
            <a:ext cx="2243987" cy="420444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8A161DEA-3882-B44D-BD59-3C36FF4D2EFF}"/>
              </a:ext>
            </a:extLst>
          </p:cNvPr>
          <p:cNvPicPr>
            <a:picLocks noChangeAspect="1"/>
          </p:cNvPicPr>
          <p:nvPr/>
        </p:nvPicPr>
        <p:blipFill>
          <a:blip r:embed="rId2"/>
          <a:stretch>
            <a:fillRect/>
          </a:stretch>
        </p:blipFill>
        <p:spPr>
          <a:xfrm>
            <a:off x="1817219" y="1562218"/>
            <a:ext cx="2057687" cy="3515216"/>
          </a:xfrm>
          <a:prstGeom prst="rect">
            <a:avLst/>
          </a:prstGeom>
        </p:spPr>
      </p:pic>
      <p:pic>
        <p:nvPicPr>
          <p:cNvPr id="8" name="Picture 7">
            <a:extLst>
              <a:ext uri="{FF2B5EF4-FFF2-40B4-BE49-F238E27FC236}">
                <a16:creationId xmlns:a16="http://schemas.microsoft.com/office/drawing/2014/main" id="{25B536B2-298B-2741-8638-C3B1C733673E}"/>
              </a:ext>
            </a:extLst>
          </p:cNvPr>
          <p:cNvPicPr>
            <a:picLocks noChangeAspect="1"/>
          </p:cNvPicPr>
          <p:nvPr/>
        </p:nvPicPr>
        <p:blipFill>
          <a:blip r:embed="rId3"/>
          <a:stretch>
            <a:fillRect/>
          </a:stretch>
        </p:blipFill>
        <p:spPr>
          <a:xfrm>
            <a:off x="4128994" y="1518967"/>
            <a:ext cx="2124371" cy="3515216"/>
          </a:xfrm>
          <a:prstGeom prst="rect">
            <a:avLst/>
          </a:prstGeom>
        </p:spPr>
      </p:pic>
      <p:sp>
        <p:nvSpPr>
          <p:cNvPr id="9" name="TextBox 8">
            <a:extLst>
              <a:ext uri="{FF2B5EF4-FFF2-40B4-BE49-F238E27FC236}">
                <a16:creationId xmlns:a16="http://schemas.microsoft.com/office/drawing/2014/main" id="{BEACB4A1-6AA9-984F-8C38-75A18EC98909}"/>
              </a:ext>
            </a:extLst>
          </p:cNvPr>
          <p:cNvSpPr txBox="1"/>
          <p:nvPr/>
        </p:nvSpPr>
        <p:spPr>
          <a:xfrm>
            <a:off x="1973285" y="1027301"/>
            <a:ext cx="1541769" cy="369332"/>
          </a:xfrm>
          <a:prstGeom prst="rect">
            <a:avLst/>
          </a:prstGeom>
          <a:noFill/>
        </p:spPr>
        <p:txBody>
          <a:bodyPr wrap="none" rtlCol="0">
            <a:spAutoFit/>
          </a:bodyPr>
          <a:lstStyle/>
          <a:p>
            <a:r>
              <a:rPr lang="en-US"/>
              <a:t>Triggered DAQ</a:t>
            </a:r>
          </a:p>
        </p:txBody>
      </p:sp>
      <p:sp>
        <p:nvSpPr>
          <p:cNvPr id="10" name="TextBox 9">
            <a:extLst>
              <a:ext uri="{FF2B5EF4-FFF2-40B4-BE49-F238E27FC236}">
                <a16:creationId xmlns:a16="http://schemas.microsoft.com/office/drawing/2014/main" id="{E319E790-5DE1-B24E-A752-DE09C0436D09}"/>
              </a:ext>
            </a:extLst>
          </p:cNvPr>
          <p:cNvSpPr txBox="1"/>
          <p:nvPr/>
        </p:nvSpPr>
        <p:spPr>
          <a:xfrm>
            <a:off x="4249883" y="915887"/>
            <a:ext cx="1869010" cy="646331"/>
          </a:xfrm>
          <a:prstGeom prst="rect">
            <a:avLst/>
          </a:prstGeom>
          <a:noFill/>
        </p:spPr>
        <p:txBody>
          <a:bodyPr wrap="square" rtlCol="0">
            <a:spAutoFit/>
          </a:bodyPr>
          <a:lstStyle/>
          <a:p>
            <a:pPr algn="ctr"/>
            <a:r>
              <a:rPr lang="en-US"/>
              <a:t>Streaming Readout (SRO)</a:t>
            </a:r>
          </a:p>
        </p:txBody>
      </p:sp>
      <p:sp>
        <p:nvSpPr>
          <p:cNvPr id="11" name="TextBox 10">
            <a:extLst>
              <a:ext uri="{FF2B5EF4-FFF2-40B4-BE49-F238E27FC236}">
                <a16:creationId xmlns:a16="http://schemas.microsoft.com/office/drawing/2014/main" id="{B1EE3453-C897-C648-8383-0F1A330622BC}"/>
              </a:ext>
            </a:extLst>
          </p:cNvPr>
          <p:cNvSpPr txBox="1"/>
          <p:nvPr/>
        </p:nvSpPr>
        <p:spPr>
          <a:xfrm>
            <a:off x="7189693" y="758376"/>
            <a:ext cx="4563035" cy="5170646"/>
          </a:xfrm>
          <a:prstGeom prst="rect">
            <a:avLst/>
          </a:prstGeom>
          <a:noFill/>
        </p:spPr>
        <p:txBody>
          <a:bodyPr wrap="square" rtlCol="0">
            <a:spAutoFit/>
          </a:bodyPr>
          <a:lstStyle/>
          <a:p>
            <a:r>
              <a:rPr lang="en-US" sz="2400"/>
              <a:t>Features of </a:t>
            </a:r>
            <a:r>
              <a:rPr lang="en-US" sz="2400" err="1"/>
              <a:t>ePIC</a:t>
            </a:r>
            <a:r>
              <a:rPr lang="en-US" sz="2400"/>
              <a:t> SRO</a:t>
            </a:r>
          </a:p>
          <a:p>
            <a:endParaRPr lang="en-US" sz="2400"/>
          </a:p>
          <a:p>
            <a:pPr marL="285750" indent="-285750">
              <a:buFont typeface="Arial" panose="020B0604020202020204" pitchFamily="34" charset="0"/>
              <a:buChar char="•"/>
            </a:pPr>
            <a:r>
              <a:rPr lang="en-US"/>
              <a:t>No global trigger</a:t>
            </a:r>
          </a:p>
          <a:p>
            <a:pPr marL="742950" lvl="1" indent="-285750">
              <a:buFont typeface="Arial" panose="020B0604020202020204" pitchFamily="34" charset="0"/>
              <a:buChar char="•"/>
            </a:pPr>
            <a:r>
              <a:rPr lang="en-US"/>
              <a:t>No custom trigger electronics</a:t>
            </a:r>
          </a:p>
          <a:p>
            <a:pPr marL="742950" lvl="1" indent="-285750">
              <a:buFont typeface="Arial" panose="020B0604020202020204" pitchFamily="34" charset="0"/>
              <a:buChar char="•"/>
            </a:pPr>
            <a:r>
              <a:rPr lang="en-US"/>
              <a:t>Zero-suppress early (ASICs)</a:t>
            </a:r>
          </a:p>
          <a:p>
            <a:pPr marL="285750" indent="-285750">
              <a:buFont typeface="Arial" panose="020B0604020202020204" pitchFamily="34" charset="0"/>
              <a:buChar char="•"/>
            </a:pPr>
            <a:r>
              <a:rPr lang="en-US"/>
              <a:t>Hits identified by time stamp rather than by event</a:t>
            </a:r>
          </a:p>
          <a:p>
            <a:pPr marL="285750" indent="-285750">
              <a:buFont typeface="Arial" panose="020B0604020202020204" pitchFamily="34" charset="0"/>
              <a:buChar char="•"/>
            </a:pPr>
            <a:r>
              <a:rPr lang="en-US"/>
              <a:t>Flexibility in event selection</a:t>
            </a:r>
          </a:p>
          <a:p>
            <a:pPr marL="742950" lvl="1" indent="-285750">
              <a:buFont typeface="Arial" panose="020B0604020202020204" pitchFamily="34" charset="0"/>
              <a:buChar char="•"/>
            </a:pPr>
            <a:r>
              <a:rPr lang="en-US"/>
              <a:t>Can be performed with all channels available</a:t>
            </a:r>
          </a:p>
          <a:p>
            <a:pPr marL="742950" lvl="1" indent="-285750">
              <a:buFont typeface="Arial" panose="020B0604020202020204" pitchFamily="34" charset="0"/>
              <a:buChar char="•"/>
            </a:pPr>
            <a:r>
              <a:rPr lang="en-US"/>
              <a:t>Can be performed in CPU, FPGA, or GPU</a:t>
            </a:r>
          </a:p>
          <a:p>
            <a:pPr marL="285750" indent="-285750">
              <a:buFont typeface="Arial" panose="020B0604020202020204" pitchFamily="34" charset="0"/>
              <a:buChar char="•"/>
            </a:pPr>
            <a:r>
              <a:rPr lang="en-US"/>
              <a:t>Cons</a:t>
            </a:r>
          </a:p>
          <a:p>
            <a:pPr marL="742950" lvl="1" indent="-285750">
              <a:buFont typeface="Arial" panose="020B0604020202020204" pitchFamily="34" charset="0"/>
              <a:buChar char="•"/>
            </a:pPr>
            <a:r>
              <a:rPr lang="en-US"/>
              <a:t>SRO has greater sensitivity to noise and background</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12" name="Rectangle 11">
            <a:extLst>
              <a:ext uri="{FF2B5EF4-FFF2-40B4-BE49-F238E27FC236}">
                <a16:creationId xmlns:a16="http://schemas.microsoft.com/office/drawing/2014/main" id="{CBD9B2AE-F88F-7B48-92C8-9560198FD541}"/>
              </a:ext>
            </a:extLst>
          </p:cNvPr>
          <p:cNvSpPr/>
          <p:nvPr/>
        </p:nvSpPr>
        <p:spPr>
          <a:xfrm>
            <a:off x="1819835" y="3352799"/>
            <a:ext cx="779929" cy="107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B9742-4D7C-F4E4-3BF2-87BA77DDD8AE}"/>
              </a:ext>
            </a:extLst>
          </p:cNvPr>
          <p:cNvSpPr>
            <a:spLocks noGrp="1"/>
          </p:cNvSpPr>
          <p:nvPr>
            <p:ph type="title"/>
          </p:nvPr>
        </p:nvSpPr>
        <p:spPr/>
        <p:txBody>
          <a:bodyPr/>
          <a:lstStyle/>
          <a:p>
            <a:r>
              <a:rPr lang="en-US"/>
              <a:t>Streaming DAQ concept</a:t>
            </a:r>
          </a:p>
        </p:txBody>
      </p:sp>
    </p:spTree>
    <p:extLst>
      <p:ext uri="{BB962C8B-B14F-4D97-AF65-F5344CB8AC3E}">
        <p14:creationId xmlns:p14="http://schemas.microsoft.com/office/powerpoint/2010/main" val="28636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D70F3-F71F-7505-5E92-90C5C7323659}"/>
              </a:ext>
            </a:extLst>
          </p:cNvPr>
          <p:cNvPicPr>
            <a:picLocks noChangeAspect="1"/>
          </p:cNvPicPr>
          <p:nvPr/>
        </p:nvPicPr>
        <p:blipFill>
          <a:blip r:embed="rId2"/>
          <a:stretch>
            <a:fillRect/>
          </a:stretch>
        </p:blipFill>
        <p:spPr>
          <a:xfrm>
            <a:off x="1436428" y="832882"/>
            <a:ext cx="9504473" cy="5417183"/>
          </a:xfrm>
          <a:prstGeom prst="rect">
            <a:avLst/>
          </a:prstGeom>
        </p:spPr>
      </p:pic>
      <p:sp>
        <p:nvSpPr>
          <p:cNvPr id="21" name="TextBox 20">
            <a:extLst>
              <a:ext uri="{FF2B5EF4-FFF2-40B4-BE49-F238E27FC236}">
                <a16:creationId xmlns:a16="http://schemas.microsoft.com/office/drawing/2014/main" id="{101700EA-5C38-FEE1-F1E0-7567DAFB2854}"/>
              </a:ext>
            </a:extLst>
          </p:cNvPr>
          <p:cNvSpPr txBox="1"/>
          <p:nvPr/>
        </p:nvSpPr>
        <p:spPr>
          <a:xfrm>
            <a:off x="5762847" y="3167390"/>
            <a:ext cx="1219565" cy="523220"/>
          </a:xfrm>
          <a:prstGeom prst="rect">
            <a:avLst/>
          </a:prstGeom>
          <a:solidFill>
            <a:schemeClr val="bg1"/>
          </a:solidFill>
        </p:spPr>
        <p:txBody>
          <a:bodyPr wrap="none" rtlCol="0">
            <a:spAutoFit/>
          </a:bodyPr>
          <a:lstStyle/>
          <a:p>
            <a:r>
              <a:rPr lang="en-US" sz="1400" dirty="0"/>
              <a:t>To Echelon 1</a:t>
            </a:r>
          </a:p>
          <a:p>
            <a:r>
              <a:rPr lang="en-US" sz="1400" dirty="0"/>
              <a:t>processing</a:t>
            </a:r>
          </a:p>
        </p:txBody>
      </p:sp>
      <p:sp>
        <p:nvSpPr>
          <p:cNvPr id="22" name="TextBox 21">
            <a:extLst>
              <a:ext uri="{FF2B5EF4-FFF2-40B4-BE49-F238E27FC236}">
                <a16:creationId xmlns:a16="http://schemas.microsoft.com/office/drawing/2014/main" id="{7B6DF5A2-AAAD-1907-17F5-891BCB56C9B8}"/>
              </a:ext>
            </a:extLst>
          </p:cNvPr>
          <p:cNvSpPr txBox="1"/>
          <p:nvPr/>
        </p:nvSpPr>
        <p:spPr>
          <a:xfrm>
            <a:off x="9696892" y="5726845"/>
            <a:ext cx="1016625" cy="430887"/>
          </a:xfrm>
          <a:prstGeom prst="rect">
            <a:avLst/>
          </a:prstGeom>
          <a:solidFill>
            <a:schemeClr val="bg1"/>
          </a:solidFill>
        </p:spPr>
        <p:txBody>
          <a:bodyPr wrap="none" rtlCol="0">
            <a:spAutoFit/>
          </a:bodyPr>
          <a:lstStyle/>
          <a:p>
            <a:r>
              <a:rPr lang="en-US" sz="1100" dirty="0"/>
              <a:t>To Echelon 1</a:t>
            </a:r>
          </a:p>
          <a:p>
            <a:r>
              <a:rPr lang="en-US" sz="1100" dirty="0"/>
              <a:t>processing</a:t>
            </a:r>
          </a:p>
        </p:txBody>
      </p:sp>
    </p:spTree>
    <p:extLst>
      <p:ext uri="{BB962C8B-B14F-4D97-AF65-F5344CB8AC3E}">
        <p14:creationId xmlns:p14="http://schemas.microsoft.com/office/powerpoint/2010/main" val="907015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13AD-DD8A-C2E7-0C1C-4AA3B1A1E91F}"/>
              </a:ext>
            </a:extLst>
          </p:cNvPr>
          <p:cNvSpPr>
            <a:spLocks noGrp="1"/>
          </p:cNvSpPr>
          <p:nvPr>
            <p:ph type="title"/>
          </p:nvPr>
        </p:nvSpPr>
        <p:spPr/>
        <p:txBody>
          <a:bodyPr/>
          <a:lstStyle/>
          <a:p>
            <a:r>
              <a:rPr lang="en-US" dirty="0"/>
              <a:t>FELIX 155</a:t>
            </a:r>
          </a:p>
        </p:txBody>
      </p:sp>
      <p:pic>
        <p:nvPicPr>
          <p:cNvPr id="4" name="Picture 3">
            <a:extLst>
              <a:ext uri="{FF2B5EF4-FFF2-40B4-BE49-F238E27FC236}">
                <a16:creationId xmlns:a16="http://schemas.microsoft.com/office/drawing/2014/main" id="{33F6015A-CE39-9036-025C-84059A64D290}"/>
              </a:ext>
            </a:extLst>
          </p:cNvPr>
          <p:cNvPicPr>
            <a:picLocks noChangeAspect="1"/>
          </p:cNvPicPr>
          <p:nvPr/>
        </p:nvPicPr>
        <p:blipFill>
          <a:blip r:embed="rId2"/>
          <a:stretch>
            <a:fillRect/>
          </a:stretch>
        </p:blipFill>
        <p:spPr>
          <a:xfrm>
            <a:off x="461888" y="882188"/>
            <a:ext cx="7772400" cy="2648329"/>
          </a:xfrm>
          <a:prstGeom prst="rect">
            <a:avLst/>
          </a:prstGeom>
        </p:spPr>
      </p:pic>
      <p:pic>
        <p:nvPicPr>
          <p:cNvPr id="5" name="Picture 4">
            <a:extLst>
              <a:ext uri="{FF2B5EF4-FFF2-40B4-BE49-F238E27FC236}">
                <a16:creationId xmlns:a16="http://schemas.microsoft.com/office/drawing/2014/main" id="{C9A33477-4663-0110-3BE3-DA6183B86623}"/>
              </a:ext>
            </a:extLst>
          </p:cNvPr>
          <p:cNvPicPr>
            <a:picLocks noChangeAspect="1"/>
          </p:cNvPicPr>
          <p:nvPr/>
        </p:nvPicPr>
        <p:blipFill>
          <a:blip r:embed="rId3"/>
          <a:stretch>
            <a:fillRect/>
          </a:stretch>
        </p:blipFill>
        <p:spPr>
          <a:xfrm>
            <a:off x="549145" y="3530517"/>
            <a:ext cx="5394297" cy="2177143"/>
          </a:xfrm>
          <a:prstGeom prst="rect">
            <a:avLst/>
          </a:prstGeom>
        </p:spPr>
      </p:pic>
      <p:pic>
        <p:nvPicPr>
          <p:cNvPr id="7" name="Picture 6">
            <a:extLst>
              <a:ext uri="{FF2B5EF4-FFF2-40B4-BE49-F238E27FC236}">
                <a16:creationId xmlns:a16="http://schemas.microsoft.com/office/drawing/2014/main" id="{0DDF7218-4FA6-8F14-78C8-01E2A1674B1F}"/>
              </a:ext>
            </a:extLst>
          </p:cNvPr>
          <p:cNvPicPr>
            <a:picLocks noChangeAspect="1"/>
          </p:cNvPicPr>
          <p:nvPr/>
        </p:nvPicPr>
        <p:blipFill>
          <a:blip r:embed="rId4"/>
          <a:stretch>
            <a:fillRect/>
          </a:stretch>
        </p:blipFill>
        <p:spPr>
          <a:xfrm>
            <a:off x="6453723" y="3429000"/>
            <a:ext cx="5575054" cy="2648329"/>
          </a:xfrm>
          <a:prstGeom prst="rect">
            <a:avLst/>
          </a:prstGeom>
        </p:spPr>
      </p:pic>
    </p:spTree>
    <p:extLst>
      <p:ext uri="{BB962C8B-B14F-4D97-AF65-F5344CB8AC3E}">
        <p14:creationId xmlns:p14="http://schemas.microsoft.com/office/powerpoint/2010/main" val="1986975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CF4E88-7331-471D-7B55-BC402E618E2F}"/>
              </a:ext>
            </a:extLst>
          </p:cNvPr>
          <p:cNvSpPr/>
          <p:nvPr/>
        </p:nvSpPr>
        <p:spPr>
          <a:xfrm>
            <a:off x="1413933" y="973667"/>
            <a:ext cx="9262534" cy="52324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screen shot of a diagram&#10;&#10;Description automatically generated">
            <a:extLst>
              <a:ext uri="{FF2B5EF4-FFF2-40B4-BE49-F238E27FC236}">
                <a16:creationId xmlns:a16="http://schemas.microsoft.com/office/drawing/2014/main" id="{19CF64A9-2369-7443-9940-F6784A9857E4}"/>
              </a:ext>
            </a:extLst>
          </p:cNvPr>
          <p:cNvPicPr>
            <a:picLocks noChangeAspect="1"/>
          </p:cNvPicPr>
          <p:nvPr/>
        </p:nvPicPr>
        <p:blipFill>
          <a:blip r:embed="rId2"/>
          <a:stretch>
            <a:fillRect/>
          </a:stretch>
        </p:blipFill>
        <p:spPr>
          <a:xfrm>
            <a:off x="1723688" y="1183056"/>
            <a:ext cx="8744623" cy="4886049"/>
          </a:xfrm>
          <a:prstGeom prst="rect">
            <a:avLst/>
          </a:prstGeom>
        </p:spPr>
      </p:pic>
      <p:sp>
        <p:nvSpPr>
          <p:cNvPr id="2" name="Title 1">
            <a:extLst>
              <a:ext uri="{FF2B5EF4-FFF2-40B4-BE49-F238E27FC236}">
                <a16:creationId xmlns:a16="http://schemas.microsoft.com/office/drawing/2014/main" id="{56207931-C771-3892-80B6-60EC8EC322A0}"/>
              </a:ext>
            </a:extLst>
          </p:cNvPr>
          <p:cNvSpPr>
            <a:spLocks noGrp="1"/>
          </p:cNvSpPr>
          <p:nvPr>
            <p:ph type="title"/>
          </p:nvPr>
        </p:nvSpPr>
        <p:spPr/>
        <p:txBody>
          <a:bodyPr/>
          <a:lstStyle/>
          <a:p>
            <a:r>
              <a:rPr lang="en-US"/>
              <a:t>Requirements Flow Down</a:t>
            </a:r>
          </a:p>
        </p:txBody>
      </p:sp>
    </p:spTree>
    <p:extLst>
      <p:ext uri="{BB962C8B-B14F-4D97-AF65-F5344CB8AC3E}">
        <p14:creationId xmlns:p14="http://schemas.microsoft.com/office/powerpoint/2010/main" val="3846726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99D8AF-69B8-B120-ECDB-51B87BAA1084}"/>
              </a:ext>
            </a:extLst>
          </p:cNvPr>
          <p:cNvPicPr>
            <a:picLocks noChangeAspect="1"/>
          </p:cNvPicPr>
          <p:nvPr/>
        </p:nvPicPr>
        <p:blipFill>
          <a:blip r:embed="rId2"/>
          <a:stretch>
            <a:fillRect/>
          </a:stretch>
        </p:blipFill>
        <p:spPr>
          <a:xfrm>
            <a:off x="928263" y="138461"/>
            <a:ext cx="10335473" cy="6070872"/>
          </a:xfrm>
          <a:prstGeom prst="rect">
            <a:avLst/>
          </a:prstGeom>
          <a:ln w="25400">
            <a:solidFill>
              <a:schemeClr val="tx1"/>
            </a:solidFill>
          </a:ln>
        </p:spPr>
      </p:pic>
    </p:spTree>
    <p:extLst>
      <p:ext uri="{BB962C8B-B14F-4D97-AF65-F5344CB8AC3E}">
        <p14:creationId xmlns:p14="http://schemas.microsoft.com/office/powerpoint/2010/main" val="80273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D74E7-2021-1240-BBF0-F1097145845C}"/>
              </a:ext>
            </a:extLst>
          </p:cNvPr>
          <p:cNvSpPr>
            <a:spLocks noGrp="1"/>
          </p:cNvSpPr>
          <p:nvPr>
            <p:ph type="title"/>
          </p:nvPr>
        </p:nvSpPr>
        <p:spPr/>
        <p:txBody>
          <a:bodyPr/>
          <a:lstStyle/>
          <a:p>
            <a:r>
              <a:rPr lang="en-US"/>
              <a:t>Detailed DAQ Schedule</a:t>
            </a:r>
          </a:p>
        </p:txBody>
      </p:sp>
      <p:pic>
        <p:nvPicPr>
          <p:cNvPr id="7" name="Picture 6">
            <a:extLst>
              <a:ext uri="{FF2B5EF4-FFF2-40B4-BE49-F238E27FC236}">
                <a16:creationId xmlns:a16="http://schemas.microsoft.com/office/drawing/2014/main" id="{DA10E539-D6CA-AF4A-8B1B-52F6C1854AE1}"/>
              </a:ext>
            </a:extLst>
          </p:cNvPr>
          <p:cNvPicPr>
            <a:picLocks noChangeAspect="1"/>
          </p:cNvPicPr>
          <p:nvPr/>
        </p:nvPicPr>
        <p:blipFill rotWithShape="1">
          <a:blip r:embed="rId2"/>
          <a:srcRect t="10491"/>
          <a:stretch/>
        </p:blipFill>
        <p:spPr>
          <a:xfrm>
            <a:off x="2242436" y="1270140"/>
            <a:ext cx="9503826" cy="4326928"/>
          </a:xfrm>
          <a:prstGeom prst="rect">
            <a:avLst/>
          </a:prstGeom>
        </p:spPr>
      </p:pic>
      <p:sp>
        <p:nvSpPr>
          <p:cNvPr id="9" name="TextBox 8">
            <a:extLst>
              <a:ext uri="{FF2B5EF4-FFF2-40B4-BE49-F238E27FC236}">
                <a16:creationId xmlns:a16="http://schemas.microsoft.com/office/drawing/2014/main" id="{37F6A2E6-DCFE-A577-E922-F1FD5FDF61B1}"/>
              </a:ext>
            </a:extLst>
          </p:cNvPr>
          <p:cNvSpPr txBox="1"/>
          <p:nvPr/>
        </p:nvSpPr>
        <p:spPr>
          <a:xfrm>
            <a:off x="462579" y="2265045"/>
            <a:ext cx="1580456" cy="2831544"/>
          </a:xfrm>
          <a:prstGeom prst="rect">
            <a:avLst/>
          </a:prstGeom>
          <a:solidFill>
            <a:schemeClr val="bg1">
              <a:lumMod val="85000"/>
            </a:schemeClr>
          </a:solidFill>
        </p:spPr>
        <p:txBody>
          <a:bodyPr wrap="square" rtlCol="0">
            <a:spAutoFit/>
          </a:bodyPr>
          <a:lstStyle/>
          <a:p>
            <a:r>
              <a:rPr lang="en-US" sz="1200"/>
              <a:t>Releases:</a:t>
            </a:r>
          </a:p>
          <a:p>
            <a:endParaRPr lang="en-US" sz="1200"/>
          </a:p>
          <a:p>
            <a:r>
              <a:rPr lang="en-US" sz="1200"/>
              <a:t>PICODAQ:</a:t>
            </a:r>
          </a:p>
          <a:p>
            <a:pPr marL="169863" lvl="1"/>
            <a:r>
              <a:rPr lang="en-US" sz="1000"/>
              <a:t>Communicate with electronics test setup</a:t>
            </a:r>
          </a:p>
          <a:p>
            <a:endParaRPr lang="en-US" sz="1200"/>
          </a:p>
          <a:p>
            <a:r>
              <a:rPr lang="en-US" sz="1200"/>
              <a:t>MICRODAQ:</a:t>
            </a:r>
          </a:p>
          <a:p>
            <a:pPr marL="169863" lvl="1"/>
            <a:r>
              <a:rPr lang="en-US" sz="1000"/>
              <a:t>readout detector data in test stand </a:t>
            </a:r>
          </a:p>
          <a:p>
            <a:endParaRPr lang="en-US" sz="1200"/>
          </a:p>
          <a:p>
            <a:r>
              <a:rPr lang="en-US" sz="1200"/>
              <a:t>MINIDAQ:</a:t>
            </a:r>
          </a:p>
          <a:p>
            <a:pPr marL="169863" lvl="1"/>
            <a:r>
              <a:rPr lang="en-US" sz="1000"/>
              <a:t>readout detector data using full timing chain</a:t>
            </a:r>
          </a:p>
          <a:p>
            <a:endParaRPr lang="en-US" sz="1200"/>
          </a:p>
          <a:p>
            <a:r>
              <a:rPr lang="en-US" sz="1200"/>
              <a:t>Final:</a:t>
            </a:r>
          </a:p>
          <a:p>
            <a:pPr marL="169863" lvl="1"/>
            <a:r>
              <a:rPr lang="en-US" sz="1000"/>
              <a:t>Full functionality DAQ</a:t>
            </a:r>
          </a:p>
        </p:txBody>
      </p:sp>
    </p:spTree>
    <p:extLst>
      <p:ext uri="{BB962C8B-B14F-4D97-AF65-F5344CB8AC3E}">
        <p14:creationId xmlns:p14="http://schemas.microsoft.com/office/powerpoint/2010/main" val="5803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3E41B-FF6A-4F42-A38B-0F5531A5032B}"/>
              </a:ext>
            </a:extLst>
          </p:cNvPr>
          <p:cNvSpPr>
            <a:spLocks noGrp="1"/>
          </p:cNvSpPr>
          <p:nvPr>
            <p:ph type="title"/>
          </p:nvPr>
        </p:nvSpPr>
        <p:spPr/>
        <p:txBody>
          <a:bodyPr/>
          <a:lstStyle/>
          <a:p>
            <a:r>
              <a:rPr lang="en-US" dirty="0"/>
              <a:t>Outline</a:t>
            </a:r>
          </a:p>
        </p:txBody>
      </p:sp>
      <p:sp>
        <p:nvSpPr>
          <p:cNvPr id="5" name="Text Placeholder 4">
            <a:extLst>
              <a:ext uri="{FF2B5EF4-FFF2-40B4-BE49-F238E27FC236}">
                <a16:creationId xmlns:a16="http://schemas.microsoft.com/office/drawing/2014/main" id="{56A98653-6DA0-8087-7CA2-77D0BF79470F}"/>
              </a:ext>
            </a:extLst>
          </p:cNvPr>
          <p:cNvSpPr>
            <a:spLocks noGrp="1"/>
          </p:cNvSpPr>
          <p:nvPr>
            <p:ph type="body" sz="quarter" idx="10"/>
          </p:nvPr>
        </p:nvSpPr>
        <p:spPr/>
        <p:txBody>
          <a:bodyPr>
            <a:normAutofit fontScale="62500" lnSpcReduction="20000"/>
          </a:bodyPr>
          <a:lstStyle/>
          <a:p>
            <a:r>
              <a:rPr lang="en-US" dirty="0">
                <a:solidFill>
                  <a:schemeClr val="bg1">
                    <a:lumMod val="65000"/>
                  </a:schemeClr>
                </a:solidFill>
              </a:rPr>
              <a:t>Documentation status</a:t>
            </a:r>
          </a:p>
          <a:p>
            <a:r>
              <a:rPr lang="en-US" dirty="0">
                <a:solidFill>
                  <a:schemeClr val="bg1">
                    <a:lumMod val="65000"/>
                  </a:schemeClr>
                </a:solidFill>
              </a:rPr>
              <a:t>The readout technology and scale of the EPIC DAQ</a:t>
            </a:r>
          </a:p>
          <a:p>
            <a:pPr lvl="1"/>
            <a:r>
              <a:rPr lang="en-US" dirty="0">
                <a:solidFill>
                  <a:schemeClr val="bg1">
                    <a:lumMod val="65000"/>
                  </a:schemeClr>
                </a:solidFill>
              </a:rPr>
              <a:t>Collider environment</a:t>
            </a:r>
          </a:p>
          <a:p>
            <a:pPr lvl="1"/>
            <a:r>
              <a:rPr lang="en-US" dirty="0">
                <a:solidFill>
                  <a:schemeClr val="bg1">
                    <a:lumMod val="65000"/>
                  </a:schemeClr>
                </a:solidFill>
              </a:rPr>
              <a:t>Readout Technologies</a:t>
            </a:r>
          </a:p>
          <a:p>
            <a:pPr lvl="1"/>
            <a:r>
              <a:rPr lang="en-US" dirty="0">
                <a:solidFill>
                  <a:schemeClr val="bg1">
                    <a:lumMod val="65000"/>
                  </a:schemeClr>
                </a:solidFill>
              </a:rPr>
              <a:t>Streaming architecture</a:t>
            </a:r>
          </a:p>
          <a:p>
            <a:pPr lvl="1"/>
            <a:r>
              <a:rPr lang="en-US" dirty="0">
                <a:solidFill>
                  <a:schemeClr val="bg1">
                    <a:lumMod val="65000"/>
                  </a:schemeClr>
                </a:solidFill>
              </a:rPr>
              <a:t>System components and operational concepts</a:t>
            </a:r>
          </a:p>
          <a:p>
            <a:pPr lvl="1"/>
            <a:r>
              <a:rPr lang="en-US" dirty="0">
                <a:solidFill>
                  <a:schemeClr val="bg1">
                    <a:lumMod val="65000"/>
                  </a:schemeClr>
                </a:solidFill>
              </a:rPr>
              <a:t>Component counts &amp; expected data flow</a:t>
            </a:r>
          </a:p>
          <a:p>
            <a:pPr lvl="1"/>
            <a:r>
              <a:rPr lang="en-US" dirty="0">
                <a:solidFill>
                  <a:schemeClr val="bg1">
                    <a:lumMod val="65000"/>
                  </a:schemeClr>
                </a:solidFill>
              </a:rPr>
              <a:t>Fiber protocol and operation</a:t>
            </a:r>
          </a:p>
          <a:p>
            <a:pPr marL="0" indent="0">
              <a:buNone/>
            </a:pPr>
            <a:endParaRPr lang="en-US" dirty="0">
              <a:solidFill>
                <a:schemeClr val="bg1">
                  <a:lumMod val="65000"/>
                </a:schemeClr>
              </a:solidFill>
            </a:endParaRPr>
          </a:p>
          <a:p>
            <a:pPr marL="0" indent="0">
              <a:buNone/>
            </a:pPr>
            <a:r>
              <a:rPr lang="en-US" dirty="0">
                <a:solidFill>
                  <a:schemeClr val="bg1">
                    <a:lumMod val="65000"/>
                  </a:schemeClr>
                </a:solidFill>
              </a:rPr>
              <a:t>(Fernando Barbosa)</a:t>
            </a:r>
          </a:p>
          <a:p>
            <a:r>
              <a:rPr lang="en-US" dirty="0">
                <a:solidFill>
                  <a:schemeClr val="bg1">
                    <a:lumMod val="65000"/>
                  </a:schemeClr>
                </a:solidFill>
              </a:rPr>
              <a:t>Electronics</a:t>
            </a:r>
          </a:p>
          <a:p>
            <a:endParaRPr lang="en-US" dirty="0"/>
          </a:p>
          <a:p>
            <a:pPr marL="0" indent="0">
              <a:buNone/>
            </a:pPr>
            <a:r>
              <a:rPr lang="en-US" dirty="0"/>
              <a:t>(David Abbott)</a:t>
            </a:r>
          </a:p>
          <a:p>
            <a:r>
              <a:rPr lang="en-US" dirty="0"/>
              <a:t>DAQ Architecture and component Status</a:t>
            </a:r>
          </a:p>
          <a:p>
            <a:r>
              <a:rPr lang="en-US" dirty="0"/>
              <a:t>DAQ and Computing related tasks for 2024</a:t>
            </a:r>
          </a:p>
          <a:p>
            <a:pPr lvl="1"/>
            <a:r>
              <a:rPr lang="en-US" dirty="0"/>
              <a:t>Evaluating and defining timing and data protocol	</a:t>
            </a:r>
          </a:p>
          <a:p>
            <a:pPr lvl="1"/>
            <a:r>
              <a:rPr lang="en-US" dirty="0"/>
              <a:t>Development of RDOs</a:t>
            </a:r>
          </a:p>
          <a:p>
            <a:pPr lvl="1"/>
            <a:r>
              <a:rPr lang="en-US" dirty="0"/>
              <a:t>FELIX boards</a:t>
            </a:r>
          </a:p>
          <a:p>
            <a:r>
              <a:rPr lang="en-US" dirty="0"/>
              <a:t>Scientific computing Interface</a:t>
            </a:r>
          </a:p>
          <a:p>
            <a:r>
              <a:rPr lang="en-US" dirty="0"/>
              <a:t>Echelon 0 (DAQ Computing)</a:t>
            </a:r>
          </a:p>
          <a:p>
            <a:r>
              <a:rPr lang="en-US" dirty="0"/>
              <a:t>Schedule</a:t>
            </a:r>
          </a:p>
          <a:p>
            <a:r>
              <a:rPr lang="en-US" dirty="0"/>
              <a:t>QA and ES&amp;H</a:t>
            </a:r>
          </a:p>
          <a:p>
            <a:r>
              <a:rPr lang="en-US" dirty="0"/>
              <a:t>Summary</a:t>
            </a:r>
          </a:p>
        </p:txBody>
      </p:sp>
    </p:spTree>
    <p:extLst>
      <p:ext uri="{BB962C8B-B14F-4D97-AF65-F5344CB8AC3E}">
        <p14:creationId xmlns:p14="http://schemas.microsoft.com/office/powerpoint/2010/main" val="411043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95F58B96-D48B-F8C1-8FDB-E4CFDD7A1931}"/>
              </a:ext>
            </a:extLst>
          </p:cNvPr>
          <p:cNvSpPr/>
          <p:nvPr/>
        </p:nvSpPr>
        <p:spPr>
          <a:xfrm>
            <a:off x="10303559" y="2468239"/>
            <a:ext cx="1254544" cy="752596"/>
          </a:xfrm>
          <a:prstGeom prst="cloud">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2">
            <a:extLst>
              <a:ext uri="{FF2B5EF4-FFF2-40B4-BE49-F238E27FC236}">
                <a16:creationId xmlns:a16="http://schemas.microsoft.com/office/drawing/2014/main" id="{8AF07F1C-0E49-42F8-A8E9-113CF88114A8}"/>
              </a:ext>
            </a:extLst>
          </p:cNvPr>
          <p:cNvSpPr txBox="1"/>
          <p:nvPr/>
        </p:nvSpPr>
        <p:spPr>
          <a:xfrm>
            <a:off x="1494625" y="3420026"/>
            <a:ext cx="970524"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Name</a:t>
            </a:r>
          </a:p>
          <a:p>
            <a:endParaRPr lang="en-US" sz="1100">
              <a:solidFill>
                <a:schemeClr val="tx2"/>
              </a:solidFill>
            </a:endParaRPr>
          </a:p>
          <a:p>
            <a:endParaRPr lang="en-US" sz="1100">
              <a:solidFill>
                <a:schemeClr val="tx2"/>
              </a:solidFill>
            </a:endParaRPr>
          </a:p>
          <a:p>
            <a:r>
              <a:rPr lang="en-US" sz="1100">
                <a:solidFill>
                  <a:schemeClr val="tx2"/>
                </a:solidFill>
              </a:rPr>
              <a:t>Design</a:t>
            </a:r>
          </a:p>
          <a:p>
            <a:endParaRPr lang="en-US" sz="1100">
              <a:solidFill>
                <a:schemeClr val="tx2"/>
              </a:solidFill>
            </a:endParaRPr>
          </a:p>
          <a:p>
            <a:r>
              <a:rPr lang="en-US" sz="1100">
                <a:solidFill>
                  <a:schemeClr val="tx2"/>
                </a:solidFill>
              </a:rPr>
              <a:t>Function</a:t>
            </a: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r>
              <a:rPr lang="en-US" sz="1100">
                <a:solidFill>
                  <a:schemeClr val="tx2"/>
                </a:solidFill>
              </a:rPr>
              <a:t>Attributes</a:t>
            </a:r>
          </a:p>
        </p:txBody>
      </p:sp>
      <p:sp>
        <p:nvSpPr>
          <p:cNvPr id="36" name="TextBox 5">
            <a:extLst>
              <a:ext uri="{FF2B5EF4-FFF2-40B4-BE49-F238E27FC236}">
                <a16:creationId xmlns:a16="http://schemas.microsoft.com/office/drawing/2014/main" id="{AD4CFF49-81B7-4553-A704-92F9ABA5ACE1}"/>
              </a:ext>
            </a:extLst>
          </p:cNvPr>
          <p:cNvSpPr txBox="1"/>
          <p:nvPr/>
        </p:nvSpPr>
        <p:spPr>
          <a:xfrm>
            <a:off x="3595937" y="3412773"/>
            <a:ext cx="126290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Adapter</a:t>
            </a:r>
          </a:p>
          <a:p>
            <a:endParaRPr lang="en-US" sz="1100"/>
          </a:p>
          <a:p>
            <a:endParaRPr lang="en-US" sz="1100"/>
          </a:p>
          <a:p>
            <a:r>
              <a:rPr lang="en-US" sz="1100"/>
              <a:t>Detector Specific</a:t>
            </a:r>
          </a:p>
          <a:p>
            <a:endParaRPr lang="en-US" sz="1100"/>
          </a:p>
          <a:p>
            <a:pPr marL="60325" indent="-60325"/>
            <a:r>
              <a:rPr lang="en-US" sz="1100"/>
              <a:t>-HV/Bias Distribution</a:t>
            </a:r>
          </a:p>
          <a:p>
            <a:r>
              <a:rPr lang="en-US" sz="1100"/>
              <a:t>-HV divider</a:t>
            </a:r>
          </a:p>
          <a:p>
            <a:pPr marL="60325" indent="-60325"/>
            <a:r>
              <a:rPr lang="en-US" sz="1100"/>
              <a:t>-Interconnect Routing</a:t>
            </a:r>
          </a:p>
          <a:p>
            <a:endParaRPr lang="en-US" sz="1100"/>
          </a:p>
          <a:p>
            <a:endParaRPr lang="en-US" sz="1100"/>
          </a:p>
          <a:p>
            <a:endParaRPr lang="en-US" sz="1100"/>
          </a:p>
          <a:p>
            <a:r>
              <a:rPr lang="en-US" sz="1100"/>
              <a:t>-Sensor Specific</a:t>
            </a:r>
          </a:p>
          <a:p>
            <a:r>
              <a:rPr lang="en-US" sz="1100"/>
              <a:t>-Passive</a:t>
            </a:r>
          </a:p>
        </p:txBody>
      </p:sp>
      <p:sp>
        <p:nvSpPr>
          <p:cNvPr id="37" name="TextBox 6">
            <a:extLst>
              <a:ext uri="{FF2B5EF4-FFF2-40B4-BE49-F238E27FC236}">
                <a16:creationId xmlns:a16="http://schemas.microsoft.com/office/drawing/2014/main" id="{CA805B96-26E8-4354-8AA4-7541C78763FA}"/>
              </a:ext>
            </a:extLst>
          </p:cNvPr>
          <p:cNvSpPr txBox="1"/>
          <p:nvPr/>
        </p:nvSpPr>
        <p:spPr>
          <a:xfrm>
            <a:off x="2231356" y="3412773"/>
            <a:ext cx="1353402"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Sensor</a:t>
            </a:r>
          </a:p>
          <a:p>
            <a:endParaRPr lang="en-US" sz="1100"/>
          </a:p>
          <a:p>
            <a:endParaRPr lang="en-US" sz="1100"/>
          </a:p>
          <a:p>
            <a:r>
              <a:rPr lang="en-US" sz="1100"/>
              <a:t>Detector Specific</a:t>
            </a:r>
          </a:p>
          <a:p>
            <a:endParaRPr lang="en-US" sz="1100"/>
          </a:p>
          <a:p>
            <a:r>
              <a:rPr lang="en-US" sz="1100"/>
              <a:t>Multi-Channel Sensor</a:t>
            </a:r>
          </a:p>
          <a:p>
            <a:endParaRPr lang="en-US" sz="1100"/>
          </a:p>
          <a:p>
            <a:endParaRPr lang="en-US" sz="1100"/>
          </a:p>
          <a:p>
            <a:endParaRPr lang="en-US" sz="1100"/>
          </a:p>
          <a:p>
            <a:endParaRPr lang="en-US" sz="1100"/>
          </a:p>
          <a:p>
            <a:endParaRPr lang="en-US" sz="1100"/>
          </a:p>
          <a:p>
            <a:endParaRPr lang="en-US" sz="1100"/>
          </a:p>
          <a:p>
            <a:r>
              <a:rPr lang="en-US" sz="1100"/>
              <a:t>MAPS, AC-LGAD</a:t>
            </a:r>
          </a:p>
          <a:p>
            <a:r>
              <a:rPr lang="en-US" sz="1100"/>
              <a:t>MPGD, MCP-PMT</a:t>
            </a:r>
          </a:p>
          <a:p>
            <a:r>
              <a:rPr lang="en-US" sz="1100" err="1"/>
              <a:t>SiPM</a:t>
            </a:r>
            <a:r>
              <a:rPr lang="en-US" sz="1100"/>
              <a:t>, LAPPD</a:t>
            </a:r>
          </a:p>
        </p:txBody>
      </p:sp>
      <p:sp>
        <p:nvSpPr>
          <p:cNvPr id="38" name="TextBox 7">
            <a:extLst>
              <a:ext uri="{FF2B5EF4-FFF2-40B4-BE49-F238E27FC236}">
                <a16:creationId xmlns:a16="http://schemas.microsoft.com/office/drawing/2014/main" id="{4ABD52CD-F28C-460E-B325-6142F98FC501}"/>
              </a:ext>
            </a:extLst>
          </p:cNvPr>
          <p:cNvSpPr txBox="1"/>
          <p:nvPr/>
        </p:nvSpPr>
        <p:spPr>
          <a:xfrm>
            <a:off x="4848927" y="3412773"/>
            <a:ext cx="135103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Front End Board</a:t>
            </a:r>
          </a:p>
          <a:p>
            <a:r>
              <a:rPr lang="en-US" sz="1100" b="1">
                <a:solidFill>
                  <a:schemeClr val="tx2"/>
                </a:solidFill>
              </a:rPr>
              <a:t>(FEB)</a:t>
            </a:r>
          </a:p>
          <a:p>
            <a:endParaRPr lang="en-US" sz="1100"/>
          </a:p>
          <a:p>
            <a:r>
              <a:rPr lang="en-US" sz="1100"/>
              <a:t>Detector Specific</a:t>
            </a:r>
          </a:p>
          <a:p>
            <a:endParaRPr lang="en-US" sz="1100"/>
          </a:p>
          <a:p>
            <a:r>
              <a:rPr lang="en-US" sz="1100"/>
              <a:t>-Amplification</a:t>
            </a:r>
          </a:p>
          <a:p>
            <a:r>
              <a:rPr lang="en-US" sz="1100"/>
              <a:t>-Shaping</a:t>
            </a:r>
          </a:p>
          <a:p>
            <a:r>
              <a:rPr lang="en-US" sz="1100"/>
              <a:t>-Digitization</a:t>
            </a:r>
          </a:p>
          <a:p>
            <a:r>
              <a:rPr lang="en-US" sz="1100"/>
              <a:t>-Zero Suppression</a:t>
            </a:r>
          </a:p>
          <a:p>
            <a:pPr marL="60325" indent="-60325"/>
            <a:r>
              <a:rPr lang="en-US" sz="1100"/>
              <a:t>-Bias Control &amp; Monitoring</a:t>
            </a:r>
          </a:p>
          <a:p>
            <a:endParaRPr lang="en-US" sz="1100"/>
          </a:p>
          <a:p>
            <a:endParaRPr lang="en-US" sz="1100"/>
          </a:p>
          <a:p>
            <a:r>
              <a:rPr lang="en-US" sz="1100"/>
              <a:t>-ASIC/ADC</a:t>
            </a:r>
          </a:p>
          <a:p>
            <a:r>
              <a:rPr lang="en-US" sz="1100"/>
              <a:t>-Discrete</a:t>
            </a:r>
          </a:p>
          <a:p>
            <a:r>
              <a:rPr lang="en-US" sz="1100"/>
              <a:t>-Serial Link</a:t>
            </a:r>
          </a:p>
        </p:txBody>
      </p:sp>
      <p:sp>
        <p:nvSpPr>
          <p:cNvPr id="39" name="TextBox 8">
            <a:extLst>
              <a:ext uri="{FF2B5EF4-FFF2-40B4-BE49-F238E27FC236}">
                <a16:creationId xmlns:a16="http://schemas.microsoft.com/office/drawing/2014/main" id="{04B71446-E3AA-4433-B054-BD5259FD2A40}"/>
              </a:ext>
            </a:extLst>
          </p:cNvPr>
          <p:cNvSpPr txBox="1"/>
          <p:nvPr/>
        </p:nvSpPr>
        <p:spPr>
          <a:xfrm>
            <a:off x="6092001" y="3412773"/>
            <a:ext cx="127408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Readout Board</a:t>
            </a:r>
          </a:p>
          <a:p>
            <a:r>
              <a:rPr lang="en-US" sz="1100" b="1">
                <a:solidFill>
                  <a:schemeClr val="tx2"/>
                </a:solidFill>
              </a:rPr>
              <a:t>(RDO)</a:t>
            </a:r>
          </a:p>
          <a:p>
            <a:endParaRPr lang="en-US" sz="1100"/>
          </a:p>
          <a:p>
            <a:r>
              <a:rPr lang="en-US" sz="1100"/>
              <a:t>Few Variants</a:t>
            </a:r>
          </a:p>
          <a:p>
            <a:endParaRPr lang="en-US" sz="1100"/>
          </a:p>
          <a:p>
            <a:r>
              <a:rPr lang="en-US" sz="1100"/>
              <a:t>-Communication</a:t>
            </a:r>
          </a:p>
          <a:p>
            <a:r>
              <a:rPr lang="en-US" sz="1100"/>
              <a:t>-Aggregation</a:t>
            </a:r>
          </a:p>
          <a:p>
            <a:r>
              <a:rPr lang="en-US" sz="1100"/>
              <a:t>-Formatting</a:t>
            </a:r>
          </a:p>
          <a:p>
            <a:r>
              <a:rPr lang="en-US" sz="1100"/>
              <a:t>-Data Readout</a:t>
            </a:r>
          </a:p>
          <a:p>
            <a:r>
              <a:rPr lang="en-US" sz="1100"/>
              <a:t>-Config &amp; Control</a:t>
            </a:r>
          </a:p>
          <a:p>
            <a:r>
              <a:rPr lang="en-US" sz="1100"/>
              <a:t>-Clock &amp; Timing</a:t>
            </a:r>
          </a:p>
          <a:p>
            <a:endParaRPr lang="en-US" sz="1100"/>
          </a:p>
          <a:p>
            <a:endParaRPr lang="en-US" sz="1100"/>
          </a:p>
          <a:p>
            <a:r>
              <a:rPr lang="en-US" sz="1100"/>
              <a:t>-FPGA</a:t>
            </a:r>
          </a:p>
          <a:p>
            <a:r>
              <a:rPr lang="en-US" sz="1100"/>
              <a:t>-Fiber Link</a:t>
            </a:r>
          </a:p>
        </p:txBody>
      </p:sp>
      <p:sp>
        <p:nvSpPr>
          <p:cNvPr id="40" name="TextBox 9">
            <a:extLst>
              <a:ext uri="{FF2B5EF4-FFF2-40B4-BE49-F238E27FC236}">
                <a16:creationId xmlns:a16="http://schemas.microsoft.com/office/drawing/2014/main" id="{D851DD68-A548-476A-9427-F850288C70DB}"/>
              </a:ext>
            </a:extLst>
          </p:cNvPr>
          <p:cNvSpPr txBox="1"/>
          <p:nvPr/>
        </p:nvSpPr>
        <p:spPr>
          <a:xfrm>
            <a:off x="7366088" y="3420026"/>
            <a:ext cx="139479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Data Aggregation Module (DAM)</a:t>
            </a:r>
          </a:p>
          <a:p>
            <a:endParaRPr lang="en-US" sz="1100"/>
          </a:p>
          <a:p>
            <a:r>
              <a:rPr lang="en-US" sz="1100"/>
              <a:t>Common</a:t>
            </a:r>
          </a:p>
          <a:p>
            <a:endParaRPr lang="en-US" sz="1100"/>
          </a:p>
          <a:p>
            <a:pPr marL="60325" indent="-60325"/>
            <a:r>
              <a:rPr lang="en-US" sz="1100"/>
              <a:t>-Computing Interface</a:t>
            </a:r>
          </a:p>
          <a:p>
            <a:r>
              <a:rPr lang="en-US" sz="1100"/>
              <a:t>-Aggregation</a:t>
            </a:r>
          </a:p>
          <a:p>
            <a:r>
              <a:rPr lang="en-US" sz="1100"/>
              <a:t>-Software Trigger</a:t>
            </a:r>
          </a:p>
          <a:p>
            <a:r>
              <a:rPr lang="en-US" sz="1100"/>
              <a:t>-Config &amp; Control</a:t>
            </a:r>
          </a:p>
          <a:p>
            <a:r>
              <a:rPr lang="en-US" sz="1100"/>
              <a:t>-Clock &amp; Timing</a:t>
            </a:r>
          </a:p>
          <a:p>
            <a:endParaRPr lang="en-US" sz="1100"/>
          </a:p>
          <a:p>
            <a:endParaRPr lang="en-US" sz="1100"/>
          </a:p>
          <a:p>
            <a:r>
              <a:rPr lang="en-US" sz="1100"/>
              <a:t>-Large FPGA</a:t>
            </a:r>
          </a:p>
          <a:p>
            <a:r>
              <a:rPr lang="en-US" sz="1100"/>
              <a:t>-PCIe</a:t>
            </a:r>
          </a:p>
          <a:p>
            <a:r>
              <a:rPr lang="en-US" sz="1100"/>
              <a:t>-Ethernet</a:t>
            </a:r>
          </a:p>
        </p:txBody>
      </p:sp>
      <p:sp>
        <p:nvSpPr>
          <p:cNvPr id="41" name="TextBox 10">
            <a:extLst>
              <a:ext uri="{FF2B5EF4-FFF2-40B4-BE49-F238E27FC236}">
                <a16:creationId xmlns:a16="http://schemas.microsoft.com/office/drawing/2014/main" id="{A5D6E099-5CCD-43AD-B935-95291294272C}"/>
              </a:ext>
            </a:extLst>
          </p:cNvPr>
          <p:cNvSpPr txBox="1"/>
          <p:nvPr/>
        </p:nvSpPr>
        <p:spPr>
          <a:xfrm>
            <a:off x="8640175" y="3412773"/>
            <a:ext cx="157546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Computing</a:t>
            </a:r>
          </a:p>
          <a:p>
            <a:endParaRPr lang="en-US" sz="1100" dirty="0"/>
          </a:p>
          <a:p>
            <a:endParaRPr lang="en-US" sz="1100" dirty="0"/>
          </a:p>
          <a:p>
            <a:r>
              <a:rPr lang="en-US" sz="1100" dirty="0"/>
              <a:t>Common</a:t>
            </a:r>
          </a:p>
          <a:p>
            <a:endParaRPr lang="en-US" sz="1100" dirty="0"/>
          </a:p>
          <a:p>
            <a:pPr marL="60325" indent="-60325"/>
            <a:r>
              <a:rPr lang="en-US" sz="1100" dirty="0"/>
              <a:t>-Data Buffering and Sinking</a:t>
            </a:r>
          </a:p>
          <a:p>
            <a:r>
              <a:rPr lang="en-US" sz="1100" dirty="0"/>
              <a:t>-Calibration Support</a:t>
            </a:r>
          </a:p>
          <a:p>
            <a:r>
              <a:rPr lang="en-US" sz="1100" dirty="0"/>
              <a:t>-QA/Scalers</a:t>
            </a:r>
          </a:p>
          <a:p>
            <a:r>
              <a:rPr lang="en-US" sz="1100" dirty="0"/>
              <a:t>-Collider Feedback</a:t>
            </a:r>
          </a:p>
          <a:p>
            <a:r>
              <a:rPr lang="en-US" sz="1100" dirty="0"/>
              <a:t>-Event ID/Building</a:t>
            </a:r>
          </a:p>
          <a:p>
            <a:r>
              <a:rPr lang="en-US" sz="1100" dirty="0"/>
              <a:t>-Software Trigger</a:t>
            </a:r>
          </a:p>
          <a:p>
            <a:r>
              <a:rPr lang="en-US" sz="1100" dirty="0"/>
              <a:t>-Monitoring</a:t>
            </a:r>
          </a:p>
          <a:p>
            <a:endParaRPr lang="en-US" sz="1100" dirty="0"/>
          </a:p>
          <a:p>
            <a:r>
              <a:rPr lang="en-US" sz="1100" dirty="0"/>
              <a:t>-COTS</a:t>
            </a:r>
          </a:p>
          <a:p>
            <a:r>
              <a:rPr lang="en-US" sz="1100" dirty="0"/>
              <a:t>-Ethernet</a:t>
            </a:r>
          </a:p>
        </p:txBody>
      </p:sp>
      <p:pic>
        <p:nvPicPr>
          <p:cNvPr id="42" name="Picture 41">
            <a:extLst>
              <a:ext uri="{FF2B5EF4-FFF2-40B4-BE49-F238E27FC236}">
                <a16:creationId xmlns:a16="http://schemas.microsoft.com/office/drawing/2014/main" id="{8E664124-1E4B-4E27-9AE6-CBF35C8F5224}"/>
              </a:ext>
            </a:extLst>
          </p:cNvPr>
          <p:cNvPicPr>
            <a:picLocks noChangeAspect="1"/>
          </p:cNvPicPr>
          <p:nvPr/>
        </p:nvPicPr>
        <p:blipFill>
          <a:blip r:embed="rId2"/>
          <a:stretch>
            <a:fillRect/>
          </a:stretch>
        </p:blipFill>
        <p:spPr>
          <a:xfrm>
            <a:off x="2465149" y="2574022"/>
            <a:ext cx="720941" cy="673367"/>
          </a:xfrm>
          <a:prstGeom prst="rect">
            <a:avLst/>
          </a:prstGeom>
        </p:spPr>
      </p:pic>
      <p:sp>
        <p:nvSpPr>
          <p:cNvPr id="43" name="Rectangle 42">
            <a:extLst>
              <a:ext uri="{FF2B5EF4-FFF2-40B4-BE49-F238E27FC236}">
                <a16:creationId xmlns:a16="http://schemas.microsoft.com/office/drawing/2014/main" id="{5549153C-B100-421C-9509-F1C5F7673D14}"/>
              </a:ext>
            </a:extLst>
          </p:cNvPr>
          <p:cNvSpPr/>
          <p:nvPr/>
        </p:nvSpPr>
        <p:spPr>
          <a:xfrm>
            <a:off x="3584757" y="2413951"/>
            <a:ext cx="922015" cy="861172"/>
          </a:xfrm>
          <a:prstGeom prst="rect">
            <a:avLst/>
          </a:prstGeom>
          <a:solidFill>
            <a:srgbClr val="FFFB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22044D42-7787-465D-9ECD-E58559449D6A}"/>
              </a:ext>
            </a:extLst>
          </p:cNvPr>
          <p:cNvSpPr/>
          <p:nvPr/>
        </p:nvSpPr>
        <p:spPr>
          <a:xfrm>
            <a:off x="4919408" y="2413951"/>
            <a:ext cx="922015" cy="86117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AA7CDA14-6F1A-4931-BB1A-660A2829C785}"/>
              </a:ext>
            </a:extLst>
          </p:cNvPr>
          <p:cNvSpPr/>
          <p:nvPr/>
        </p:nvSpPr>
        <p:spPr>
          <a:xfrm>
            <a:off x="6199961" y="2413951"/>
            <a:ext cx="922015" cy="86117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AF8DA97C-4FC9-4B84-A5A2-BCEAB2E8962D}"/>
              </a:ext>
            </a:extLst>
          </p:cNvPr>
          <p:cNvSpPr/>
          <p:nvPr/>
        </p:nvSpPr>
        <p:spPr>
          <a:xfrm>
            <a:off x="7433479" y="2413951"/>
            <a:ext cx="922015" cy="861172"/>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FDF53CF3-3716-4C86-83AB-DF3AA7CD10B7}"/>
              </a:ext>
            </a:extLst>
          </p:cNvPr>
          <p:cNvSpPr/>
          <p:nvPr/>
        </p:nvSpPr>
        <p:spPr>
          <a:xfrm>
            <a:off x="8714032" y="2413951"/>
            <a:ext cx="922015" cy="861172"/>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A63D34FE-17BD-4C0E-A5B4-B62AA754A14D}"/>
              </a:ext>
            </a:extLst>
          </p:cNvPr>
          <p:cNvSpPr/>
          <p:nvPr/>
        </p:nvSpPr>
        <p:spPr>
          <a:xfrm>
            <a:off x="7433479" y="1247829"/>
            <a:ext cx="922015" cy="8611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18">
            <a:extLst>
              <a:ext uri="{FF2B5EF4-FFF2-40B4-BE49-F238E27FC236}">
                <a16:creationId xmlns:a16="http://schemas.microsoft.com/office/drawing/2014/main" id="{80F23A66-5F6A-4AB1-BA74-F042EDD5BD7F}"/>
              </a:ext>
            </a:extLst>
          </p:cNvPr>
          <p:cNvSpPr txBox="1"/>
          <p:nvPr/>
        </p:nvSpPr>
        <p:spPr>
          <a:xfrm>
            <a:off x="7340130" y="958205"/>
            <a:ext cx="2650602" cy="13080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Global Timing Unit (GTU)</a:t>
            </a:r>
          </a:p>
          <a:p>
            <a:endParaRPr lang="en-US" sz="1100" dirty="0"/>
          </a:p>
          <a:p>
            <a:r>
              <a:rPr lang="en-US" sz="1100" dirty="0"/>
              <a:t>	    -Interfaces to Collider, 	     Run Control &amp; DAM</a:t>
            </a:r>
          </a:p>
          <a:p>
            <a:r>
              <a:rPr lang="en-US" sz="1100" dirty="0"/>
              <a:t>	    -Config &amp; Control</a:t>
            </a:r>
          </a:p>
          <a:p>
            <a:r>
              <a:rPr lang="en-US" sz="1100" dirty="0"/>
              <a:t>	    -Clock &amp; Timing</a:t>
            </a:r>
          </a:p>
          <a:p>
            <a:endParaRPr lang="en-US" sz="1200" dirty="0"/>
          </a:p>
        </p:txBody>
      </p:sp>
      <p:sp>
        <p:nvSpPr>
          <p:cNvPr id="50" name="Rectangle: Rounded Corners 19">
            <a:extLst>
              <a:ext uri="{FF2B5EF4-FFF2-40B4-BE49-F238E27FC236}">
                <a16:creationId xmlns:a16="http://schemas.microsoft.com/office/drawing/2014/main" id="{3AC2F7A1-2508-4811-8CF9-B832BD767178}"/>
              </a:ext>
            </a:extLst>
          </p:cNvPr>
          <p:cNvSpPr/>
          <p:nvPr/>
        </p:nvSpPr>
        <p:spPr>
          <a:xfrm>
            <a:off x="2217832" y="2261540"/>
            <a:ext cx="2468880" cy="1151233"/>
          </a:xfrm>
          <a:prstGeom prst="round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sp>
        <p:nvSpPr>
          <p:cNvPr id="51" name="TextBox 20">
            <a:extLst>
              <a:ext uri="{FF2B5EF4-FFF2-40B4-BE49-F238E27FC236}">
                <a16:creationId xmlns:a16="http://schemas.microsoft.com/office/drawing/2014/main" id="{04C16912-AB4A-4F3B-8D4D-C5DB1AAA320D}"/>
              </a:ext>
            </a:extLst>
          </p:cNvPr>
          <p:cNvSpPr txBox="1"/>
          <p:nvPr/>
        </p:nvSpPr>
        <p:spPr>
          <a:xfrm>
            <a:off x="2994463" y="1963315"/>
            <a:ext cx="114004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On Detector</a:t>
            </a:r>
          </a:p>
          <a:p>
            <a:endParaRPr lang="en-US" sz="1100"/>
          </a:p>
        </p:txBody>
      </p:sp>
      <p:sp>
        <p:nvSpPr>
          <p:cNvPr id="52" name="Freeform: Shape 21">
            <a:extLst>
              <a:ext uri="{FF2B5EF4-FFF2-40B4-BE49-F238E27FC236}">
                <a16:creationId xmlns:a16="http://schemas.microsoft.com/office/drawing/2014/main" id="{CA19D5DC-A15A-4070-8257-5B5AFDB8C138}"/>
              </a:ext>
            </a:extLst>
          </p:cNvPr>
          <p:cNvSpPr/>
          <p:nvPr/>
        </p:nvSpPr>
        <p:spPr>
          <a:xfrm>
            <a:off x="3114534" y="2657258"/>
            <a:ext cx="870155" cy="238463"/>
          </a:xfrm>
          <a:custGeom>
            <a:avLst/>
            <a:gdLst>
              <a:gd name="connsiteX0" fmla="*/ 0 w 870155"/>
              <a:gd name="connsiteY0" fmla="*/ 135224 h 238463"/>
              <a:gd name="connsiteX1" fmla="*/ 265471 w 870155"/>
              <a:gd name="connsiteY1" fmla="*/ 2489 h 238463"/>
              <a:gd name="connsiteX2" fmla="*/ 870155 w 870155"/>
              <a:gd name="connsiteY2" fmla="*/ 238463 h 238463"/>
            </a:gdLst>
            <a:ahLst/>
            <a:cxnLst>
              <a:cxn ang="0">
                <a:pos x="connsiteX0" y="connsiteY0"/>
              </a:cxn>
              <a:cxn ang="0">
                <a:pos x="connsiteX1" y="connsiteY1"/>
              </a:cxn>
              <a:cxn ang="0">
                <a:pos x="connsiteX2" y="connsiteY2"/>
              </a:cxn>
            </a:cxnLst>
            <a:rect l="l" t="t" r="r" b="b"/>
            <a:pathLst>
              <a:path w="870155" h="238463">
                <a:moveTo>
                  <a:pt x="0" y="135224"/>
                </a:moveTo>
                <a:cubicBezTo>
                  <a:pt x="60222" y="60253"/>
                  <a:pt x="120445" y="-14717"/>
                  <a:pt x="265471" y="2489"/>
                </a:cubicBezTo>
                <a:cubicBezTo>
                  <a:pt x="410497" y="19695"/>
                  <a:pt x="640326" y="129079"/>
                  <a:pt x="870155" y="238463"/>
                </a:cubicBezTo>
              </a:path>
            </a:pathLst>
          </a:custGeom>
          <a:noFill/>
          <a:ln>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cxnSp>
        <p:nvCxnSpPr>
          <p:cNvPr id="53" name="Straight Arrow Connector 52">
            <a:extLst>
              <a:ext uri="{FF2B5EF4-FFF2-40B4-BE49-F238E27FC236}">
                <a16:creationId xmlns:a16="http://schemas.microsoft.com/office/drawing/2014/main" id="{1354DDBB-792B-4D7E-9A03-069FE7B11C63}"/>
              </a:ext>
            </a:extLst>
          </p:cNvPr>
          <p:cNvCxnSpPr/>
          <p:nvPr/>
        </p:nvCxnSpPr>
        <p:spPr>
          <a:xfrm>
            <a:off x="5841423" y="265725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3D7AF0F-E07C-4B62-A779-1443AD4DB4CD}"/>
              </a:ext>
            </a:extLst>
          </p:cNvPr>
          <p:cNvCxnSpPr/>
          <p:nvPr/>
        </p:nvCxnSpPr>
        <p:spPr>
          <a:xfrm flipH="1">
            <a:off x="5841423" y="300854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5D56FB0-D8FF-4DAB-BA33-10AE15657E91}"/>
              </a:ext>
            </a:extLst>
          </p:cNvPr>
          <p:cNvCxnSpPr/>
          <p:nvPr/>
        </p:nvCxnSpPr>
        <p:spPr>
          <a:xfrm>
            <a:off x="7121976" y="2657074"/>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B69FE4D-8946-4C37-BFCA-2BA2E9312373}"/>
              </a:ext>
            </a:extLst>
          </p:cNvPr>
          <p:cNvCxnSpPr/>
          <p:nvPr/>
        </p:nvCxnSpPr>
        <p:spPr>
          <a:xfrm flipH="1">
            <a:off x="7121976" y="3008546"/>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AB085B-9067-4D2E-B127-1C32ECE5C626}"/>
              </a:ext>
            </a:extLst>
          </p:cNvPr>
          <p:cNvCxnSpPr/>
          <p:nvPr/>
        </p:nvCxnSpPr>
        <p:spPr>
          <a:xfrm>
            <a:off x="8355494" y="2657074"/>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7EFEE6F-58DD-4B26-851C-5A3B56474E78}"/>
              </a:ext>
            </a:extLst>
          </p:cNvPr>
          <p:cNvCxnSpPr/>
          <p:nvPr/>
        </p:nvCxnSpPr>
        <p:spPr>
          <a:xfrm flipH="1">
            <a:off x="8355494" y="300854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E82DC30-28BC-4C2C-9797-529D5CC0DC3C}"/>
              </a:ext>
            </a:extLst>
          </p:cNvPr>
          <p:cNvCxnSpPr/>
          <p:nvPr/>
        </p:nvCxnSpPr>
        <p:spPr>
          <a:xfrm flipV="1">
            <a:off x="7704232" y="2109001"/>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69D87-B6A6-4582-AD50-B9AB80600105}"/>
              </a:ext>
            </a:extLst>
          </p:cNvPr>
          <p:cNvCxnSpPr/>
          <p:nvPr/>
        </p:nvCxnSpPr>
        <p:spPr>
          <a:xfrm>
            <a:off x="8106334" y="2109001"/>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46">
            <a:extLst>
              <a:ext uri="{FF2B5EF4-FFF2-40B4-BE49-F238E27FC236}">
                <a16:creationId xmlns:a16="http://schemas.microsoft.com/office/drawing/2014/main" id="{D59763EC-8EBE-4F46-958A-F5C07B810D44}"/>
              </a:ext>
            </a:extLst>
          </p:cNvPr>
          <p:cNvSpPr txBox="1"/>
          <p:nvPr/>
        </p:nvSpPr>
        <p:spPr>
          <a:xfrm>
            <a:off x="3168090" y="2436009"/>
            <a:ext cx="718427"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SMT BGA</a:t>
            </a:r>
          </a:p>
          <a:p>
            <a:endParaRPr lang="en-US" sz="1100"/>
          </a:p>
        </p:txBody>
      </p:sp>
      <p:cxnSp>
        <p:nvCxnSpPr>
          <p:cNvPr id="62" name="Straight Arrow Connector 61">
            <a:extLst>
              <a:ext uri="{FF2B5EF4-FFF2-40B4-BE49-F238E27FC236}">
                <a16:creationId xmlns:a16="http://schemas.microsoft.com/office/drawing/2014/main" id="{1354DDBB-792B-4D7E-9A03-069FE7B11C63}"/>
              </a:ext>
            </a:extLst>
          </p:cNvPr>
          <p:cNvCxnSpPr/>
          <p:nvPr/>
        </p:nvCxnSpPr>
        <p:spPr>
          <a:xfrm>
            <a:off x="4506772" y="2657258"/>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3D7AF0F-E07C-4B62-A779-1443AD4DB4CD}"/>
              </a:ext>
            </a:extLst>
          </p:cNvPr>
          <p:cNvCxnSpPr/>
          <p:nvPr/>
        </p:nvCxnSpPr>
        <p:spPr>
          <a:xfrm flipH="1">
            <a:off x="4506772" y="3008546"/>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4">
            <a:extLst>
              <a:ext uri="{FF2B5EF4-FFF2-40B4-BE49-F238E27FC236}">
                <a16:creationId xmlns:a16="http://schemas.microsoft.com/office/drawing/2014/main" id="{919B8470-16A3-42C3-B8F6-4B93B7D27E58}"/>
              </a:ext>
            </a:extLst>
          </p:cNvPr>
          <p:cNvSpPr/>
          <p:nvPr/>
        </p:nvSpPr>
        <p:spPr>
          <a:xfrm>
            <a:off x="6047587" y="899269"/>
            <a:ext cx="4077877" cy="3035208"/>
          </a:xfrm>
          <a:prstGeom prst="round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a:extLst>
              <a:ext uri="{FF2B5EF4-FFF2-40B4-BE49-F238E27FC236}">
                <a16:creationId xmlns:a16="http://schemas.microsoft.com/office/drawing/2014/main" id="{7A881E45-ECDE-9DDF-A242-3D6DED38C103}"/>
              </a:ext>
            </a:extLst>
          </p:cNvPr>
          <p:cNvSpPr>
            <a:spLocks noGrp="1"/>
          </p:cNvSpPr>
          <p:nvPr>
            <p:ph type="title"/>
          </p:nvPr>
        </p:nvSpPr>
        <p:spPr/>
        <p:txBody>
          <a:bodyPr/>
          <a:lstStyle/>
          <a:p>
            <a:r>
              <a:rPr lang="en-US" err="1"/>
              <a:t>ePIC</a:t>
            </a:r>
            <a:r>
              <a:rPr lang="en-US"/>
              <a:t> Readout Chain</a:t>
            </a:r>
          </a:p>
        </p:txBody>
      </p:sp>
      <p:sp>
        <p:nvSpPr>
          <p:cNvPr id="3" name="TextBox 2">
            <a:extLst>
              <a:ext uri="{FF2B5EF4-FFF2-40B4-BE49-F238E27FC236}">
                <a16:creationId xmlns:a16="http://schemas.microsoft.com/office/drawing/2014/main" id="{E8BE2E0D-2C06-1EE4-FDE0-2BAAABA659EB}"/>
              </a:ext>
            </a:extLst>
          </p:cNvPr>
          <p:cNvSpPr txBox="1"/>
          <p:nvPr/>
        </p:nvSpPr>
        <p:spPr>
          <a:xfrm>
            <a:off x="10125464" y="1000245"/>
            <a:ext cx="1566470" cy="1169551"/>
          </a:xfrm>
          <a:prstGeom prst="rect">
            <a:avLst/>
          </a:prstGeom>
          <a:noFill/>
        </p:spPr>
        <p:txBody>
          <a:bodyPr wrap="square" rtlCol="0">
            <a:spAutoFit/>
          </a:bodyPr>
          <a:lstStyle/>
          <a:p>
            <a:r>
              <a:rPr lang="en-US" sz="1400" b="1" dirty="0">
                <a:solidFill>
                  <a:srgbClr val="FF0000"/>
                </a:solidFill>
              </a:rPr>
              <a:t>DAQ/Computing</a:t>
            </a:r>
          </a:p>
          <a:p>
            <a:r>
              <a:rPr lang="en-US" sz="1400" b="1" dirty="0">
                <a:solidFill>
                  <a:srgbClr val="FF0000"/>
                </a:solidFill>
              </a:rPr>
              <a:t>Project </a:t>
            </a:r>
          </a:p>
          <a:p>
            <a:r>
              <a:rPr lang="en-US" sz="1400" dirty="0">
                <a:solidFill>
                  <a:srgbClr val="FF0000"/>
                </a:solidFill>
              </a:rPr>
              <a:t>Work Breakdown Structure (WBS) Focus</a:t>
            </a:r>
          </a:p>
        </p:txBody>
      </p:sp>
      <p:cxnSp>
        <p:nvCxnSpPr>
          <p:cNvPr id="4" name="Straight Arrow Connector 3">
            <a:extLst>
              <a:ext uri="{FF2B5EF4-FFF2-40B4-BE49-F238E27FC236}">
                <a16:creationId xmlns:a16="http://schemas.microsoft.com/office/drawing/2014/main" id="{D5644A17-EC51-F86D-E96A-E4B58A32D796}"/>
              </a:ext>
            </a:extLst>
          </p:cNvPr>
          <p:cNvCxnSpPr>
            <a:cxnSpLocks/>
          </p:cNvCxnSpPr>
          <p:nvPr/>
        </p:nvCxnSpPr>
        <p:spPr>
          <a:xfrm>
            <a:off x="9636047" y="2657074"/>
            <a:ext cx="8582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0C65960-5206-17E9-1EF4-A2819FB76FA6}"/>
              </a:ext>
            </a:extLst>
          </p:cNvPr>
          <p:cNvCxnSpPr>
            <a:cxnSpLocks/>
          </p:cNvCxnSpPr>
          <p:nvPr/>
        </p:nvCxnSpPr>
        <p:spPr>
          <a:xfrm flipH="1">
            <a:off x="9636047" y="3008546"/>
            <a:ext cx="8582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B0D79A-B71E-274A-B5C7-6CD514E64265}"/>
              </a:ext>
            </a:extLst>
          </p:cNvPr>
          <p:cNvSpPr txBox="1"/>
          <p:nvPr/>
        </p:nvSpPr>
        <p:spPr>
          <a:xfrm>
            <a:off x="10436967" y="2574022"/>
            <a:ext cx="1050288" cy="523220"/>
          </a:xfrm>
          <a:prstGeom prst="rect">
            <a:avLst/>
          </a:prstGeom>
          <a:noFill/>
        </p:spPr>
        <p:txBody>
          <a:bodyPr wrap="none" rtlCol="0">
            <a:spAutoFit/>
          </a:bodyPr>
          <a:lstStyle/>
          <a:p>
            <a:pPr algn="ctr"/>
            <a:r>
              <a:rPr lang="en-US" sz="1400" dirty="0"/>
              <a:t>Echelon 1</a:t>
            </a:r>
          </a:p>
          <a:p>
            <a:pPr algn="ctr"/>
            <a:r>
              <a:rPr lang="en-US" sz="1400" dirty="0"/>
              <a:t>Computing</a:t>
            </a:r>
          </a:p>
        </p:txBody>
      </p:sp>
    </p:spTree>
    <p:extLst>
      <p:ext uri="{BB962C8B-B14F-4D97-AF65-F5344CB8AC3E}">
        <p14:creationId xmlns:p14="http://schemas.microsoft.com/office/powerpoint/2010/main" val="216759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AECAE-0446-4CB1-E121-8D7EB50AF215}"/>
              </a:ext>
            </a:extLst>
          </p:cNvPr>
          <p:cNvPicPr>
            <a:picLocks noChangeAspect="1"/>
          </p:cNvPicPr>
          <p:nvPr/>
        </p:nvPicPr>
        <p:blipFill>
          <a:blip r:embed="rId2"/>
          <a:stretch>
            <a:fillRect/>
          </a:stretch>
        </p:blipFill>
        <p:spPr>
          <a:xfrm>
            <a:off x="2301390" y="1699422"/>
            <a:ext cx="8506610" cy="4119312"/>
          </a:xfrm>
          <a:prstGeom prst="rect">
            <a:avLst/>
          </a:prstGeom>
        </p:spPr>
      </p:pic>
      <p:sp>
        <p:nvSpPr>
          <p:cNvPr id="3" name="Title 2">
            <a:extLst>
              <a:ext uri="{FF2B5EF4-FFF2-40B4-BE49-F238E27FC236}">
                <a16:creationId xmlns:a16="http://schemas.microsoft.com/office/drawing/2014/main" id="{EA1C4A57-F40E-D948-9135-6C0EF5C0FEF4}"/>
              </a:ext>
            </a:extLst>
          </p:cNvPr>
          <p:cNvSpPr>
            <a:spLocks noGrp="1"/>
          </p:cNvSpPr>
          <p:nvPr>
            <p:ph type="title"/>
          </p:nvPr>
        </p:nvSpPr>
        <p:spPr/>
        <p:txBody>
          <a:bodyPr/>
          <a:lstStyle/>
          <a:p>
            <a:r>
              <a:rPr lang="en-US"/>
              <a:t>EIC Streaming DAQ/Computing Architecture</a:t>
            </a:r>
          </a:p>
        </p:txBody>
      </p:sp>
      <p:sp>
        <p:nvSpPr>
          <p:cNvPr id="13" name="Rounded Rectangle 12">
            <a:extLst>
              <a:ext uri="{FF2B5EF4-FFF2-40B4-BE49-F238E27FC236}">
                <a16:creationId xmlns:a16="http://schemas.microsoft.com/office/drawing/2014/main" id="{161E0AAB-D32B-AA47-B4B7-83622A33B38D}"/>
              </a:ext>
            </a:extLst>
          </p:cNvPr>
          <p:cNvSpPr/>
          <p:nvPr/>
        </p:nvSpPr>
        <p:spPr>
          <a:xfrm>
            <a:off x="1741317" y="2087800"/>
            <a:ext cx="504497" cy="3121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3165FB-6A66-6348-8C3F-96547D0A5A36}"/>
              </a:ext>
            </a:extLst>
          </p:cNvPr>
          <p:cNvSpPr txBox="1"/>
          <p:nvPr/>
        </p:nvSpPr>
        <p:spPr>
          <a:xfrm rot="16200000">
            <a:off x="904772" y="3417753"/>
            <a:ext cx="2220416" cy="461665"/>
          </a:xfrm>
          <a:prstGeom prst="rect">
            <a:avLst/>
          </a:prstGeom>
          <a:noFill/>
        </p:spPr>
        <p:txBody>
          <a:bodyPr wrap="none" rtlCol="0">
            <a:spAutoFit/>
          </a:bodyPr>
          <a:lstStyle/>
          <a:p>
            <a:r>
              <a:rPr lang="en-US" sz="2400" b="1" err="1"/>
              <a:t>ePIC</a:t>
            </a:r>
            <a:r>
              <a:rPr lang="en-US" sz="2400" b="1"/>
              <a:t>  DETECTOR</a:t>
            </a:r>
          </a:p>
        </p:txBody>
      </p:sp>
      <p:sp>
        <p:nvSpPr>
          <p:cNvPr id="15" name="TextBox 14">
            <a:extLst>
              <a:ext uri="{FF2B5EF4-FFF2-40B4-BE49-F238E27FC236}">
                <a16:creationId xmlns:a16="http://schemas.microsoft.com/office/drawing/2014/main" id="{35B6BCBC-7AB6-9447-9819-5429E39EEB35}"/>
              </a:ext>
            </a:extLst>
          </p:cNvPr>
          <p:cNvSpPr txBox="1"/>
          <p:nvPr/>
        </p:nvSpPr>
        <p:spPr>
          <a:xfrm>
            <a:off x="1708119" y="1783085"/>
            <a:ext cx="1186543" cy="253916"/>
          </a:xfrm>
          <a:prstGeom prst="rect">
            <a:avLst/>
          </a:prstGeom>
          <a:noFill/>
        </p:spPr>
        <p:txBody>
          <a:bodyPr wrap="none" rtlCol="0">
            <a:spAutoFit/>
          </a:bodyPr>
          <a:lstStyle/>
          <a:p>
            <a:r>
              <a:rPr lang="en-US" sz="1050" b="1"/>
              <a:t>BW O(100Tbps)</a:t>
            </a:r>
          </a:p>
        </p:txBody>
      </p:sp>
      <p:sp>
        <p:nvSpPr>
          <p:cNvPr id="16" name="TextBox 15">
            <a:extLst>
              <a:ext uri="{FF2B5EF4-FFF2-40B4-BE49-F238E27FC236}">
                <a16:creationId xmlns:a16="http://schemas.microsoft.com/office/drawing/2014/main" id="{524A0911-3E99-E74D-AF7A-03946F2419E0}"/>
              </a:ext>
            </a:extLst>
          </p:cNvPr>
          <p:cNvSpPr txBox="1"/>
          <p:nvPr/>
        </p:nvSpPr>
        <p:spPr>
          <a:xfrm>
            <a:off x="3005016" y="3437890"/>
            <a:ext cx="1111202" cy="253916"/>
          </a:xfrm>
          <a:prstGeom prst="rect">
            <a:avLst/>
          </a:prstGeom>
          <a:noFill/>
        </p:spPr>
        <p:txBody>
          <a:bodyPr wrap="none" rtlCol="0">
            <a:spAutoFit/>
          </a:bodyPr>
          <a:lstStyle/>
          <a:p>
            <a:r>
              <a:rPr lang="en-US" sz="1050" b="1"/>
              <a:t>BW O(10Tbps)</a:t>
            </a:r>
          </a:p>
        </p:txBody>
      </p:sp>
      <p:sp>
        <p:nvSpPr>
          <p:cNvPr id="17" name="TextBox 16">
            <a:extLst>
              <a:ext uri="{FF2B5EF4-FFF2-40B4-BE49-F238E27FC236}">
                <a16:creationId xmlns:a16="http://schemas.microsoft.com/office/drawing/2014/main" id="{BA53F553-9460-4248-AE6F-50ABAB798362}"/>
              </a:ext>
            </a:extLst>
          </p:cNvPr>
          <p:cNvSpPr txBox="1"/>
          <p:nvPr/>
        </p:nvSpPr>
        <p:spPr>
          <a:xfrm>
            <a:off x="6968282" y="4265386"/>
            <a:ext cx="1208985" cy="253916"/>
          </a:xfrm>
          <a:prstGeom prst="rect">
            <a:avLst/>
          </a:prstGeom>
          <a:noFill/>
        </p:spPr>
        <p:txBody>
          <a:bodyPr wrap="none" rtlCol="0">
            <a:spAutoFit/>
          </a:bodyPr>
          <a:lstStyle/>
          <a:p>
            <a:r>
              <a:rPr lang="en-US" sz="1050" b="1"/>
              <a:t>BW O(100Gbps)</a:t>
            </a:r>
          </a:p>
        </p:txBody>
      </p:sp>
      <p:sp>
        <p:nvSpPr>
          <p:cNvPr id="45" name="TextBox 4">
            <a:extLst>
              <a:ext uri="{FF2B5EF4-FFF2-40B4-BE49-F238E27FC236}">
                <a16:creationId xmlns:a16="http://schemas.microsoft.com/office/drawing/2014/main" id="{14802FEB-151D-D14B-96A9-74BE53077FBB}"/>
              </a:ext>
            </a:extLst>
          </p:cNvPr>
          <p:cNvSpPr txBox="1"/>
          <p:nvPr/>
        </p:nvSpPr>
        <p:spPr>
          <a:xfrm>
            <a:off x="1708119" y="960758"/>
            <a:ext cx="3038011" cy="7386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B</a:t>
            </a:r>
            <a:r>
              <a:rPr lang="en-US" sz="1400">
                <a:latin typeface="Arial" panose="020B0604020202020204" pitchFamily="34" charset="0"/>
                <a:cs typeface="Arial" panose="020B0604020202020204" pitchFamily="34" charset="0"/>
              </a:rPr>
              <a:t>unch Crossing ~ 10.2 ns/98.5 MHz</a:t>
            </a:r>
          </a:p>
          <a:p>
            <a:r>
              <a:rPr lang="en-US" sz="1400">
                <a:latin typeface="Arial" panose="020B0604020202020204" pitchFamily="34" charset="0"/>
                <a:cs typeface="Arial" panose="020B0604020202020204" pitchFamily="34" charset="0"/>
              </a:rPr>
              <a:t>Interaction Rate ~ 2 us/500 kHz</a:t>
            </a:r>
          </a:p>
          <a:p>
            <a:r>
              <a:rPr lang="en-US" sz="1400">
                <a:latin typeface="Arial" panose="020B0604020202020204" pitchFamily="34" charset="0"/>
                <a:cs typeface="Arial" panose="020B0604020202020204" pitchFamily="34" charset="0"/>
              </a:rPr>
              <a:t>Low occupancy</a:t>
            </a:r>
          </a:p>
        </p:txBody>
      </p:sp>
      <p:sp>
        <p:nvSpPr>
          <p:cNvPr id="46" name="TextBox 45">
            <a:extLst>
              <a:ext uri="{FF2B5EF4-FFF2-40B4-BE49-F238E27FC236}">
                <a16:creationId xmlns:a16="http://schemas.microsoft.com/office/drawing/2014/main" id="{AAA20AE7-DAC6-0D42-BB57-E793606A8507}"/>
              </a:ext>
            </a:extLst>
          </p:cNvPr>
          <p:cNvSpPr txBox="1"/>
          <p:nvPr/>
        </p:nvSpPr>
        <p:spPr>
          <a:xfrm>
            <a:off x="4499566" y="5764944"/>
            <a:ext cx="1927131" cy="523220"/>
          </a:xfrm>
          <a:prstGeom prst="rect">
            <a:avLst/>
          </a:prstGeom>
          <a:noFill/>
        </p:spPr>
        <p:txBody>
          <a:bodyPr wrap="none" rtlCol="0">
            <a:spAutoFit/>
          </a:bodyPr>
          <a:lstStyle/>
          <a:p>
            <a:r>
              <a:rPr lang="en-US" sz="1400" dirty="0"/>
              <a:t>GTU/Distributed clock</a:t>
            </a:r>
          </a:p>
          <a:p>
            <a:r>
              <a:rPr lang="en-US" sz="1400" dirty="0"/>
              <a:t>(jitter ~5ps)</a:t>
            </a:r>
          </a:p>
        </p:txBody>
      </p:sp>
    </p:spTree>
    <p:extLst>
      <p:ext uri="{BB962C8B-B14F-4D97-AF65-F5344CB8AC3E}">
        <p14:creationId xmlns:p14="http://schemas.microsoft.com/office/powerpoint/2010/main" val="384867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231227-D812-D701-468E-92664F537406}"/>
              </a:ext>
            </a:extLst>
          </p:cNvPr>
          <p:cNvPicPr>
            <a:picLocks noChangeAspect="1"/>
          </p:cNvPicPr>
          <p:nvPr/>
        </p:nvPicPr>
        <p:blipFill>
          <a:blip r:embed="rId2"/>
          <a:stretch>
            <a:fillRect/>
          </a:stretch>
        </p:blipFill>
        <p:spPr>
          <a:xfrm>
            <a:off x="921231" y="801890"/>
            <a:ext cx="8780492" cy="2773735"/>
          </a:xfrm>
          <a:prstGeom prst="rect">
            <a:avLst/>
          </a:prstGeom>
        </p:spPr>
      </p:pic>
      <p:sp>
        <p:nvSpPr>
          <p:cNvPr id="3" name="Rectangle 2">
            <a:extLst>
              <a:ext uri="{FF2B5EF4-FFF2-40B4-BE49-F238E27FC236}">
                <a16:creationId xmlns:a16="http://schemas.microsoft.com/office/drawing/2014/main" id="{85A407FF-AD91-264D-B3D5-282123F30F50}"/>
              </a:ext>
            </a:extLst>
          </p:cNvPr>
          <p:cNvSpPr/>
          <p:nvPr/>
        </p:nvSpPr>
        <p:spPr>
          <a:xfrm>
            <a:off x="893867" y="858768"/>
            <a:ext cx="8797066" cy="2698504"/>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29">
            <a:extLst>
              <a:ext uri="{FF2B5EF4-FFF2-40B4-BE49-F238E27FC236}">
                <a16:creationId xmlns:a16="http://schemas.microsoft.com/office/drawing/2014/main" id="{66338B53-7DFF-517B-10A9-443C1F18EC11}"/>
              </a:ext>
            </a:extLst>
          </p:cNvPr>
          <p:cNvSpPr>
            <a:spLocks noGrp="1"/>
          </p:cNvSpPr>
          <p:nvPr>
            <p:ph type="title"/>
          </p:nvPr>
        </p:nvSpPr>
        <p:spPr/>
        <p:txBody>
          <a:bodyPr>
            <a:normAutofit/>
          </a:bodyPr>
          <a:lstStyle/>
          <a:p>
            <a:r>
              <a:rPr lang="en-US" sz="2800" dirty="0"/>
              <a:t>Summary of </a:t>
            </a:r>
            <a:r>
              <a:rPr lang="en-US" sz="2800" dirty="0" err="1"/>
              <a:t>ePIC</a:t>
            </a:r>
            <a:r>
              <a:rPr lang="en-US" sz="2800" dirty="0"/>
              <a:t> Channel Counts and Data Flow</a:t>
            </a:r>
          </a:p>
        </p:txBody>
      </p:sp>
      <p:sp>
        <p:nvSpPr>
          <p:cNvPr id="27" name="Rectangle 26">
            <a:extLst>
              <a:ext uri="{FF2B5EF4-FFF2-40B4-BE49-F238E27FC236}">
                <a16:creationId xmlns:a16="http://schemas.microsoft.com/office/drawing/2014/main" id="{91352D0D-746F-0AC4-4BA2-773B67C8A7AA}"/>
              </a:ext>
            </a:extLst>
          </p:cNvPr>
          <p:cNvSpPr/>
          <p:nvPr/>
        </p:nvSpPr>
        <p:spPr>
          <a:xfrm>
            <a:off x="616115" y="3536204"/>
            <a:ext cx="8786590" cy="2698503"/>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689CABE-BCC0-E4D5-DA48-C2F1B1A8B7B9}"/>
              </a:ext>
            </a:extLst>
          </p:cNvPr>
          <p:cNvCxnSpPr>
            <a:cxnSpLocks/>
          </p:cNvCxnSpPr>
          <p:nvPr/>
        </p:nvCxnSpPr>
        <p:spPr>
          <a:xfrm flipH="1">
            <a:off x="5114954" y="3824730"/>
            <a:ext cx="612056" cy="2037686"/>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0339684-2B38-46A7-51B2-5000810D31BC}"/>
              </a:ext>
            </a:extLst>
          </p:cNvPr>
          <p:cNvSpPr/>
          <p:nvPr/>
        </p:nvSpPr>
        <p:spPr>
          <a:xfrm>
            <a:off x="3471826" y="4013438"/>
            <a:ext cx="536713"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FEB</a:t>
            </a:r>
          </a:p>
        </p:txBody>
      </p:sp>
      <p:sp>
        <p:nvSpPr>
          <p:cNvPr id="31" name="Rectangle 30">
            <a:extLst>
              <a:ext uri="{FF2B5EF4-FFF2-40B4-BE49-F238E27FC236}">
                <a16:creationId xmlns:a16="http://schemas.microsoft.com/office/drawing/2014/main" id="{2C5C9F9E-8BC3-65C0-5099-6EFC4DF047D7}"/>
              </a:ext>
            </a:extLst>
          </p:cNvPr>
          <p:cNvSpPr/>
          <p:nvPr/>
        </p:nvSpPr>
        <p:spPr>
          <a:xfrm>
            <a:off x="4590585" y="3995154"/>
            <a:ext cx="536713"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RDO</a:t>
            </a:r>
          </a:p>
        </p:txBody>
      </p:sp>
      <p:sp>
        <p:nvSpPr>
          <p:cNvPr id="32" name="Rectangle 31">
            <a:extLst>
              <a:ext uri="{FF2B5EF4-FFF2-40B4-BE49-F238E27FC236}">
                <a16:creationId xmlns:a16="http://schemas.microsoft.com/office/drawing/2014/main" id="{94B7DEC3-34DE-40D0-024D-FD5D77157E0D}"/>
              </a:ext>
            </a:extLst>
          </p:cNvPr>
          <p:cNvSpPr/>
          <p:nvPr/>
        </p:nvSpPr>
        <p:spPr>
          <a:xfrm>
            <a:off x="7039723" y="3995155"/>
            <a:ext cx="1144379"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Readout Computer</a:t>
            </a:r>
          </a:p>
        </p:txBody>
      </p:sp>
      <p:sp>
        <p:nvSpPr>
          <p:cNvPr id="33" name="Rectangle 32">
            <a:extLst>
              <a:ext uri="{FF2B5EF4-FFF2-40B4-BE49-F238E27FC236}">
                <a16:creationId xmlns:a16="http://schemas.microsoft.com/office/drawing/2014/main" id="{7259BCBD-8453-08C0-5ADD-DFD3D8440E75}"/>
              </a:ext>
            </a:extLst>
          </p:cNvPr>
          <p:cNvSpPr/>
          <p:nvPr/>
        </p:nvSpPr>
        <p:spPr>
          <a:xfrm>
            <a:off x="2472530" y="4009049"/>
            <a:ext cx="817492"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Detector</a:t>
            </a:r>
          </a:p>
        </p:txBody>
      </p:sp>
      <p:cxnSp>
        <p:nvCxnSpPr>
          <p:cNvPr id="34" name="Straight Connector 33">
            <a:extLst>
              <a:ext uri="{FF2B5EF4-FFF2-40B4-BE49-F238E27FC236}">
                <a16:creationId xmlns:a16="http://schemas.microsoft.com/office/drawing/2014/main" id="{4E43BDB3-E936-0FE4-5912-EAA6F75BCFE9}"/>
              </a:ext>
            </a:extLst>
          </p:cNvPr>
          <p:cNvCxnSpPr>
            <a:cxnSpLocks/>
          </p:cNvCxnSpPr>
          <p:nvPr/>
        </p:nvCxnSpPr>
        <p:spPr>
          <a:xfrm flipV="1">
            <a:off x="3246909" y="3773930"/>
            <a:ext cx="224917" cy="866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6E9C1C-C12F-42BA-2668-71004B78384C}"/>
              </a:ext>
            </a:extLst>
          </p:cNvPr>
          <p:cNvCxnSpPr>
            <a:cxnSpLocks/>
          </p:cNvCxnSpPr>
          <p:nvPr/>
        </p:nvCxnSpPr>
        <p:spPr>
          <a:xfrm flipV="1">
            <a:off x="4112830" y="3773931"/>
            <a:ext cx="477755" cy="13474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EE27449-4DD9-DD6A-43AB-2F390416B1E2}"/>
              </a:ext>
            </a:extLst>
          </p:cNvPr>
          <p:cNvCxnSpPr>
            <a:cxnSpLocks/>
          </p:cNvCxnSpPr>
          <p:nvPr/>
        </p:nvCxnSpPr>
        <p:spPr>
          <a:xfrm flipV="1">
            <a:off x="8464340" y="3894579"/>
            <a:ext cx="306057" cy="1454150"/>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9D62E5D-E64F-A1CF-D3B7-DB683F440040}"/>
              </a:ext>
            </a:extLst>
          </p:cNvPr>
          <p:cNvSpPr/>
          <p:nvPr/>
        </p:nvSpPr>
        <p:spPr>
          <a:xfrm>
            <a:off x="5811034" y="3995155"/>
            <a:ext cx="536713"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DAM</a:t>
            </a:r>
          </a:p>
        </p:txBody>
      </p:sp>
      <p:sp>
        <p:nvSpPr>
          <p:cNvPr id="39" name="Arrow: Right 14">
            <a:extLst>
              <a:ext uri="{FF2B5EF4-FFF2-40B4-BE49-F238E27FC236}">
                <a16:creationId xmlns:a16="http://schemas.microsoft.com/office/drawing/2014/main" id="{328B4A7C-0E4B-AC2D-65E2-51D16331EDFA}"/>
              </a:ext>
            </a:extLst>
          </p:cNvPr>
          <p:cNvSpPr/>
          <p:nvPr/>
        </p:nvSpPr>
        <p:spPr>
          <a:xfrm>
            <a:off x="6372752" y="4127584"/>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9E1F9D73-6E97-09B1-8503-5336941AD9BD}"/>
              </a:ext>
            </a:extLst>
          </p:cNvPr>
          <p:cNvSpPr txBox="1"/>
          <p:nvPr/>
        </p:nvSpPr>
        <p:spPr>
          <a:xfrm>
            <a:off x="6368418" y="3985975"/>
            <a:ext cx="545342" cy="230832"/>
          </a:xfrm>
          <a:prstGeom prst="rect">
            <a:avLst/>
          </a:prstGeom>
          <a:noFill/>
        </p:spPr>
        <p:txBody>
          <a:bodyPr wrap="none" rtlCol="0">
            <a:spAutoFit/>
          </a:bodyPr>
          <a:lstStyle/>
          <a:p>
            <a:r>
              <a:rPr lang="en-US" sz="900" b="1" dirty="0"/>
              <a:t>PCI/Eth</a:t>
            </a:r>
          </a:p>
        </p:txBody>
      </p:sp>
      <p:sp>
        <p:nvSpPr>
          <p:cNvPr id="41" name="Arrow: Right 16">
            <a:extLst>
              <a:ext uri="{FF2B5EF4-FFF2-40B4-BE49-F238E27FC236}">
                <a16:creationId xmlns:a16="http://schemas.microsoft.com/office/drawing/2014/main" id="{DB51E29B-CDD5-9E1C-3CEC-6514DC8470BC}"/>
              </a:ext>
            </a:extLst>
          </p:cNvPr>
          <p:cNvSpPr/>
          <p:nvPr/>
        </p:nvSpPr>
        <p:spPr>
          <a:xfrm>
            <a:off x="5148184" y="4127584"/>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DCDB48A7-C0E4-56B2-EFEA-AA5E2F94DD92}"/>
              </a:ext>
            </a:extLst>
          </p:cNvPr>
          <p:cNvSpPr txBox="1"/>
          <p:nvPr/>
        </p:nvSpPr>
        <p:spPr>
          <a:xfrm>
            <a:off x="5206909" y="3985975"/>
            <a:ext cx="428322" cy="230832"/>
          </a:xfrm>
          <a:prstGeom prst="rect">
            <a:avLst/>
          </a:prstGeom>
          <a:noFill/>
        </p:spPr>
        <p:txBody>
          <a:bodyPr wrap="none" rtlCol="0">
            <a:spAutoFit/>
          </a:bodyPr>
          <a:lstStyle/>
          <a:p>
            <a:r>
              <a:rPr lang="en-US" sz="900" b="1"/>
              <a:t>Fiber</a:t>
            </a:r>
          </a:p>
        </p:txBody>
      </p:sp>
      <p:sp>
        <p:nvSpPr>
          <p:cNvPr id="43" name="Arrow: Right 18">
            <a:extLst>
              <a:ext uri="{FF2B5EF4-FFF2-40B4-BE49-F238E27FC236}">
                <a16:creationId xmlns:a16="http://schemas.microsoft.com/office/drawing/2014/main" id="{DCB478E1-07EF-5053-0212-C3147CAE3A96}"/>
              </a:ext>
            </a:extLst>
          </p:cNvPr>
          <p:cNvSpPr/>
          <p:nvPr/>
        </p:nvSpPr>
        <p:spPr>
          <a:xfrm>
            <a:off x="4029551" y="4121934"/>
            <a:ext cx="540146"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a:extLst>
              <a:ext uri="{FF2B5EF4-FFF2-40B4-BE49-F238E27FC236}">
                <a16:creationId xmlns:a16="http://schemas.microsoft.com/office/drawing/2014/main" id="{18BF72FE-0427-50C3-159C-5260278E763F}"/>
              </a:ext>
            </a:extLst>
          </p:cNvPr>
          <p:cNvSpPr txBox="1"/>
          <p:nvPr/>
        </p:nvSpPr>
        <p:spPr>
          <a:xfrm>
            <a:off x="3966043" y="3966881"/>
            <a:ext cx="532518" cy="230832"/>
          </a:xfrm>
          <a:prstGeom prst="rect">
            <a:avLst/>
          </a:prstGeom>
          <a:noFill/>
        </p:spPr>
        <p:txBody>
          <a:bodyPr wrap="none" rtlCol="0">
            <a:spAutoFit/>
          </a:bodyPr>
          <a:lstStyle/>
          <a:p>
            <a:r>
              <a:rPr lang="en-US" sz="900" b="1" dirty="0"/>
              <a:t>Copper</a:t>
            </a:r>
          </a:p>
        </p:txBody>
      </p:sp>
      <p:graphicFrame>
        <p:nvGraphicFramePr>
          <p:cNvPr id="45" name="Table 48">
            <a:extLst>
              <a:ext uri="{FF2B5EF4-FFF2-40B4-BE49-F238E27FC236}">
                <a16:creationId xmlns:a16="http://schemas.microsoft.com/office/drawing/2014/main" id="{6DD3A96E-EE70-1F49-6315-7E9524D7F3AF}"/>
              </a:ext>
            </a:extLst>
          </p:cNvPr>
          <p:cNvGraphicFramePr>
            <a:graphicFrameLocks noGrp="1"/>
          </p:cNvGraphicFramePr>
          <p:nvPr/>
        </p:nvGraphicFramePr>
        <p:xfrm>
          <a:off x="981104" y="4531244"/>
          <a:ext cx="2223193" cy="205740"/>
        </p:xfrm>
        <a:graphic>
          <a:graphicData uri="http://schemas.openxmlformats.org/drawingml/2006/table">
            <a:tbl>
              <a:tblPr firstRow="1" bandRow="1">
                <a:tableStyleId>{5C22544A-7EE6-4342-B048-85BDC9FD1C3A}</a:tableStyleId>
              </a:tblPr>
              <a:tblGrid>
                <a:gridCol w="1088189">
                  <a:extLst>
                    <a:ext uri="{9D8B030D-6E8A-4147-A177-3AD203B41FA5}">
                      <a16:colId xmlns:a16="http://schemas.microsoft.com/office/drawing/2014/main" val="3877741135"/>
                    </a:ext>
                  </a:extLst>
                </a:gridCol>
                <a:gridCol w="1135004">
                  <a:extLst>
                    <a:ext uri="{9D8B030D-6E8A-4147-A177-3AD203B41FA5}">
                      <a16:colId xmlns:a16="http://schemas.microsoft.com/office/drawing/2014/main" val="3720784282"/>
                    </a:ext>
                  </a:extLst>
                </a:gridCol>
              </a:tblGrid>
              <a:tr h="182880">
                <a:tc>
                  <a:txBody>
                    <a:bodyPr/>
                    <a:lstStyle/>
                    <a:p>
                      <a:r>
                        <a:rPr lang="en-US" sz="900" b="0" dirty="0">
                          <a:solidFill>
                            <a:sysClr val="windowText" lastClr="000000"/>
                          </a:solidFill>
                        </a:rPr>
                        <a:t>100% Occupancy</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0" dirty="0">
                          <a:solidFill>
                            <a:sysClr val="windowText" lastClr="000000"/>
                          </a:solidFill>
                        </a:rPr>
                        <a:t>27.5-1760 Pb/sec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bl>
          </a:graphicData>
        </a:graphic>
      </p:graphicFrame>
      <p:graphicFrame>
        <p:nvGraphicFramePr>
          <p:cNvPr id="46" name="Table 45">
            <a:extLst>
              <a:ext uri="{FF2B5EF4-FFF2-40B4-BE49-F238E27FC236}">
                <a16:creationId xmlns:a16="http://schemas.microsoft.com/office/drawing/2014/main" id="{E8E23271-DD28-449E-4A17-2CE05B130FF6}"/>
              </a:ext>
            </a:extLst>
          </p:cNvPr>
          <p:cNvGraphicFramePr>
            <a:graphicFrameLocks noGrp="1"/>
          </p:cNvGraphicFramePr>
          <p:nvPr>
            <p:extLst>
              <p:ext uri="{D42A27DB-BD31-4B8C-83A1-F6EECF244321}">
                <p14:modId xmlns:p14="http://schemas.microsoft.com/office/powerpoint/2010/main" val="1130904606"/>
              </p:ext>
            </p:extLst>
          </p:nvPr>
        </p:nvGraphicFramePr>
        <p:xfrm>
          <a:off x="1150874" y="4923399"/>
          <a:ext cx="2921003" cy="617220"/>
        </p:xfrm>
        <a:graphic>
          <a:graphicData uri="http://schemas.openxmlformats.org/drawingml/2006/table">
            <a:tbl>
              <a:tblPr firstRow="1" bandRow="1">
                <a:tableStyleId>{5C22544A-7EE6-4342-B048-85BDC9FD1C3A}</a:tableStyleId>
              </a:tblPr>
              <a:tblGrid>
                <a:gridCol w="1943518">
                  <a:extLst>
                    <a:ext uri="{9D8B030D-6E8A-4147-A177-3AD203B41FA5}">
                      <a16:colId xmlns:a16="http://schemas.microsoft.com/office/drawing/2014/main" val="3877741135"/>
                    </a:ext>
                  </a:extLst>
                </a:gridCol>
                <a:gridCol w="977485">
                  <a:extLst>
                    <a:ext uri="{9D8B030D-6E8A-4147-A177-3AD203B41FA5}">
                      <a16:colId xmlns:a16="http://schemas.microsoft.com/office/drawing/2014/main" val="3720784282"/>
                    </a:ext>
                  </a:extLst>
                </a:gridCol>
              </a:tblGrid>
              <a:tr h="182880">
                <a:tc>
                  <a:txBody>
                    <a:bodyPr/>
                    <a:lstStyle/>
                    <a:p>
                      <a:r>
                        <a:rPr lang="en-US" sz="900" b="0" dirty="0">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0" dirty="0">
                          <a:solidFill>
                            <a:sysClr val="windowText" lastClr="000000"/>
                          </a:solidFill>
                        </a:rPr>
                        <a:t>2.3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2880">
                <a:tc>
                  <a:txBody>
                    <a:bodyPr/>
                    <a:lstStyle/>
                    <a:p>
                      <a:r>
                        <a:rPr lang="en-US" sz="900" b="0" dirty="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1.6 Tb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13276082"/>
                  </a:ext>
                </a:extLst>
              </a:tr>
              <a:tr h="182880">
                <a:tc>
                  <a:txBody>
                    <a:bodyPr/>
                    <a:lstStyle/>
                    <a:p>
                      <a:r>
                        <a:rPr lang="en-US" sz="900" b="0" dirty="0">
                          <a:solidFill>
                            <a:sysClr val="windowText" lastClr="000000"/>
                          </a:solidFill>
                        </a:rPr>
                        <a:t>Signal from Physics + Background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700 Gb /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37577381"/>
                  </a:ext>
                </a:extLst>
              </a:tr>
            </a:tbl>
          </a:graphicData>
        </a:graphic>
      </p:graphicFrame>
      <p:graphicFrame>
        <p:nvGraphicFramePr>
          <p:cNvPr id="47" name="Table 46">
            <a:extLst>
              <a:ext uri="{FF2B5EF4-FFF2-40B4-BE49-F238E27FC236}">
                <a16:creationId xmlns:a16="http://schemas.microsoft.com/office/drawing/2014/main" id="{F0E85DB8-A3A5-1DEC-F567-1E91D6044655}"/>
              </a:ext>
            </a:extLst>
          </p:cNvPr>
          <p:cNvGraphicFramePr>
            <a:graphicFrameLocks noGrp="1"/>
          </p:cNvGraphicFramePr>
          <p:nvPr>
            <p:extLst>
              <p:ext uri="{D42A27DB-BD31-4B8C-83A1-F6EECF244321}">
                <p14:modId xmlns:p14="http://schemas.microsoft.com/office/powerpoint/2010/main" val="4002668878"/>
              </p:ext>
            </p:extLst>
          </p:nvPr>
        </p:nvGraphicFramePr>
        <p:xfrm>
          <a:off x="3139524" y="5711755"/>
          <a:ext cx="1896485" cy="441960"/>
        </p:xfrm>
        <a:graphic>
          <a:graphicData uri="http://schemas.openxmlformats.org/drawingml/2006/table">
            <a:tbl>
              <a:tblPr firstRow="1" bandRow="1">
                <a:tableStyleId>{5C22544A-7EE6-4342-B048-85BDC9FD1C3A}</a:tableStyleId>
              </a:tblPr>
              <a:tblGrid>
                <a:gridCol w="1095744">
                  <a:extLst>
                    <a:ext uri="{9D8B030D-6E8A-4147-A177-3AD203B41FA5}">
                      <a16:colId xmlns:a16="http://schemas.microsoft.com/office/drawing/2014/main" val="3877741135"/>
                    </a:ext>
                  </a:extLst>
                </a:gridCol>
                <a:gridCol w="800741">
                  <a:extLst>
                    <a:ext uri="{9D8B030D-6E8A-4147-A177-3AD203B41FA5}">
                      <a16:colId xmlns:a16="http://schemas.microsoft.com/office/drawing/2014/main" val="3720784282"/>
                    </a:ext>
                  </a:extLst>
                </a:gridCol>
              </a:tblGrid>
              <a:tr h="182880">
                <a:tc>
                  <a:txBody>
                    <a:bodyPr/>
                    <a:lstStyle/>
                    <a:p>
                      <a:r>
                        <a:rPr lang="en-US" sz="1000" b="0" dirty="0">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1000" b="0" dirty="0">
                          <a:solidFill>
                            <a:sysClr val="windowText" lastClr="000000"/>
                          </a:solidFill>
                        </a:rPr>
                        <a:t>2.3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2880">
                <a:tc>
                  <a:txBody>
                    <a:bodyPr/>
                    <a:lstStyle/>
                    <a:p>
                      <a:r>
                        <a:rPr lang="en-US" sz="1000" b="0">
                          <a:solidFill>
                            <a:sysClr val="windowText" lastClr="000000"/>
                          </a:solidFill>
                        </a:rPr>
                        <a:t>Per RDO (Avg)</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1000" b="0" dirty="0">
                          <a:solidFill>
                            <a:sysClr val="windowText" lastClr="000000"/>
                          </a:solidFill>
                        </a:rPr>
                        <a:t>0.8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bl>
          </a:graphicData>
        </a:graphic>
      </p:graphicFrame>
      <p:sp>
        <p:nvSpPr>
          <p:cNvPr id="48" name="Arrow: Right 23">
            <a:extLst>
              <a:ext uri="{FF2B5EF4-FFF2-40B4-BE49-F238E27FC236}">
                <a16:creationId xmlns:a16="http://schemas.microsoft.com/office/drawing/2014/main" id="{69D4DBD2-D7B9-76B3-2CE4-74A0EDFF9CB2}"/>
              </a:ext>
            </a:extLst>
          </p:cNvPr>
          <p:cNvSpPr/>
          <p:nvPr/>
        </p:nvSpPr>
        <p:spPr>
          <a:xfrm>
            <a:off x="8212331" y="4116945"/>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TextBox 48">
            <a:extLst>
              <a:ext uri="{FF2B5EF4-FFF2-40B4-BE49-F238E27FC236}">
                <a16:creationId xmlns:a16="http://schemas.microsoft.com/office/drawing/2014/main" id="{06A199A9-5865-3B4D-28F7-DB05D85D84BD}"/>
              </a:ext>
            </a:extLst>
          </p:cNvPr>
          <p:cNvSpPr txBox="1"/>
          <p:nvPr/>
        </p:nvSpPr>
        <p:spPr>
          <a:xfrm>
            <a:off x="8271056" y="3975337"/>
            <a:ext cx="340158" cy="230832"/>
          </a:xfrm>
          <a:prstGeom prst="rect">
            <a:avLst/>
          </a:prstGeom>
          <a:noFill/>
        </p:spPr>
        <p:txBody>
          <a:bodyPr wrap="none" rtlCol="0">
            <a:spAutoFit/>
          </a:bodyPr>
          <a:lstStyle/>
          <a:p>
            <a:r>
              <a:rPr lang="en-US" sz="900" b="1"/>
              <a:t>Eth</a:t>
            </a:r>
          </a:p>
        </p:txBody>
      </p:sp>
      <p:graphicFrame>
        <p:nvGraphicFramePr>
          <p:cNvPr id="50" name="Table 49">
            <a:extLst>
              <a:ext uri="{FF2B5EF4-FFF2-40B4-BE49-F238E27FC236}">
                <a16:creationId xmlns:a16="http://schemas.microsoft.com/office/drawing/2014/main" id="{54501B42-10FD-AD0D-EAD8-068223DC82DC}"/>
              </a:ext>
            </a:extLst>
          </p:cNvPr>
          <p:cNvGraphicFramePr>
            <a:graphicFrameLocks noGrp="1"/>
          </p:cNvGraphicFramePr>
          <p:nvPr>
            <p:extLst>
              <p:ext uri="{D42A27DB-BD31-4B8C-83A1-F6EECF244321}">
                <p14:modId xmlns:p14="http://schemas.microsoft.com/office/powerpoint/2010/main" val="2643796783"/>
              </p:ext>
            </p:extLst>
          </p:nvPr>
        </p:nvGraphicFramePr>
        <p:xfrm>
          <a:off x="6431478" y="4715533"/>
          <a:ext cx="1960134" cy="1234440"/>
        </p:xfrm>
        <a:graphic>
          <a:graphicData uri="http://schemas.openxmlformats.org/drawingml/2006/table">
            <a:tbl>
              <a:tblPr firstRow="1" bandRow="1">
                <a:tableStyleId>{5C22544A-7EE6-4342-B048-85BDC9FD1C3A}</a:tableStyleId>
              </a:tblPr>
              <a:tblGrid>
                <a:gridCol w="1076919">
                  <a:extLst>
                    <a:ext uri="{9D8B030D-6E8A-4147-A177-3AD203B41FA5}">
                      <a16:colId xmlns:a16="http://schemas.microsoft.com/office/drawing/2014/main" val="3877741135"/>
                    </a:ext>
                  </a:extLst>
                </a:gridCol>
                <a:gridCol w="883215">
                  <a:extLst>
                    <a:ext uri="{9D8B030D-6E8A-4147-A177-3AD203B41FA5}">
                      <a16:colId xmlns:a16="http://schemas.microsoft.com/office/drawing/2014/main" val="3720784282"/>
                    </a:ext>
                  </a:extLst>
                </a:gridCol>
              </a:tblGrid>
              <a:tr h="148301">
                <a:tc>
                  <a:txBody>
                    <a:bodyPr/>
                    <a:lstStyle/>
                    <a:p>
                      <a:r>
                        <a:rPr lang="en-US" sz="900" b="1" dirty="0">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1" dirty="0">
                          <a:solidFill>
                            <a:sysClr val="windowText" lastClr="000000"/>
                          </a:solidFill>
                        </a:rPr>
                        <a:t>~100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2880">
                <a:tc>
                  <a:txBody>
                    <a:bodyPr/>
                    <a:lstStyle/>
                    <a:p>
                      <a:r>
                        <a:rPr lang="en-US" sz="900" b="0" dirty="0">
                          <a:solidFill>
                            <a:sysClr val="windowText" lastClr="000000"/>
                          </a:solidFill>
                        </a:rPr>
                        <a:t>Collision Signal</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42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r h="182880">
                <a:tc>
                  <a:txBody>
                    <a:bodyPr/>
                    <a:lstStyle/>
                    <a:p>
                      <a:r>
                        <a:rPr lang="en-US" sz="900" b="0" dirty="0">
                          <a:solidFill>
                            <a:sysClr val="windowText" lastClr="000000"/>
                          </a:solidFill>
                        </a:rPr>
                        <a:t>Synchrotron Rad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Under design</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613994"/>
                  </a:ext>
                </a:extLst>
              </a:tr>
              <a:tr h="182880">
                <a:tc>
                  <a:txBody>
                    <a:bodyPr/>
                    <a:lstStyle/>
                    <a:p>
                      <a:r>
                        <a:rPr lang="en-US" sz="900" b="0">
                          <a:solidFill>
                            <a:sysClr val="windowText" lastClr="000000"/>
                          </a:solidFill>
                        </a:rPr>
                        <a:t>Electron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t>4.5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16652967"/>
                  </a:ext>
                </a:extLst>
              </a:tr>
              <a:tr h="182880">
                <a:tc>
                  <a:txBody>
                    <a:bodyPr/>
                    <a:lstStyle/>
                    <a:p>
                      <a:r>
                        <a:rPr lang="en-US" sz="900" b="0">
                          <a:solidFill>
                            <a:sysClr val="windowText" lastClr="000000"/>
                          </a:solidFill>
                        </a:rPr>
                        <a:t>Hadron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t>  1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85341044"/>
                  </a:ext>
                </a:extLst>
              </a:tr>
              <a:tr h="182880">
                <a:tc>
                  <a:txBody>
                    <a:bodyPr/>
                    <a:lstStyle/>
                    <a:p>
                      <a:r>
                        <a:rPr lang="en-US" sz="9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40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23220783"/>
                  </a:ext>
                </a:extLst>
              </a:tr>
            </a:tbl>
          </a:graphicData>
        </a:graphic>
      </p:graphicFrame>
      <p:sp>
        <p:nvSpPr>
          <p:cNvPr id="51" name="TextBox 50">
            <a:extLst>
              <a:ext uri="{FF2B5EF4-FFF2-40B4-BE49-F238E27FC236}">
                <a16:creationId xmlns:a16="http://schemas.microsoft.com/office/drawing/2014/main" id="{1BB506FB-203E-97C9-5F9D-8CEDA1BF0E1C}"/>
              </a:ext>
            </a:extLst>
          </p:cNvPr>
          <p:cNvSpPr txBox="1"/>
          <p:nvPr/>
        </p:nvSpPr>
        <p:spPr>
          <a:xfrm>
            <a:off x="902740" y="3527980"/>
            <a:ext cx="2398413" cy="338554"/>
          </a:xfrm>
          <a:prstGeom prst="rect">
            <a:avLst/>
          </a:prstGeom>
          <a:noFill/>
        </p:spPr>
        <p:txBody>
          <a:bodyPr wrap="none" rtlCol="0">
            <a:spAutoFit/>
          </a:bodyPr>
          <a:lstStyle/>
          <a:p>
            <a:r>
              <a:rPr lang="en-US" sz="1600" b="1" dirty="0"/>
              <a:t>Summary of Data Flow</a:t>
            </a:r>
          </a:p>
        </p:txBody>
      </p:sp>
      <p:sp>
        <p:nvSpPr>
          <p:cNvPr id="62" name="TextBox 61">
            <a:extLst>
              <a:ext uri="{FF2B5EF4-FFF2-40B4-BE49-F238E27FC236}">
                <a16:creationId xmlns:a16="http://schemas.microsoft.com/office/drawing/2014/main" id="{F3887F72-79DB-C2CA-C37E-651B7ACC3CE7}"/>
              </a:ext>
            </a:extLst>
          </p:cNvPr>
          <p:cNvSpPr txBox="1"/>
          <p:nvPr/>
        </p:nvSpPr>
        <p:spPr>
          <a:xfrm>
            <a:off x="9784410" y="930447"/>
            <a:ext cx="2360698" cy="646331"/>
          </a:xfrm>
          <a:prstGeom prst="rect">
            <a:avLst/>
          </a:prstGeom>
          <a:noFill/>
        </p:spPr>
        <p:txBody>
          <a:bodyPr wrap="square">
            <a:spAutoFit/>
          </a:bodyPr>
          <a:lstStyle/>
          <a:p>
            <a:r>
              <a:rPr lang="en-US" sz="1800" b="1" dirty="0" err="1"/>
              <a:t>ePIC</a:t>
            </a:r>
            <a:r>
              <a:rPr lang="en-US" sz="1800" b="1" dirty="0"/>
              <a:t> Detector </a:t>
            </a:r>
          </a:p>
          <a:p>
            <a:r>
              <a:rPr lang="en-US" sz="1800" dirty="0"/>
              <a:t>24 sub-systems</a:t>
            </a:r>
          </a:p>
        </p:txBody>
      </p:sp>
      <p:sp>
        <p:nvSpPr>
          <p:cNvPr id="63" name="Oval 62">
            <a:extLst>
              <a:ext uri="{FF2B5EF4-FFF2-40B4-BE49-F238E27FC236}">
                <a16:creationId xmlns:a16="http://schemas.microsoft.com/office/drawing/2014/main" id="{220E1707-1E03-45CC-2C8D-7EDE3F77BB69}"/>
              </a:ext>
            </a:extLst>
          </p:cNvPr>
          <p:cNvSpPr/>
          <p:nvPr/>
        </p:nvSpPr>
        <p:spPr>
          <a:xfrm>
            <a:off x="8159166" y="3172758"/>
            <a:ext cx="1374431" cy="4190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70A3D363-B77E-121D-EBEA-3E9863F632A3}"/>
              </a:ext>
            </a:extLst>
          </p:cNvPr>
          <p:cNvSpPr txBox="1"/>
          <p:nvPr/>
        </p:nvSpPr>
        <p:spPr>
          <a:xfrm>
            <a:off x="9795381" y="1771792"/>
            <a:ext cx="2327363" cy="3600986"/>
          </a:xfrm>
          <a:prstGeom prst="rect">
            <a:avLst/>
          </a:prstGeom>
          <a:solidFill>
            <a:schemeClr val="bg1">
              <a:lumMod val="75000"/>
            </a:schemeClr>
          </a:solidFill>
        </p:spPr>
        <p:txBody>
          <a:bodyPr wrap="square" rtlCol="0">
            <a:spAutoFit/>
          </a:bodyPr>
          <a:lstStyle/>
          <a:p>
            <a:r>
              <a:rPr lang="en-US" sz="1200" b="1" dirty="0"/>
              <a:t>General Strategy</a:t>
            </a:r>
          </a:p>
          <a:p>
            <a:pPr marL="398463" lvl="1" indent="-169863">
              <a:buFont typeface="Arial" panose="020B0604020202020204" pitchFamily="34" charset="0"/>
              <a:buChar char="•"/>
            </a:pPr>
            <a:r>
              <a:rPr lang="en-US" sz="1200" dirty="0"/>
              <a:t>Supply enough bandwidth to account for maximum data volume to the DAM boards</a:t>
            </a:r>
          </a:p>
          <a:p>
            <a:pPr marL="228600" lvl="1"/>
            <a:endParaRPr lang="en-US" sz="1200" dirty="0"/>
          </a:p>
          <a:p>
            <a:pPr marL="398463" lvl="1" indent="-169863">
              <a:buFont typeface="Arial" panose="020B0604020202020204" pitchFamily="34" charset="0"/>
              <a:buChar char="•"/>
            </a:pPr>
            <a:r>
              <a:rPr lang="en-US" sz="1200" dirty="0"/>
              <a:t>Apply cross-detector correlation filters with other sub-systems in the Online Farm and Readout computers including AI/ML techniques to reduce recorded data volume</a:t>
            </a:r>
          </a:p>
          <a:p>
            <a:pPr marL="398463" lvl="1" indent="-169863">
              <a:buFont typeface="Arial" panose="020B0604020202020204" pitchFamily="34" charset="0"/>
              <a:buChar char="•"/>
            </a:pPr>
            <a:endParaRPr lang="en-US" sz="1200" dirty="0"/>
          </a:p>
          <a:p>
            <a:pPr marL="398463" lvl="1" indent="-169863">
              <a:buFont typeface="Arial" panose="020B0604020202020204" pitchFamily="34" charset="0"/>
              <a:buChar char="•"/>
            </a:pPr>
            <a:r>
              <a:rPr lang="en-US" sz="1200" dirty="0"/>
              <a:t>Optional “Interaction Tagger” implemented in DAM firmware to support background suppression.</a:t>
            </a:r>
          </a:p>
        </p:txBody>
      </p:sp>
      <p:cxnSp>
        <p:nvCxnSpPr>
          <p:cNvPr id="66" name="Straight Connector 65">
            <a:extLst>
              <a:ext uri="{FF2B5EF4-FFF2-40B4-BE49-F238E27FC236}">
                <a16:creationId xmlns:a16="http://schemas.microsoft.com/office/drawing/2014/main" id="{B846A565-127F-BE10-24CB-A9F3C259431D}"/>
              </a:ext>
            </a:extLst>
          </p:cNvPr>
          <p:cNvCxnSpPr>
            <a:cxnSpLocks/>
            <a:stCxn id="63" idx="6"/>
          </p:cNvCxnSpPr>
          <p:nvPr/>
        </p:nvCxnSpPr>
        <p:spPr>
          <a:xfrm flipV="1">
            <a:off x="9533597" y="3080084"/>
            <a:ext cx="489802" cy="3021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1">
            <a:extLst>
              <a:ext uri="{FF2B5EF4-FFF2-40B4-BE49-F238E27FC236}">
                <a16:creationId xmlns:a16="http://schemas.microsoft.com/office/drawing/2014/main" id="{697A5F3D-565E-76D9-FA43-133A7F4E0C5C}"/>
              </a:ext>
            </a:extLst>
          </p:cNvPr>
          <p:cNvSpPr/>
          <p:nvPr/>
        </p:nvSpPr>
        <p:spPr>
          <a:xfrm>
            <a:off x="10494335" y="403160"/>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a:t>
            </a:r>
          </a:p>
        </p:txBody>
      </p:sp>
      <p:cxnSp>
        <p:nvCxnSpPr>
          <p:cNvPr id="13" name="Straight Connector 12">
            <a:extLst>
              <a:ext uri="{FF2B5EF4-FFF2-40B4-BE49-F238E27FC236}">
                <a16:creationId xmlns:a16="http://schemas.microsoft.com/office/drawing/2014/main" id="{31F5E31E-438F-A95A-9ED9-CF5F57FF6FEF}"/>
              </a:ext>
            </a:extLst>
          </p:cNvPr>
          <p:cNvCxnSpPr>
            <a:cxnSpLocks/>
            <a:stCxn id="63" idx="6"/>
          </p:cNvCxnSpPr>
          <p:nvPr/>
        </p:nvCxnSpPr>
        <p:spPr>
          <a:xfrm>
            <a:off x="9533597" y="3382268"/>
            <a:ext cx="536730" cy="11489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754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E5615-5B86-C44B-A85C-BF50E95962E8}"/>
              </a:ext>
            </a:extLst>
          </p:cNvPr>
          <p:cNvSpPr>
            <a:spLocks noGrp="1"/>
          </p:cNvSpPr>
          <p:nvPr>
            <p:ph type="title"/>
          </p:nvPr>
        </p:nvSpPr>
        <p:spPr>
          <a:xfrm>
            <a:off x="462579" y="0"/>
            <a:ext cx="11499925" cy="825178"/>
          </a:xfrm>
        </p:spPr>
        <p:txBody>
          <a:bodyPr>
            <a:normAutofit/>
          </a:bodyPr>
          <a:lstStyle/>
          <a:p>
            <a:r>
              <a:rPr lang="en-US" sz="2800" dirty="0"/>
              <a:t>DAQ System Components</a:t>
            </a:r>
          </a:p>
        </p:txBody>
      </p:sp>
      <p:sp>
        <p:nvSpPr>
          <p:cNvPr id="6" name="Rectangle 5">
            <a:extLst>
              <a:ext uri="{FF2B5EF4-FFF2-40B4-BE49-F238E27FC236}">
                <a16:creationId xmlns:a16="http://schemas.microsoft.com/office/drawing/2014/main" id="{CD91A44C-37E9-8447-8BA9-89D567C2DB39}"/>
              </a:ext>
            </a:extLst>
          </p:cNvPr>
          <p:cNvSpPr/>
          <p:nvPr/>
        </p:nvSpPr>
        <p:spPr>
          <a:xfrm>
            <a:off x="5192442" y="4477140"/>
            <a:ext cx="6885947" cy="174712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F7A06B6-C683-104C-A67A-1BA321D5178F}"/>
              </a:ext>
            </a:extLst>
          </p:cNvPr>
          <p:cNvSpPr/>
          <p:nvPr/>
        </p:nvSpPr>
        <p:spPr>
          <a:xfrm>
            <a:off x="5192710" y="2565400"/>
            <a:ext cx="6885947" cy="193037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C794A1-6321-0940-9300-EA6420CBAC62}"/>
              </a:ext>
            </a:extLst>
          </p:cNvPr>
          <p:cNvSpPr/>
          <p:nvPr/>
        </p:nvSpPr>
        <p:spPr>
          <a:xfrm>
            <a:off x="5192710" y="516041"/>
            <a:ext cx="6885679" cy="203353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23544E-C3CB-D748-B7DF-F32271BD449D}"/>
              </a:ext>
            </a:extLst>
          </p:cNvPr>
          <p:cNvSpPr txBox="1"/>
          <p:nvPr/>
        </p:nvSpPr>
        <p:spPr>
          <a:xfrm>
            <a:off x="609922" y="2111625"/>
            <a:ext cx="4298064" cy="3931846"/>
          </a:xfrm>
          <a:prstGeom prst="rect">
            <a:avLst/>
          </a:prstGeom>
          <a:solidFill>
            <a:schemeClr val="bg2"/>
          </a:solidFill>
        </p:spPr>
        <p:txBody>
          <a:bodyPr wrap="square" rtlCol="0">
            <a:spAutoFit/>
          </a:bodyPr>
          <a:lstStyle/>
          <a:p>
            <a:r>
              <a:rPr lang="en-US" sz="2000" dirty="0"/>
              <a:t>Optical Protocol</a:t>
            </a:r>
          </a:p>
          <a:p>
            <a:endParaRPr lang="en-US" sz="1350" dirty="0"/>
          </a:p>
          <a:p>
            <a:pPr marL="214313" indent="-214313">
              <a:buFont typeface="Arial" panose="020B0604020202020204" pitchFamily="34" charset="0"/>
              <a:buChar char="•"/>
            </a:pPr>
            <a:r>
              <a:rPr lang="en-US" sz="1200" b="1" dirty="0"/>
              <a:t>Defines the communications and data flow between the GTU, RDOs, and DAM boards</a:t>
            </a:r>
          </a:p>
          <a:p>
            <a:pPr marL="557213" lvl="1" indent="-214313">
              <a:buFont typeface="Arial" panose="020B0604020202020204" pitchFamily="34" charset="0"/>
              <a:buChar char="•"/>
            </a:pPr>
            <a:endParaRPr lang="en-US" sz="1200" dirty="0"/>
          </a:p>
          <a:p>
            <a:pPr marL="214313" indent="-214313">
              <a:buFont typeface="Arial" panose="020B0604020202020204" pitchFamily="34" charset="0"/>
              <a:buChar char="•"/>
            </a:pPr>
            <a:r>
              <a:rPr lang="en-US" sz="1200" b="1" dirty="0"/>
              <a:t>Optical protocol requirements</a:t>
            </a:r>
          </a:p>
          <a:p>
            <a:pPr marL="515938" lvl="1" indent="-168275">
              <a:buFont typeface="Arial" panose="020B0604020202020204" pitchFamily="34" charset="0"/>
              <a:buChar char="•"/>
              <a:tabLst>
                <a:tab pos="457200" algn="l"/>
              </a:tabLst>
            </a:pPr>
            <a:r>
              <a:rPr lang="en-US" sz="1200" dirty="0"/>
              <a:t>Timing </a:t>
            </a:r>
            <a:r>
              <a:rPr lang="en-US" sz="1200" b="1" dirty="0"/>
              <a:t>(&lt;=5ps Hi-Res Detectors</a:t>
            </a:r>
            <a:r>
              <a:rPr lang="en-US" sz="1200" dirty="0"/>
              <a:t>)</a:t>
            </a:r>
          </a:p>
          <a:p>
            <a:pPr marL="515938" lvl="1" indent="-168275">
              <a:buFont typeface="Arial" panose="020B0604020202020204" pitchFamily="34" charset="0"/>
              <a:buChar char="•"/>
              <a:tabLst>
                <a:tab pos="457200" algn="l"/>
              </a:tabLst>
            </a:pPr>
            <a:r>
              <a:rPr lang="en-US" sz="1200" dirty="0"/>
              <a:t>Timing (&lt;=100ps Lo-Res Detectors)</a:t>
            </a:r>
          </a:p>
          <a:p>
            <a:pPr marL="515938" lvl="1" indent="-168275">
              <a:buFont typeface="Arial" panose="020B0604020202020204" pitchFamily="34" charset="0"/>
              <a:buChar char="•"/>
              <a:tabLst>
                <a:tab pos="457200" algn="l"/>
              </a:tabLst>
            </a:pPr>
            <a:r>
              <a:rPr lang="en-US" sz="1200" dirty="0"/>
              <a:t>Timing phase stability on power cycle/reset</a:t>
            </a:r>
          </a:p>
          <a:p>
            <a:pPr marL="515938" lvl="1" indent="-168275">
              <a:buFont typeface="Arial" panose="020B0604020202020204" pitchFamily="34" charset="0"/>
              <a:buChar char="•"/>
              <a:tabLst>
                <a:tab pos="457200" algn="l"/>
              </a:tabLst>
            </a:pPr>
            <a:r>
              <a:rPr lang="en-US" sz="1200" dirty="0"/>
              <a:t>Configuration and slow control monitoring passthrough for ASICS/FEBs</a:t>
            </a:r>
          </a:p>
          <a:p>
            <a:pPr marL="515938" lvl="1" indent="-168275">
              <a:buFont typeface="Arial" panose="020B0604020202020204" pitchFamily="34" charset="0"/>
              <a:buChar char="•"/>
              <a:tabLst>
                <a:tab pos="457200" algn="l"/>
              </a:tabLst>
            </a:pPr>
            <a:r>
              <a:rPr lang="en-US" sz="1200" dirty="0"/>
              <a:t>Real-Time Command / Control</a:t>
            </a:r>
          </a:p>
          <a:p>
            <a:pPr marL="515938" lvl="1" indent="-168275">
              <a:buFont typeface="Arial" panose="020B0604020202020204" pitchFamily="34" charset="0"/>
              <a:buChar char="•"/>
              <a:tabLst>
                <a:tab pos="457200" algn="l"/>
              </a:tabLst>
            </a:pPr>
            <a:r>
              <a:rPr lang="en-US" sz="1200" dirty="0"/>
              <a:t>Data Transfer (</a:t>
            </a:r>
            <a:r>
              <a:rPr lang="en-US" sz="1200" b="1" dirty="0"/>
              <a:t>2.5 - 16Gb/s per RDO</a:t>
            </a:r>
            <a:r>
              <a:rPr lang="en-US" sz="1200" dirty="0"/>
              <a:t>)</a:t>
            </a:r>
          </a:p>
          <a:p>
            <a:pPr marL="557213" lvl="1" indent="-214313">
              <a:buFont typeface="Arial" panose="020B0604020202020204" pitchFamily="34" charset="0"/>
              <a:buChar char="•"/>
              <a:tabLst>
                <a:tab pos="457200" algn="l"/>
              </a:tabLst>
            </a:pPr>
            <a:endParaRPr lang="en-US" sz="1200" dirty="0"/>
          </a:p>
          <a:p>
            <a:pPr marL="214313" indent="-214313">
              <a:buFont typeface="Arial" panose="020B0604020202020204" pitchFamily="34" charset="0"/>
              <a:buChar char="•"/>
            </a:pPr>
            <a:r>
              <a:rPr lang="en-US" sz="1200" b="1" dirty="0"/>
              <a:t>Optical protocol under evaluation for </a:t>
            </a:r>
            <a:r>
              <a:rPr lang="en-US" sz="1200" b="1" dirty="0" err="1"/>
              <a:t>ePIC</a:t>
            </a:r>
            <a:endParaRPr lang="en-US" sz="1200" b="1" dirty="0"/>
          </a:p>
          <a:p>
            <a:pPr marL="671513" lvl="1" indent="-214313">
              <a:buFont typeface="Arial" panose="020B0604020202020204" pitchFamily="34" charset="0"/>
              <a:buChar char="•"/>
            </a:pPr>
            <a:r>
              <a:rPr lang="en-US" sz="1200" dirty="0"/>
              <a:t>GTU&lt;-&gt;DAM&lt;-&gt;RDO</a:t>
            </a:r>
          </a:p>
          <a:p>
            <a:pPr marL="671513" lvl="1" indent="-214313">
              <a:buFont typeface="Arial" panose="020B0604020202020204" pitchFamily="34" charset="0"/>
              <a:buChar char="•"/>
            </a:pPr>
            <a:r>
              <a:rPr lang="en-US" sz="1200" dirty="0"/>
              <a:t>Simple custom protocol</a:t>
            </a:r>
          </a:p>
          <a:p>
            <a:pPr marL="671513" lvl="1" indent="-214313">
              <a:buFont typeface="Arial" panose="020B0604020202020204" pitchFamily="34" charset="0"/>
              <a:buChar char="•"/>
            </a:pPr>
            <a:r>
              <a:rPr lang="en-US" sz="1200" dirty="0"/>
              <a:t>Dedicated or Reconstructed Clock </a:t>
            </a:r>
          </a:p>
          <a:p>
            <a:pPr marL="671513" lvl="1" indent="-214313">
              <a:buFont typeface="Arial" panose="020B0604020202020204" pitchFamily="34" charset="0"/>
              <a:buChar char="•"/>
            </a:pPr>
            <a:r>
              <a:rPr lang="en-US" sz="1200" dirty="0"/>
              <a:t>4 fibers GTU&lt;-&gt;DAM link and 2 or 3 fibers per RDO</a:t>
            </a:r>
          </a:p>
        </p:txBody>
      </p:sp>
      <p:sp>
        <p:nvSpPr>
          <p:cNvPr id="10" name="TextBox 9">
            <a:extLst>
              <a:ext uri="{FF2B5EF4-FFF2-40B4-BE49-F238E27FC236}">
                <a16:creationId xmlns:a16="http://schemas.microsoft.com/office/drawing/2014/main" id="{E8DDAEBD-2C2D-D04E-A297-4CB04D0F2ACE}"/>
              </a:ext>
            </a:extLst>
          </p:cNvPr>
          <p:cNvSpPr txBox="1"/>
          <p:nvPr/>
        </p:nvSpPr>
        <p:spPr>
          <a:xfrm>
            <a:off x="5204528" y="576089"/>
            <a:ext cx="3492560" cy="1923604"/>
          </a:xfrm>
          <a:prstGeom prst="rect">
            <a:avLst/>
          </a:prstGeom>
          <a:noFill/>
        </p:spPr>
        <p:txBody>
          <a:bodyPr wrap="square" rtlCol="0">
            <a:spAutoFit/>
          </a:bodyPr>
          <a:lstStyle/>
          <a:p>
            <a:r>
              <a:rPr lang="en-US" sz="2000" dirty="0"/>
              <a:t>RDO Status:</a:t>
            </a:r>
          </a:p>
          <a:p>
            <a:pPr marL="119063" indent="-119063">
              <a:buFont typeface="Arial" panose="020B0604020202020204" pitchFamily="34" charset="0"/>
              <a:buChar char="•"/>
            </a:pPr>
            <a:r>
              <a:rPr lang="en-US" sz="1100" b="1" dirty="0"/>
              <a:t>Pre-prototype now available for timing studies and firmware development</a:t>
            </a:r>
          </a:p>
          <a:p>
            <a:pPr marL="119063" indent="-119063">
              <a:buFont typeface="Arial" panose="020B0604020202020204" pitchFamily="34" charset="0"/>
              <a:buChar char="•"/>
            </a:pPr>
            <a:r>
              <a:rPr lang="en-US" sz="1100" dirty="0"/>
              <a:t>Nominal 2.5” x 2.5” for common elements + connector space</a:t>
            </a:r>
          </a:p>
          <a:p>
            <a:pPr marL="119063" indent="-119063">
              <a:buFont typeface="Arial" panose="020B0604020202020204" pitchFamily="34" charset="0"/>
              <a:buChar char="•"/>
            </a:pPr>
            <a:r>
              <a:rPr lang="en-US" sz="1100" dirty="0"/>
              <a:t>FPGA defined by price (</a:t>
            </a:r>
            <a:r>
              <a:rPr lang="en-US" sz="1100" dirty="0" err="1"/>
              <a:t>Artix</a:t>
            </a:r>
            <a:r>
              <a:rPr lang="en-US" sz="1100" dirty="0"/>
              <a:t> </a:t>
            </a:r>
            <a:r>
              <a:rPr lang="en-US" sz="1100" dirty="0" err="1"/>
              <a:t>Ultrascale</a:t>
            </a:r>
            <a:r>
              <a:rPr lang="en-US" sz="1100" dirty="0"/>
              <a:t>+ Class)</a:t>
            </a:r>
          </a:p>
          <a:p>
            <a:pPr marL="119063" indent="-119063">
              <a:buFont typeface="Arial" panose="020B0604020202020204" pitchFamily="34" charset="0"/>
              <a:buChar char="•"/>
            </a:pPr>
            <a:r>
              <a:rPr lang="en-US" sz="1100" dirty="0"/>
              <a:t>Power 3-5 Watts.  2 LV +5V for optical interfaces, lower for FPGA/digital components</a:t>
            </a:r>
          </a:p>
          <a:p>
            <a:pPr marL="119063" indent="-119063">
              <a:buFont typeface="Arial" panose="020B0604020202020204" pitchFamily="34" charset="0"/>
              <a:buChar char="•"/>
            </a:pPr>
            <a:r>
              <a:rPr lang="en-US" sz="1100" dirty="0"/>
              <a:t>Accept 2 or 3 fibers for potential very low jitter timing</a:t>
            </a:r>
          </a:p>
        </p:txBody>
      </p:sp>
      <p:pic>
        <p:nvPicPr>
          <p:cNvPr id="11" name="Picture 10">
            <a:extLst>
              <a:ext uri="{FF2B5EF4-FFF2-40B4-BE49-F238E27FC236}">
                <a16:creationId xmlns:a16="http://schemas.microsoft.com/office/drawing/2014/main" id="{C7EED6D6-C614-9848-8D9F-6286FC05F080}"/>
              </a:ext>
            </a:extLst>
          </p:cNvPr>
          <p:cNvPicPr>
            <a:picLocks noChangeAspect="1"/>
          </p:cNvPicPr>
          <p:nvPr/>
        </p:nvPicPr>
        <p:blipFill rotWithShape="1">
          <a:blip r:embed="rId2"/>
          <a:srcRect t="5592"/>
          <a:stretch/>
        </p:blipFill>
        <p:spPr>
          <a:xfrm>
            <a:off x="8443077" y="2595087"/>
            <a:ext cx="3543289" cy="1881115"/>
          </a:xfrm>
          <a:prstGeom prst="rect">
            <a:avLst/>
          </a:prstGeom>
        </p:spPr>
      </p:pic>
      <p:sp>
        <p:nvSpPr>
          <p:cNvPr id="12" name="TextBox 11">
            <a:extLst>
              <a:ext uri="{FF2B5EF4-FFF2-40B4-BE49-F238E27FC236}">
                <a16:creationId xmlns:a16="http://schemas.microsoft.com/office/drawing/2014/main" id="{34EA7C1C-AA15-A549-9DB8-B8ED4F118B9C}"/>
              </a:ext>
            </a:extLst>
          </p:cNvPr>
          <p:cNvSpPr txBox="1"/>
          <p:nvPr/>
        </p:nvSpPr>
        <p:spPr>
          <a:xfrm>
            <a:off x="5186294" y="2700740"/>
            <a:ext cx="3164492" cy="1600438"/>
          </a:xfrm>
          <a:prstGeom prst="rect">
            <a:avLst/>
          </a:prstGeom>
          <a:noFill/>
        </p:spPr>
        <p:txBody>
          <a:bodyPr wrap="square" rtlCol="0">
            <a:spAutoFit/>
          </a:bodyPr>
          <a:lstStyle/>
          <a:p>
            <a:r>
              <a:rPr lang="en-US" sz="2000" dirty="0"/>
              <a:t>GTU status:</a:t>
            </a:r>
            <a:endParaRPr lang="en-US" sz="1400" dirty="0"/>
          </a:p>
          <a:p>
            <a:pPr marL="119063" indent="-119063">
              <a:buFont typeface="Arial" panose="020B0604020202020204" pitchFamily="34" charset="0"/>
              <a:buChar char="•"/>
            </a:pPr>
            <a:r>
              <a:rPr lang="en-US" sz="1100" b="1" dirty="0"/>
              <a:t>Mocking up with dev-kits for initial studies</a:t>
            </a:r>
          </a:p>
          <a:p>
            <a:pPr marL="119063" indent="-119063">
              <a:buFont typeface="Arial" panose="020B0604020202020204" pitchFamily="34" charset="0"/>
              <a:buChar char="•"/>
            </a:pPr>
            <a:r>
              <a:rPr lang="en-US" sz="1100" dirty="0"/>
              <a:t>Interface to collider (Bunch crossing clock, Spin Patterns per bunch </a:t>
            </a:r>
            <a:r>
              <a:rPr lang="en-US" sz="1200" dirty="0"/>
              <a:t>crossing</a:t>
            </a:r>
            <a:r>
              <a:rPr lang="en-US" sz="1100" dirty="0"/>
              <a:t>)</a:t>
            </a:r>
          </a:p>
          <a:p>
            <a:pPr marL="119063" indent="-119063">
              <a:buFont typeface="Arial" panose="020B0604020202020204" pitchFamily="34" charset="0"/>
              <a:buChar char="•"/>
            </a:pPr>
            <a:r>
              <a:rPr lang="en-US" sz="1100" dirty="0"/>
              <a:t>Distribution of timing to ~150 DAMs +          ~220 RDOs for Hi-Res Timing Detectors</a:t>
            </a:r>
          </a:p>
          <a:p>
            <a:pPr marL="119063" indent="-119063">
              <a:buFont typeface="Arial" panose="020B0604020202020204" pitchFamily="34" charset="0"/>
              <a:buChar char="•"/>
            </a:pPr>
            <a:r>
              <a:rPr lang="en-US" sz="1100" dirty="0"/>
              <a:t>User command interface &amp; distribution</a:t>
            </a:r>
          </a:p>
          <a:p>
            <a:pPr marL="119063" indent="-119063">
              <a:buFont typeface="Arial" panose="020B0604020202020204" pitchFamily="34" charset="0"/>
              <a:buChar char="•"/>
            </a:pPr>
            <a:r>
              <a:rPr lang="en-US" sz="1100" dirty="0"/>
              <a:t>Interface to Run Control</a:t>
            </a:r>
            <a:endParaRPr lang="en-US" sz="1400" dirty="0"/>
          </a:p>
        </p:txBody>
      </p:sp>
      <p:pic>
        <p:nvPicPr>
          <p:cNvPr id="14" name="Picture 13">
            <a:extLst>
              <a:ext uri="{FF2B5EF4-FFF2-40B4-BE49-F238E27FC236}">
                <a16:creationId xmlns:a16="http://schemas.microsoft.com/office/drawing/2014/main" id="{E0D0CCB7-EEAA-5E42-8AF5-266919F71B84}"/>
              </a:ext>
            </a:extLst>
          </p:cNvPr>
          <p:cNvPicPr>
            <a:picLocks noChangeAspect="1"/>
          </p:cNvPicPr>
          <p:nvPr/>
        </p:nvPicPr>
        <p:blipFill>
          <a:blip r:embed="rId3"/>
          <a:stretch>
            <a:fillRect/>
          </a:stretch>
        </p:blipFill>
        <p:spPr>
          <a:xfrm>
            <a:off x="8200027" y="4574412"/>
            <a:ext cx="3762477" cy="1414848"/>
          </a:xfrm>
          <a:prstGeom prst="rect">
            <a:avLst/>
          </a:prstGeom>
        </p:spPr>
      </p:pic>
      <p:pic>
        <p:nvPicPr>
          <p:cNvPr id="15" name="Picture 14">
            <a:extLst>
              <a:ext uri="{FF2B5EF4-FFF2-40B4-BE49-F238E27FC236}">
                <a16:creationId xmlns:a16="http://schemas.microsoft.com/office/drawing/2014/main" id="{9B83C943-2E1A-7646-AB34-B486F089D4E8}"/>
              </a:ext>
            </a:extLst>
          </p:cNvPr>
          <p:cNvPicPr>
            <a:picLocks noChangeAspect="1"/>
          </p:cNvPicPr>
          <p:nvPr/>
        </p:nvPicPr>
        <p:blipFill>
          <a:blip r:embed="rId4"/>
          <a:stretch>
            <a:fillRect/>
          </a:stretch>
        </p:blipFill>
        <p:spPr>
          <a:xfrm>
            <a:off x="7784785" y="4574412"/>
            <a:ext cx="415242" cy="1564721"/>
          </a:xfrm>
          <a:prstGeom prst="rect">
            <a:avLst/>
          </a:prstGeom>
        </p:spPr>
      </p:pic>
      <p:sp>
        <p:nvSpPr>
          <p:cNvPr id="16" name="TextBox 15">
            <a:extLst>
              <a:ext uri="{FF2B5EF4-FFF2-40B4-BE49-F238E27FC236}">
                <a16:creationId xmlns:a16="http://schemas.microsoft.com/office/drawing/2014/main" id="{C59647B3-4019-B64E-ACE8-42C9C6194423}"/>
              </a:ext>
            </a:extLst>
          </p:cNvPr>
          <p:cNvSpPr txBox="1"/>
          <p:nvPr/>
        </p:nvSpPr>
        <p:spPr>
          <a:xfrm>
            <a:off x="5203849" y="4562204"/>
            <a:ext cx="2580668" cy="1500411"/>
          </a:xfrm>
          <a:prstGeom prst="rect">
            <a:avLst/>
          </a:prstGeom>
          <a:noFill/>
        </p:spPr>
        <p:txBody>
          <a:bodyPr wrap="square" rtlCol="0">
            <a:spAutoFit/>
          </a:bodyPr>
          <a:lstStyle/>
          <a:p>
            <a:r>
              <a:rPr lang="en-US" dirty="0"/>
              <a:t>DAM Status:</a:t>
            </a:r>
          </a:p>
          <a:p>
            <a:pPr marL="119063" indent="-119063">
              <a:buFont typeface="Arial" panose="020B0604020202020204" pitchFamily="34" charset="0"/>
              <a:buChar char="•"/>
            </a:pPr>
            <a:r>
              <a:rPr lang="en-US" sz="1050" b="1" dirty="0"/>
              <a:t>2 FELIX engineering articles obtained (Model FLX-182)</a:t>
            </a:r>
          </a:p>
          <a:p>
            <a:pPr marL="119063" indent="-119063">
              <a:buFont typeface="Arial" panose="020B0604020202020204" pitchFamily="34" charset="0"/>
              <a:buChar char="•"/>
            </a:pPr>
            <a:r>
              <a:rPr lang="en-US" sz="1050" dirty="0"/>
              <a:t>Xilinx Versal FPGA</a:t>
            </a:r>
          </a:p>
          <a:p>
            <a:pPr marL="119063" indent="-119063">
              <a:buFont typeface="Arial" panose="020B0604020202020204" pitchFamily="34" charset="0"/>
              <a:buChar char="•"/>
            </a:pPr>
            <a:r>
              <a:rPr lang="en-US" sz="1050" dirty="0"/>
              <a:t>PCIe Gen4 x16 or 100Gb Ethernet output</a:t>
            </a:r>
          </a:p>
          <a:p>
            <a:pPr marL="119063" indent="-119063">
              <a:buFont typeface="Arial" panose="020B0604020202020204" pitchFamily="34" charset="0"/>
              <a:buChar char="•"/>
            </a:pPr>
            <a:r>
              <a:rPr lang="en-US" sz="1050" b="1" dirty="0"/>
              <a:t>24 Firefly links</a:t>
            </a:r>
            <a:r>
              <a:rPr lang="en-US" sz="1050" dirty="0"/>
              <a:t> up to 25Gb/s options</a:t>
            </a:r>
          </a:p>
          <a:p>
            <a:pPr marL="119063" indent="-119063">
              <a:buFont typeface="Arial" panose="020B0604020202020204" pitchFamily="34" charset="0"/>
              <a:buChar char="•"/>
            </a:pPr>
            <a:r>
              <a:rPr lang="en-US" sz="1050" dirty="0"/>
              <a:t>Additional front panel I/O</a:t>
            </a:r>
          </a:p>
        </p:txBody>
      </p:sp>
      <p:sp>
        <p:nvSpPr>
          <p:cNvPr id="17" name="TextBox 16">
            <a:extLst>
              <a:ext uri="{FF2B5EF4-FFF2-40B4-BE49-F238E27FC236}">
                <a16:creationId xmlns:a16="http://schemas.microsoft.com/office/drawing/2014/main" id="{B6911C12-3A23-4B44-B56B-7E38664820AA}"/>
              </a:ext>
            </a:extLst>
          </p:cNvPr>
          <p:cNvSpPr txBox="1"/>
          <p:nvPr/>
        </p:nvSpPr>
        <p:spPr>
          <a:xfrm>
            <a:off x="462579" y="870256"/>
            <a:ext cx="4566621" cy="10772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t>Full component production starts with CD3.</a:t>
            </a:r>
            <a:endParaRPr lang="en-US" sz="1600" dirty="0">
              <a:cs typeface="Arial"/>
            </a:endParaRPr>
          </a:p>
          <a:p>
            <a:pPr marL="285750" indent="-285750">
              <a:buFont typeface="Arial" panose="020B0604020202020204" pitchFamily="34" charset="0"/>
              <a:buChar char="•"/>
            </a:pPr>
            <a:r>
              <a:rPr lang="en-US" sz="1600" dirty="0"/>
              <a:t>The current status is that we are evaluating system design and interfaces between components.</a:t>
            </a:r>
            <a:endParaRPr lang="en-US" sz="1600" dirty="0">
              <a:cs typeface="Arial"/>
            </a:endParaRPr>
          </a:p>
        </p:txBody>
      </p:sp>
      <p:pic>
        <p:nvPicPr>
          <p:cNvPr id="2" name="Content Placeholder 4">
            <a:extLst>
              <a:ext uri="{FF2B5EF4-FFF2-40B4-BE49-F238E27FC236}">
                <a16:creationId xmlns:a16="http://schemas.microsoft.com/office/drawing/2014/main" id="{4ED040C7-C432-8BB6-DE88-F3729AA44344}"/>
              </a:ext>
            </a:extLst>
          </p:cNvPr>
          <p:cNvPicPr>
            <a:picLocks noChangeAspect="1"/>
          </p:cNvPicPr>
          <p:nvPr/>
        </p:nvPicPr>
        <p:blipFill>
          <a:blip r:embed="rId5"/>
          <a:stretch>
            <a:fillRect/>
          </a:stretch>
        </p:blipFill>
        <p:spPr>
          <a:xfrm>
            <a:off x="9230877" y="556663"/>
            <a:ext cx="1911487" cy="1947870"/>
          </a:xfrm>
          <a:prstGeom prst="rect">
            <a:avLst/>
          </a:prstGeom>
        </p:spPr>
      </p:pic>
      <p:sp>
        <p:nvSpPr>
          <p:cNvPr id="13" name="Rectangle: Rounded Corners 1">
            <a:extLst>
              <a:ext uri="{FF2B5EF4-FFF2-40B4-BE49-F238E27FC236}">
                <a16:creationId xmlns:a16="http://schemas.microsoft.com/office/drawing/2014/main" id="{E844C037-9B19-8255-49F3-25060DE64984}"/>
              </a:ext>
            </a:extLst>
          </p:cNvPr>
          <p:cNvSpPr/>
          <p:nvPr/>
        </p:nvSpPr>
        <p:spPr>
          <a:xfrm>
            <a:off x="10553585" y="149812"/>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a:t>
            </a:r>
          </a:p>
        </p:txBody>
      </p:sp>
    </p:spTree>
    <p:extLst>
      <p:ext uri="{BB962C8B-B14F-4D97-AF65-F5344CB8AC3E}">
        <p14:creationId xmlns:p14="http://schemas.microsoft.com/office/powerpoint/2010/main" val="161556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761564-5FA7-3ADD-61C6-3C0510127B03}"/>
              </a:ext>
            </a:extLst>
          </p:cNvPr>
          <p:cNvSpPr>
            <a:spLocks noGrp="1"/>
          </p:cNvSpPr>
          <p:nvPr>
            <p:ph type="title"/>
          </p:nvPr>
        </p:nvSpPr>
        <p:spPr>
          <a:xfrm>
            <a:off x="402793" y="206001"/>
            <a:ext cx="5642987" cy="428694"/>
          </a:xfrm>
        </p:spPr>
        <p:txBody>
          <a:bodyPr>
            <a:noAutofit/>
          </a:bodyPr>
          <a:lstStyle/>
          <a:p>
            <a:r>
              <a:rPr lang="en-US" sz="2800" b="1" dirty="0"/>
              <a:t>DAQ/Computing </a:t>
            </a:r>
            <a:r>
              <a:rPr lang="en-US" sz="2800" dirty="0"/>
              <a:t>Activity</a:t>
            </a:r>
            <a:r>
              <a:rPr lang="en-US" sz="2800" b="1" dirty="0"/>
              <a:t> in 2024</a:t>
            </a:r>
          </a:p>
        </p:txBody>
      </p:sp>
      <p:sp>
        <p:nvSpPr>
          <p:cNvPr id="5" name="Content Placeholder 4">
            <a:extLst>
              <a:ext uri="{FF2B5EF4-FFF2-40B4-BE49-F238E27FC236}">
                <a16:creationId xmlns:a16="http://schemas.microsoft.com/office/drawing/2014/main" id="{3C45A365-3ED4-E115-AFBD-1826701B1E2B}"/>
              </a:ext>
            </a:extLst>
          </p:cNvPr>
          <p:cNvSpPr>
            <a:spLocks noGrp="1"/>
          </p:cNvSpPr>
          <p:nvPr>
            <p:ph idx="1"/>
          </p:nvPr>
        </p:nvSpPr>
        <p:spPr>
          <a:xfrm>
            <a:off x="245346" y="1020832"/>
            <a:ext cx="6025607" cy="5103521"/>
          </a:xfrm>
        </p:spPr>
        <p:txBody>
          <a:bodyPr>
            <a:normAutofit fontScale="92500" lnSpcReduction="10000"/>
          </a:bodyPr>
          <a:lstStyle/>
          <a:p>
            <a:r>
              <a:rPr lang="en-US" sz="2000" dirty="0"/>
              <a:t>Finishing timing studies </a:t>
            </a:r>
            <a:r>
              <a:rPr lang="en-US" sz="2000" b="1" dirty="0"/>
              <a:t>(see William Gu’s talk)</a:t>
            </a:r>
          </a:p>
          <a:p>
            <a:pPr lvl="1"/>
            <a:r>
              <a:rPr lang="en-US" sz="1800" dirty="0">
                <a:solidFill>
                  <a:srgbClr val="0070C0"/>
                </a:solidFill>
              </a:rPr>
              <a:t>Define clock/command distribution protocol </a:t>
            </a:r>
          </a:p>
          <a:p>
            <a:pPr marL="457200" lvl="1" indent="0">
              <a:buNone/>
            </a:pPr>
            <a:r>
              <a:rPr lang="en-US" sz="1800" dirty="0"/>
              <a:t>      (manage jitter and phase drift)</a:t>
            </a:r>
          </a:p>
          <a:p>
            <a:pPr lvl="1"/>
            <a:r>
              <a:rPr lang="en-US" sz="1800" dirty="0">
                <a:solidFill>
                  <a:srgbClr val="0070C0"/>
                </a:solidFill>
              </a:rPr>
              <a:t>Refine requirements for the GTU</a:t>
            </a:r>
          </a:p>
          <a:p>
            <a:pPr marL="457200" lvl="1" indent="0">
              <a:buNone/>
            </a:pPr>
            <a:r>
              <a:rPr lang="en-US" sz="1800" dirty="0"/>
              <a:t>      (scale of the distribution, interface to DAM)</a:t>
            </a:r>
          </a:p>
          <a:p>
            <a:pPr marL="457200" lvl="1" indent="0">
              <a:buNone/>
            </a:pPr>
            <a:endParaRPr lang="en-US" sz="1800" dirty="0"/>
          </a:p>
          <a:p>
            <a:r>
              <a:rPr lang="en-US" sz="2000" dirty="0"/>
              <a:t>Finalize requirements for FELIX development to define EIC DAM Board.</a:t>
            </a:r>
          </a:p>
          <a:p>
            <a:pPr lvl="1"/>
            <a:r>
              <a:rPr lang="en-US" sz="1700" dirty="0">
                <a:solidFill>
                  <a:srgbClr val="0070C0"/>
                </a:solidFill>
              </a:rPr>
              <a:t>Collaborating with ATLAS OMEGA group at BNL</a:t>
            </a:r>
          </a:p>
          <a:p>
            <a:pPr marL="227012" lvl="1" indent="0">
              <a:buNone/>
            </a:pPr>
            <a:endParaRPr lang="en-US" sz="1600" dirty="0">
              <a:solidFill>
                <a:srgbClr val="0070C0"/>
              </a:solidFill>
            </a:endParaRPr>
          </a:p>
          <a:p>
            <a:r>
              <a:rPr lang="en-US" sz="2000" dirty="0"/>
              <a:t>Refine expected RDO counts and flavors for all detector sub-systems and </a:t>
            </a:r>
          </a:p>
          <a:p>
            <a:pPr lvl="1"/>
            <a:r>
              <a:rPr lang="en-US" sz="1700" dirty="0">
                <a:solidFill>
                  <a:srgbClr val="0070C0"/>
                </a:solidFill>
              </a:rPr>
              <a:t>Required interfaces with FEB electronics (ASICS, VTRX+, FADC). </a:t>
            </a:r>
          </a:p>
          <a:p>
            <a:pPr lvl="1"/>
            <a:r>
              <a:rPr lang="en-US" sz="1700" dirty="0">
                <a:solidFill>
                  <a:srgbClr val="0070C0"/>
                </a:solidFill>
              </a:rPr>
              <a:t>Better estimates of backgrounds and data volumes.</a:t>
            </a:r>
          </a:p>
          <a:p>
            <a:pPr lvl="1"/>
            <a:endParaRPr lang="en-US" sz="1700" dirty="0"/>
          </a:p>
          <a:p>
            <a:r>
              <a:rPr lang="en-US" sz="2000" b="1" dirty="0"/>
              <a:t>All for development of the TDR and the           CD2 baseline.</a:t>
            </a:r>
          </a:p>
        </p:txBody>
      </p:sp>
      <p:pic>
        <p:nvPicPr>
          <p:cNvPr id="12" name="Picture 11">
            <a:extLst>
              <a:ext uri="{FF2B5EF4-FFF2-40B4-BE49-F238E27FC236}">
                <a16:creationId xmlns:a16="http://schemas.microsoft.com/office/drawing/2014/main" id="{BB255F5C-D217-CC35-D771-C371A9B337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776"/>
          <a:stretch/>
        </p:blipFill>
        <p:spPr>
          <a:xfrm flipH="1">
            <a:off x="8201787" y="127977"/>
            <a:ext cx="3122704" cy="1671499"/>
          </a:xfrm>
          <a:prstGeom prst="rect">
            <a:avLst/>
          </a:prstGeom>
          <a:scene3d>
            <a:camera prst="orthographicFront">
              <a:rot lat="0" lon="10799977" rev="0"/>
            </a:camera>
            <a:lightRig rig="threePt" dir="t"/>
          </a:scene3d>
        </p:spPr>
      </p:pic>
      <p:pic>
        <p:nvPicPr>
          <p:cNvPr id="13" name="Picture 12">
            <a:extLst>
              <a:ext uri="{FF2B5EF4-FFF2-40B4-BE49-F238E27FC236}">
                <a16:creationId xmlns:a16="http://schemas.microsoft.com/office/drawing/2014/main" id="{772FBA1E-41A3-3396-B7AD-F4FBBA47F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954" y="1939475"/>
            <a:ext cx="5079776" cy="2552138"/>
          </a:xfrm>
          <a:prstGeom prst="rect">
            <a:avLst/>
          </a:prstGeom>
        </p:spPr>
      </p:pic>
      <p:pic>
        <p:nvPicPr>
          <p:cNvPr id="14" name="Picture 13">
            <a:extLst>
              <a:ext uri="{FF2B5EF4-FFF2-40B4-BE49-F238E27FC236}">
                <a16:creationId xmlns:a16="http://schemas.microsoft.com/office/drawing/2014/main" id="{2A79C78F-FE04-C5B1-A1CC-2F95A1D696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92" t="-445" r="2765" b="386"/>
          <a:stretch/>
        </p:blipFill>
        <p:spPr>
          <a:xfrm rot="16200000">
            <a:off x="7578926" y="3318337"/>
            <a:ext cx="1514606" cy="4272379"/>
          </a:xfrm>
          <a:prstGeom prst="rect">
            <a:avLst/>
          </a:prstGeom>
        </p:spPr>
      </p:pic>
      <p:sp>
        <p:nvSpPr>
          <p:cNvPr id="15" name="TextBox 14">
            <a:extLst>
              <a:ext uri="{FF2B5EF4-FFF2-40B4-BE49-F238E27FC236}">
                <a16:creationId xmlns:a16="http://schemas.microsoft.com/office/drawing/2014/main" id="{F2F4513B-DA09-46D6-337B-73331D445FB2}"/>
              </a:ext>
            </a:extLst>
          </p:cNvPr>
          <p:cNvSpPr txBox="1"/>
          <p:nvPr/>
        </p:nvSpPr>
        <p:spPr>
          <a:xfrm>
            <a:off x="10451120" y="4656790"/>
            <a:ext cx="1659364" cy="1569660"/>
          </a:xfrm>
          <a:prstGeom prst="rect">
            <a:avLst/>
          </a:prstGeom>
          <a:noFill/>
        </p:spPr>
        <p:txBody>
          <a:bodyPr wrap="square" rtlCol="0">
            <a:spAutoFit/>
          </a:bodyPr>
          <a:lstStyle/>
          <a:p>
            <a:r>
              <a:rPr lang="en-US" sz="1600" b="1" dirty="0"/>
              <a:t>FLX 182 board</a:t>
            </a:r>
          </a:p>
          <a:p>
            <a:r>
              <a:rPr lang="en-US" sz="1600" dirty="0"/>
              <a:t>Used for timing studies and </a:t>
            </a:r>
          </a:p>
          <a:p>
            <a:r>
              <a:rPr lang="en-US" sz="1600" dirty="0"/>
              <a:t>DAM firm/software development</a:t>
            </a:r>
          </a:p>
        </p:txBody>
      </p:sp>
      <p:cxnSp>
        <p:nvCxnSpPr>
          <p:cNvPr id="17" name="Straight Arrow Connector 16">
            <a:extLst>
              <a:ext uri="{FF2B5EF4-FFF2-40B4-BE49-F238E27FC236}">
                <a16:creationId xmlns:a16="http://schemas.microsoft.com/office/drawing/2014/main" id="{552A0AD1-DCD6-F277-8C36-721753A777FE}"/>
              </a:ext>
            </a:extLst>
          </p:cNvPr>
          <p:cNvCxnSpPr>
            <a:cxnSpLocks/>
          </p:cNvCxnSpPr>
          <p:nvPr/>
        </p:nvCxnSpPr>
        <p:spPr>
          <a:xfrm flipH="1" flipV="1">
            <a:off x="8137958" y="4201610"/>
            <a:ext cx="2515865" cy="5114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622453-2321-EF08-D4B3-F904B1D96355}"/>
              </a:ext>
            </a:extLst>
          </p:cNvPr>
          <p:cNvSpPr txBox="1"/>
          <p:nvPr/>
        </p:nvSpPr>
        <p:spPr>
          <a:xfrm>
            <a:off x="6457763" y="887010"/>
            <a:ext cx="1942659" cy="830997"/>
          </a:xfrm>
          <a:prstGeom prst="rect">
            <a:avLst/>
          </a:prstGeom>
          <a:noFill/>
        </p:spPr>
        <p:txBody>
          <a:bodyPr wrap="square" rtlCol="0">
            <a:spAutoFit/>
          </a:bodyPr>
          <a:lstStyle/>
          <a:p>
            <a:r>
              <a:rPr lang="en-US" sz="1600" dirty="0"/>
              <a:t>XEM8320, </a:t>
            </a:r>
          </a:p>
          <a:p>
            <a:r>
              <a:rPr lang="en-US" sz="1600" dirty="0" err="1"/>
              <a:t>Artix</a:t>
            </a:r>
            <a:r>
              <a:rPr lang="en-US" sz="1600" dirty="0"/>
              <a:t> </a:t>
            </a:r>
            <a:r>
              <a:rPr lang="en-US" sz="1600" dirty="0" err="1"/>
              <a:t>Ultrascale</a:t>
            </a:r>
            <a:r>
              <a:rPr lang="en-US" sz="1600" dirty="0"/>
              <a:t>+</a:t>
            </a:r>
          </a:p>
          <a:p>
            <a:r>
              <a:rPr lang="en-US" sz="1600" dirty="0"/>
              <a:t>(RDO)</a:t>
            </a:r>
          </a:p>
        </p:txBody>
      </p:sp>
      <p:sp>
        <p:nvSpPr>
          <p:cNvPr id="23" name="Freeform 22">
            <a:extLst>
              <a:ext uri="{FF2B5EF4-FFF2-40B4-BE49-F238E27FC236}">
                <a16:creationId xmlns:a16="http://schemas.microsoft.com/office/drawing/2014/main" id="{D98D5DC9-093B-FD2C-2434-3E219139B07B}"/>
              </a:ext>
            </a:extLst>
          </p:cNvPr>
          <p:cNvSpPr/>
          <p:nvPr/>
        </p:nvSpPr>
        <p:spPr>
          <a:xfrm>
            <a:off x="11314444" y="1436914"/>
            <a:ext cx="445132" cy="1366812"/>
          </a:xfrm>
          <a:custGeom>
            <a:avLst/>
            <a:gdLst>
              <a:gd name="connsiteX0" fmla="*/ 20097 w 445132"/>
              <a:gd name="connsiteY0" fmla="*/ 0 h 1366812"/>
              <a:gd name="connsiteX1" fmla="*/ 90435 w 445132"/>
              <a:gd name="connsiteY1" fmla="*/ 10049 h 1366812"/>
              <a:gd name="connsiteX2" fmla="*/ 160774 w 445132"/>
              <a:gd name="connsiteY2" fmla="*/ 30145 h 1366812"/>
              <a:gd name="connsiteX3" fmla="*/ 190919 w 445132"/>
              <a:gd name="connsiteY3" fmla="*/ 50242 h 1366812"/>
              <a:gd name="connsiteX4" fmla="*/ 221064 w 445132"/>
              <a:gd name="connsiteY4" fmla="*/ 60290 h 1366812"/>
              <a:gd name="connsiteX5" fmla="*/ 241160 w 445132"/>
              <a:gd name="connsiteY5" fmla="*/ 90435 h 1366812"/>
              <a:gd name="connsiteX6" fmla="*/ 301451 w 445132"/>
              <a:gd name="connsiteY6" fmla="*/ 150726 h 1366812"/>
              <a:gd name="connsiteX7" fmla="*/ 311499 w 445132"/>
              <a:gd name="connsiteY7" fmla="*/ 180871 h 1366812"/>
              <a:gd name="connsiteX8" fmla="*/ 351692 w 445132"/>
              <a:gd name="connsiteY8" fmla="*/ 241161 h 1366812"/>
              <a:gd name="connsiteX9" fmla="*/ 371789 w 445132"/>
              <a:gd name="connsiteY9" fmla="*/ 301451 h 1366812"/>
              <a:gd name="connsiteX10" fmla="*/ 391886 w 445132"/>
              <a:gd name="connsiteY10" fmla="*/ 552660 h 1366812"/>
              <a:gd name="connsiteX11" fmla="*/ 422031 w 445132"/>
              <a:gd name="connsiteY11" fmla="*/ 653143 h 1366812"/>
              <a:gd name="connsiteX12" fmla="*/ 432079 w 445132"/>
              <a:gd name="connsiteY12" fmla="*/ 683288 h 1366812"/>
              <a:gd name="connsiteX13" fmla="*/ 432079 w 445132"/>
              <a:gd name="connsiteY13" fmla="*/ 974690 h 1366812"/>
              <a:gd name="connsiteX14" fmla="*/ 411982 w 445132"/>
              <a:gd name="connsiteY14" fmla="*/ 1055077 h 1366812"/>
              <a:gd name="connsiteX15" fmla="*/ 371789 w 445132"/>
              <a:gd name="connsiteY15" fmla="*/ 1115367 h 1366812"/>
              <a:gd name="connsiteX16" fmla="*/ 351692 w 445132"/>
              <a:gd name="connsiteY16" fmla="*/ 1145512 h 1366812"/>
              <a:gd name="connsiteX17" fmla="*/ 311499 w 445132"/>
              <a:gd name="connsiteY17" fmla="*/ 1225899 h 1366812"/>
              <a:gd name="connsiteX18" fmla="*/ 301451 w 445132"/>
              <a:gd name="connsiteY18" fmla="*/ 1256044 h 1366812"/>
              <a:gd name="connsiteX19" fmla="*/ 251209 w 445132"/>
              <a:gd name="connsiteY19" fmla="*/ 1316334 h 1366812"/>
              <a:gd name="connsiteX20" fmla="*/ 221064 w 445132"/>
              <a:gd name="connsiteY20" fmla="*/ 1326383 h 1366812"/>
              <a:gd name="connsiteX21" fmla="*/ 50242 w 445132"/>
              <a:gd name="connsiteY21" fmla="*/ 1356528 h 1366812"/>
              <a:gd name="connsiteX22" fmla="*/ 0 w 445132"/>
              <a:gd name="connsiteY22" fmla="*/ 1346479 h 136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5132" h="1366812">
                <a:moveTo>
                  <a:pt x="20097" y="0"/>
                </a:moveTo>
                <a:cubicBezTo>
                  <a:pt x="43543" y="3350"/>
                  <a:pt x="67133" y="5812"/>
                  <a:pt x="90435" y="10049"/>
                </a:cubicBezTo>
                <a:cubicBezTo>
                  <a:pt x="118196" y="15097"/>
                  <a:pt x="134944" y="21535"/>
                  <a:pt x="160774" y="30145"/>
                </a:cubicBezTo>
                <a:cubicBezTo>
                  <a:pt x="170822" y="36844"/>
                  <a:pt x="180117" y="44841"/>
                  <a:pt x="190919" y="50242"/>
                </a:cubicBezTo>
                <a:cubicBezTo>
                  <a:pt x="200393" y="54979"/>
                  <a:pt x="212793" y="53673"/>
                  <a:pt x="221064" y="60290"/>
                </a:cubicBezTo>
                <a:cubicBezTo>
                  <a:pt x="230494" y="67834"/>
                  <a:pt x="233137" y="81409"/>
                  <a:pt x="241160" y="90435"/>
                </a:cubicBezTo>
                <a:cubicBezTo>
                  <a:pt x="260042" y="111678"/>
                  <a:pt x="301451" y="150726"/>
                  <a:pt x="301451" y="150726"/>
                </a:cubicBezTo>
                <a:cubicBezTo>
                  <a:pt x="304800" y="160774"/>
                  <a:pt x="306355" y="171612"/>
                  <a:pt x="311499" y="180871"/>
                </a:cubicBezTo>
                <a:cubicBezTo>
                  <a:pt x="323229" y="201985"/>
                  <a:pt x="344054" y="218247"/>
                  <a:pt x="351692" y="241161"/>
                </a:cubicBezTo>
                <a:lnTo>
                  <a:pt x="371789" y="301451"/>
                </a:lnTo>
                <a:cubicBezTo>
                  <a:pt x="374687" y="342023"/>
                  <a:pt x="385281" y="503127"/>
                  <a:pt x="391886" y="552660"/>
                </a:cubicBezTo>
                <a:cubicBezTo>
                  <a:pt x="395261" y="577974"/>
                  <a:pt x="415684" y="634101"/>
                  <a:pt x="422031" y="653143"/>
                </a:cubicBezTo>
                <a:lnTo>
                  <a:pt x="432079" y="683288"/>
                </a:lnTo>
                <a:cubicBezTo>
                  <a:pt x="451077" y="816283"/>
                  <a:pt x="447815" y="762253"/>
                  <a:pt x="432079" y="974690"/>
                </a:cubicBezTo>
                <a:cubicBezTo>
                  <a:pt x="431317" y="984974"/>
                  <a:pt x="420385" y="1039952"/>
                  <a:pt x="411982" y="1055077"/>
                </a:cubicBezTo>
                <a:cubicBezTo>
                  <a:pt x="400252" y="1076191"/>
                  <a:pt x="385187" y="1095270"/>
                  <a:pt x="371789" y="1115367"/>
                </a:cubicBezTo>
                <a:cubicBezTo>
                  <a:pt x="365090" y="1125415"/>
                  <a:pt x="357093" y="1134710"/>
                  <a:pt x="351692" y="1145512"/>
                </a:cubicBezTo>
                <a:cubicBezTo>
                  <a:pt x="338294" y="1172308"/>
                  <a:pt x="320972" y="1197478"/>
                  <a:pt x="311499" y="1225899"/>
                </a:cubicBezTo>
                <a:cubicBezTo>
                  <a:pt x="308150" y="1235947"/>
                  <a:pt x="306188" y="1246570"/>
                  <a:pt x="301451" y="1256044"/>
                </a:cubicBezTo>
                <a:cubicBezTo>
                  <a:pt x="292183" y="1274580"/>
                  <a:pt x="267876" y="1305223"/>
                  <a:pt x="251209" y="1316334"/>
                </a:cubicBezTo>
                <a:cubicBezTo>
                  <a:pt x="242396" y="1322209"/>
                  <a:pt x="230538" y="1321646"/>
                  <a:pt x="221064" y="1326383"/>
                </a:cubicBezTo>
                <a:cubicBezTo>
                  <a:pt x="124871" y="1374480"/>
                  <a:pt x="307806" y="1338129"/>
                  <a:pt x="50242" y="1356528"/>
                </a:cubicBezTo>
                <a:cubicBezTo>
                  <a:pt x="11109" y="1369572"/>
                  <a:pt x="27587" y="1374066"/>
                  <a:pt x="0" y="1346479"/>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28774C0C-7EC0-230D-2C4A-547E1A8BA2C8}"/>
              </a:ext>
            </a:extLst>
          </p:cNvPr>
          <p:cNvSpPr/>
          <p:nvPr/>
        </p:nvSpPr>
        <p:spPr>
          <a:xfrm>
            <a:off x="11244105" y="1195754"/>
            <a:ext cx="713433" cy="1637881"/>
          </a:xfrm>
          <a:custGeom>
            <a:avLst/>
            <a:gdLst>
              <a:gd name="connsiteX0" fmla="*/ 80387 w 713433"/>
              <a:gd name="connsiteY0" fmla="*/ 70338 h 1637881"/>
              <a:gd name="connsiteX1" fmla="*/ 160774 w 713433"/>
              <a:gd name="connsiteY1" fmla="*/ 50242 h 1637881"/>
              <a:gd name="connsiteX2" fmla="*/ 190919 w 713433"/>
              <a:gd name="connsiteY2" fmla="*/ 40193 h 1637881"/>
              <a:gd name="connsiteX3" fmla="*/ 231113 w 713433"/>
              <a:gd name="connsiteY3" fmla="*/ 30145 h 1637881"/>
              <a:gd name="connsiteX4" fmla="*/ 261258 w 713433"/>
              <a:gd name="connsiteY4" fmla="*/ 20097 h 1637881"/>
              <a:gd name="connsiteX5" fmla="*/ 341644 w 713433"/>
              <a:gd name="connsiteY5" fmla="*/ 0 h 1637881"/>
              <a:gd name="connsiteX6" fmla="*/ 452176 w 713433"/>
              <a:gd name="connsiteY6" fmla="*/ 10048 h 1637881"/>
              <a:gd name="connsiteX7" fmla="*/ 492370 w 713433"/>
              <a:gd name="connsiteY7" fmla="*/ 30145 h 1637881"/>
              <a:gd name="connsiteX8" fmla="*/ 522515 w 713433"/>
              <a:gd name="connsiteY8" fmla="*/ 40193 h 1637881"/>
              <a:gd name="connsiteX9" fmla="*/ 582805 w 713433"/>
              <a:gd name="connsiteY9" fmla="*/ 90435 h 1637881"/>
              <a:gd name="connsiteX10" fmla="*/ 602902 w 713433"/>
              <a:gd name="connsiteY10" fmla="*/ 120580 h 1637881"/>
              <a:gd name="connsiteX11" fmla="*/ 622998 w 713433"/>
              <a:gd name="connsiteY11" fmla="*/ 422031 h 1637881"/>
              <a:gd name="connsiteX12" fmla="*/ 643095 w 713433"/>
              <a:gd name="connsiteY12" fmla="*/ 482321 h 1637881"/>
              <a:gd name="connsiteX13" fmla="*/ 673240 w 713433"/>
              <a:gd name="connsiteY13" fmla="*/ 592853 h 1637881"/>
              <a:gd name="connsiteX14" fmla="*/ 713433 w 713433"/>
              <a:gd name="connsiteY14" fmla="*/ 713433 h 1637881"/>
              <a:gd name="connsiteX15" fmla="*/ 693337 w 713433"/>
              <a:gd name="connsiteY15" fmla="*/ 823965 h 1637881"/>
              <a:gd name="connsiteX16" fmla="*/ 683288 w 713433"/>
              <a:gd name="connsiteY16" fmla="*/ 1306286 h 1637881"/>
              <a:gd name="connsiteX17" fmla="*/ 663192 w 713433"/>
              <a:gd name="connsiteY17" fmla="*/ 1366576 h 1637881"/>
              <a:gd name="connsiteX18" fmla="*/ 653143 w 713433"/>
              <a:gd name="connsiteY18" fmla="*/ 1406769 h 1637881"/>
              <a:gd name="connsiteX19" fmla="*/ 622998 w 713433"/>
              <a:gd name="connsiteY19" fmla="*/ 1436914 h 1637881"/>
              <a:gd name="connsiteX20" fmla="*/ 582805 w 713433"/>
              <a:gd name="connsiteY20" fmla="*/ 1497204 h 1637881"/>
              <a:gd name="connsiteX21" fmla="*/ 522515 w 713433"/>
              <a:gd name="connsiteY21" fmla="*/ 1527349 h 1637881"/>
              <a:gd name="connsiteX22" fmla="*/ 502418 w 713433"/>
              <a:gd name="connsiteY22" fmla="*/ 1557494 h 1637881"/>
              <a:gd name="connsiteX23" fmla="*/ 472273 w 713433"/>
              <a:gd name="connsiteY23" fmla="*/ 1587639 h 1637881"/>
              <a:gd name="connsiteX24" fmla="*/ 462225 w 713433"/>
              <a:gd name="connsiteY24" fmla="*/ 1617784 h 1637881"/>
              <a:gd name="connsiteX25" fmla="*/ 432080 w 713433"/>
              <a:gd name="connsiteY25" fmla="*/ 1627833 h 1637881"/>
              <a:gd name="connsiteX26" fmla="*/ 311499 w 713433"/>
              <a:gd name="connsiteY26" fmla="*/ 1637881 h 1637881"/>
              <a:gd name="connsiteX27" fmla="*/ 221064 w 713433"/>
              <a:gd name="connsiteY27" fmla="*/ 1627833 h 1637881"/>
              <a:gd name="connsiteX28" fmla="*/ 120581 w 713433"/>
              <a:gd name="connsiteY28" fmla="*/ 1597688 h 1637881"/>
              <a:gd name="connsiteX29" fmla="*/ 0 w 713433"/>
              <a:gd name="connsiteY29" fmla="*/ 1567543 h 16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3433" h="1637881">
                <a:moveTo>
                  <a:pt x="80387" y="70338"/>
                </a:moveTo>
                <a:cubicBezTo>
                  <a:pt x="107183" y="63639"/>
                  <a:pt x="134127" y="57509"/>
                  <a:pt x="160774" y="50242"/>
                </a:cubicBezTo>
                <a:cubicBezTo>
                  <a:pt x="170993" y="47455"/>
                  <a:pt x="180735" y="43103"/>
                  <a:pt x="190919" y="40193"/>
                </a:cubicBezTo>
                <a:cubicBezTo>
                  <a:pt x="204198" y="36399"/>
                  <a:pt x="217834" y="33939"/>
                  <a:pt x="231113" y="30145"/>
                </a:cubicBezTo>
                <a:cubicBezTo>
                  <a:pt x="241297" y="27235"/>
                  <a:pt x="251039" y="22884"/>
                  <a:pt x="261258" y="20097"/>
                </a:cubicBezTo>
                <a:cubicBezTo>
                  <a:pt x="287905" y="12830"/>
                  <a:pt x="341644" y="0"/>
                  <a:pt x="341644" y="0"/>
                </a:cubicBezTo>
                <a:cubicBezTo>
                  <a:pt x="378488" y="3349"/>
                  <a:pt x="415899" y="2793"/>
                  <a:pt x="452176" y="10048"/>
                </a:cubicBezTo>
                <a:cubicBezTo>
                  <a:pt x="466865" y="12986"/>
                  <a:pt x="478602" y="24244"/>
                  <a:pt x="492370" y="30145"/>
                </a:cubicBezTo>
                <a:cubicBezTo>
                  <a:pt x="502105" y="34317"/>
                  <a:pt x="512467" y="36844"/>
                  <a:pt x="522515" y="40193"/>
                </a:cubicBezTo>
                <a:cubicBezTo>
                  <a:pt x="552155" y="59954"/>
                  <a:pt x="558627" y="61422"/>
                  <a:pt x="582805" y="90435"/>
                </a:cubicBezTo>
                <a:cubicBezTo>
                  <a:pt x="590536" y="99713"/>
                  <a:pt x="596203" y="110532"/>
                  <a:pt x="602902" y="120580"/>
                </a:cubicBezTo>
                <a:cubicBezTo>
                  <a:pt x="644011" y="243911"/>
                  <a:pt x="591677" y="77494"/>
                  <a:pt x="622998" y="422031"/>
                </a:cubicBezTo>
                <a:cubicBezTo>
                  <a:pt x="624916" y="443128"/>
                  <a:pt x="638941" y="461549"/>
                  <a:pt x="643095" y="482321"/>
                </a:cubicBezTo>
                <a:cubicBezTo>
                  <a:pt x="677848" y="656088"/>
                  <a:pt x="622252" y="388907"/>
                  <a:pt x="673240" y="592853"/>
                </a:cubicBezTo>
                <a:cubicBezTo>
                  <a:pt x="696970" y="687771"/>
                  <a:pt x="680985" y="648535"/>
                  <a:pt x="713433" y="713433"/>
                </a:cubicBezTo>
                <a:cubicBezTo>
                  <a:pt x="698411" y="758501"/>
                  <a:pt x="695609" y="760337"/>
                  <a:pt x="693337" y="823965"/>
                </a:cubicBezTo>
                <a:cubicBezTo>
                  <a:pt x="687597" y="984671"/>
                  <a:pt x="692208" y="1145725"/>
                  <a:pt x="683288" y="1306286"/>
                </a:cubicBezTo>
                <a:cubicBezTo>
                  <a:pt x="682113" y="1327437"/>
                  <a:pt x="668330" y="1346025"/>
                  <a:pt x="663192" y="1366576"/>
                </a:cubicBezTo>
                <a:cubicBezTo>
                  <a:pt x="659842" y="1379974"/>
                  <a:pt x="659995" y="1394779"/>
                  <a:pt x="653143" y="1406769"/>
                </a:cubicBezTo>
                <a:cubicBezTo>
                  <a:pt x="646093" y="1419107"/>
                  <a:pt x="631722" y="1425697"/>
                  <a:pt x="622998" y="1436914"/>
                </a:cubicBezTo>
                <a:cubicBezTo>
                  <a:pt x="608169" y="1455979"/>
                  <a:pt x="605719" y="1489566"/>
                  <a:pt x="582805" y="1497204"/>
                </a:cubicBezTo>
                <a:cubicBezTo>
                  <a:pt x="541203" y="1511072"/>
                  <a:pt x="561473" y="1501378"/>
                  <a:pt x="522515" y="1527349"/>
                </a:cubicBezTo>
                <a:cubicBezTo>
                  <a:pt x="515816" y="1537397"/>
                  <a:pt x="510149" y="1548216"/>
                  <a:pt x="502418" y="1557494"/>
                </a:cubicBezTo>
                <a:cubicBezTo>
                  <a:pt x="493321" y="1568411"/>
                  <a:pt x="480156" y="1575815"/>
                  <a:pt x="472273" y="1587639"/>
                </a:cubicBezTo>
                <a:cubicBezTo>
                  <a:pt x="466398" y="1596452"/>
                  <a:pt x="469714" y="1610294"/>
                  <a:pt x="462225" y="1617784"/>
                </a:cubicBezTo>
                <a:cubicBezTo>
                  <a:pt x="454735" y="1625274"/>
                  <a:pt x="442579" y="1626433"/>
                  <a:pt x="432080" y="1627833"/>
                </a:cubicBezTo>
                <a:cubicBezTo>
                  <a:pt x="392101" y="1633164"/>
                  <a:pt x="351693" y="1634532"/>
                  <a:pt x="311499" y="1637881"/>
                </a:cubicBezTo>
                <a:cubicBezTo>
                  <a:pt x="281354" y="1634532"/>
                  <a:pt x="251042" y="1632445"/>
                  <a:pt x="221064" y="1627833"/>
                </a:cubicBezTo>
                <a:cubicBezTo>
                  <a:pt x="148684" y="1616697"/>
                  <a:pt x="211821" y="1615936"/>
                  <a:pt x="120581" y="1597688"/>
                </a:cubicBezTo>
                <a:cubicBezTo>
                  <a:pt x="12753" y="1576122"/>
                  <a:pt x="50649" y="1592866"/>
                  <a:pt x="0" y="1567543"/>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a:extLst>
              <a:ext uri="{FF2B5EF4-FFF2-40B4-BE49-F238E27FC236}">
                <a16:creationId xmlns:a16="http://schemas.microsoft.com/office/drawing/2014/main" id="{3B62EF95-ACFB-0C61-6B68-8D5858D2A842}"/>
              </a:ext>
            </a:extLst>
          </p:cNvPr>
          <p:cNvSpPr/>
          <p:nvPr/>
        </p:nvSpPr>
        <p:spPr>
          <a:xfrm>
            <a:off x="6499556" y="433773"/>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a:t>
            </a:r>
          </a:p>
        </p:txBody>
      </p:sp>
    </p:spTree>
    <p:extLst>
      <p:ext uri="{BB962C8B-B14F-4D97-AF65-F5344CB8AC3E}">
        <p14:creationId xmlns:p14="http://schemas.microsoft.com/office/powerpoint/2010/main" val="1950282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4AB8-68C3-6DEF-44A6-878FD1B89E11}"/>
              </a:ext>
            </a:extLst>
          </p:cNvPr>
          <p:cNvSpPr>
            <a:spLocks noGrp="1"/>
          </p:cNvSpPr>
          <p:nvPr>
            <p:ph type="title"/>
          </p:nvPr>
        </p:nvSpPr>
        <p:spPr>
          <a:xfrm>
            <a:off x="461963" y="0"/>
            <a:ext cx="7743205" cy="814866"/>
          </a:xfrm>
        </p:spPr>
        <p:txBody>
          <a:bodyPr>
            <a:normAutofit/>
          </a:bodyPr>
          <a:lstStyle/>
          <a:p>
            <a:r>
              <a:rPr lang="en-US" sz="3200" dirty="0"/>
              <a:t>RDO development – General plans</a:t>
            </a:r>
          </a:p>
        </p:txBody>
      </p:sp>
      <p:pic>
        <p:nvPicPr>
          <p:cNvPr id="5" name="Content Placeholder 4">
            <a:extLst>
              <a:ext uri="{FF2B5EF4-FFF2-40B4-BE49-F238E27FC236}">
                <a16:creationId xmlns:a16="http://schemas.microsoft.com/office/drawing/2014/main" id="{D5596C48-93F2-1363-F544-328DA49C0CE6}"/>
              </a:ext>
            </a:extLst>
          </p:cNvPr>
          <p:cNvPicPr>
            <a:picLocks noGrp="1" noChangeAspect="1"/>
          </p:cNvPicPr>
          <p:nvPr>
            <p:ph idx="1"/>
          </p:nvPr>
        </p:nvPicPr>
        <p:blipFill>
          <a:blip r:embed="rId2"/>
          <a:stretch>
            <a:fillRect/>
          </a:stretch>
        </p:blipFill>
        <p:spPr>
          <a:xfrm>
            <a:off x="8205168" y="926210"/>
            <a:ext cx="2478314" cy="2525486"/>
          </a:xfrm>
        </p:spPr>
      </p:pic>
      <p:pic>
        <p:nvPicPr>
          <p:cNvPr id="6" name="Picture 5">
            <a:extLst>
              <a:ext uri="{FF2B5EF4-FFF2-40B4-BE49-F238E27FC236}">
                <a16:creationId xmlns:a16="http://schemas.microsoft.com/office/drawing/2014/main" id="{FEC9066B-D1B6-8956-6353-774DD00F62D0}"/>
              </a:ext>
            </a:extLst>
          </p:cNvPr>
          <p:cNvPicPr>
            <a:picLocks noChangeAspect="1"/>
          </p:cNvPicPr>
          <p:nvPr/>
        </p:nvPicPr>
        <p:blipFill rotWithShape="1">
          <a:blip r:embed="rId3">
            <a:extLst>
              <a:ext uri="{28A0092B-C50C-407E-A947-70E740481C1C}">
                <a14:useLocalDpi xmlns:a14="http://schemas.microsoft.com/office/drawing/2010/main" val="0"/>
              </a:ext>
            </a:extLst>
          </a:blip>
          <a:srcRect t="4848" r="711"/>
          <a:stretch/>
        </p:blipFill>
        <p:spPr>
          <a:xfrm>
            <a:off x="6096000" y="3510827"/>
            <a:ext cx="5999672" cy="2580365"/>
          </a:xfrm>
          <a:prstGeom prst="rect">
            <a:avLst/>
          </a:prstGeom>
        </p:spPr>
      </p:pic>
      <p:sp>
        <p:nvSpPr>
          <p:cNvPr id="7" name="TextBox 6">
            <a:extLst>
              <a:ext uri="{FF2B5EF4-FFF2-40B4-BE49-F238E27FC236}">
                <a16:creationId xmlns:a16="http://schemas.microsoft.com/office/drawing/2014/main" id="{8716EAB5-D726-9065-4B85-D90A72CF0FA4}"/>
              </a:ext>
            </a:extLst>
          </p:cNvPr>
          <p:cNvSpPr txBox="1"/>
          <p:nvPr/>
        </p:nvSpPr>
        <p:spPr>
          <a:xfrm>
            <a:off x="433326" y="1017837"/>
            <a:ext cx="761121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Readout Board (RDO) is the first processing interface of the DAQ with the front-end electronics/digitizers.</a:t>
            </a:r>
          </a:p>
          <a:p>
            <a:pPr marL="285750" indent="-285750">
              <a:buFont typeface="Arial" panose="020B0604020202020204" pitchFamily="34" charset="0"/>
              <a:buChar char="•"/>
            </a:pPr>
            <a:r>
              <a:rPr lang="en-US" dirty="0"/>
              <a:t>There are currently 6 identified “flavors” of RDO - dependent on the detector subsystems (</a:t>
            </a:r>
            <a:r>
              <a:rPr lang="en-US" b="1" dirty="0"/>
              <a:t>see Pietro’s for </a:t>
            </a:r>
            <a:r>
              <a:rPr lang="en-US" b="1" dirty="0" err="1"/>
              <a:t>dRICH</a:t>
            </a:r>
            <a:r>
              <a:rPr lang="en-US" b="1" dirty="0"/>
              <a:t> example</a:t>
            </a:r>
            <a:r>
              <a:rPr lang="en-US" dirty="0"/>
              <a:t>)</a:t>
            </a:r>
          </a:p>
          <a:p>
            <a:pPr marL="285750" indent="-285750">
              <a:buFont typeface="Arial" panose="020B0604020202020204" pitchFamily="34" charset="0"/>
              <a:buChar char="•"/>
            </a:pPr>
            <a:r>
              <a:rPr lang="en-US" dirty="0"/>
              <a:t>It must support both a common DAQ communication protocol as well as manage configuration and control with the different front-ends </a:t>
            </a:r>
          </a:p>
          <a:p>
            <a:pPr marL="285750" indent="-285750">
              <a:buFont typeface="Arial" panose="020B0604020202020204" pitchFamily="34" charset="0"/>
              <a:buChar char="•"/>
            </a:pPr>
            <a:r>
              <a:rPr lang="en-US" dirty="0"/>
              <a:t>A pre-prototype board has been produced to support early DAQ and detector development (</a:t>
            </a:r>
            <a:r>
              <a:rPr lang="en-US" b="1" dirty="0"/>
              <a:t>See Tonko’s talk for more details</a:t>
            </a:r>
            <a:r>
              <a:rPr lang="en-US" dirty="0"/>
              <a:t>)</a:t>
            </a:r>
          </a:p>
        </p:txBody>
      </p:sp>
      <p:sp>
        <p:nvSpPr>
          <p:cNvPr id="8" name="Rectangle: Rounded Corners 1">
            <a:extLst>
              <a:ext uri="{FF2B5EF4-FFF2-40B4-BE49-F238E27FC236}">
                <a16:creationId xmlns:a16="http://schemas.microsoft.com/office/drawing/2014/main" id="{45FBADCC-787B-B887-A531-94289532FC19}"/>
              </a:ext>
            </a:extLst>
          </p:cNvPr>
          <p:cNvSpPr/>
          <p:nvPr/>
        </p:nvSpPr>
        <p:spPr>
          <a:xfrm>
            <a:off x="10494335" y="430013"/>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a:t>
            </a:r>
          </a:p>
        </p:txBody>
      </p:sp>
      <p:sp>
        <p:nvSpPr>
          <p:cNvPr id="9" name="Rectangle 8">
            <a:extLst>
              <a:ext uri="{FF2B5EF4-FFF2-40B4-BE49-F238E27FC236}">
                <a16:creationId xmlns:a16="http://schemas.microsoft.com/office/drawing/2014/main" id="{E4331AE3-F8F9-73EF-F261-9E33FF31AE58}"/>
              </a:ext>
            </a:extLst>
          </p:cNvPr>
          <p:cNvSpPr/>
          <p:nvPr/>
        </p:nvSpPr>
        <p:spPr>
          <a:xfrm>
            <a:off x="433326" y="3510827"/>
            <a:ext cx="5530331" cy="2722563"/>
          </a:xfrm>
          <a:prstGeom prst="rect">
            <a:avLst/>
          </a:prstGeom>
          <a:solidFill>
            <a:srgbClr val="00B0F0"/>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Readout Board Flavors</a:t>
            </a:r>
          </a:p>
        </p:txBody>
      </p:sp>
      <p:graphicFrame>
        <p:nvGraphicFramePr>
          <p:cNvPr id="10" name="Table 9">
            <a:extLst>
              <a:ext uri="{FF2B5EF4-FFF2-40B4-BE49-F238E27FC236}">
                <a16:creationId xmlns:a16="http://schemas.microsoft.com/office/drawing/2014/main" id="{96A6FF40-4B19-C026-90E6-7C622F6F2C26}"/>
              </a:ext>
            </a:extLst>
          </p:cNvPr>
          <p:cNvGraphicFramePr>
            <a:graphicFrameLocks noGrp="1"/>
          </p:cNvGraphicFramePr>
          <p:nvPr>
            <p:extLst>
              <p:ext uri="{D42A27DB-BD31-4B8C-83A1-F6EECF244321}">
                <p14:modId xmlns:p14="http://schemas.microsoft.com/office/powerpoint/2010/main" val="1237817433"/>
              </p:ext>
            </p:extLst>
          </p:nvPr>
        </p:nvGraphicFramePr>
        <p:xfrm>
          <a:off x="546989" y="3981682"/>
          <a:ext cx="5310829" cy="2103120"/>
        </p:xfrm>
        <a:graphic>
          <a:graphicData uri="http://schemas.openxmlformats.org/drawingml/2006/table">
            <a:tbl>
              <a:tblPr firstRow="1" bandRow="1">
                <a:tableStyleId>{F5AB1C69-6EDB-4FF4-983F-18BD219EF322}</a:tableStyleId>
              </a:tblPr>
              <a:tblGrid>
                <a:gridCol w="1969212">
                  <a:extLst>
                    <a:ext uri="{9D8B030D-6E8A-4147-A177-3AD203B41FA5}">
                      <a16:colId xmlns:a16="http://schemas.microsoft.com/office/drawing/2014/main" val="3741934323"/>
                    </a:ext>
                  </a:extLst>
                </a:gridCol>
                <a:gridCol w="3341617">
                  <a:extLst>
                    <a:ext uri="{9D8B030D-6E8A-4147-A177-3AD203B41FA5}">
                      <a16:colId xmlns:a16="http://schemas.microsoft.com/office/drawing/2014/main" val="2044657457"/>
                    </a:ext>
                  </a:extLst>
                </a:gridCol>
              </a:tblGrid>
              <a:tr h="141366">
                <a:tc>
                  <a:txBody>
                    <a:bodyPr/>
                    <a:lstStyle/>
                    <a:p>
                      <a:r>
                        <a:rPr lang="en-US" sz="1200" dirty="0"/>
                        <a:t>Detector</a:t>
                      </a:r>
                    </a:p>
                  </a:txBody>
                  <a:tcPr/>
                </a:tc>
                <a:tc>
                  <a:txBody>
                    <a:bodyPr/>
                    <a:lstStyle/>
                    <a:p>
                      <a:r>
                        <a:rPr lang="en-US" sz="1200" dirty="0"/>
                        <a:t>Characteristics</a:t>
                      </a:r>
                    </a:p>
                  </a:txBody>
                  <a:tcPr/>
                </a:tc>
                <a:extLst>
                  <a:ext uri="{0D108BD9-81ED-4DB2-BD59-A6C34878D82A}">
                    <a16:rowId xmlns:a16="http://schemas.microsoft.com/office/drawing/2014/main" val="2381147728"/>
                  </a:ext>
                </a:extLst>
              </a:tr>
              <a:tr h="141366">
                <a:tc>
                  <a:txBody>
                    <a:bodyPr/>
                    <a:lstStyle/>
                    <a:p>
                      <a:r>
                        <a:rPr lang="en-US" sz="1200" dirty="0"/>
                        <a:t>TOF </a:t>
                      </a:r>
                    </a:p>
                  </a:txBody>
                  <a:tcPr/>
                </a:tc>
                <a:tc>
                  <a:txBody>
                    <a:bodyPr/>
                    <a:lstStyle/>
                    <a:p>
                      <a:r>
                        <a:rPr lang="en-US" sz="1200" dirty="0"/>
                        <a:t>Highest Timing Requirement (Generic) </a:t>
                      </a:r>
                    </a:p>
                  </a:txBody>
                  <a:tcPr/>
                </a:tc>
                <a:extLst>
                  <a:ext uri="{0D108BD9-81ED-4DB2-BD59-A6C34878D82A}">
                    <a16:rowId xmlns:a16="http://schemas.microsoft.com/office/drawing/2014/main" val="2318935302"/>
                  </a:ext>
                </a:extLst>
              </a:tr>
              <a:tr h="141366">
                <a:tc>
                  <a:txBody>
                    <a:bodyPr/>
                    <a:lstStyle/>
                    <a:p>
                      <a:r>
                        <a:rPr lang="en-US" sz="1200" dirty="0" err="1"/>
                        <a:t>dRICH</a:t>
                      </a:r>
                      <a:endParaRPr lang="en-US" sz="1200" dirty="0"/>
                    </a:p>
                  </a:txBody>
                  <a:tcPr/>
                </a:tc>
                <a:tc>
                  <a:txBody>
                    <a:bodyPr/>
                    <a:lstStyle/>
                    <a:p>
                      <a:r>
                        <a:rPr lang="en-US" sz="1200" dirty="0"/>
                        <a:t>Small Footprint (VTRX+ optics)</a:t>
                      </a:r>
                    </a:p>
                  </a:txBody>
                  <a:tcPr/>
                </a:tc>
                <a:extLst>
                  <a:ext uri="{0D108BD9-81ED-4DB2-BD59-A6C34878D82A}">
                    <a16:rowId xmlns:a16="http://schemas.microsoft.com/office/drawing/2014/main" val="1846141937"/>
                  </a:ext>
                </a:extLst>
              </a:tr>
              <a:tr h="141366">
                <a:tc>
                  <a:txBody>
                    <a:bodyPr/>
                    <a:lstStyle/>
                    <a:p>
                      <a:r>
                        <a:rPr lang="en-US" sz="1200" dirty="0"/>
                        <a:t>ITS-3</a:t>
                      </a:r>
                    </a:p>
                  </a:txBody>
                  <a:tcPr/>
                </a:tc>
                <a:tc>
                  <a:txBody>
                    <a:bodyPr/>
                    <a:lstStyle/>
                    <a:p>
                      <a:r>
                        <a:rPr lang="en-US" sz="1200" dirty="0"/>
                        <a:t>Detector side uses fiber (VTRX+)</a:t>
                      </a:r>
                    </a:p>
                  </a:txBody>
                  <a:tcPr/>
                </a:tc>
                <a:extLst>
                  <a:ext uri="{0D108BD9-81ED-4DB2-BD59-A6C34878D82A}">
                    <a16:rowId xmlns:a16="http://schemas.microsoft.com/office/drawing/2014/main" val="2079142211"/>
                  </a:ext>
                </a:extLst>
              </a:tr>
              <a:tr h="141366">
                <a:tc>
                  <a:txBody>
                    <a:bodyPr/>
                    <a:lstStyle/>
                    <a:p>
                      <a:r>
                        <a:rPr lang="en-US" sz="1200" dirty="0"/>
                        <a:t>Imaging Calorimeter</a:t>
                      </a:r>
                    </a:p>
                  </a:txBody>
                  <a:tcPr/>
                </a:tc>
                <a:tc>
                  <a:txBody>
                    <a:bodyPr/>
                    <a:lstStyle/>
                    <a:p>
                      <a:r>
                        <a:rPr lang="en-US" sz="1200" dirty="0"/>
                        <a:t>Integrated with ASTROPIX Sensor</a:t>
                      </a:r>
                    </a:p>
                  </a:txBody>
                  <a:tcPr/>
                </a:tc>
                <a:extLst>
                  <a:ext uri="{0D108BD9-81ED-4DB2-BD59-A6C34878D82A}">
                    <a16:rowId xmlns:a16="http://schemas.microsoft.com/office/drawing/2014/main" val="530513447"/>
                  </a:ext>
                </a:extLst>
              </a:tr>
              <a:tr h="141366">
                <a:tc>
                  <a:txBody>
                    <a:bodyPr/>
                    <a:lstStyle/>
                    <a:p>
                      <a:r>
                        <a:rPr lang="en-US" sz="1200" dirty="0"/>
                        <a:t>Low Q Tracker</a:t>
                      </a:r>
                    </a:p>
                  </a:txBody>
                  <a:tcPr/>
                </a:tc>
                <a:tc>
                  <a:txBody>
                    <a:bodyPr/>
                    <a:lstStyle/>
                    <a:p>
                      <a:r>
                        <a:rPr lang="en-US" sz="1200" dirty="0"/>
                        <a:t>High Rates, 20 TX fibers expected / RDO</a:t>
                      </a:r>
                    </a:p>
                  </a:txBody>
                  <a:tcPr/>
                </a:tc>
                <a:extLst>
                  <a:ext uri="{0D108BD9-81ED-4DB2-BD59-A6C34878D82A}">
                    <a16:rowId xmlns:a16="http://schemas.microsoft.com/office/drawing/2014/main" val="3300091679"/>
                  </a:ext>
                </a:extLst>
              </a:tr>
              <a:tr h="141366">
                <a:tc>
                  <a:txBody>
                    <a:bodyPr/>
                    <a:lstStyle/>
                    <a:p>
                      <a:r>
                        <a:rPr lang="en-US" sz="1200" dirty="0"/>
                        <a:t>Direct Photon Calorimeter</a:t>
                      </a:r>
                    </a:p>
                  </a:txBody>
                  <a:tcPr/>
                </a:tc>
                <a:tc>
                  <a:txBody>
                    <a:bodyPr/>
                    <a:lstStyle/>
                    <a:p>
                      <a:r>
                        <a:rPr lang="en-US" sz="1200" dirty="0"/>
                        <a:t>Pure 200MHz Streaming (bypass DAQ protocol)</a:t>
                      </a:r>
                    </a:p>
                  </a:txBody>
                  <a:tcPr/>
                </a:tc>
                <a:extLst>
                  <a:ext uri="{0D108BD9-81ED-4DB2-BD59-A6C34878D82A}">
                    <a16:rowId xmlns:a16="http://schemas.microsoft.com/office/drawing/2014/main" val="3788315766"/>
                  </a:ext>
                </a:extLst>
              </a:tr>
            </a:tbl>
          </a:graphicData>
        </a:graphic>
      </p:graphicFrame>
      <p:sp>
        <p:nvSpPr>
          <p:cNvPr id="11" name="TextBox 10">
            <a:extLst>
              <a:ext uri="{FF2B5EF4-FFF2-40B4-BE49-F238E27FC236}">
                <a16:creationId xmlns:a16="http://schemas.microsoft.com/office/drawing/2014/main" id="{DC357A4B-8656-7ED8-B57E-E4BE766405F3}"/>
              </a:ext>
            </a:extLst>
          </p:cNvPr>
          <p:cNvSpPr txBox="1"/>
          <p:nvPr/>
        </p:nvSpPr>
        <p:spPr>
          <a:xfrm>
            <a:off x="10844107" y="3141495"/>
            <a:ext cx="979755" cy="369332"/>
          </a:xfrm>
          <a:prstGeom prst="rect">
            <a:avLst/>
          </a:prstGeom>
          <a:noFill/>
        </p:spPr>
        <p:txBody>
          <a:bodyPr wrap="none" rtlCol="0">
            <a:spAutoFit/>
          </a:bodyPr>
          <a:lstStyle/>
          <a:p>
            <a:r>
              <a:rPr lang="en-US" b="1" dirty="0" err="1">
                <a:solidFill>
                  <a:srgbClr val="0070C0"/>
                </a:solidFill>
              </a:rPr>
              <a:t>ppRDO</a:t>
            </a:r>
            <a:endParaRPr lang="en-US" b="1" dirty="0">
              <a:solidFill>
                <a:srgbClr val="0070C0"/>
              </a:solidFill>
            </a:endParaRPr>
          </a:p>
        </p:txBody>
      </p:sp>
    </p:spTree>
    <p:extLst>
      <p:ext uri="{BB962C8B-B14F-4D97-AF65-F5344CB8AC3E}">
        <p14:creationId xmlns:p14="http://schemas.microsoft.com/office/powerpoint/2010/main" val="3348718958"/>
      </p:ext>
    </p:extLst>
  </p:cSld>
  <p:clrMapOvr>
    <a:masterClrMapping/>
  </p:clrMapOvr>
</p:sld>
</file>

<file path=ppt/theme/theme1.xml><?xml version="1.0" encoding="utf-8"?>
<a:theme xmlns:a="http://schemas.openxmlformats.org/drawingml/2006/main" name="1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5" ma:contentTypeDescription="Create a new document." ma:contentTypeScope="" ma:versionID="d49a7196acd46ef2848a3e128b5c7847">
  <xsd:schema xmlns:xsd="http://www.w3.org/2001/XMLSchema" xmlns:xs="http://www.w3.org/2001/XMLSchema" xmlns:p="http://schemas.microsoft.com/office/2006/metadata/properties" xmlns:ns2="7598c3d8-57a9-49d9-87da-8d2ac3199484" targetNamespace="http://schemas.microsoft.com/office/2006/metadata/properties" ma:root="true" ma:fieldsID="ef427c6bf58a8125013f8c8ae12f2c0a"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637A3-DEB1-4C7D-9F81-D2184D65C3B4}">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4381555-88d6-4549-bc87-fd5408738364"/>
    <ds:schemaRef ds:uri="http://www.w3.org/XML/1998/namespace"/>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C9C9AC2C-0BE8-4AE8-9054-E77926AEC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12213</TotalTime>
  <Words>2825</Words>
  <Application>Microsoft Macintosh PowerPoint</Application>
  <PresentationFormat>Widescreen</PresentationFormat>
  <Paragraphs>486</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Arial Black</vt:lpstr>
      <vt:lpstr>Calibri</vt:lpstr>
      <vt:lpstr>Wingdings</vt:lpstr>
      <vt:lpstr>1_BNL</vt:lpstr>
      <vt:lpstr>ePIC DAQ/Computing - Overview</vt:lpstr>
      <vt:lpstr>Charge Questions</vt:lpstr>
      <vt:lpstr>Outline</vt:lpstr>
      <vt:lpstr>ePIC Readout Chain</vt:lpstr>
      <vt:lpstr>EIC Streaming DAQ/Computing Architecture</vt:lpstr>
      <vt:lpstr>Summary of ePIC Channel Counts and Data Flow</vt:lpstr>
      <vt:lpstr>DAQ System Components</vt:lpstr>
      <vt:lpstr>DAQ/Computing Activity in 2024</vt:lpstr>
      <vt:lpstr>RDO development – General plans</vt:lpstr>
      <vt:lpstr>FELIX Updates – FLX-155</vt:lpstr>
      <vt:lpstr>Boundary between Online and Offline</vt:lpstr>
      <vt:lpstr>Scale of Echelon 0 DAQ/Computing</vt:lpstr>
      <vt:lpstr>DAQ Computing – Stream Processing</vt:lpstr>
      <vt:lpstr>Slow Control Integration</vt:lpstr>
      <vt:lpstr>DAQ/Online Schedule</vt:lpstr>
      <vt:lpstr>ES&amp;H and QA Considerations</vt:lpstr>
      <vt:lpstr>Summary</vt:lpstr>
      <vt:lpstr>Back-up slides</vt:lpstr>
      <vt:lpstr>EIC SRO Community</vt:lpstr>
      <vt:lpstr>ePIC Software &amp; Computing Review Summary</vt:lpstr>
      <vt:lpstr>Streaming DAQ concept</vt:lpstr>
      <vt:lpstr>PowerPoint Presentation</vt:lpstr>
      <vt:lpstr>FELIX 155</vt:lpstr>
      <vt:lpstr>Requirements Flow Down</vt:lpstr>
      <vt:lpstr>PowerPoint Presentation</vt:lpstr>
      <vt:lpstr>Detailed DAQ Schedule</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Thelen, Mary Ellen</dc:creator>
  <cp:keywords/>
  <dc:description/>
  <cp:lastModifiedBy>Microsoft Office User</cp:lastModifiedBy>
  <cp:revision>110</cp:revision>
  <dcterms:created xsi:type="dcterms:W3CDTF">2023-09-12T20:39:44Z</dcterms:created>
  <dcterms:modified xsi:type="dcterms:W3CDTF">2024-06-06T02:29:28Z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