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350"/>
    <a:srgbClr val="9A9B9D"/>
    <a:srgbClr val="AEB0AF"/>
    <a:srgbClr val="CEC7C1"/>
    <a:srgbClr val="8C8D9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4" autoAdjust="0"/>
    <p:restoredTop sz="95161" autoAdjust="0"/>
  </p:normalViewPr>
  <p:slideViewPr>
    <p:cSldViewPr snapToGrid="0" showGuides="1">
      <p:cViewPr varScale="1">
        <p:scale>
          <a:sx n="105" d="100"/>
          <a:sy n="105" d="100"/>
        </p:scale>
        <p:origin x="192" y="6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8/12/24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8/12/24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2024 Mini CSEWG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978729"/>
          </a:xfrm>
        </p:spPr>
        <p:txBody>
          <a:bodyPr/>
          <a:lstStyle/>
          <a:p>
            <a:r>
              <a:rPr lang="en-US" dirty="0"/>
              <a:t>ENDF/B-IX Guided Discussion</a:t>
            </a:r>
            <a:br>
              <a:rPr lang="en-US" dirty="0"/>
            </a:br>
            <a:r>
              <a:rPr lang="en-US" dirty="0"/>
              <a:t>Activation Library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Will Wieselquist, PhD</a:t>
            </a:r>
            <a:br>
              <a:rPr lang="en-US" dirty="0"/>
            </a:br>
            <a:r>
              <a:rPr lang="en-US" dirty="0"/>
              <a:t>Oak Ridge National Laboratory</a:t>
            </a:r>
          </a:p>
          <a:p>
            <a:r>
              <a:rPr lang="en-US" dirty="0"/>
              <a:t>Mini CSEWG</a:t>
            </a:r>
            <a:br>
              <a:rPr lang="en-US" dirty="0"/>
            </a:br>
            <a:r>
              <a:rPr lang="en-US" dirty="0"/>
              <a:t>August 13, 2024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A1F6-2F12-BA47-856D-143DAA5A2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What is an “Activation Library”?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8D06-E0DA-184B-A02E-8035F497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809851"/>
            <a:ext cx="6895372" cy="5273839"/>
          </a:xfrm>
        </p:spPr>
        <p:txBody>
          <a:bodyPr/>
          <a:lstStyle/>
          <a:p>
            <a:r>
              <a:rPr lang="en-US" sz="2400" dirty="0"/>
              <a:t>Cross section data for </a:t>
            </a:r>
            <a:r>
              <a:rPr lang="en-US" sz="2400" b="1" dirty="0"/>
              <a:t>nuclear transmutation</a:t>
            </a:r>
            <a:r>
              <a:rPr lang="en-US" sz="2400" dirty="0"/>
              <a:t>, </a:t>
            </a:r>
            <a:r>
              <a:rPr lang="en-US" sz="2400" i="1" u="sng" dirty="0"/>
              <a:t>not particle transport</a:t>
            </a:r>
          </a:p>
          <a:p>
            <a:pPr lvl="1"/>
            <a:r>
              <a:rPr lang="en-US" sz="2000" dirty="0"/>
              <a:t>JEFF-3.3/A is a good, modern example</a:t>
            </a:r>
          </a:p>
          <a:p>
            <a:pPr lvl="1"/>
            <a:r>
              <a:rPr lang="en-US" sz="2000" dirty="0"/>
              <a:t>Includes isomeric branching “partial” </a:t>
            </a:r>
            <a:r>
              <a:rPr lang="en-US" sz="2000" dirty="0" err="1"/>
              <a:t>xs</a:t>
            </a:r>
            <a:endParaRPr lang="en-US" sz="2000" dirty="0"/>
          </a:p>
          <a:p>
            <a:pPr lvl="1"/>
            <a:r>
              <a:rPr lang="en-US" sz="2000" dirty="0"/>
              <a:t>Does not include “2D data” like double differential scattering cross sections</a:t>
            </a:r>
          </a:p>
          <a:p>
            <a:r>
              <a:rPr lang="en-US" sz="2400" dirty="0"/>
              <a:t>SCALE/ORIGEN strategy</a:t>
            </a:r>
          </a:p>
          <a:p>
            <a:pPr lvl="1"/>
            <a:r>
              <a:rPr lang="en-US" sz="2000" dirty="0"/>
              <a:t>Start with baseline </a:t>
            </a:r>
            <a:r>
              <a:rPr lang="en-US" sz="2000" b="1" dirty="0">
                <a:solidFill>
                  <a:srgbClr val="D25350"/>
                </a:solidFill>
              </a:rPr>
              <a:t>ENDF/B</a:t>
            </a:r>
            <a:endParaRPr lang="en-US" sz="2000" dirty="0"/>
          </a:p>
          <a:p>
            <a:pPr lvl="1"/>
            <a:r>
              <a:rPr lang="en-US" sz="2000" dirty="0"/>
              <a:t>Add supplementary resources such as</a:t>
            </a:r>
            <a:br>
              <a:rPr lang="en-US" sz="2000" dirty="0"/>
            </a:br>
            <a:r>
              <a:rPr lang="en-US" sz="2000" b="1" dirty="0">
                <a:solidFill>
                  <a:schemeClr val="accent3"/>
                </a:solidFill>
              </a:rPr>
              <a:t>JEFF/A</a:t>
            </a:r>
            <a:r>
              <a:rPr lang="en-US" sz="2000" dirty="0"/>
              <a:t>, TENDL, IRDF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1F165-BF62-B567-10CF-B028C78CF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5139440"/>
            <a:ext cx="7464384" cy="757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3EBB8-96F1-D147-55C5-4D19190958ED}"/>
              </a:ext>
            </a:extLst>
          </p:cNvPr>
          <p:cNvSpPr txBox="1"/>
          <p:nvPr/>
        </p:nvSpPr>
        <p:spPr>
          <a:xfrm>
            <a:off x="3664106" y="4551643"/>
            <a:ext cx="329892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Baseline ENDF/B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accent3"/>
                </a:solidFill>
                <a:latin typeface="+mn-lt"/>
              </a:rPr>
              <a:t>Supplementary JEFF-3.1/A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DCA3BA-790F-D84A-3A40-3EA506734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019" y="754575"/>
            <a:ext cx="4862054" cy="4173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78298-EE51-C27D-2268-1860E9AAB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138" y="5280197"/>
            <a:ext cx="4216282" cy="9277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9CE95B-C247-073F-C4E4-FD91AB6F18F7}"/>
                  </a:ext>
                </a:extLst>
              </p:cNvPr>
              <p:cNvSpPr txBox="1"/>
              <p:nvPr/>
            </p:nvSpPr>
            <p:spPr>
              <a:xfrm>
                <a:off x="7403794" y="402909"/>
                <a:ext cx="4534626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baseline="30000" dirty="0">
                    <a:latin typeface="+mn-lt"/>
                  </a:rPr>
                  <a:t>241</a:t>
                </a:r>
                <a:r>
                  <a:rPr lang="en-US" dirty="0">
                    <a:latin typeface="+mn-lt"/>
                  </a:rPr>
                  <a:t>Am(n,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latin typeface="+mn-lt"/>
                  </a:rPr>
                  <a:t>): The most important isomeric branching for fission systems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9CE95B-C247-073F-C4E4-FD91AB6F1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794" y="402909"/>
                <a:ext cx="4534626" cy="590931"/>
              </a:xfrm>
              <a:prstGeom prst="rect">
                <a:avLst/>
              </a:prstGeom>
              <a:blipFill>
                <a:blip r:embed="rId5"/>
                <a:stretch>
                  <a:fillRect l="-1401" t="-10417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AC30C6-8C3D-EA68-D2B9-11708285DB92}"/>
                  </a:ext>
                </a:extLst>
              </p:cNvPr>
              <p:cNvSpPr txBox="1"/>
              <p:nvPr/>
            </p:nvSpPr>
            <p:spPr>
              <a:xfrm>
                <a:off x="8706971" y="4967687"/>
                <a:ext cx="1389996" cy="359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𝒅𝑬</m:t>
                          </m:r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2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12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12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  <m:r>
                            <a:rPr lang="en-US" sz="12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200" b="1" dirty="0">
                  <a:solidFill>
                    <a:schemeClr val="accent3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AC30C6-8C3D-EA68-D2B9-11708285D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971" y="4967687"/>
                <a:ext cx="1389996" cy="359394"/>
              </a:xfrm>
              <a:prstGeom prst="rect">
                <a:avLst/>
              </a:prstGeom>
              <a:blipFill>
                <a:blip r:embed="rId6"/>
                <a:stretch>
                  <a:fillRect l="-45455" t="-224138" r="-3636" b="-3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1843E-FD27-6CE2-46A7-BC182EA775DC}"/>
                  </a:ext>
                </a:extLst>
              </p:cNvPr>
              <p:cNvSpPr txBox="1"/>
              <p:nvPr/>
            </p:nvSpPr>
            <p:spPr>
              <a:xfrm>
                <a:off x="8706971" y="6028073"/>
                <a:ext cx="1389996" cy="359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𝒅𝑬</m:t>
                          </m:r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2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12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12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  <m:r>
                            <a:rPr lang="en-US" sz="12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2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1843E-FD27-6CE2-46A7-BC182EA7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971" y="6028073"/>
                <a:ext cx="1389996" cy="359394"/>
              </a:xfrm>
              <a:prstGeom prst="rect">
                <a:avLst/>
              </a:prstGeom>
              <a:blipFill>
                <a:blip r:embed="rId7"/>
                <a:stretch>
                  <a:fillRect l="-45455" t="-213333" r="-3636" b="-29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2C3F39-9EA5-6C21-B519-C55D8EBD3F43}"/>
                  </a:ext>
                </a:extLst>
              </p:cNvPr>
              <p:cNvSpPr txBox="1"/>
              <p:nvPr/>
            </p:nvSpPr>
            <p:spPr>
              <a:xfrm>
                <a:off x="5324324" y="5732060"/>
                <a:ext cx="610759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2C3F39-9EA5-6C21-B519-C55D8EBD3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324" y="5732060"/>
                <a:ext cx="6107594" cy="276999"/>
              </a:xfrm>
              <a:prstGeom prst="rect">
                <a:avLst/>
              </a:prstGeom>
              <a:blipFill>
                <a:blip r:embed="rId8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20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1C1FB1-FE73-5A60-CE1E-78043DC1D5E3}"/>
              </a:ext>
            </a:extLst>
          </p:cNvPr>
          <p:cNvGrpSpPr/>
          <p:nvPr/>
        </p:nvGrpSpPr>
        <p:grpSpPr>
          <a:xfrm>
            <a:off x="6830460" y="1402079"/>
            <a:ext cx="5029307" cy="4588535"/>
            <a:chOff x="6830460" y="1402079"/>
            <a:chExt cx="5029307" cy="4588535"/>
          </a:xfrm>
        </p:grpSpPr>
        <p:pic>
          <p:nvPicPr>
            <p:cNvPr id="1028" name="Picture 4" descr="A partial decay scheme of 99 Mo (T 1/2 66 h) to excited states in 99... |  Download Scientific Diagram">
              <a:extLst>
                <a:ext uri="{FF2B5EF4-FFF2-40B4-BE49-F238E27FC236}">
                  <a16:creationId xmlns:a16="http://schemas.microsoft.com/office/drawing/2014/main" id="{764DCFB9-B649-5665-C235-C63F5C2D09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53" t="5080"/>
            <a:stretch/>
          </p:blipFill>
          <p:spPr bwMode="auto">
            <a:xfrm>
              <a:off x="7071360" y="1402079"/>
              <a:ext cx="4672585" cy="4588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DEA68-A54B-88EF-F318-4F3214D8DF2B}"/>
                </a:ext>
              </a:extLst>
            </p:cNvPr>
            <p:cNvSpPr/>
            <p:nvPr/>
          </p:nvSpPr>
          <p:spPr>
            <a:xfrm>
              <a:off x="8046720" y="3976088"/>
              <a:ext cx="3813047" cy="2545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BF76E90-83E7-7A4C-562B-149D79917832}"/>
                </a:ext>
              </a:extLst>
            </p:cNvPr>
            <p:cNvSpPr/>
            <p:nvPr/>
          </p:nvSpPr>
          <p:spPr>
            <a:xfrm>
              <a:off x="8046720" y="5340096"/>
              <a:ext cx="3813047" cy="2499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1F1403-2A8C-C989-FDFD-F6B9AC94B8A3}"/>
                </a:ext>
              </a:extLst>
            </p:cNvPr>
            <p:cNvSpPr/>
            <p:nvPr/>
          </p:nvSpPr>
          <p:spPr>
            <a:xfrm>
              <a:off x="6830460" y="1716268"/>
              <a:ext cx="1172010" cy="285692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C2E4E9-D04F-991C-DBE8-388B8580B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DABC9-0174-732C-F1A6-52B9FB45D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813816"/>
            <a:ext cx="6786323" cy="5769864"/>
          </a:xfrm>
        </p:spPr>
        <p:txBody>
          <a:bodyPr numCol="2"/>
          <a:lstStyle/>
          <a:p>
            <a:r>
              <a:rPr lang="en-US" sz="2400" dirty="0"/>
              <a:t>Key applications</a:t>
            </a:r>
          </a:p>
          <a:p>
            <a:pPr lvl="1"/>
            <a:r>
              <a:rPr lang="en-US" sz="2000" b="1" dirty="0"/>
              <a:t>Activation</a:t>
            </a:r>
          </a:p>
          <a:p>
            <a:pPr lvl="1"/>
            <a:r>
              <a:rPr lang="en-US" sz="2000" b="1" dirty="0"/>
              <a:t>Spent fuel</a:t>
            </a:r>
          </a:p>
          <a:p>
            <a:pPr lvl="1"/>
            <a:r>
              <a:rPr lang="en-US" sz="2000" b="1" dirty="0"/>
              <a:t>Fusion</a:t>
            </a:r>
          </a:p>
          <a:p>
            <a:pPr lvl="1"/>
            <a:r>
              <a:rPr lang="en-US" sz="2000" b="1" dirty="0"/>
              <a:t>Isotope production</a:t>
            </a:r>
          </a:p>
          <a:p>
            <a:r>
              <a:rPr lang="en-US" sz="2400" dirty="0"/>
              <a:t>Neutrons are important, but for isotope production: </a:t>
            </a:r>
            <a:r>
              <a:rPr lang="en-US" sz="2400" b="1" dirty="0"/>
              <a:t>photonuclear</a:t>
            </a:r>
            <a:r>
              <a:rPr lang="en-US" sz="2400" dirty="0"/>
              <a:t>, </a:t>
            </a:r>
            <a:r>
              <a:rPr lang="en-US" sz="2400" b="1" dirty="0"/>
              <a:t>proton </a:t>
            </a:r>
            <a:r>
              <a:rPr lang="en-US" sz="2400" dirty="0"/>
              <a:t>also important</a:t>
            </a:r>
          </a:p>
          <a:p>
            <a:r>
              <a:rPr lang="en-US" sz="2400" dirty="0"/>
              <a:t>Future transmutation codes should be able to handle fields of all particles, e.g. both </a:t>
            </a:r>
            <a:r>
              <a:rPr lang="en-US" sz="2400" b="1" dirty="0"/>
              <a:t>incident protons </a:t>
            </a:r>
            <a:r>
              <a:rPr lang="en-US" sz="2400" dirty="0"/>
              <a:t>and </a:t>
            </a:r>
            <a:r>
              <a:rPr lang="en-US" sz="2400" b="1" dirty="0"/>
              <a:t>exiting neutrons </a:t>
            </a:r>
            <a:r>
              <a:rPr lang="en-US" sz="2400" dirty="0"/>
              <a:t>from (</a:t>
            </a:r>
            <a:r>
              <a:rPr lang="en-US" sz="2400" dirty="0" err="1"/>
              <a:t>p,n</a:t>
            </a:r>
            <a:r>
              <a:rPr lang="en-US" sz="2400" dirty="0"/>
              <a:t>)</a:t>
            </a:r>
          </a:p>
          <a:p>
            <a:r>
              <a:rPr lang="en-US" sz="2400" dirty="0"/>
              <a:t>Isomeric branching partials </a:t>
            </a:r>
            <a:r>
              <a:rPr lang="en-US" sz="2400" b="1" dirty="0"/>
              <a:t>depend on decay levels</a:t>
            </a:r>
          </a:p>
          <a:p>
            <a:pPr lvl="1"/>
            <a:r>
              <a:rPr lang="en-US" sz="2000" dirty="0"/>
              <a:t>Define </a:t>
            </a:r>
            <a:r>
              <a:rPr lang="en-US" sz="2000" dirty="0" err="1"/>
              <a:t>metastables</a:t>
            </a:r>
            <a:r>
              <a:rPr lang="en-US" sz="2000" dirty="0"/>
              <a:t>/isomers</a:t>
            </a:r>
          </a:p>
          <a:p>
            <a:pPr lvl="1"/>
            <a:r>
              <a:rPr lang="en-US" sz="2000" dirty="0"/>
              <a:t>Probability of pausing at an isomeric state depends on </a:t>
            </a:r>
            <a:r>
              <a:rPr lang="en-US" sz="2000" b="1" dirty="0"/>
              <a:t>probability of initial excited state + relaxation probabilities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11F98-682E-A3B7-202A-2EC9E9496C01}"/>
              </a:ext>
            </a:extLst>
          </p:cNvPr>
          <p:cNvSpPr txBox="1"/>
          <p:nvPr/>
        </p:nvSpPr>
        <p:spPr>
          <a:xfrm>
            <a:off x="11277600" y="4391912"/>
            <a:ext cx="87929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baseline="30000" dirty="0">
                <a:solidFill>
                  <a:srgbClr val="FF0000"/>
                </a:solidFill>
                <a:latin typeface="+mn-lt"/>
              </a:rPr>
              <a:t>99m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Tc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18A2EC-CA83-E8EE-E03A-F7326370F18F}"/>
              </a:ext>
            </a:extLst>
          </p:cNvPr>
          <p:cNvSpPr txBox="1"/>
          <p:nvPr/>
        </p:nvSpPr>
        <p:spPr>
          <a:xfrm>
            <a:off x="11421698" y="5671067"/>
            <a:ext cx="87929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baseline="30000" dirty="0">
                <a:solidFill>
                  <a:srgbClr val="FF0000"/>
                </a:solidFill>
                <a:latin typeface="+mn-lt"/>
              </a:rPr>
              <a:t>99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Tc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B487A2-FE48-D842-649C-B20C0AD18342}"/>
              </a:ext>
            </a:extLst>
          </p:cNvPr>
          <p:cNvSpPr txBox="1"/>
          <p:nvPr/>
        </p:nvSpPr>
        <p:spPr>
          <a:xfrm>
            <a:off x="7350200" y="788103"/>
            <a:ext cx="480669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Simplified level decay scheme for </a:t>
            </a:r>
            <a:r>
              <a:rPr lang="en-US" baseline="30000" dirty="0">
                <a:latin typeface="+mn-lt"/>
              </a:rPr>
              <a:t>99</a:t>
            </a:r>
            <a:r>
              <a:rPr lang="en-US" dirty="0">
                <a:latin typeface="+mn-lt"/>
              </a:rPr>
              <a:t>Tc showing metastable and ground levels</a:t>
            </a:r>
          </a:p>
        </p:txBody>
      </p:sp>
    </p:spTree>
    <p:extLst>
      <p:ext uri="{BB962C8B-B14F-4D97-AF65-F5344CB8AC3E}">
        <p14:creationId xmlns:p14="http://schemas.microsoft.com/office/powerpoint/2010/main" val="3482519945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73</TotalTime>
  <Words>221</Words>
  <Application>Microsoft Macintosh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Cambria Math</vt:lpstr>
      <vt:lpstr>Century Gothic</vt:lpstr>
      <vt:lpstr>ORNL</vt:lpstr>
      <vt:lpstr>ENDF/B-IX Guided Discussion Activation Library</vt:lpstr>
      <vt:lpstr>What is an “Activation Library”?</vt:lpstr>
      <vt:lpstr>Remarks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William Wieselquist</dc:creator>
  <cp:keywords/>
  <dc:description/>
  <cp:lastModifiedBy>William Wieselquist</cp:lastModifiedBy>
  <cp:revision>28</cp:revision>
  <dcterms:created xsi:type="dcterms:W3CDTF">2024-08-13T01:28:39Z</dcterms:created>
  <dcterms:modified xsi:type="dcterms:W3CDTF">2024-08-13T02:42:21Z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