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20"/>
  </p:notesMasterIdLst>
  <p:sldIdLst>
    <p:sldId id="313" r:id="rId3"/>
    <p:sldId id="277" r:id="rId4"/>
    <p:sldId id="310" r:id="rId5"/>
    <p:sldId id="329" r:id="rId6"/>
    <p:sldId id="377" r:id="rId7"/>
    <p:sldId id="659" r:id="rId8"/>
    <p:sldId id="283" r:id="rId9"/>
    <p:sldId id="279" r:id="rId10"/>
    <p:sldId id="655" r:id="rId11"/>
    <p:sldId id="291" r:id="rId12"/>
    <p:sldId id="267" r:id="rId13"/>
    <p:sldId id="378" r:id="rId14"/>
    <p:sldId id="656" r:id="rId15"/>
    <p:sldId id="657" r:id="rId16"/>
    <p:sldId id="660" r:id="rId17"/>
    <p:sldId id="658" r:id="rId18"/>
    <p:sldId id="554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F7E"/>
    <a:srgbClr val="09198D"/>
    <a:srgbClr val="FF9129"/>
    <a:srgbClr val="00AA64"/>
    <a:srgbClr val="1A70B8"/>
    <a:srgbClr val="0A197E"/>
    <a:srgbClr val="000000"/>
    <a:srgbClr val="69C3FF"/>
    <a:srgbClr val="0070C1"/>
    <a:srgbClr val="EB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6070"/>
  </p:normalViewPr>
  <p:slideViewPr>
    <p:cSldViewPr snapToGrid="0" snapToObjects="1" showGuides="1">
      <p:cViewPr varScale="1">
        <p:scale>
          <a:sx n="103" d="100"/>
          <a:sy n="103" d="100"/>
        </p:scale>
        <p:origin x="84" y="1732"/>
      </p:cViewPr>
      <p:guideLst>
        <p:guide/>
        <p:guide orient="horz" pos="162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481D6-3507-4785-9A79-99CB4E27EE7D}" type="doc">
      <dgm:prSet loTypeId="urn:microsoft.com/office/officeart/2005/8/layout/radial2" loCatId="relationship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E8D1B79-90C1-49A0-A258-30FD87DFA1E4}">
      <dgm:prSet phldrT="[Text]" custT="1"/>
      <dgm:spPr/>
      <dgm:t>
        <a:bodyPr/>
        <a:lstStyle/>
        <a:p>
          <a:r>
            <a:rPr lang="en-US" sz="900" dirty="0"/>
            <a:t>ND validation</a:t>
          </a:r>
        </a:p>
      </dgm:t>
    </dgm:pt>
    <dgm:pt modelId="{1D7E81A8-D9D8-4E0A-9379-7B251FB86101}" type="parTrans" cxnId="{A3618D6C-9D35-4C20-B97B-330C41065EFB}">
      <dgm:prSet/>
      <dgm:spPr/>
      <dgm:t>
        <a:bodyPr/>
        <a:lstStyle/>
        <a:p>
          <a:endParaRPr lang="en-US"/>
        </a:p>
      </dgm:t>
    </dgm:pt>
    <dgm:pt modelId="{2D2C7DE8-ACA3-499F-8390-AA4DEFF99B3D}" type="sibTrans" cxnId="{A3618D6C-9D35-4C20-B97B-330C41065EFB}">
      <dgm:prSet/>
      <dgm:spPr/>
      <dgm:t>
        <a:bodyPr/>
        <a:lstStyle/>
        <a:p>
          <a:endParaRPr lang="en-US"/>
        </a:p>
      </dgm:t>
    </dgm:pt>
    <dgm:pt modelId="{6221C295-6BFC-4497-AA64-56991EC9BDAB}">
      <dgm:prSet phldrT="[Text]" custT="1"/>
      <dgm:spPr/>
      <dgm:t>
        <a:bodyPr/>
        <a:lstStyle/>
        <a:p>
          <a:r>
            <a:rPr lang="en-US" sz="900" dirty="0"/>
            <a:t>AM validation</a:t>
          </a:r>
        </a:p>
      </dgm:t>
    </dgm:pt>
    <dgm:pt modelId="{571248D8-ADF3-4150-A079-EAD483E31BB5}" type="parTrans" cxnId="{222C89D1-8427-42FD-8E82-8BDB9D0B625F}">
      <dgm:prSet/>
      <dgm:spPr/>
      <dgm:t>
        <a:bodyPr/>
        <a:lstStyle/>
        <a:p>
          <a:endParaRPr lang="en-US"/>
        </a:p>
      </dgm:t>
    </dgm:pt>
    <dgm:pt modelId="{3BDEC4BA-BD09-46AF-B0A2-0E1CC1B9A5BD}" type="sibTrans" cxnId="{222C89D1-8427-42FD-8E82-8BDB9D0B625F}">
      <dgm:prSet/>
      <dgm:spPr/>
      <dgm:t>
        <a:bodyPr/>
        <a:lstStyle/>
        <a:p>
          <a:endParaRPr lang="en-US"/>
        </a:p>
      </dgm:t>
    </dgm:pt>
    <dgm:pt modelId="{B3890732-65A9-44C0-9B89-0DFB0F4A6485}">
      <dgm:prSet phldrT="[Text]" custT="1"/>
      <dgm:spPr/>
      <dgm:t>
        <a:bodyPr/>
        <a:lstStyle/>
        <a:p>
          <a:r>
            <a:rPr lang="en-US" sz="900" dirty="0"/>
            <a:t>Dosimetry</a:t>
          </a:r>
        </a:p>
      </dgm:t>
    </dgm:pt>
    <dgm:pt modelId="{297581BA-AF48-4C11-9E59-411BDA323AA0}" type="parTrans" cxnId="{4F8860F2-5591-4C56-A49B-2C8AFAF01735}">
      <dgm:prSet/>
      <dgm:spPr/>
      <dgm:t>
        <a:bodyPr/>
        <a:lstStyle/>
        <a:p>
          <a:endParaRPr lang="en-US"/>
        </a:p>
      </dgm:t>
    </dgm:pt>
    <dgm:pt modelId="{7D0F9AAB-B090-42EC-9D58-8FD1286249ED}" type="sibTrans" cxnId="{4F8860F2-5591-4C56-A49B-2C8AFAF01735}">
      <dgm:prSet/>
      <dgm:spPr/>
      <dgm:t>
        <a:bodyPr/>
        <a:lstStyle/>
        <a:p>
          <a:endParaRPr lang="en-US"/>
        </a:p>
      </dgm:t>
    </dgm:pt>
    <dgm:pt modelId="{52FE9027-5DD1-4009-BF2D-77D904D2B4C4}">
      <dgm:prSet phldrT="[Text]" custT="1"/>
      <dgm:spPr/>
      <dgm:t>
        <a:bodyPr/>
        <a:lstStyle/>
        <a:p>
          <a:r>
            <a:rPr lang="en-US" sz="900" dirty="0"/>
            <a:t>Reactor kinetics</a:t>
          </a:r>
        </a:p>
      </dgm:t>
    </dgm:pt>
    <dgm:pt modelId="{ACC7CEC3-10C2-4052-8604-78DB72CB62F9}" type="parTrans" cxnId="{92D6F89F-1310-44CF-B865-F515D3E81299}">
      <dgm:prSet/>
      <dgm:spPr/>
      <dgm:t>
        <a:bodyPr/>
        <a:lstStyle/>
        <a:p>
          <a:endParaRPr lang="en-US"/>
        </a:p>
      </dgm:t>
    </dgm:pt>
    <dgm:pt modelId="{96B849CB-2041-459E-A66A-355E41AD525E}" type="sibTrans" cxnId="{92D6F89F-1310-44CF-B865-F515D3E81299}">
      <dgm:prSet/>
      <dgm:spPr/>
      <dgm:t>
        <a:bodyPr/>
        <a:lstStyle/>
        <a:p>
          <a:endParaRPr lang="en-US"/>
        </a:p>
      </dgm:t>
    </dgm:pt>
    <dgm:pt modelId="{C8293717-AEA7-4179-B5B6-F8C84A776B12}">
      <dgm:prSet phldrT="[Text]" custT="1"/>
      <dgm:spPr/>
      <dgm:t>
        <a:bodyPr/>
        <a:lstStyle/>
        <a:p>
          <a:r>
            <a:rPr lang="en-US" sz="900" dirty="0"/>
            <a:t>Materials</a:t>
          </a:r>
        </a:p>
      </dgm:t>
    </dgm:pt>
    <dgm:pt modelId="{D2098F8B-963E-40A8-9EEF-8807E97F9ADA}" type="parTrans" cxnId="{FF5926DC-F50D-420A-AE87-597B2D41CDFC}">
      <dgm:prSet/>
      <dgm:spPr/>
      <dgm:t>
        <a:bodyPr/>
        <a:lstStyle/>
        <a:p>
          <a:endParaRPr lang="en-US"/>
        </a:p>
      </dgm:t>
    </dgm:pt>
    <dgm:pt modelId="{80BFCC98-98A4-4523-80DC-52AE4A30BED5}" type="sibTrans" cxnId="{FF5926DC-F50D-420A-AE87-597B2D41CDFC}">
      <dgm:prSet/>
      <dgm:spPr/>
      <dgm:t>
        <a:bodyPr/>
        <a:lstStyle/>
        <a:p>
          <a:endParaRPr lang="en-US"/>
        </a:p>
      </dgm:t>
    </dgm:pt>
    <dgm:pt modelId="{7E338047-38C8-4A98-9A92-4BFA568F20F3}" type="pres">
      <dgm:prSet presAssocID="{6EB481D6-3507-4785-9A79-99CB4E27EE7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7A6EAA6-784D-4320-974A-509809A30EC8}" type="pres">
      <dgm:prSet presAssocID="{6EB481D6-3507-4785-9A79-99CB4E27EE7D}" presName="cycle" presStyleCnt="0"/>
      <dgm:spPr/>
    </dgm:pt>
    <dgm:pt modelId="{3889E56F-D1CE-46BB-88CB-DE4048BD7540}" type="pres">
      <dgm:prSet presAssocID="{6EB481D6-3507-4785-9A79-99CB4E27EE7D}" presName="centerShape" presStyleCnt="0"/>
      <dgm:spPr/>
    </dgm:pt>
    <dgm:pt modelId="{12915F80-000F-42F2-8A96-2DA75831EFE3}" type="pres">
      <dgm:prSet presAssocID="{6EB481D6-3507-4785-9A79-99CB4E27EE7D}" presName="connSite" presStyleLbl="node1" presStyleIdx="0" presStyleCnt="6"/>
      <dgm:spPr/>
    </dgm:pt>
    <dgm:pt modelId="{15C6DA83-BC8B-434A-8664-8C1EC09F810E}" type="pres">
      <dgm:prSet presAssocID="{6EB481D6-3507-4785-9A79-99CB4E27EE7D}" presName="visible" presStyleLbl="node1" presStyleIdx="0" presStyleCnt="6"/>
      <dgm:spPr/>
    </dgm:pt>
    <dgm:pt modelId="{4645CA27-AC73-4B20-9A2B-E9AE81AAACA8}" type="pres">
      <dgm:prSet presAssocID="{1D7E81A8-D9D8-4E0A-9379-7B251FB86101}" presName="Name25" presStyleLbl="parChTrans1D1" presStyleIdx="0" presStyleCnt="5"/>
      <dgm:spPr/>
    </dgm:pt>
    <dgm:pt modelId="{02DDF588-7E6A-47B5-9001-CE62A32A3E58}" type="pres">
      <dgm:prSet presAssocID="{CE8D1B79-90C1-49A0-A258-30FD87DFA1E4}" presName="node" presStyleCnt="0"/>
      <dgm:spPr/>
    </dgm:pt>
    <dgm:pt modelId="{0ECBCFEF-5DE9-4575-80BC-6FB4F5577273}" type="pres">
      <dgm:prSet presAssocID="{CE8D1B79-90C1-49A0-A258-30FD87DFA1E4}" presName="parentNode" presStyleLbl="node1" presStyleIdx="1" presStyleCnt="6" custScaleX="133280" custScaleY="132844">
        <dgm:presLayoutVars>
          <dgm:chMax val="1"/>
          <dgm:bulletEnabled val="1"/>
        </dgm:presLayoutVars>
      </dgm:prSet>
      <dgm:spPr/>
    </dgm:pt>
    <dgm:pt modelId="{141CAD03-D500-4823-B22D-63C4F3BF2140}" type="pres">
      <dgm:prSet presAssocID="{CE8D1B79-90C1-49A0-A258-30FD87DFA1E4}" presName="childNode" presStyleLbl="revTx" presStyleIdx="0" presStyleCnt="0">
        <dgm:presLayoutVars>
          <dgm:bulletEnabled val="1"/>
        </dgm:presLayoutVars>
      </dgm:prSet>
      <dgm:spPr/>
    </dgm:pt>
    <dgm:pt modelId="{8562A3FE-273D-422B-8CF0-CA663FDB1ABA}" type="pres">
      <dgm:prSet presAssocID="{571248D8-ADF3-4150-A079-EAD483E31BB5}" presName="Name25" presStyleLbl="parChTrans1D1" presStyleIdx="1" presStyleCnt="5"/>
      <dgm:spPr/>
    </dgm:pt>
    <dgm:pt modelId="{0324B3A9-F1B6-4517-82B0-40B9DF03B136}" type="pres">
      <dgm:prSet presAssocID="{6221C295-6BFC-4497-AA64-56991EC9BDAB}" presName="node" presStyleCnt="0"/>
      <dgm:spPr/>
    </dgm:pt>
    <dgm:pt modelId="{8CC291EA-F48D-4E43-A2F5-41A3C6C74093}" type="pres">
      <dgm:prSet presAssocID="{6221C295-6BFC-4497-AA64-56991EC9BDAB}" presName="parentNode" presStyleLbl="node1" presStyleIdx="2" presStyleCnt="6" custScaleX="133280" custScaleY="132844">
        <dgm:presLayoutVars>
          <dgm:chMax val="1"/>
          <dgm:bulletEnabled val="1"/>
        </dgm:presLayoutVars>
      </dgm:prSet>
      <dgm:spPr/>
    </dgm:pt>
    <dgm:pt modelId="{62B969A0-73A1-47D6-9D2B-1A2D8D0545B0}" type="pres">
      <dgm:prSet presAssocID="{6221C295-6BFC-4497-AA64-56991EC9BDAB}" presName="childNode" presStyleLbl="revTx" presStyleIdx="0" presStyleCnt="0">
        <dgm:presLayoutVars>
          <dgm:bulletEnabled val="1"/>
        </dgm:presLayoutVars>
      </dgm:prSet>
      <dgm:spPr/>
    </dgm:pt>
    <dgm:pt modelId="{C81D661F-0515-4858-A6C3-24C608BB3EFF}" type="pres">
      <dgm:prSet presAssocID="{297581BA-AF48-4C11-9E59-411BDA323AA0}" presName="Name25" presStyleLbl="parChTrans1D1" presStyleIdx="2" presStyleCnt="5"/>
      <dgm:spPr/>
    </dgm:pt>
    <dgm:pt modelId="{43678D4D-013F-4A2D-B9B1-44D60B4E8FA4}" type="pres">
      <dgm:prSet presAssocID="{B3890732-65A9-44C0-9B89-0DFB0F4A6485}" presName="node" presStyleCnt="0"/>
      <dgm:spPr/>
    </dgm:pt>
    <dgm:pt modelId="{DFB43A66-7477-47E1-B6A8-4BBE6810AC1C}" type="pres">
      <dgm:prSet presAssocID="{B3890732-65A9-44C0-9B89-0DFB0F4A6485}" presName="parentNode" presStyleLbl="node1" presStyleIdx="3" presStyleCnt="6" custScaleX="133280" custScaleY="132844">
        <dgm:presLayoutVars>
          <dgm:chMax val="1"/>
          <dgm:bulletEnabled val="1"/>
        </dgm:presLayoutVars>
      </dgm:prSet>
      <dgm:spPr/>
    </dgm:pt>
    <dgm:pt modelId="{BEBEDE88-05B9-4E41-9227-2D38CAC1BFB8}" type="pres">
      <dgm:prSet presAssocID="{B3890732-65A9-44C0-9B89-0DFB0F4A6485}" presName="childNode" presStyleLbl="revTx" presStyleIdx="0" presStyleCnt="0">
        <dgm:presLayoutVars>
          <dgm:bulletEnabled val="1"/>
        </dgm:presLayoutVars>
      </dgm:prSet>
      <dgm:spPr/>
    </dgm:pt>
    <dgm:pt modelId="{8CD3FD01-B4DE-4D2C-A79F-F8DCAB6DAACE}" type="pres">
      <dgm:prSet presAssocID="{ACC7CEC3-10C2-4052-8604-78DB72CB62F9}" presName="Name25" presStyleLbl="parChTrans1D1" presStyleIdx="3" presStyleCnt="5"/>
      <dgm:spPr/>
    </dgm:pt>
    <dgm:pt modelId="{8E6B9853-34EB-4C4F-8911-7ABF56E20B5E}" type="pres">
      <dgm:prSet presAssocID="{52FE9027-5DD1-4009-BF2D-77D904D2B4C4}" presName="node" presStyleCnt="0"/>
      <dgm:spPr/>
    </dgm:pt>
    <dgm:pt modelId="{28799FD9-5F58-48DB-8DCB-30AFE96C1EB8}" type="pres">
      <dgm:prSet presAssocID="{52FE9027-5DD1-4009-BF2D-77D904D2B4C4}" presName="parentNode" presStyleLbl="node1" presStyleIdx="4" presStyleCnt="6" custScaleX="133280" custScaleY="132844">
        <dgm:presLayoutVars>
          <dgm:chMax val="1"/>
          <dgm:bulletEnabled val="1"/>
        </dgm:presLayoutVars>
      </dgm:prSet>
      <dgm:spPr/>
    </dgm:pt>
    <dgm:pt modelId="{87B2DDC5-6F90-4360-849C-BCD2A5F937CD}" type="pres">
      <dgm:prSet presAssocID="{52FE9027-5DD1-4009-BF2D-77D904D2B4C4}" presName="childNode" presStyleLbl="revTx" presStyleIdx="0" presStyleCnt="0">
        <dgm:presLayoutVars>
          <dgm:bulletEnabled val="1"/>
        </dgm:presLayoutVars>
      </dgm:prSet>
      <dgm:spPr/>
    </dgm:pt>
    <dgm:pt modelId="{0522FF68-A935-4566-9FF6-A0524A5804E9}" type="pres">
      <dgm:prSet presAssocID="{D2098F8B-963E-40A8-9EEF-8807E97F9ADA}" presName="Name25" presStyleLbl="parChTrans1D1" presStyleIdx="4" presStyleCnt="5"/>
      <dgm:spPr/>
    </dgm:pt>
    <dgm:pt modelId="{0325FBFB-B928-4560-873C-E0C963AE6B11}" type="pres">
      <dgm:prSet presAssocID="{C8293717-AEA7-4179-B5B6-F8C84A776B12}" presName="node" presStyleCnt="0"/>
      <dgm:spPr/>
    </dgm:pt>
    <dgm:pt modelId="{0194D860-1943-463B-8CEF-BBB9E958277F}" type="pres">
      <dgm:prSet presAssocID="{C8293717-AEA7-4179-B5B6-F8C84A776B12}" presName="parentNode" presStyleLbl="node1" presStyleIdx="5" presStyleCnt="6" custScaleX="133280" custScaleY="132844">
        <dgm:presLayoutVars>
          <dgm:chMax val="1"/>
          <dgm:bulletEnabled val="1"/>
        </dgm:presLayoutVars>
      </dgm:prSet>
      <dgm:spPr/>
    </dgm:pt>
    <dgm:pt modelId="{A975C6A6-F550-4119-AAB0-EEC41211B2A4}" type="pres">
      <dgm:prSet presAssocID="{C8293717-AEA7-4179-B5B6-F8C84A776B1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E3D4F05D-6058-4BDF-83A0-83F8F3409575}" type="presOf" srcId="{571248D8-ADF3-4150-A079-EAD483E31BB5}" destId="{8562A3FE-273D-422B-8CF0-CA663FDB1ABA}" srcOrd="0" destOrd="0" presId="urn:microsoft.com/office/officeart/2005/8/layout/radial2"/>
    <dgm:cxn modelId="{A3618D6C-9D35-4C20-B97B-330C41065EFB}" srcId="{6EB481D6-3507-4785-9A79-99CB4E27EE7D}" destId="{CE8D1B79-90C1-49A0-A258-30FD87DFA1E4}" srcOrd="0" destOrd="0" parTransId="{1D7E81A8-D9D8-4E0A-9379-7B251FB86101}" sibTransId="{2D2C7DE8-ACA3-499F-8390-AA4DEFF99B3D}"/>
    <dgm:cxn modelId="{9DB1546E-0DF3-4DD4-BECF-BB4EB3C18DE9}" type="presOf" srcId="{ACC7CEC3-10C2-4052-8604-78DB72CB62F9}" destId="{8CD3FD01-B4DE-4D2C-A79F-F8DCAB6DAACE}" srcOrd="0" destOrd="0" presId="urn:microsoft.com/office/officeart/2005/8/layout/radial2"/>
    <dgm:cxn modelId="{BECCFB70-CC2F-4F20-AEAD-A21D23E6E329}" type="presOf" srcId="{297581BA-AF48-4C11-9E59-411BDA323AA0}" destId="{C81D661F-0515-4858-A6C3-24C608BB3EFF}" srcOrd="0" destOrd="0" presId="urn:microsoft.com/office/officeart/2005/8/layout/radial2"/>
    <dgm:cxn modelId="{60E90775-E23C-42DC-8E85-62558CBB7EDA}" type="presOf" srcId="{52FE9027-5DD1-4009-BF2D-77D904D2B4C4}" destId="{28799FD9-5F58-48DB-8DCB-30AFE96C1EB8}" srcOrd="0" destOrd="0" presId="urn:microsoft.com/office/officeart/2005/8/layout/radial2"/>
    <dgm:cxn modelId="{55F9778D-AC8C-41CE-B8DC-3C623EB2E89F}" type="presOf" srcId="{C8293717-AEA7-4179-B5B6-F8C84A776B12}" destId="{0194D860-1943-463B-8CEF-BBB9E958277F}" srcOrd="0" destOrd="0" presId="urn:microsoft.com/office/officeart/2005/8/layout/radial2"/>
    <dgm:cxn modelId="{92D6F89F-1310-44CF-B865-F515D3E81299}" srcId="{6EB481D6-3507-4785-9A79-99CB4E27EE7D}" destId="{52FE9027-5DD1-4009-BF2D-77D904D2B4C4}" srcOrd="3" destOrd="0" parTransId="{ACC7CEC3-10C2-4052-8604-78DB72CB62F9}" sibTransId="{96B849CB-2041-459E-A66A-355E41AD525E}"/>
    <dgm:cxn modelId="{161EDFBD-C964-45B1-8CD1-7BBF9915379C}" type="presOf" srcId="{B3890732-65A9-44C0-9B89-0DFB0F4A6485}" destId="{DFB43A66-7477-47E1-B6A8-4BBE6810AC1C}" srcOrd="0" destOrd="0" presId="urn:microsoft.com/office/officeart/2005/8/layout/radial2"/>
    <dgm:cxn modelId="{191470CE-2BE3-4FA4-ACD1-B9742AD4A51B}" type="presOf" srcId="{6221C295-6BFC-4497-AA64-56991EC9BDAB}" destId="{8CC291EA-F48D-4E43-A2F5-41A3C6C74093}" srcOrd="0" destOrd="0" presId="urn:microsoft.com/office/officeart/2005/8/layout/radial2"/>
    <dgm:cxn modelId="{222C89D1-8427-42FD-8E82-8BDB9D0B625F}" srcId="{6EB481D6-3507-4785-9A79-99CB4E27EE7D}" destId="{6221C295-6BFC-4497-AA64-56991EC9BDAB}" srcOrd="1" destOrd="0" parTransId="{571248D8-ADF3-4150-A079-EAD483E31BB5}" sibTransId="{3BDEC4BA-BD09-46AF-B0A2-0E1CC1B9A5BD}"/>
    <dgm:cxn modelId="{19A0C6D9-4E97-4B15-AE81-43612D948320}" type="presOf" srcId="{D2098F8B-963E-40A8-9EEF-8807E97F9ADA}" destId="{0522FF68-A935-4566-9FF6-A0524A5804E9}" srcOrd="0" destOrd="0" presId="urn:microsoft.com/office/officeart/2005/8/layout/radial2"/>
    <dgm:cxn modelId="{FF5926DC-F50D-420A-AE87-597B2D41CDFC}" srcId="{6EB481D6-3507-4785-9A79-99CB4E27EE7D}" destId="{C8293717-AEA7-4179-B5B6-F8C84A776B12}" srcOrd="4" destOrd="0" parTransId="{D2098F8B-963E-40A8-9EEF-8807E97F9ADA}" sibTransId="{80BFCC98-98A4-4523-80DC-52AE4A30BED5}"/>
    <dgm:cxn modelId="{3BC069E8-9FFB-4275-B097-E7CCFC1F44A7}" type="presOf" srcId="{CE8D1B79-90C1-49A0-A258-30FD87DFA1E4}" destId="{0ECBCFEF-5DE9-4575-80BC-6FB4F5577273}" srcOrd="0" destOrd="0" presId="urn:microsoft.com/office/officeart/2005/8/layout/radial2"/>
    <dgm:cxn modelId="{5E260EF2-82FF-494F-A601-1C6DAE10EEA4}" type="presOf" srcId="{1D7E81A8-D9D8-4E0A-9379-7B251FB86101}" destId="{4645CA27-AC73-4B20-9A2B-E9AE81AAACA8}" srcOrd="0" destOrd="0" presId="urn:microsoft.com/office/officeart/2005/8/layout/radial2"/>
    <dgm:cxn modelId="{4F8860F2-5591-4C56-A49B-2C8AFAF01735}" srcId="{6EB481D6-3507-4785-9A79-99CB4E27EE7D}" destId="{B3890732-65A9-44C0-9B89-0DFB0F4A6485}" srcOrd="2" destOrd="0" parTransId="{297581BA-AF48-4C11-9E59-411BDA323AA0}" sibTransId="{7D0F9AAB-B090-42EC-9D58-8FD1286249ED}"/>
    <dgm:cxn modelId="{23C1C0F9-E324-4BFB-AFC5-F07E947E78DC}" type="presOf" srcId="{6EB481D6-3507-4785-9A79-99CB4E27EE7D}" destId="{7E338047-38C8-4A98-9A92-4BFA568F20F3}" srcOrd="0" destOrd="0" presId="urn:microsoft.com/office/officeart/2005/8/layout/radial2"/>
    <dgm:cxn modelId="{8E845ECA-ADEB-419E-A2AB-57E4BE900034}" type="presParOf" srcId="{7E338047-38C8-4A98-9A92-4BFA568F20F3}" destId="{17A6EAA6-784D-4320-974A-509809A30EC8}" srcOrd="0" destOrd="0" presId="urn:microsoft.com/office/officeart/2005/8/layout/radial2"/>
    <dgm:cxn modelId="{0BE4A8FF-FD8B-4284-AC36-19DD6EB535CA}" type="presParOf" srcId="{17A6EAA6-784D-4320-974A-509809A30EC8}" destId="{3889E56F-D1CE-46BB-88CB-DE4048BD7540}" srcOrd="0" destOrd="0" presId="urn:microsoft.com/office/officeart/2005/8/layout/radial2"/>
    <dgm:cxn modelId="{8D5CD0D4-2FD1-4D6E-A3D4-69E114455EE9}" type="presParOf" srcId="{3889E56F-D1CE-46BB-88CB-DE4048BD7540}" destId="{12915F80-000F-42F2-8A96-2DA75831EFE3}" srcOrd="0" destOrd="0" presId="urn:microsoft.com/office/officeart/2005/8/layout/radial2"/>
    <dgm:cxn modelId="{FCD916B2-919C-4F93-8E07-B5D1032826AB}" type="presParOf" srcId="{3889E56F-D1CE-46BB-88CB-DE4048BD7540}" destId="{15C6DA83-BC8B-434A-8664-8C1EC09F810E}" srcOrd="1" destOrd="0" presId="urn:microsoft.com/office/officeart/2005/8/layout/radial2"/>
    <dgm:cxn modelId="{38560798-A5DE-447A-948C-9E922B5363A7}" type="presParOf" srcId="{17A6EAA6-784D-4320-974A-509809A30EC8}" destId="{4645CA27-AC73-4B20-9A2B-E9AE81AAACA8}" srcOrd="1" destOrd="0" presId="urn:microsoft.com/office/officeart/2005/8/layout/radial2"/>
    <dgm:cxn modelId="{01BD8ADC-3879-435C-9709-B8FB8330049C}" type="presParOf" srcId="{17A6EAA6-784D-4320-974A-509809A30EC8}" destId="{02DDF588-7E6A-47B5-9001-CE62A32A3E58}" srcOrd="2" destOrd="0" presId="urn:microsoft.com/office/officeart/2005/8/layout/radial2"/>
    <dgm:cxn modelId="{13BDDAC8-EF24-48F8-BDB6-8E6B90BBC844}" type="presParOf" srcId="{02DDF588-7E6A-47B5-9001-CE62A32A3E58}" destId="{0ECBCFEF-5DE9-4575-80BC-6FB4F5577273}" srcOrd="0" destOrd="0" presId="urn:microsoft.com/office/officeart/2005/8/layout/radial2"/>
    <dgm:cxn modelId="{45B9D2E5-4C5D-4DB8-A0E8-D87166A010ED}" type="presParOf" srcId="{02DDF588-7E6A-47B5-9001-CE62A32A3E58}" destId="{141CAD03-D500-4823-B22D-63C4F3BF2140}" srcOrd="1" destOrd="0" presId="urn:microsoft.com/office/officeart/2005/8/layout/radial2"/>
    <dgm:cxn modelId="{CDFA6E16-603A-4274-9729-28754831269D}" type="presParOf" srcId="{17A6EAA6-784D-4320-974A-509809A30EC8}" destId="{8562A3FE-273D-422B-8CF0-CA663FDB1ABA}" srcOrd="3" destOrd="0" presId="urn:microsoft.com/office/officeart/2005/8/layout/radial2"/>
    <dgm:cxn modelId="{CF48ED62-BBD7-42FE-B7BA-F63E382FFB65}" type="presParOf" srcId="{17A6EAA6-784D-4320-974A-509809A30EC8}" destId="{0324B3A9-F1B6-4517-82B0-40B9DF03B136}" srcOrd="4" destOrd="0" presId="urn:microsoft.com/office/officeart/2005/8/layout/radial2"/>
    <dgm:cxn modelId="{F35E76B1-1794-4977-AF13-CD2C7B1EA1BF}" type="presParOf" srcId="{0324B3A9-F1B6-4517-82B0-40B9DF03B136}" destId="{8CC291EA-F48D-4E43-A2F5-41A3C6C74093}" srcOrd="0" destOrd="0" presId="urn:microsoft.com/office/officeart/2005/8/layout/radial2"/>
    <dgm:cxn modelId="{B6C13A42-CB18-4BFB-AD49-FDB377918842}" type="presParOf" srcId="{0324B3A9-F1B6-4517-82B0-40B9DF03B136}" destId="{62B969A0-73A1-47D6-9D2B-1A2D8D0545B0}" srcOrd="1" destOrd="0" presId="urn:microsoft.com/office/officeart/2005/8/layout/radial2"/>
    <dgm:cxn modelId="{DEDD576E-81D8-4382-B839-3BA6B6343962}" type="presParOf" srcId="{17A6EAA6-784D-4320-974A-509809A30EC8}" destId="{C81D661F-0515-4858-A6C3-24C608BB3EFF}" srcOrd="5" destOrd="0" presId="urn:microsoft.com/office/officeart/2005/8/layout/radial2"/>
    <dgm:cxn modelId="{765E0DA7-8B4D-469B-BD86-9C79050E4F66}" type="presParOf" srcId="{17A6EAA6-784D-4320-974A-509809A30EC8}" destId="{43678D4D-013F-4A2D-B9B1-44D60B4E8FA4}" srcOrd="6" destOrd="0" presId="urn:microsoft.com/office/officeart/2005/8/layout/radial2"/>
    <dgm:cxn modelId="{9ACB9784-F2E0-40F1-B01E-7D44C8EEFD32}" type="presParOf" srcId="{43678D4D-013F-4A2D-B9B1-44D60B4E8FA4}" destId="{DFB43A66-7477-47E1-B6A8-4BBE6810AC1C}" srcOrd="0" destOrd="0" presId="urn:microsoft.com/office/officeart/2005/8/layout/radial2"/>
    <dgm:cxn modelId="{E0FD4241-63DD-4EFC-8286-8A8D3FC0EE76}" type="presParOf" srcId="{43678D4D-013F-4A2D-B9B1-44D60B4E8FA4}" destId="{BEBEDE88-05B9-4E41-9227-2D38CAC1BFB8}" srcOrd="1" destOrd="0" presId="urn:microsoft.com/office/officeart/2005/8/layout/radial2"/>
    <dgm:cxn modelId="{57E3723A-C9FD-404C-A040-84BF09B5F2D3}" type="presParOf" srcId="{17A6EAA6-784D-4320-974A-509809A30EC8}" destId="{8CD3FD01-B4DE-4D2C-A79F-F8DCAB6DAACE}" srcOrd="7" destOrd="0" presId="urn:microsoft.com/office/officeart/2005/8/layout/radial2"/>
    <dgm:cxn modelId="{D3F576C0-03AD-4BAF-BB41-79F326B63EAD}" type="presParOf" srcId="{17A6EAA6-784D-4320-974A-509809A30EC8}" destId="{8E6B9853-34EB-4C4F-8911-7ABF56E20B5E}" srcOrd="8" destOrd="0" presId="urn:microsoft.com/office/officeart/2005/8/layout/radial2"/>
    <dgm:cxn modelId="{73A42921-143E-4ED7-8E6A-A0651D6A13FB}" type="presParOf" srcId="{8E6B9853-34EB-4C4F-8911-7ABF56E20B5E}" destId="{28799FD9-5F58-48DB-8DCB-30AFE96C1EB8}" srcOrd="0" destOrd="0" presId="urn:microsoft.com/office/officeart/2005/8/layout/radial2"/>
    <dgm:cxn modelId="{E51F0B27-A322-4C2A-BCC0-06B5240988E3}" type="presParOf" srcId="{8E6B9853-34EB-4C4F-8911-7ABF56E20B5E}" destId="{87B2DDC5-6F90-4360-849C-BCD2A5F937CD}" srcOrd="1" destOrd="0" presId="urn:microsoft.com/office/officeart/2005/8/layout/radial2"/>
    <dgm:cxn modelId="{5F54B75B-5190-4708-BFB1-3B2BFCE035A9}" type="presParOf" srcId="{17A6EAA6-784D-4320-974A-509809A30EC8}" destId="{0522FF68-A935-4566-9FF6-A0524A5804E9}" srcOrd="9" destOrd="0" presId="urn:microsoft.com/office/officeart/2005/8/layout/radial2"/>
    <dgm:cxn modelId="{98B958C7-B4E7-40CC-9CD0-701A2B46E270}" type="presParOf" srcId="{17A6EAA6-784D-4320-974A-509809A30EC8}" destId="{0325FBFB-B928-4560-873C-E0C963AE6B11}" srcOrd="10" destOrd="0" presId="urn:microsoft.com/office/officeart/2005/8/layout/radial2"/>
    <dgm:cxn modelId="{AE08D9E7-0495-401A-975F-95F389AA3192}" type="presParOf" srcId="{0325FBFB-B928-4560-873C-E0C963AE6B11}" destId="{0194D860-1943-463B-8CEF-BBB9E958277F}" srcOrd="0" destOrd="0" presId="urn:microsoft.com/office/officeart/2005/8/layout/radial2"/>
    <dgm:cxn modelId="{A7CDCCB7-5777-4B52-B5DE-ACF97D568D63}" type="presParOf" srcId="{0325FBFB-B928-4560-873C-E0C963AE6B11}" destId="{A975C6A6-F550-4119-AAB0-EEC41211B2A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2FF68-A935-4566-9FF6-A0524A5804E9}">
      <dsp:nvSpPr>
        <dsp:cNvPr id="0" name=""/>
        <dsp:cNvSpPr/>
      </dsp:nvSpPr>
      <dsp:spPr>
        <a:xfrm rot="3411562">
          <a:off x="1281388" y="2383001"/>
          <a:ext cx="887063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887063" y="177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D3FD01-B4DE-4D2C-A79F-F8DCAB6DAACE}">
      <dsp:nvSpPr>
        <dsp:cNvPr id="0" name=""/>
        <dsp:cNvSpPr/>
      </dsp:nvSpPr>
      <dsp:spPr>
        <a:xfrm rot="1765536">
          <a:off x="1549709" y="2054247"/>
          <a:ext cx="772099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772099" y="177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1D661F-0515-4858-A6C3-24C608BB3EFF}">
      <dsp:nvSpPr>
        <dsp:cNvPr id="0" name=""/>
        <dsp:cNvSpPr/>
      </dsp:nvSpPr>
      <dsp:spPr>
        <a:xfrm>
          <a:off x="1599512" y="1674338"/>
          <a:ext cx="773440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773440" y="177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2A3FE-273D-422B-8CF0-CA663FDB1ABA}">
      <dsp:nvSpPr>
        <dsp:cNvPr id="0" name=""/>
        <dsp:cNvSpPr/>
      </dsp:nvSpPr>
      <dsp:spPr>
        <a:xfrm rot="19834464">
          <a:off x="1549709" y="1294429"/>
          <a:ext cx="772099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772099" y="177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45CA27-AC73-4B20-9A2B-E9AE81AAACA8}">
      <dsp:nvSpPr>
        <dsp:cNvPr id="0" name=""/>
        <dsp:cNvSpPr/>
      </dsp:nvSpPr>
      <dsp:spPr>
        <a:xfrm rot="18188438">
          <a:off x="1281388" y="965675"/>
          <a:ext cx="887063" cy="35419"/>
        </a:xfrm>
        <a:custGeom>
          <a:avLst/>
          <a:gdLst/>
          <a:ahLst/>
          <a:cxnLst/>
          <a:rect l="0" t="0" r="0" b="0"/>
          <a:pathLst>
            <a:path>
              <a:moveTo>
                <a:pt x="0" y="17709"/>
              </a:moveTo>
              <a:lnTo>
                <a:pt x="887063" y="1770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C6DA83-BC8B-434A-8664-8C1EC09F810E}">
      <dsp:nvSpPr>
        <dsp:cNvPr id="0" name=""/>
        <dsp:cNvSpPr/>
      </dsp:nvSpPr>
      <dsp:spPr>
        <a:xfrm>
          <a:off x="780404" y="1210220"/>
          <a:ext cx="963655" cy="96365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CBCFEF-5DE9-4575-80BC-6FB4F5577273}">
      <dsp:nvSpPr>
        <dsp:cNvPr id="0" name=""/>
        <dsp:cNvSpPr/>
      </dsp:nvSpPr>
      <dsp:spPr>
        <a:xfrm>
          <a:off x="1792252" y="-93934"/>
          <a:ext cx="770616" cy="768095"/>
        </a:xfrm>
        <a:prstGeom prst="ellipse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ND validation</a:t>
          </a:r>
        </a:p>
      </dsp:txBody>
      <dsp:txXfrm>
        <a:off x="1905106" y="18551"/>
        <a:ext cx="544908" cy="543125"/>
      </dsp:txXfrm>
    </dsp:sp>
    <dsp:sp modelId="{8CC291EA-F48D-4E43-A2F5-41A3C6C74093}">
      <dsp:nvSpPr>
        <dsp:cNvPr id="0" name=""/>
        <dsp:cNvSpPr/>
      </dsp:nvSpPr>
      <dsp:spPr>
        <a:xfrm>
          <a:off x="2222033" y="549278"/>
          <a:ext cx="770616" cy="768095"/>
        </a:xfrm>
        <a:prstGeom prst="ellipse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AM validation</a:t>
          </a:r>
        </a:p>
      </dsp:txBody>
      <dsp:txXfrm>
        <a:off x="2334887" y="661763"/>
        <a:ext cx="544908" cy="543125"/>
      </dsp:txXfrm>
    </dsp:sp>
    <dsp:sp modelId="{DFB43A66-7477-47E1-B6A8-4BBE6810AC1C}">
      <dsp:nvSpPr>
        <dsp:cNvPr id="0" name=""/>
        <dsp:cNvSpPr/>
      </dsp:nvSpPr>
      <dsp:spPr>
        <a:xfrm>
          <a:off x="2372952" y="1308000"/>
          <a:ext cx="770616" cy="768095"/>
        </a:xfrm>
        <a:prstGeom prst="ellipse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Dosimetry</a:t>
          </a:r>
        </a:p>
      </dsp:txBody>
      <dsp:txXfrm>
        <a:off x="2485806" y="1420485"/>
        <a:ext cx="544908" cy="543125"/>
      </dsp:txXfrm>
    </dsp:sp>
    <dsp:sp modelId="{28799FD9-5F58-48DB-8DCB-30AFE96C1EB8}">
      <dsp:nvSpPr>
        <dsp:cNvPr id="0" name=""/>
        <dsp:cNvSpPr/>
      </dsp:nvSpPr>
      <dsp:spPr>
        <a:xfrm>
          <a:off x="2222033" y="2066722"/>
          <a:ext cx="770616" cy="768095"/>
        </a:xfrm>
        <a:prstGeom prst="ellipse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Reactor kinetics</a:t>
          </a:r>
        </a:p>
      </dsp:txBody>
      <dsp:txXfrm>
        <a:off x="2334887" y="2179207"/>
        <a:ext cx="544908" cy="543125"/>
      </dsp:txXfrm>
    </dsp:sp>
    <dsp:sp modelId="{0194D860-1943-463B-8CEF-BBB9E958277F}">
      <dsp:nvSpPr>
        <dsp:cNvPr id="0" name=""/>
        <dsp:cNvSpPr/>
      </dsp:nvSpPr>
      <dsp:spPr>
        <a:xfrm>
          <a:off x="1792252" y="2709935"/>
          <a:ext cx="770616" cy="768095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Materials</a:t>
          </a:r>
        </a:p>
      </dsp:txBody>
      <dsp:txXfrm>
        <a:off x="1905106" y="2822420"/>
        <a:ext cx="544908" cy="543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264E-8066-E947-B6B5-B5BD434D7B6B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8D52D-A3F1-4B43-9554-93E43582D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83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528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34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20232FE-02A3-6D41-B422-B15757ACBFED}" type="datetime1">
              <a:rPr lang="en-US" smtClean="0"/>
              <a:t>8/12/2024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Los Alamos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1711495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86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27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8D52D-A3F1-4B43-9554-93E43582DB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1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30155" y="-61068"/>
            <a:ext cx="3331464" cy="1529754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2084" y="4777340"/>
            <a:ext cx="598099" cy="274637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5989821" y="1300655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9" name="Picture Placeholder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b="12762"/>
          <a:stretch>
            <a:fillRect/>
          </a:stretch>
        </p:blipFill>
        <p:spPr>
          <a:xfrm>
            <a:off x="9525" y="10584"/>
            <a:ext cx="5177238" cy="511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278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4C81F0B-8618-5048-B4DE-BD368EF15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46320" y="1143000"/>
            <a:ext cx="3840480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46320" y="1508760"/>
            <a:ext cx="3840480" cy="303476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81090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57200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7200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40CF37B-5EB6-BB4B-B71C-92850D6AD9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5001768" y="1143000"/>
            <a:ext cx="368503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01768" y="3520440"/>
            <a:ext cx="3685032" cy="1810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1768" y="3840480"/>
            <a:ext cx="368503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01768" y="3246120"/>
            <a:ext cx="368503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352064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143000"/>
            <a:ext cx="249328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81D3D8-EF53-B742-9503-445BBEA0B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327400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335992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33599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35991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188617" y="1143000"/>
            <a:ext cx="2496312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198777" y="352044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32" y="3840480"/>
            <a:ext cx="2496312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98067" y="3246120"/>
            <a:ext cx="2496312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92932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 userDrawn="1">
          <p15:clr>
            <a:srgbClr val="FBAE40"/>
          </p15:clr>
        </p15:guide>
        <p15:guide id="2" pos="4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572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72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7643A51-B237-7547-995A-CDF40F66D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6009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6009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26009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6009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73456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73456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73456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73456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6858000" y="1143000"/>
            <a:ext cx="1828800" cy="2029968"/>
          </a:xfrm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858000" y="352044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6858000" y="3840480"/>
            <a:ext cx="1828800" cy="73152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58000" y="3246120"/>
            <a:ext cx="18288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6194956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" y="1143000"/>
            <a:ext cx="8229600" cy="3106216"/>
          </a:xfrm>
        </p:spPr>
        <p:txBody>
          <a:bodyPr/>
          <a:lstStyle>
            <a:lvl1pPr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3A5F4-4B8C-E24E-A945-D0CF5E42F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4396742"/>
            <a:ext cx="8229600" cy="1828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832136" y="0"/>
            <a:ext cx="565609" cy="565609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832136" y="999242"/>
            <a:ext cx="565609" cy="565609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832136" y="2036191"/>
            <a:ext cx="565609" cy="565609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832136" y="3073140"/>
            <a:ext cx="565609" cy="565609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1784645" y="-715416"/>
            <a:ext cx="151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109430" y="-249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109430" y="987317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109430" y="2033693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109430" y="3080068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832136" y="4156183"/>
            <a:ext cx="565609" cy="56560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109430" y="4163111"/>
            <a:ext cx="1307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4163876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9370"/>
            <a:ext cx="8226054" cy="669156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948526"/>
            <a:ext cx="8226054" cy="3394873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13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en-US" sz="2100" b="1" dirty="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028701"/>
            <a:ext cx="8229600" cy="3394472"/>
          </a:xfrm>
        </p:spPr>
        <p:txBody>
          <a:bodyPr>
            <a:no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3399"/>
              </a:buClr>
              <a:buSzPct val="125000"/>
              <a:buFont typeface="Arial" panose="020B0604020202020204" pitchFamily="34" charset="0"/>
              <a:buChar char="•"/>
              <a:tabLst/>
              <a:defRPr sz="1800" baseline="0">
                <a:solidFill>
                  <a:schemeClr val="tx1"/>
                </a:solidFill>
              </a:defRPr>
            </a:lvl1pPr>
            <a:lvl2pPr marL="517922" marR="0" indent="-25955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165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cs typeface="Arial" pitchFamily="34" charset="0"/>
              </a:defRPr>
            </a:lvl2pPr>
            <a:lvl3pPr marL="773906" marR="0" indent="-263129" algn="l" defTabSz="6858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  <a:tabLst/>
              <a:defRPr sz="1500">
                <a:solidFill>
                  <a:schemeClr val="tx1"/>
                </a:solidFill>
              </a:defRPr>
            </a:lvl3pPr>
            <a:lvl4pPr marL="1031081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30000"/>
              <a:buFont typeface="Arial" panose="020B0604020202020204" pitchFamily="34" charset="0"/>
              <a:buChar char="-"/>
              <a:tabLst/>
              <a:defRPr sz="1350">
                <a:solidFill>
                  <a:schemeClr val="tx1"/>
                </a:solidFill>
              </a:defRPr>
            </a:lvl4pPr>
            <a:lvl5pPr marL="1372791" marR="0" indent="-169069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70257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2999"/>
            <a:ext cx="8226054" cy="3200400"/>
          </a:xfrm>
        </p:spPr>
        <p:txBody>
          <a:bodyPr lIns="0" tIns="0" rIns="0" bIns="0">
            <a:noAutofit/>
          </a:bodyPr>
          <a:lstStyle>
            <a:lvl1pPr marL="230188" indent="-230188">
              <a:lnSpc>
                <a:spcPct val="100000"/>
              </a:lnSpc>
              <a:spcBef>
                <a:spcPts val="60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3963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_w logo wtrmrk">
  <p:cSld name="2_Text Only_w logo wtrmr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5"/>
          <p:cNvSpPr txBox="1">
            <a:spLocks noGrp="1"/>
          </p:cNvSpPr>
          <p:nvPr>
            <p:ph type="body" idx="1"/>
          </p:nvPr>
        </p:nvSpPr>
        <p:spPr>
          <a:xfrm>
            <a:off x="457200" y="457200"/>
            <a:ext cx="8226054" cy="66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F7E"/>
              </a:buClr>
              <a:buSzPts val="2400"/>
              <a:buNone/>
              <a:defRPr sz="2400" b="1" i="0">
                <a:solidFill>
                  <a:srgbClr val="000F7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body" idx="2"/>
          </p:nvPr>
        </p:nvSpPr>
        <p:spPr>
          <a:xfrm>
            <a:off x="457200" y="1142999"/>
            <a:ext cx="8226054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−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−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4170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C25BDFE-288F-694A-8F3E-5EA7C70FB2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7200"/>
            <a:ext cx="8229600" cy="66751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543AE689-5E80-EF4B-BEB2-12EB7E2E75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3671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F08DEE9-E8E9-294E-AFDB-272348017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97816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F515D795-953A-8047-83C7-D0752DBDB0F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1106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C01086B-B4A6-8A48-849F-4A810C93B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5141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C2E775BD-5F42-B44F-98CB-85BE7A979F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76589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9266F9AF-0547-674E-8536-FB560908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03643" y="2035380"/>
            <a:ext cx="1098804" cy="843802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1F14FC34-4139-5E42-8B4C-3D14628AB1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3671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9C51006D-405B-1540-844A-A08EDAFBA8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917717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B91A61BE-01BD-F145-9B92-D20E78E3DAB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32119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D5F2828C-B1EF-364B-8D48-33FAC26A311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5412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0D5B74BE-11D4-3E4C-AA8A-16543EABA1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00883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43" name="Text Placeholder 37">
            <a:extLst>
              <a:ext uri="{FF2B5EF4-FFF2-40B4-BE49-F238E27FC236}">
                <a16:creationId xmlns:a16="http://schemas.microsoft.com/office/drawing/2014/main" id="{A61A0372-A989-7542-8743-212304AD19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00235" y="1589748"/>
            <a:ext cx="248625" cy="213487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69C3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44" name="Slide Number Placeholder 3">
            <a:extLst>
              <a:ext uri="{FF2B5EF4-FFF2-40B4-BE49-F238E27FC236}">
                <a16:creationId xmlns:a16="http://schemas.microsoft.com/office/drawing/2014/main" id="{F027FF86-7DDC-6340-91C6-1FB3ACD79838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F70A5-083D-2649-B16E-E603A2ACAC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57519" y="3042072"/>
            <a:ext cx="1097280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60BD62F-9DEA-AD47-9777-0410E222A0E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868606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6520748F-3B1C-7D44-9F74-07C77A95BDF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9855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41F05B3B-46BF-E34A-B6EB-3B5C40F9DF4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743305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70A64131-E697-7142-892C-FECA1AF2C56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172200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F72F97E-E60E-FB4D-82AA-CB9ACA474A8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596233" y="3044952"/>
            <a:ext cx="1130626" cy="1289050"/>
          </a:xfrm>
        </p:spPr>
        <p:txBody>
          <a:bodyPr/>
          <a:lstStyle>
            <a:lvl1pPr marL="114300" indent="-114300">
              <a:tabLst/>
              <a:defRPr sz="1200"/>
            </a:lvl1pPr>
            <a:lvl2pPr marL="230188" indent="-115888">
              <a:tabLst/>
              <a:defRPr sz="10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/>
              <a:t>Click to add section summary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52133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0209B-88E3-BF46-9F95-91064F80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374" y="1486403"/>
            <a:ext cx="3830320" cy="116955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671309"/>
            <a:ext cx="3830320" cy="485140"/>
          </a:xfrm>
        </p:spPr>
        <p:txBody>
          <a:bodyPr lIns="0" tIns="0" rIns="0" bIns="0"/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58373"/>
            <a:ext cx="3331464" cy="152975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3297127"/>
            <a:ext cx="2714105" cy="243609"/>
          </a:xfrm>
        </p:spPr>
        <p:txBody>
          <a:bodyPr lIns="0" tIns="0" rIns="0" bIns="0"/>
          <a:lstStyle>
            <a:lvl1pPr>
              <a:buNone/>
              <a:defRPr sz="12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40122"/>
            <a:ext cx="2597150" cy="379412"/>
          </a:xfrm>
        </p:spPr>
        <p:txBody>
          <a:bodyPr lIns="0" tIns="0" rIns="0" bIns="0" anchor="t" anchorCtr="0"/>
          <a:lstStyle>
            <a:lvl1pPr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3521" y="4751400"/>
            <a:ext cx="598099" cy="27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53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_TOC or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28600">
              <a:buClr>
                <a:schemeClr val="bg1"/>
              </a:buClr>
              <a:tabLst/>
              <a:defRPr/>
            </a:lvl1pPr>
            <a:lvl2pPr marL="458788" indent="-230188">
              <a:buClr>
                <a:schemeClr val="bg1"/>
              </a:buClr>
              <a:buFont typeface="System Font Regular"/>
              <a:buChar char="⁃"/>
              <a:tabLst/>
              <a:defRPr/>
            </a:lvl2pPr>
            <a:lvl3pPr marL="687388" indent="-228600">
              <a:buClr>
                <a:schemeClr val="bg1"/>
              </a:buClr>
              <a:tabLst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020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 2_TOC or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9708-8F60-B848-8CBD-C589BF8C17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457200"/>
            <a:ext cx="8229600" cy="685800"/>
          </a:xfrm>
        </p:spPr>
        <p:txBody>
          <a:bodyPr anchor="t" anchorCtr="0"/>
          <a:lstStyle>
            <a:lvl1pPr algn="l">
              <a:defRPr sz="2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add Title, Table of Contents, or 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7BDE90-6843-5841-BCCB-3479AD558E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" y="1143000"/>
            <a:ext cx="8229600" cy="2973388"/>
          </a:xfrm>
        </p:spPr>
        <p:txBody>
          <a:bodyPr/>
          <a:lstStyle>
            <a:lvl1pPr marL="228600" indent="-217488">
              <a:buClr>
                <a:srgbClr val="3296DC"/>
              </a:buClr>
              <a:buFont typeface="+mj-lt"/>
              <a:buAutoNum type="arabicPeriod"/>
              <a:tabLst/>
              <a:defRPr/>
            </a:lvl1pPr>
            <a:lvl2pPr marL="458788" indent="-230188">
              <a:buClr>
                <a:srgbClr val="3296DC"/>
              </a:buClr>
              <a:buFont typeface="+mj-lt"/>
              <a:buAutoNum type="arabicPeriod"/>
              <a:tabLst/>
              <a:defRPr/>
            </a:lvl2pPr>
            <a:lvl3pPr marL="687388" indent="-228600">
              <a:buClr>
                <a:srgbClr val="3296DC"/>
              </a:buClr>
              <a:buFont typeface="+mj-lt"/>
              <a:buAutoNum type="arabicPeriod"/>
              <a:tabLst/>
              <a:defRPr/>
            </a:lvl3pPr>
            <a:lvl4pPr marL="1546225" indent="-174625">
              <a:tabLst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82987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628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416383-F938-0C4F-8A6E-698428B70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063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55949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9600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8229600" cy="3195638"/>
          </a:xfrm>
        </p:spPr>
        <p:txBody>
          <a:bodyPr wrap="square"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65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143000"/>
            <a:ext cx="8226055" cy="27238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207C3C-A2F8-9743-BB53-40A9B905E2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8226054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508760"/>
            <a:ext cx="8226054" cy="2906613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50234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C33A5F4-4B8C-E24E-A945-D0CF5E42F3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28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 userDrawn="1">
          <p15:clr>
            <a:srgbClr val="FBAE40"/>
          </p15:clr>
        </p15:guide>
        <p15:guide id="2" pos="2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7" cy="514350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915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389255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7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9B45068-AF7C-AD4F-B69A-E94A7B442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389" y="4727148"/>
            <a:ext cx="272381" cy="272381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6773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76673" y="2571750"/>
            <a:ext cx="3767328" cy="2571750"/>
          </a:xfrm>
          <a:noFill/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5376672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76672" y="0"/>
            <a:ext cx="3767328" cy="2571750"/>
          </a:xfrm>
          <a:noFill/>
          <a:ln>
            <a:noFill/>
          </a:ln>
        </p:spPr>
        <p:txBody>
          <a:bodyPr/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"/>
            <a:ext cx="4523368" cy="6675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71609" y="4420821"/>
            <a:ext cx="1505254" cy="42518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0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1143000"/>
            <a:ext cx="4525963" cy="3195638"/>
          </a:xfrm>
        </p:spPr>
        <p:txBody>
          <a:bodyPr lIns="0" tIns="0" rIns="0" bIns="0">
            <a:noAutofit/>
          </a:bodyPr>
          <a:lstStyle>
            <a:lvl1pPr marL="182880" indent="-182880">
              <a:lnSpc>
                <a:spcPct val="100000"/>
              </a:lnSpc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54402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662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2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6001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8/12/2024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5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61" r:id="rId2"/>
    <p:sldLayoutId id="2147483687" r:id="rId3"/>
    <p:sldLayoutId id="2147483692" r:id="rId4"/>
    <p:sldLayoutId id="2147483686" r:id="rId5"/>
    <p:sldLayoutId id="2147483690" r:id="rId6"/>
    <p:sldLayoutId id="2147483667" r:id="rId7"/>
    <p:sldLayoutId id="2147483688" r:id="rId8"/>
    <p:sldLayoutId id="2147483674" r:id="rId9"/>
    <p:sldLayoutId id="2147483684" r:id="rId10"/>
    <p:sldLayoutId id="2147483678" r:id="rId11"/>
    <p:sldLayoutId id="2147483680" r:id="rId12"/>
    <p:sldLayoutId id="2147483682" r:id="rId13"/>
    <p:sldLayoutId id="2147483689" r:id="rId14"/>
    <p:sldLayoutId id="2147483709" r:id="rId15"/>
    <p:sldLayoutId id="2147483710" r:id="rId16"/>
    <p:sldLayoutId id="2147483711" r:id="rId17"/>
    <p:sldLayoutId id="2147483712" r:id="rId18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1775" indent="-23177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8975" indent="-231775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44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CA0CA6E-9264-BA46-BFA5-E22A76E42D5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81A740-AF18-3546-8642-3792820998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8561" y="4738426"/>
            <a:ext cx="256079" cy="256079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39A08365-AEEB-3D48-A287-0A6C23C5D3D6}"/>
              </a:ext>
            </a:extLst>
          </p:cNvPr>
          <p:cNvSpPr txBox="1">
            <a:spLocks/>
          </p:cNvSpPr>
          <p:nvPr userDrawn="1"/>
        </p:nvSpPr>
        <p:spPr>
          <a:xfrm>
            <a:off x="8741134" y="4849122"/>
            <a:ext cx="220485" cy="20285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198D408-451C-7649-B63F-9BB20EE7A64E}"/>
              </a:ext>
            </a:extLst>
          </p:cNvPr>
          <p:cNvSpPr txBox="1">
            <a:spLocks/>
          </p:cNvSpPr>
          <p:nvPr userDrawn="1"/>
        </p:nvSpPr>
        <p:spPr>
          <a:xfrm>
            <a:off x="7708392" y="4846002"/>
            <a:ext cx="609914" cy="14850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mtClean="0"/>
              <a:pPr/>
              <a:t>8/12/2024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99391D-1BCF-B249-A015-254233AE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7886700" cy="6675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2BBD0-F847-394A-96EA-C2F6C3D00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013"/>
            <a:ext cx="7886700" cy="326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699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4" r:id="rId2"/>
    <p:sldLayoutId id="2147483705" r:id="rId3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0663" algn="l" defTabSz="914400" rtl="0" eaLnBrk="1" latinLnBrk="0" hangingPunct="1">
        <a:lnSpc>
          <a:spcPct val="100000"/>
        </a:lnSpc>
        <a:spcBef>
          <a:spcPts val="600"/>
        </a:spcBef>
        <a:buClr>
          <a:schemeClr val="bg1"/>
        </a:buClr>
        <a:buFont typeface="Arial" panose="020B0604020202020204" pitchFamily="34" charset="0"/>
        <a:buChar char="•"/>
        <a:tabLst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87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ystem Font Regular"/>
        <a:buChar char="-"/>
        <a:tabLst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7388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Wingdings" pitchFamily="2" charset="2"/>
        <a:buChar char="§"/>
        <a:tabLst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17575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SzPct val="100000"/>
        <a:buFont typeface="STIXGeneral-Regular" pitchFamily="2" charset="2"/>
        <a:buChar char="⎯"/>
        <a:tabLst/>
        <a:defRPr sz="1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q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tandfonline.com/doi/full/10.1080/00295639.2024.2343118" TargetMode="External"/><Relationship Id="rId5" Type="http://schemas.openxmlformats.org/officeDocument/2006/relationships/hyperlink" Target="https://www.sciencedirect.com/science/article/pii/S0168900224005138?via%3Dihub" TargetMode="External"/><Relationship Id="rId4" Type="http://schemas.openxmlformats.org/officeDocument/2006/relationships/hyperlink" Target="https://www.sciencedirect.com/science/article/pii/S030645492300498X?via%3Dihub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jpeg"/><Relationship Id="rId20" Type="http://schemas.openxmlformats.org/officeDocument/2006/relationships/image" Target="../media/image2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emf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30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a number of numbers&#10;&#10;Description automatically generated">
            <a:extLst>
              <a:ext uri="{FF2B5EF4-FFF2-40B4-BE49-F238E27FC236}">
                <a16:creationId xmlns:a16="http://schemas.microsoft.com/office/drawing/2014/main" id="{2EE3C91F-8275-BD00-EDCC-C42731935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803" y="2358247"/>
            <a:ext cx="3694197" cy="277064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6E5C08-8753-E20A-50EA-8C8E7CCB0D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4605"/>
            <a:ext cx="8226054" cy="669156"/>
          </a:xfrm>
        </p:spPr>
        <p:txBody>
          <a:bodyPr/>
          <a:lstStyle/>
          <a:p>
            <a:r>
              <a:rPr lang="en-US" dirty="0"/>
              <a:t>Measurement Responses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6ADE1-A2E4-C895-7250-3B5BB6D1285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730" y="476249"/>
            <a:ext cx="4557692" cy="4482438"/>
          </a:xfrm>
        </p:spPr>
        <p:txBody>
          <a:bodyPr/>
          <a:lstStyle/>
          <a:p>
            <a:r>
              <a:rPr lang="en-US" dirty="0"/>
              <a:t>Six responses were measured for each configuration:</a:t>
            </a:r>
          </a:p>
          <a:p>
            <a:pPr lvl="1"/>
            <a:r>
              <a:rPr lang="en-US" dirty="0"/>
              <a:t>Critical: ICNC 2023</a:t>
            </a:r>
          </a:p>
          <a:p>
            <a:pPr lvl="1"/>
            <a:r>
              <a:rPr lang="en-US" dirty="0"/>
              <a:t>Subcritical (neutron noise): </a:t>
            </a:r>
            <a:r>
              <a:rPr lang="en-US" dirty="0">
                <a:hlinkClick r:id="rId4"/>
              </a:rPr>
              <a:t>ANE</a:t>
            </a:r>
            <a:endParaRPr lang="en-US" dirty="0"/>
          </a:p>
          <a:p>
            <a:pPr lvl="1"/>
            <a:r>
              <a:rPr lang="en-US" dirty="0"/>
              <a:t>Neutron leakage spectra: </a:t>
            </a:r>
            <a:r>
              <a:rPr lang="en-US" dirty="0">
                <a:hlinkClick r:id="rId5"/>
              </a:rPr>
              <a:t>NIM A</a:t>
            </a:r>
            <a:r>
              <a:rPr lang="en-US" dirty="0"/>
              <a:t> and APS 2023</a:t>
            </a:r>
          </a:p>
          <a:p>
            <a:pPr lvl="1"/>
            <a:r>
              <a:rPr lang="en-US" dirty="0"/>
              <a:t>Rossi-</a:t>
            </a:r>
            <a:r>
              <a:rPr lang="el-GR" dirty="0"/>
              <a:t>α</a:t>
            </a:r>
            <a:r>
              <a:rPr lang="en-US" dirty="0"/>
              <a:t>: future work</a:t>
            </a:r>
          </a:p>
          <a:p>
            <a:pPr lvl="1"/>
            <a:r>
              <a:rPr lang="en-US" dirty="0"/>
              <a:t>Reactivity coefficients: ICNC 2023</a:t>
            </a:r>
          </a:p>
          <a:p>
            <a:pPr lvl="1"/>
            <a:r>
              <a:rPr lang="en-US" dirty="0"/>
              <a:t>Reaction rate ratios: </a:t>
            </a:r>
            <a:r>
              <a:rPr lang="en-US" dirty="0">
                <a:hlinkClick r:id="rId6"/>
              </a:rPr>
              <a:t>NSE</a:t>
            </a:r>
            <a:endParaRPr lang="en-US" dirty="0"/>
          </a:p>
        </p:txBody>
      </p:sp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3A940AC-F793-C392-FCBD-D4C52CB94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5410" y="43089"/>
            <a:ext cx="3694197" cy="243930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D7F954-9E90-4DF3-186B-776E5432AD49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621505" y="1262743"/>
            <a:ext cx="1713905" cy="202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E01A61D-021B-B825-075C-5699C0990610}"/>
              </a:ext>
            </a:extLst>
          </p:cNvPr>
          <p:cNvCxnSpPr>
            <a:cxnSpLocks/>
          </p:cNvCxnSpPr>
          <p:nvPr/>
        </p:nvCxnSpPr>
        <p:spPr>
          <a:xfrm>
            <a:off x="4428442" y="1751463"/>
            <a:ext cx="1244477" cy="1100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C4623BE-BBBC-19F5-F67C-F0E317CC1B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329" y="2981847"/>
            <a:ext cx="2472695" cy="190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1"/>
    </mc:Choice>
    <mc:Fallback xmlns="">
      <p:transition spd="slow" advTm="1307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2"/>
          <p:cNvSpPr txBox="1">
            <a:spLocks noGrp="1"/>
          </p:cNvSpPr>
          <p:nvPr>
            <p:ph type="body" idx="1"/>
          </p:nvPr>
        </p:nvSpPr>
        <p:spPr>
          <a:xfrm>
            <a:off x="458973" y="171181"/>
            <a:ext cx="8226054" cy="66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F7E"/>
              </a:buClr>
              <a:buSzPts val="2400"/>
              <a:buNone/>
            </a:pPr>
            <a:r>
              <a:rPr lang="en-US" dirty="0"/>
              <a:t>Calculated </a:t>
            </a:r>
            <a:r>
              <a:rPr lang="en-US" dirty="0" err="1"/>
              <a:t>k</a:t>
            </a:r>
            <a:r>
              <a:rPr lang="en-US" baseline="-25000" dirty="0" err="1"/>
              <a:t>eff</a:t>
            </a:r>
            <a:r>
              <a:rPr lang="en-US" dirty="0"/>
              <a:t> is mostly below experiment and varies with </a:t>
            </a:r>
            <a:r>
              <a:rPr lang="en-US" baseline="30000" dirty="0"/>
              <a:t>239</a:t>
            </a:r>
            <a:r>
              <a:rPr lang="en-US" dirty="0"/>
              <a:t>Pu library by 10s to 100s of </a:t>
            </a:r>
            <a:r>
              <a:rPr lang="en-US" dirty="0" err="1"/>
              <a:t>pcm</a:t>
            </a:r>
            <a:endParaRPr dirty="0"/>
          </a:p>
        </p:txBody>
      </p:sp>
      <p:pic>
        <p:nvPicPr>
          <p:cNvPr id="403" name="Google Shape;403;p12" descr="A picture containing text, screenshot, font, dia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8037" y="981419"/>
            <a:ext cx="3991829" cy="299387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2"/>
          <p:cNvSpPr txBox="1"/>
          <p:nvPr/>
        </p:nvSpPr>
        <p:spPr>
          <a:xfrm>
            <a:off x="4816753" y="4020783"/>
            <a:ext cx="409120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when switching Pu239 nuclear data (all other nuclides are ENDF/B-VIII.0)</a:t>
            </a:r>
            <a:endParaRPr dirty="0"/>
          </a:p>
        </p:txBody>
      </p:sp>
      <p:sp>
        <p:nvSpPr>
          <p:cNvPr id="407" name="Google Shape;407;p12"/>
          <p:cNvSpPr txBox="1"/>
          <p:nvPr/>
        </p:nvSpPr>
        <p:spPr>
          <a:xfrm>
            <a:off x="0" y="939487"/>
            <a:ext cx="2971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3x2 exp: 1.00029 +/- 0.00200 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08" name="Google Shape;408;p12"/>
          <p:cNvSpPr txBox="1"/>
          <p:nvPr/>
        </p:nvSpPr>
        <p:spPr>
          <a:xfrm>
            <a:off x="55507" y="2831328"/>
            <a:ext cx="2971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8x1 exp: 1.00038 +/- 0.00300 </a:t>
            </a:r>
            <a:endParaRPr dirty="0">
              <a:solidFill>
                <a:schemeClr val="accent2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D45B597-1AFB-2B9F-2506-4565B43E02C5}"/>
              </a:ext>
            </a:extLst>
          </p:cNvPr>
          <p:cNvGraphicFramePr>
            <a:graphicFrameLocks noGrp="1"/>
          </p:cNvGraphicFramePr>
          <p:nvPr/>
        </p:nvGraphicFramePr>
        <p:xfrm>
          <a:off x="888858" y="1217272"/>
          <a:ext cx="3094544" cy="1625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320">
                  <a:extLst>
                    <a:ext uri="{9D8B030D-6E8A-4147-A177-3AD203B41FA5}">
                      <a16:colId xmlns:a16="http://schemas.microsoft.com/office/drawing/2014/main" val="3988352835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4191122202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3545602182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500827856"/>
                    </a:ext>
                  </a:extLst>
                </a:gridCol>
              </a:tblGrid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Library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 err="1">
                          <a:effectLst/>
                        </a:rPr>
                        <a:t>keff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keff unc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C-E (pcm)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3989681205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ENDF/B-VIII.0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1.00012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-17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2174353088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ENDF/B-VII.1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2388991880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JEFF-3.3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0.99999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-30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1669427890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JENDL-4.0u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0.99953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1427370286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JENDL-5.0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1.00103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74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2523114011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Pu9VIII1beta1-11c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773208049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Pu9LANL10172022-10c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1.00011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646746696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e81b2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0.99992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-37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392167585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A41C87-07B0-3954-9D9F-A5495BD4F654}"/>
              </a:ext>
            </a:extLst>
          </p:cNvPr>
          <p:cNvGraphicFramePr>
            <a:graphicFrameLocks noGrp="1"/>
          </p:cNvGraphicFramePr>
          <p:nvPr/>
        </p:nvGraphicFramePr>
        <p:xfrm>
          <a:off x="888858" y="3120592"/>
          <a:ext cx="3094544" cy="16255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2320">
                  <a:extLst>
                    <a:ext uri="{9D8B030D-6E8A-4147-A177-3AD203B41FA5}">
                      <a16:colId xmlns:a16="http://schemas.microsoft.com/office/drawing/2014/main" val="3710402216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1413070630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3348989466"/>
                    </a:ext>
                  </a:extLst>
                </a:gridCol>
                <a:gridCol w="577408">
                  <a:extLst>
                    <a:ext uri="{9D8B030D-6E8A-4147-A177-3AD203B41FA5}">
                      <a16:colId xmlns:a16="http://schemas.microsoft.com/office/drawing/2014/main" val="923557916"/>
                    </a:ext>
                  </a:extLst>
                </a:gridCol>
              </a:tblGrid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Library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keff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keff unc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C-E (pcm)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1548767522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ENDF/B-VIII.0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0.99838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-200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2662322170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ENDF/B-VII.1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0.99886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22674373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JEFF-3.3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0.99938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0.00003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1446795006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JENDL-4.0u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0.99712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-326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1422033976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JENDL-5.0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0.99852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-186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4108700737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Pu9VIII1beta1-11c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0.99757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3741041403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Pu9LANL10172022-10c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0.99802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-236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862084162"/>
                  </a:ext>
                </a:extLst>
              </a:tr>
              <a:tr h="180615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e81b2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0.99815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0.00003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-223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31" marR="9031" marT="9031" marB="0" anchor="b"/>
                </a:tc>
                <a:extLst>
                  <a:ext uri="{0D108BD9-81ED-4DB2-BD59-A6C34878D82A}">
                    <a16:rowId xmlns:a16="http://schemas.microsoft.com/office/drawing/2014/main" val="356963059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E09D3C-D817-0EDD-F442-41364F985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598" y="44808"/>
            <a:ext cx="2732801" cy="126509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DA0AB3-16D9-498E-2A1D-CECF4E6E7A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0"/>
            <a:ext cx="8226054" cy="669156"/>
          </a:xfrm>
        </p:spPr>
        <p:txBody>
          <a:bodyPr/>
          <a:lstStyle/>
          <a:p>
            <a:r>
              <a:rPr lang="en-US" dirty="0"/>
              <a:t>Future experiments: Lilith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5C4D2-1057-0246-FD6F-F64DD3821C7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175" y="669156"/>
            <a:ext cx="4897188" cy="4038897"/>
          </a:xfrm>
        </p:spPr>
        <p:txBody>
          <a:bodyPr/>
          <a:lstStyle/>
          <a:p>
            <a:r>
              <a:rPr lang="en-US" dirty="0"/>
              <a:t>Much more than just a “Jezebel replacement”</a:t>
            </a:r>
          </a:p>
          <a:p>
            <a:r>
              <a:rPr lang="en-US" dirty="0"/>
              <a:t>New enduring Pu assembly</a:t>
            </a:r>
          </a:p>
          <a:p>
            <a:pPr lvl="1"/>
            <a:r>
              <a:rPr lang="en-US" dirty="0"/>
              <a:t>Design goal of 100 years of operation</a:t>
            </a:r>
          </a:p>
          <a:p>
            <a:r>
              <a:rPr lang="en-US" dirty="0"/>
              <a:t>Ability to change part of the Pu fuel</a:t>
            </a:r>
          </a:p>
          <a:p>
            <a:r>
              <a:rPr lang="en-US" dirty="0"/>
              <a:t>Will become the “default experiment” for Pu239 nuclear data validation</a:t>
            </a:r>
          </a:p>
          <a:p>
            <a:r>
              <a:rPr lang="en-US" dirty="0"/>
              <a:t>Benchmark can be updated over time as new technologies become available</a:t>
            </a:r>
          </a:p>
          <a:p>
            <a:r>
              <a:rPr lang="en-US" dirty="0"/>
              <a:t>Can be used to measure changes over long periods of time</a:t>
            </a:r>
          </a:p>
          <a:p>
            <a:r>
              <a:rPr lang="en-US" dirty="0"/>
              <a:t>Would provide new clean Pu assembly for spectral indices, reactor kinetics parameters, etc.</a:t>
            </a:r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87307D7-0912-0BCD-F15D-D49A0A71D2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000401"/>
              </p:ext>
            </p:extLst>
          </p:nvPr>
        </p:nvGraphicFramePr>
        <p:xfrm>
          <a:off x="5956629" y="108088"/>
          <a:ext cx="4897189" cy="3384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49A897F-0F89-2E63-95C8-5355D6CF87BD}"/>
              </a:ext>
            </a:extLst>
          </p:cNvPr>
          <p:cNvSpPr txBox="1"/>
          <p:nvPr/>
        </p:nvSpPr>
        <p:spPr>
          <a:xfrm>
            <a:off x="6897187" y="161547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Lilith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E5812-D9E8-A854-36A1-6D2029042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922" y="2478436"/>
            <a:ext cx="2316080" cy="245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48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2B53F9-1345-446D-2F56-115F72EFA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61" y="3480658"/>
            <a:ext cx="5057398" cy="163759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FAA501-740E-0D15-10DC-70DD31DF55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-116258"/>
            <a:ext cx="8226054" cy="669156"/>
          </a:xfrm>
        </p:spPr>
        <p:txBody>
          <a:bodyPr/>
          <a:lstStyle/>
          <a:p>
            <a:r>
              <a:rPr lang="en-US" dirty="0"/>
              <a:t>Future experiments: PARADIGM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6E536-659D-39FC-9FDD-7CCBE9F09C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061" y="451947"/>
            <a:ext cx="6505348" cy="3394873"/>
          </a:xfrm>
        </p:spPr>
        <p:txBody>
          <a:bodyPr/>
          <a:lstStyle/>
          <a:p>
            <a:r>
              <a:rPr lang="en-US" sz="1600" dirty="0"/>
              <a:t>Reduce Pu-239 nuclear data uncertainty in the intermediate region</a:t>
            </a:r>
          </a:p>
          <a:p>
            <a:pPr lvl="1"/>
            <a:r>
              <a:rPr lang="en-US" sz="1400" dirty="0"/>
              <a:t>And reduce the timeline of the pipeline</a:t>
            </a:r>
          </a:p>
          <a:p>
            <a:r>
              <a:rPr lang="en-US" sz="1600" dirty="0"/>
              <a:t>Design differential (LANSCE) and integral experiments (NCERC) simultaneously using machine learning (see Christi Thompson talk)</a:t>
            </a:r>
          </a:p>
          <a:p>
            <a:pPr lvl="1"/>
            <a:r>
              <a:rPr lang="en-US" sz="1400" dirty="0"/>
              <a:t>Differential, integral, and theory in single optimized process</a:t>
            </a:r>
          </a:p>
          <a:p>
            <a:r>
              <a:rPr lang="en-US" sz="1600" dirty="0"/>
              <a:t>Two validation experiments targeting Pu239 uncertainty reduction for:</a:t>
            </a:r>
          </a:p>
          <a:p>
            <a:pPr lvl="1"/>
            <a:r>
              <a:rPr lang="en-US" sz="1400" dirty="0"/>
              <a:t>1-30 keV</a:t>
            </a:r>
          </a:p>
          <a:p>
            <a:pPr lvl="1"/>
            <a:r>
              <a:rPr lang="en-US" sz="1400" dirty="0"/>
              <a:t>30-600 keV</a:t>
            </a:r>
          </a:p>
          <a:p>
            <a:r>
              <a:rPr lang="en-US" sz="1600" dirty="0"/>
              <a:t>More sensitive to Pu239 fission in these energies than any existing experiments</a:t>
            </a:r>
          </a:p>
          <a:p>
            <a:r>
              <a:rPr lang="en-US" sz="1600" dirty="0"/>
              <a:t>Additional responses (beyond k</a:t>
            </a:r>
            <a:r>
              <a:rPr lang="en-US" sz="1600" baseline="-25000" dirty="0"/>
              <a:t>eff</a:t>
            </a:r>
            <a:r>
              <a:rPr lang="en-US" sz="1600" dirty="0"/>
              <a:t>) will be measured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426BE9-7229-45EE-8E8D-102F58A55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131" y="138166"/>
            <a:ext cx="1880636" cy="2941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5A234-E4BB-89E8-12CD-AEEC234D3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83" y="3210444"/>
            <a:ext cx="1330458" cy="1089009"/>
          </a:xfrm>
          <a:prstGeom prst="rect">
            <a:avLst/>
          </a:prstGeom>
        </p:spPr>
      </p:pic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A3451B98-BB28-B290-C594-68FC8EFAFE1B}"/>
              </a:ext>
            </a:extLst>
          </p:cNvPr>
          <p:cNvSpPr/>
          <p:nvPr/>
        </p:nvSpPr>
        <p:spPr>
          <a:xfrm>
            <a:off x="7378410" y="1489748"/>
            <a:ext cx="430673" cy="205550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 close-up of a bicycle wheel&#10;&#10;Description automatically generated with medium confidence">
            <a:extLst>
              <a:ext uri="{FF2B5EF4-FFF2-40B4-BE49-F238E27FC236}">
                <a16:creationId xmlns:a16="http://schemas.microsoft.com/office/drawing/2014/main" id="{B5D9D4F0-8CD8-465E-310C-8FCD67E12E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448" y="3347349"/>
            <a:ext cx="2325370" cy="165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89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60D8C-1FA3-7CEF-B80D-AA10D05D52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Future experiments: other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255D3-BA5D-738B-48ED-6AE632CF19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300" y="613948"/>
            <a:ext cx="3681006" cy="3394873"/>
          </a:xfrm>
        </p:spPr>
        <p:txBody>
          <a:bodyPr/>
          <a:lstStyle/>
          <a:p>
            <a:r>
              <a:rPr lang="en-US" dirty="0"/>
              <a:t>IER 607: Thales</a:t>
            </a:r>
          </a:p>
          <a:p>
            <a:pPr lvl="1"/>
            <a:r>
              <a:rPr lang="en-US" dirty="0"/>
              <a:t>Tantalum reflection</a:t>
            </a:r>
          </a:p>
          <a:p>
            <a:pPr lvl="1"/>
            <a:r>
              <a:rPr lang="en-US" dirty="0"/>
              <a:t>Validation for Ta for Pu processing</a:t>
            </a:r>
          </a:p>
          <a:p>
            <a:r>
              <a:rPr lang="en-US" dirty="0"/>
              <a:t>IER 296: TEX </a:t>
            </a:r>
            <a:r>
              <a:rPr lang="en-US" dirty="0" err="1"/>
              <a:t>Mox</a:t>
            </a:r>
            <a:endParaRPr lang="en-US" dirty="0"/>
          </a:p>
          <a:p>
            <a:pPr lvl="1"/>
            <a:r>
              <a:rPr lang="en-US" dirty="0" err="1"/>
              <a:t>Mox</a:t>
            </a:r>
            <a:r>
              <a:rPr lang="en-US" dirty="0"/>
              <a:t> fuel with high Pu240</a:t>
            </a:r>
          </a:p>
          <a:p>
            <a:pPr lvl="1"/>
            <a:r>
              <a:rPr lang="en-US" dirty="0"/>
              <a:t>Validation for </a:t>
            </a:r>
            <a:r>
              <a:rPr lang="en-US" dirty="0" err="1"/>
              <a:t>Mox</a:t>
            </a:r>
            <a:r>
              <a:rPr lang="en-US" dirty="0"/>
              <a:t> operations in France</a:t>
            </a:r>
          </a:p>
          <a:p>
            <a:r>
              <a:rPr lang="en-US" dirty="0"/>
              <a:t>Flattop Pu</a:t>
            </a:r>
          </a:p>
          <a:p>
            <a:pPr lvl="1"/>
            <a:r>
              <a:rPr lang="en-US" dirty="0"/>
              <a:t>Updated evaluation</a:t>
            </a:r>
          </a:p>
          <a:p>
            <a:pPr lvl="1"/>
            <a:r>
              <a:rPr lang="en-US" dirty="0"/>
              <a:t>General Pu validation and basis for other experiments</a:t>
            </a:r>
          </a:p>
          <a:p>
            <a:r>
              <a:rPr lang="en-US" dirty="0"/>
              <a:t>IER 551: EUROPA</a:t>
            </a:r>
          </a:p>
          <a:p>
            <a:pPr lvl="1"/>
            <a:r>
              <a:rPr lang="en-US" dirty="0"/>
              <a:t>Intermediate energy Pu (WG and elevated Pu240)</a:t>
            </a:r>
          </a:p>
          <a:p>
            <a:pPr lvl="1"/>
            <a:r>
              <a:rPr lang="en-US" dirty="0"/>
              <a:t>Complementary to PARADIGM and TEX experiments</a:t>
            </a:r>
          </a:p>
        </p:txBody>
      </p:sp>
      <p:pic>
        <p:nvPicPr>
          <p:cNvPr id="4" name="Picture 3" descr="Several pieces of paper with writing on them&#10;&#10;Description automatically generated with low confidence">
            <a:extLst>
              <a:ext uri="{FF2B5EF4-FFF2-40B4-BE49-F238E27FC236}">
                <a16:creationId xmlns:a16="http://schemas.microsoft.com/office/drawing/2014/main" id="{BAB26461-5119-EC17-E6A9-DC908FB1B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03" b="96606" l="4241" r="95144">
                        <a14:foregroundMark x1="31737" y1="28460" x2="38304" y2="30287"/>
                        <a14:foregroundMark x1="38304" y1="30287" x2="39193" y2="29112"/>
                        <a14:foregroundMark x1="30848" y1="89556" x2="43502" y2="91123"/>
                        <a14:foregroundMark x1="59371" y1="83551" x2="62175" y2="8486"/>
                        <a14:foregroundMark x1="31259" y1="87990" x2="33311" y2="22324"/>
                        <a14:foregroundMark x1="9918" y1="90601" x2="8960" y2="35248"/>
                        <a14:foregroundMark x1="4241" y1="93211" x2="5746" y2="34595"/>
                        <a14:foregroundMark x1="7729" y1="30157" x2="13475" y2="29112"/>
                        <a14:foregroundMark x1="13475" y1="29112" x2="15595" y2="36945"/>
                        <a14:foregroundMark x1="86457" y1="95300" x2="86662" y2="25196"/>
                        <a14:foregroundMark x1="95280" y1="88512" x2="89056" y2="31723"/>
                        <a14:foregroundMark x1="82216" y1="55352" x2="82079" y2="44256"/>
                        <a14:foregroundMark x1="82079" y1="44256" x2="82079" y2="44256"/>
                        <a14:foregroundMark x1="81532" y1="69321" x2="82627" y2="36292"/>
                        <a14:foregroundMark x1="16142" y1="87859" x2="15595" y2="48564"/>
                        <a14:foregroundMark x1="58550" y1="88773" x2="66074" y2="87598"/>
                        <a14:foregroundMark x1="66074" y1="87598" x2="70520" y2="87859"/>
                        <a14:foregroundMark x1="56427" y1="83766" x2="56328" y2="83029"/>
                        <a14:foregroundMark x1="57114" y1="88903" x2="56668" y2="85570"/>
                        <a14:foregroundMark x1="57001" y1="80345" x2="56361" y2="65927"/>
                        <a14:foregroundMark x1="55645" y1="60910" x2="55576" y2="59557"/>
                        <a14:foregroundMark x1="55984" y1="66113" x2="55914" y2="70225"/>
                        <a14:foregroundMark x1="55043" y1="43473" x2="54309" y2="26240"/>
                        <a14:foregroundMark x1="55332" y1="50260" x2="55232" y2="47911"/>
                        <a14:foregroundMark x1="53962" y1="24021" x2="53078" y2="9530"/>
                        <a14:foregroundMark x1="54056" y1="25561" x2="53962" y2="24021"/>
                        <a14:foregroundMark x1="54241" y1="28590" x2="54069" y2="25778"/>
                        <a14:foregroundMark x1="52531" y1="4439" x2="53146" y2="12533"/>
                        <a14:foregroundMark x1="53967" y1="27676" x2="54036" y2="29896"/>
                        <a14:foregroundMark x1="54720" y1="41123" x2="54720" y2="43473"/>
                        <a14:foregroundMark x1="15458" y1="30287" x2="15458" y2="27415"/>
                        <a14:foregroundMark x1="26607" y1="16449" x2="27839" y2="30548"/>
                        <a14:foregroundMark x1="27839" y1="30548" x2="27565" y2="49347"/>
                        <a14:foregroundMark x1="27155" y1="42428" x2="26949" y2="21410"/>
                        <a14:foregroundMark x1="27497" y1="49217" x2="28523" y2="78851"/>
                        <a14:foregroundMark x1="28523" y1="79112" x2="28591" y2="90470"/>
                        <a14:foregroundMark x1="28591" y1="90470" x2="41929" y2="92298"/>
                        <a14:foregroundMark x1="41929" y1="92298" x2="44460" y2="92037"/>
                        <a14:foregroundMark x1="56192" y1="74793" x2="56293" y2="77676"/>
                        <a14:foregroundMark x1="54951" y1="52872" x2="54874" y2="51604"/>
                        <a14:foregroundMark x1="55442" y1="60930" x2="55355" y2="59497"/>
                        <a14:foregroundMark x1="55882" y1="68146" x2="55759" y2="66134"/>
                        <a14:foregroundMark x1="54720" y1="43734" x2="53586" y2="25902"/>
                        <a14:foregroundMark x1="5107" y1="96318" x2="16689" y2="95822"/>
                        <a14:foregroundMark x1="1436" y1="96475" x2="3741" y2="96376"/>
                        <a14:foregroundMark x1="16689" y1="95822" x2="19152" y2="96475"/>
                        <a14:foregroundMark x1="56908" y1="82115" x2="56908" y2="82115"/>
                        <a14:foregroundMark x1="56840" y1="3916" x2="62791" y2="4308"/>
                        <a14:foregroundMark x1="60192" y1="3655" x2="65116" y2="3786"/>
                        <a14:foregroundMark x1="54378" y1="3916" x2="60465" y2="4178"/>
                        <a14:foregroundMark x1="60465" y1="4178" x2="60670" y2="4047"/>
                        <a14:foregroundMark x1="54583" y1="3264" x2="61423" y2="3916"/>
                        <a14:foregroundMark x1="58618" y1="3655" x2="61696" y2="3655"/>
                        <a14:foregroundMark x1="59302" y1="3394" x2="59302" y2="3394"/>
                        <a14:foregroundMark x1="61149" y1="3525" x2="61149" y2="3525"/>
                        <a14:foregroundMark x1="60739" y1="3133" x2="61149" y2="3264"/>
                        <a14:foregroundMark x1="39466" y1="51958" x2="39330" y2="73760"/>
                        <a14:foregroundMark x1="82285" y1="96214" x2="87073" y2="96084"/>
                        <a14:foregroundMark x1="81259" y1="51697" x2="81464" y2="48695"/>
                        <a14:foregroundMark x1="4856" y1="96606" x2="4856" y2="96606"/>
                        <a14:foregroundMark x1="4241" y1="96214" x2="5130" y2="96345"/>
                        <a14:foregroundMark x1="5404" y1="96214" x2="12927" y2="96214"/>
                        <a14:foregroundMark x1="12927" y1="96214" x2="13680" y2="96084"/>
                        <a14:foregroundMark x1="13269" y1="95953" x2="17921" y2="96084"/>
                        <a14:foregroundMark x1="14432" y1="96084" x2="13269" y2="95822"/>
                        <a14:backgroundMark x1="11423" y1="22585" x2="19631" y2="22846"/>
                        <a14:backgroundMark x1="20999" y1="59008" x2="22435" y2="78721"/>
                        <a14:backgroundMark x1="22435" y1="78721" x2="21956" y2="81201"/>
                        <a14:backgroundMark x1="24213" y1="46084" x2="25239" y2="22715"/>
                        <a14:backgroundMark x1="33174" y1="11488" x2="44391" y2="15144"/>
                        <a14:backgroundMark x1="44391" y1="15144" x2="45828" y2="25196"/>
                        <a14:backgroundMark x1="48769" y1="30679" x2="49111" y2="56397"/>
                        <a14:backgroundMark x1="49111" y1="56397" x2="49111" y2="56397"/>
                        <a14:backgroundMark x1="45075" y1="40992" x2="50274" y2="72585"/>
                        <a14:backgroundMark x1="46580" y1="72585" x2="51984" y2="86554"/>
                        <a14:backgroundMark x1="9439" y1="98956" x2="12107" y2="98956"/>
                        <a14:backgroundMark x1="4241" y1="98564" x2="7524" y2="98564"/>
                        <a14:backgroundMark x1="3488" y1="97258" x2="3957" y2="97025"/>
                        <a14:backgroundMark x1="59097" y1="94517" x2="65937" y2="95170"/>
                        <a14:backgroundMark x1="73461" y1="47781" x2="74077" y2="53655"/>
                        <a14:backgroundMark x1="50889" y1="22063" x2="50889" y2="25457"/>
                        <a14:backgroundMark x1="51094" y1="1958" x2="54378" y2="1697"/>
                        <a14:backgroundMark x1="62262" y1="1958" x2="63817" y2="1958"/>
                        <a14:backgroundMark x1="57114" y1="1958" x2="59184" y2="1958"/>
                        <a14:backgroundMark x1="52873" y1="24021" x2="52873" y2="24021"/>
                        <a14:backgroundMark x1="53830" y1="43995" x2="53830" y2="43995"/>
                        <a14:backgroundMark x1="54036" y1="44256" x2="54036" y2="44256"/>
                        <a14:backgroundMark x1="54309" y1="46997" x2="54309" y2="46997"/>
                        <a14:backgroundMark x1="54241" y1="45561" x2="54241" y2="45561"/>
                        <a14:backgroundMark x1="54309" y1="43995" x2="54309" y2="43995"/>
                        <a14:backgroundMark x1="54309" y1="43473" x2="54309" y2="43473"/>
                        <a14:backgroundMark x1="54446" y1="51044" x2="54514" y2="51305"/>
                        <a14:backgroundMark x1="54378" y1="53916" x2="54720" y2="56789"/>
                        <a14:backgroundMark x1="54446" y1="48303" x2="54378" y2="51567"/>
                        <a14:backgroundMark x1="54446" y1="47389" x2="54446" y2="49217"/>
                        <a14:backgroundMark x1="54241" y1="44256" x2="54241" y2="47911"/>
                        <a14:backgroundMark x1="54446" y1="43864" x2="54446" y2="43864"/>
                        <a14:backgroundMark x1="54788" y1="51567" x2="54788" y2="52480"/>
                        <a14:backgroundMark x1="54788" y1="52872" x2="54788" y2="54178"/>
                        <a14:backgroundMark x1="55062" y1="60966" x2="55198" y2="66188"/>
                        <a14:backgroundMark x1="54925" y1="56397" x2="54993" y2="57311"/>
                        <a14:backgroundMark x1="55062" y1="58486" x2="54993" y2="59399"/>
                        <a14:backgroundMark x1="54856" y1="57572" x2="54925" y2="59138"/>
                        <a14:backgroundMark x1="55130" y1="59791" x2="55130" y2="59791"/>
                        <a14:backgroundMark x1="55198" y1="60052" x2="55198" y2="60966"/>
                        <a14:backgroundMark x1="55062" y1="59138" x2="55130" y2="59661"/>
                        <a14:backgroundMark x1="55267" y1="70366" x2="55540" y2="74935"/>
                        <a14:backgroundMark x1="55746" y1="80418" x2="56019" y2="81593"/>
                        <a14:backgroundMark x1="56088" y1="83812" x2="56156" y2="85640"/>
                        <a14:backgroundMark x1="55894" y1="82115" x2="55814" y2="81201"/>
                        <a14:backgroundMark x1="56088" y1="84334" x2="55894" y2="82115"/>
                        <a14:backgroundMark x1="55609" y1="76240" x2="55814" y2="80418"/>
                        <a14:backgroundMark x1="55882" y1="77676" x2="55882" y2="80809"/>
                        <a14:backgroundMark x1="56156" y1="81723" x2="56156" y2="83029"/>
                        <a14:backgroundMark x1="56019" y1="80940" x2="56156" y2="81984"/>
                        <a14:backgroundMark x1="56293" y1="83681" x2="56293" y2="83681"/>
                        <a14:backgroundMark x1="56293" y1="83290" x2="56293" y2="83290"/>
                        <a14:backgroundMark x1="56361" y1="83681" x2="56361" y2="83681"/>
                        <a14:backgroundMark x1="56361" y1="83812" x2="56361" y2="83812"/>
                        <a14:backgroundMark x1="56361" y1="84073" x2="56361" y2="84334"/>
                        <a14:backgroundMark x1="56361" y1="84465" x2="56361" y2="84465"/>
                        <a14:backgroundMark x1="56361" y1="83943" x2="56361" y2="83943"/>
                        <a14:backgroundMark x1="56361" y1="83029" x2="56361" y2="83029"/>
                        <a14:backgroundMark x1="56498" y1="83290" x2="56498" y2="83290"/>
                        <a14:backgroundMark x1="56430" y1="83812" x2="56430" y2="83812"/>
                        <a14:backgroundMark x1="56498" y1="85901" x2="56498" y2="85901"/>
                        <a14:backgroundMark x1="56566" y1="85509" x2="56566" y2="85509"/>
                        <a14:backgroundMark x1="56498" y1="85509" x2="56498" y2="85509"/>
                        <a14:backgroundMark x1="56498" y1="85901" x2="56498" y2="85901"/>
                        <a14:backgroundMark x1="56498" y1="85640" x2="56498" y2="85640"/>
                        <a14:backgroundMark x1="54788" y1="51436" x2="54788" y2="51436"/>
                        <a14:backgroundMark x1="54788" y1="52611" x2="54788" y2="52611"/>
                        <a14:backgroundMark x1="51984" y1="21802" x2="52941" y2="26371"/>
                        <a14:backgroundMark x1="66279" y1="3264" x2="66279" y2="3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54348" y="1801033"/>
            <a:ext cx="2058890" cy="10789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C786AE-A4F7-F9A3-9495-5F983BF9D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624" y="1681757"/>
            <a:ext cx="2632160" cy="16795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144C8-6884-40C5-B60F-3E3B058C6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073" y="3389209"/>
            <a:ext cx="1291765" cy="167959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BD4CC1-4A1E-0311-A56D-0681D26A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53" y="74585"/>
            <a:ext cx="1148830" cy="16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BBE94E-8DFD-A7F8-8763-673290D4599B}"/>
              </a:ext>
            </a:extLst>
          </p:cNvPr>
          <p:cNvCxnSpPr>
            <a:cxnSpLocks/>
          </p:cNvCxnSpPr>
          <p:nvPr/>
        </p:nvCxnSpPr>
        <p:spPr>
          <a:xfrm>
            <a:off x="2343735" y="786446"/>
            <a:ext cx="2103432" cy="2465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6CBD8A7-DB22-CFBA-AF2D-92CBF6C259CB}"/>
              </a:ext>
            </a:extLst>
          </p:cNvPr>
          <p:cNvCxnSpPr>
            <a:cxnSpLocks/>
          </p:cNvCxnSpPr>
          <p:nvPr/>
        </p:nvCxnSpPr>
        <p:spPr>
          <a:xfrm>
            <a:off x="2589289" y="1681757"/>
            <a:ext cx="1801784" cy="1687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9EBE647-C673-9A36-8E6E-55675455C288}"/>
              </a:ext>
            </a:extLst>
          </p:cNvPr>
          <p:cNvCxnSpPr>
            <a:cxnSpLocks/>
          </p:cNvCxnSpPr>
          <p:nvPr/>
        </p:nvCxnSpPr>
        <p:spPr>
          <a:xfrm flipV="1">
            <a:off x="2589289" y="3807399"/>
            <a:ext cx="1801784" cy="46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875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FCD5F5-2DF9-A432-2A31-45E0E63D1B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9878"/>
            <a:ext cx="8226054" cy="669156"/>
          </a:xfrm>
        </p:spPr>
        <p:txBody>
          <a:bodyPr/>
          <a:lstStyle/>
          <a:p>
            <a:r>
              <a:rPr lang="en-US" dirty="0"/>
              <a:t>Lessons learned and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5B1F5-5D9B-86A8-116C-1419630A052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Some lessons learned along the way:</a:t>
            </a:r>
          </a:p>
          <a:p>
            <a:pPr lvl="1"/>
            <a:r>
              <a:rPr lang="en-US" dirty="0"/>
              <a:t>AI/ML can be very useful in experiment design</a:t>
            </a:r>
          </a:p>
          <a:p>
            <a:pPr lvl="1"/>
            <a:r>
              <a:rPr lang="en-US" dirty="0"/>
              <a:t>Measurement of additional responses can help further constrain nuclear data</a:t>
            </a:r>
          </a:p>
          <a:p>
            <a:pPr lvl="1"/>
            <a:r>
              <a:rPr lang="en-US" dirty="0"/>
              <a:t>Integral experiments should be designed in parallel to differential experiments (PARADIGM approach)</a:t>
            </a:r>
          </a:p>
          <a:p>
            <a:pPr lvl="1"/>
            <a:r>
              <a:rPr lang="en-US" dirty="0"/>
              <a:t>Performing benchmark evaluation directly after experiment completion is both cost effective and results in better benchmarks</a:t>
            </a:r>
          </a:p>
          <a:p>
            <a:r>
              <a:rPr lang="en-US" dirty="0"/>
              <a:t>Some challenges:</a:t>
            </a:r>
          </a:p>
          <a:p>
            <a:pPr lvl="1"/>
            <a:r>
              <a:rPr lang="en-US" dirty="0"/>
              <a:t>Funding of benchmark evaluations is similar to the TRL “valley of death”. Outside of NCSP, we have had challenges securing funding</a:t>
            </a:r>
          </a:p>
          <a:p>
            <a:pPr lvl="1"/>
            <a:r>
              <a:rPr lang="en-US" dirty="0"/>
              <a:t>Documentation for other responses of historical experiments is lacking</a:t>
            </a:r>
          </a:p>
          <a:p>
            <a:pPr lvl="1"/>
            <a:r>
              <a:rPr lang="en-US" dirty="0"/>
              <a:t>“New” material is hard to acquire</a:t>
            </a:r>
          </a:p>
        </p:txBody>
      </p:sp>
    </p:spTree>
    <p:extLst>
      <p:ext uri="{BB962C8B-B14F-4D97-AF65-F5344CB8AC3E}">
        <p14:creationId xmlns:p14="http://schemas.microsoft.com/office/powerpoint/2010/main" val="3321429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1E0467-EABF-7E64-3BC8-5604F47E3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8D88A-5367-FD59-120F-6CD44F87C0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6816" y="948526"/>
            <a:ext cx="5505880" cy="3394873"/>
          </a:xfrm>
        </p:spPr>
        <p:txBody>
          <a:bodyPr/>
          <a:lstStyle/>
          <a:p>
            <a:r>
              <a:rPr lang="en-US" dirty="0"/>
              <a:t>Recent and planned NCERC experiments provide rich opportunities for validation of Pu nuclear data</a:t>
            </a:r>
          </a:p>
          <a:p>
            <a:r>
              <a:rPr lang="en-US" dirty="0"/>
              <a:t>Including k</a:t>
            </a:r>
            <a:r>
              <a:rPr lang="en-US" baseline="-25000" dirty="0"/>
              <a:t>eff</a:t>
            </a:r>
            <a:r>
              <a:rPr lang="en-US" dirty="0"/>
              <a:t> benchmarks as well as many other responses</a:t>
            </a:r>
          </a:p>
          <a:p>
            <a:r>
              <a:rPr lang="en-US" dirty="0"/>
              <a:t>Very interested in future Pu validation</a:t>
            </a:r>
          </a:p>
          <a:p>
            <a:pPr lvl="1"/>
            <a:r>
              <a:rPr lang="en-US" dirty="0"/>
              <a:t>Pu239 and Pu240</a:t>
            </a:r>
          </a:p>
          <a:p>
            <a:pPr lvl="1"/>
            <a:r>
              <a:rPr lang="en-US" dirty="0"/>
              <a:t>Fast</a:t>
            </a:r>
          </a:p>
          <a:p>
            <a:pPr lvl="1"/>
            <a:r>
              <a:rPr lang="en-US" dirty="0"/>
              <a:t>Intermediate</a:t>
            </a:r>
          </a:p>
          <a:p>
            <a:pPr lvl="1"/>
            <a:r>
              <a:rPr lang="en-US" dirty="0"/>
              <a:t>All reactions</a:t>
            </a:r>
          </a:p>
          <a:p>
            <a:r>
              <a:rPr lang="en-US" dirty="0"/>
              <a:t>Interested in collaboration with CSEWG regarding new validation experiments</a:t>
            </a:r>
          </a:p>
          <a:p>
            <a:pPr lvl="1"/>
            <a:endParaRPr lang="en-US" dirty="0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95A7002-8E91-2CCC-B0B1-96E43EE25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080" y="82184"/>
            <a:ext cx="1739787" cy="2087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150485-EDFE-8F99-3539-CFD55D93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375" y="82184"/>
            <a:ext cx="1190263" cy="210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text, meter, yellow&#10;&#10;Description automatically generated">
            <a:extLst>
              <a:ext uri="{FF2B5EF4-FFF2-40B4-BE49-F238E27FC236}">
                <a16:creationId xmlns:a16="http://schemas.microsoft.com/office/drawing/2014/main" id="{49D72CFC-FE97-5348-E301-3D41D4779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402" y="2001976"/>
            <a:ext cx="1441835" cy="145791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B68BF9F-5BB4-DCF7-AF9A-37A159E1C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383" y="3214303"/>
            <a:ext cx="2054667" cy="1371600"/>
          </a:xfrm>
          <a:prstGeom prst="rect">
            <a:avLst/>
          </a:prstGeom>
        </p:spPr>
      </p:pic>
      <p:pic>
        <p:nvPicPr>
          <p:cNvPr id="9" name="Picture 8" descr="Text, letter&#10;&#10;Description automatically generated with medium confidence">
            <a:extLst>
              <a:ext uri="{FF2B5EF4-FFF2-40B4-BE49-F238E27FC236}">
                <a16:creationId xmlns:a16="http://schemas.microsoft.com/office/drawing/2014/main" id="{4648A6D2-1573-1C10-3EC8-0FC5EB23B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4217" y="3213918"/>
            <a:ext cx="1229421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5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B91264-4137-7D4D-80D1-43EC0B2152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FA636-0866-EC45-B114-6178C64624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891747"/>
            <a:ext cx="8229599" cy="3624264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6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Research reported in this publication was supported by the U.S. Department of Energy LDRD program at Los Alamos National Laboratory.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NCERC is supported by the DOE Nuclear Criticality Safety Program, funded and managed by the National Nuclear Security Administration for the Department of Energy.</a:t>
            </a:r>
          </a:p>
          <a:p>
            <a:pPr rtl="0" fontAlgn="base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Los Alamos National Laboratory is operated by Triad National Security, LLC, for the National Nuclear Security Administration of the US Department of Energy under Contract No. 89233218CNA000001.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68E422-940B-8D76-AD5C-CA0A4245EF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656" y="3604423"/>
            <a:ext cx="1952116" cy="902466"/>
          </a:xfrm>
          <a:prstGeom prst="rect">
            <a:avLst/>
          </a:prstGeom>
        </p:spPr>
      </p:pic>
      <p:pic>
        <p:nvPicPr>
          <p:cNvPr id="5" name="Picture 4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AE8CF160-6351-AB54-1CF6-061661055B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907" y="3616282"/>
            <a:ext cx="2508846" cy="866477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92B1606-328A-7CDF-5D10-782BEE0AE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1" y="3433897"/>
            <a:ext cx="1736724" cy="1230178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89EC641-5F38-FA74-EB81-6F295B3791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61" y="3498323"/>
            <a:ext cx="2268771" cy="123568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05245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4895F5E5-11C7-244B-97AC-DBA569AA04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374" y="1486403"/>
            <a:ext cx="6889034" cy="1169551"/>
          </a:xfrm>
        </p:spPr>
        <p:txBody>
          <a:bodyPr/>
          <a:lstStyle/>
          <a:p>
            <a:r>
              <a:rPr lang="en-US" dirty="0"/>
              <a:t>Current and future Pu validation experiments </a:t>
            </a: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3D4B9028-6B0D-974D-9068-0A9279DE89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2671309"/>
            <a:ext cx="7035887" cy="485140"/>
          </a:xfrm>
        </p:spPr>
        <p:txBody>
          <a:bodyPr/>
          <a:lstStyle/>
          <a:p>
            <a:r>
              <a:rPr lang="en-US" dirty="0"/>
              <a:t>J. Hutchinson, T. Cutler, N. Kleedtke, G. McKenzie, I. Michaud, D. Neudecker, K. Stolte, N. Thompson, R. Little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308CD6F-94BE-4B40-A8E9-2DDBDAD07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8/13/24: Mini CSEWG</a:t>
            </a:r>
          </a:p>
        </p:txBody>
      </p:sp>
    </p:spTree>
    <p:extLst>
      <p:ext uri="{BB962C8B-B14F-4D97-AF65-F5344CB8AC3E}">
        <p14:creationId xmlns:p14="http://schemas.microsoft.com/office/powerpoint/2010/main" val="262362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48BE3E-8077-324F-ACE6-E823B6281A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4FB88-8488-C949-B1D9-5B62B3634F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Historic Pu validation experiments</a:t>
            </a:r>
          </a:p>
          <a:p>
            <a:r>
              <a:rPr lang="en-US" dirty="0"/>
              <a:t>Recent NCERC benchmarks</a:t>
            </a:r>
          </a:p>
          <a:p>
            <a:pPr lvl="1"/>
            <a:r>
              <a:rPr lang="en-US" dirty="0"/>
              <a:t>EUCLID</a:t>
            </a:r>
          </a:p>
          <a:p>
            <a:r>
              <a:rPr lang="en-US" dirty="0"/>
              <a:t>Future experiments</a:t>
            </a:r>
          </a:p>
          <a:p>
            <a:pPr lvl="1"/>
            <a:r>
              <a:rPr lang="en-US" dirty="0"/>
              <a:t>Lilith</a:t>
            </a:r>
          </a:p>
          <a:p>
            <a:pPr lvl="1"/>
            <a:r>
              <a:rPr lang="en-US" dirty="0"/>
              <a:t>PARADIGM</a:t>
            </a:r>
          </a:p>
          <a:p>
            <a:pPr lvl="1"/>
            <a:r>
              <a:rPr lang="en-US" dirty="0"/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266662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290D59-BA9C-B1E3-3ACD-E1CF28BAE9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0388" y="174007"/>
            <a:ext cx="8229600" cy="669156"/>
          </a:xfrm>
        </p:spPr>
        <p:txBody>
          <a:bodyPr/>
          <a:lstStyle/>
          <a:p>
            <a:r>
              <a:rPr lang="en-US" dirty="0"/>
              <a:t>Historic Pu validation experiments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F3B85-3A68-E862-93FD-C11B136AF5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16897" y="684239"/>
            <a:ext cx="5409940" cy="4187360"/>
          </a:xfrm>
        </p:spPr>
        <p:txBody>
          <a:bodyPr/>
          <a:lstStyle/>
          <a:p>
            <a:r>
              <a:rPr lang="en-US" dirty="0"/>
              <a:t>Table at right shows benchmarks sorted in order of descending Pu239 fission sensitivity.</a:t>
            </a:r>
          </a:p>
          <a:p>
            <a:r>
              <a:rPr lang="en-US" dirty="0"/>
              <a:t>Integrated over all energy, ENDF/B-VIII.0 nuclear data.</a:t>
            </a:r>
          </a:p>
          <a:p>
            <a:r>
              <a:rPr lang="en-US" dirty="0"/>
              <a:t>List mostly filled with historic LANL (</a:t>
            </a:r>
            <a:r>
              <a:rPr lang="en-US" dirty="0">
                <a:solidFill>
                  <a:srgbClr val="0070C0"/>
                </a:solidFill>
              </a:rPr>
              <a:t>blue</a:t>
            </a:r>
            <a:r>
              <a:rPr lang="en-US" dirty="0"/>
              <a:t>) and Russian (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) experiments.</a:t>
            </a:r>
          </a:p>
          <a:p>
            <a:r>
              <a:rPr lang="en-US" dirty="0"/>
              <a:t>LANL has a history of Pu239 validation experiments.</a:t>
            </a:r>
          </a:p>
          <a:p>
            <a:pPr lvl="1"/>
            <a:r>
              <a:rPr lang="en-US" dirty="0"/>
              <a:t>We are continuing to add new experiments.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CBAAF80-9563-1ECF-ADAE-0A8E9333F5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850237"/>
              </p:ext>
            </p:extLst>
          </p:nvPr>
        </p:nvGraphicFramePr>
        <p:xfrm>
          <a:off x="5656616" y="508585"/>
          <a:ext cx="3409365" cy="426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1515">
                  <a:extLst>
                    <a:ext uri="{9D8B030D-6E8A-4147-A177-3AD203B41FA5}">
                      <a16:colId xmlns:a16="http://schemas.microsoft.com/office/drawing/2014/main" val="3499852938"/>
                    </a:ext>
                  </a:extLst>
                </a:gridCol>
                <a:gridCol w="467570">
                  <a:extLst>
                    <a:ext uri="{9D8B030D-6E8A-4147-A177-3AD203B41FA5}">
                      <a16:colId xmlns:a16="http://schemas.microsoft.com/office/drawing/2014/main" val="4155247053"/>
                    </a:ext>
                  </a:extLst>
                </a:gridCol>
                <a:gridCol w="467570">
                  <a:extLst>
                    <a:ext uri="{9D8B030D-6E8A-4147-A177-3AD203B41FA5}">
                      <a16:colId xmlns:a16="http://schemas.microsoft.com/office/drawing/2014/main" val="329752416"/>
                    </a:ext>
                  </a:extLst>
                </a:gridCol>
                <a:gridCol w="467570">
                  <a:extLst>
                    <a:ext uri="{9D8B030D-6E8A-4147-A177-3AD203B41FA5}">
                      <a16:colId xmlns:a16="http://schemas.microsoft.com/office/drawing/2014/main" val="4187882256"/>
                    </a:ext>
                  </a:extLst>
                </a:gridCol>
                <a:gridCol w="467570">
                  <a:extLst>
                    <a:ext uri="{9D8B030D-6E8A-4147-A177-3AD203B41FA5}">
                      <a16:colId xmlns:a16="http://schemas.microsoft.com/office/drawing/2014/main" val="1761982181"/>
                    </a:ext>
                  </a:extLst>
                </a:gridCol>
                <a:gridCol w="467570">
                  <a:extLst>
                    <a:ext uri="{9D8B030D-6E8A-4147-A177-3AD203B41FA5}">
                      <a16:colId xmlns:a16="http://schemas.microsoft.com/office/drawing/2014/main" val="2936972642"/>
                    </a:ext>
                  </a:extLst>
                </a:gridCol>
              </a:tblGrid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Experiment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Fission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Elastic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Inelastic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n,gamma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total nu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044495185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pu-met-fast-022-001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778487715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pu-met-fast-025-001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455029083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pu-met-fast-035-001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992161361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pu-met-fast-040-001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099239158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pu-met-fast-039-001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0.727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636262810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pu-met-fast-001-001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0.727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214210365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pu-met-fast-001-004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0.726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102064117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pu-met-fast-001-002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097486589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pu-met-fast-001-003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0.063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270059265"/>
                  </a:ext>
                </a:extLst>
              </a:tr>
              <a:tr h="3987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pu-met-fast-023-001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0.988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328265286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pu-met-fast-045-005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867494039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pu-met-fast-026-001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531949487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pu-met-fast-045-004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85854732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pu-met-fast-045-006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812750519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pu-met-fast-045-003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0.024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93620406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pu-met-fast-024-001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969610806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-0.016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038541575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pu-met-fast-045-002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36376714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pu-met-fast-045-007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1.000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271287144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pu-met-fast-036-001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-0.021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393734978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pu-met-fast-015-001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450880168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pu-met-fast-009-001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574013806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EUCLID_3x2x64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468324535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B050"/>
                          </a:solidFill>
                          <a:effectLst/>
                        </a:rPr>
                        <a:t>pu-met-fast-003-103</a:t>
                      </a:r>
                      <a:endParaRPr lang="en-US" sz="800" b="0" i="0" u="none" strike="noStrike" dirty="0">
                        <a:solidFill>
                          <a:srgbClr val="00B05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-0.008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252435977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pu-met-fast-021-002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0.700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325755390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pu-met-fast-005-001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0.965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30967163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pu-met-fast-013-001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0.986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363731657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pu-met-fast-021-001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0.968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1558905630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pu-met-fast-018-001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3997336729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pu-met-fast-014-001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0.985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118477284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pu-met-fast-008-001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0.955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013032554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pu-met-fast-029-001</a:t>
                      </a:r>
                      <a:endParaRPr lang="en-US" sz="800" b="0" i="0" u="none" strike="noStrike" dirty="0">
                        <a:solidFill>
                          <a:srgbClr val="FF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0.036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0.915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4230870439"/>
                  </a:ext>
                </a:extLst>
              </a:tr>
              <a:tr h="97911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solidFill>
                            <a:srgbClr val="0070C0"/>
                          </a:solidFill>
                          <a:effectLst/>
                        </a:rPr>
                        <a:t>EUCLID_8x1x130</a:t>
                      </a:r>
                      <a:endParaRPr lang="en-US" sz="800" b="0" i="0" u="none" strike="noStrike" dirty="0">
                        <a:solidFill>
                          <a:srgbClr val="0070C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0.685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0.022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0.010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-0.011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 dirty="0">
                          <a:effectLst/>
                        </a:rPr>
                        <a:t>0.965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ptos Narrow"/>
                      </a:endParaRPr>
                    </a:p>
                  </a:txBody>
                  <a:tcPr marL="3376" marR="3376" marT="3376" marB="0" anchor="b"/>
                </a:tc>
                <a:extLst>
                  <a:ext uri="{0D108BD9-81ED-4DB2-BD59-A6C34878D82A}">
                    <a16:rowId xmlns:a16="http://schemas.microsoft.com/office/drawing/2014/main" val="2188193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521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type="body" sz="quarter" idx="14"/>
          </p:nvPr>
        </p:nvSpPr>
        <p:spPr>
          <a:xfrm>
            <a:off x="322282" y="47825"/>
            <a:ext cx="8226054" cy="555620"/>
          </a:xfrm>
        </p:spPr>
        <p:txBody>
          <a:bodyPr>
            <a:normAutofit/>
          </a:bodyPr>
          <a:lstStyle/>
          <a:p>
            <a:r>
              <a:rPr lang="en-US" dirty="0"/>
              <a:t>Recent NCERC benchmarks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233796" y="762379"/>
            <a:ext cx="4400553" cy="4315566"/>
          </a:xfrm>
        </p:spPr>
        <p:txBody>
          <a:bodyPr/>
          <a:lstStyle/>
          <a:p>
            <a:r>
              <a:rPr lang="en-US" sz="1600" b="0" dirty="0"/>
              <a:t>Of the 17 </a:t>
            </a:r>
            <a:r>
              <a:rPr lang="en-US" sz="1600" dirty="0"/>
              <a:t>ICSBEP evaluations of </a:t>
            </a:r>
            <a:r>
              <a:rPr lang="en-US" sz="1600" b="0" dirty="0"/>
              <a:t>experiments performed at NCERC, 8 are Pu systems.</a:t>
            </a:r>
          </a:p>
          <a:p>
            <a:r>
              <a:rPr lang="en-US" sz="1600" b="0" dirty="0"/>
              <a:t>Many of these are included in our modern validation suite.</a:t>
            </a:r>
          </a:p>
          <a:p>
            <a:r>
              <a:rPr lang="en-US" sz="1600" dirty="0"/>
              <a:t>Fast, intermediate, and thermal systems.</a:t>
            </a:r>
          </a:p>
          <a:p>
            <a:r>
              <a:rPr lang="en-US" sz="1600" b="0" dirty="0"/>
              <a:t>Most of the Pu benchmarks are WG Pu. </a:t>
            </a:r>
          </a:p>
          <a:p>
            <a:pPr lvl="1"/>
            <a:r>
              <a:rPr lang="en-US" sz="1400" dirty="0"/>
              <a:t>Some upcoming benchmarks with high Pu240.</a:t>
            </a:r>
          </a:p>
          <a:p>
            <a:r>
              <a:rPr lang="en-US" sz="1600" b="0" dirty="0"/>
              <a:t>Subcritical BeRP experiments:</a:t>
            </a:r>
          </a:p>
          <a:p>
            <a:pPr lvl="1"/>
            <a:r>
              <a:rPr lang="en-US" sz="1400" dirty="0"/>
              <a:t>Still need to make validation easier for these experiments.</a:t>
            </a:r>
            <a:endParaRPr lang="en-US" sz="1400" b="0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2" name="Picture Placeholder 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D20F3813-50A7-7F16-00E5-718CD03886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9" r="16239"/>
          <a:stretch>
            <a:fillRect/>
          </a:stretch>
        </p:blipFill>
        <p:spPr bwMode="auto">
          <a:xfrm>
            <a:off x="7711377" y="3516679"/>
            <a:ext cx="917299" cy="10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543EB2F3-48E0-A125-29B9-2A485BC68E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1148" t="-2288" r="357" b="2576"/>
          <a:stretch/>
        </p:blipFill>
        <p:spPr bwMode="auto">
          <a:xfrm>
            <a:off x="6770473" y="3516678"/>
            <a:ext cx="917300" cy="10184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15" descr="C:\Users\fukushima\Desktop\Comet 実験\論文\Fig3.JPG">
            <a:extLst>
              <a:ext uri="{FF2B5EF4-FFF2-40B4-BE49-F238E27FC236}">
                <a16:creationId xmlns:a16="http://schemas.microsoft.com/office/drawing/2014/main" id="{7C518EF4-5B9C-509D-CD61-1FFA9C2D53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7" r="21157"/>
          <a:stretch>
            <a:fillRect/>
          </a:stretch>
        </p:blipFill>
        <p:spPr bwMode="auto">
          <a:xfrm>
            <a:off x="5815582" y="3566900"/>
            <a:ext cx="872065" cy="968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Placeholder 41">
            <a:extLst>
              <a:ext uri="{FF2B5EF4-FFF2-40B4-BE49-F238E27FC236}">
                <a16:creationId xmlns:a16="http://schemas.microsoft.com/office/drawing/2014/main" id="{98A67784-E931-E240-D39A-4DA51FDE5FD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92" r="6392"/>
          <a:stretch>
            <a:fillRect/>
          </a:stretch>
        </p:blipFill>
        <p:spPr>
          <a:xfrm>
            <a:off x="4885816" y="3585574"/>
            <a:ext cx="906162" cy="1005840"/>
          </a:xfrm>
          <a:prstGeom prst="rect">
            <a:avLst/>
          </a:prstGeom>
        </p:spPr>
      </p:pic>
      <p:pic>
        <p:nvPicPr>
          <p:cNvPr id="11" name="Picture Placeholder 3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5EFB48BE-CBC1-EB12-FC00-EB8895AC3E3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409" r="8409"/>
          <a:stretch>
            <a:fillRect/>
          </a:stretch>
        </p:blipFill>
        <p:spPr>
          <a:xfrm>
            <a:off x="6735732" y="2475001"/>
            <a:ext cx="906162" cy="1005840"/>
          </a:xfrm>
          <a:prstGeom prst="rect">
            <a:avLst/>
          </a:prstGeom>
        </p:spPr>
      </p:pic>
      <p:pic>
        <p:nvPicPr>
          <p:cNvPr id="12" name="Picture Placeholder 43" descr="A picture containing indoor&#10;&#10;Description automatically generated">
            <a:extLst>
              <a:ext uri="{FF2B5EF4-FFF2-40B4-BE49-F238E27FC236}">
                <a16:creationId xmlns:a16="http://schemas.microsoft.com/office/drawing/2014/main" id="{9A8659DB-6F35-1112-ECAD-4180CE4F24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6224" r="16224"/>
          <a:stretch>
            <a:fillRect/>
          </a:stretch>
        </p:blipFill>
        <p:spPr>
          <a:xfrm>
            <a:off x="3917021" y="3566900"/>
            <a:ext cx="906162" cy="1005840"/>
          </a:xfrm>
          <a:prstGeom prst="rect">
            <a:avLst/>
          </a:prstGeom>
        </p:spPr>
      </p:pic>
      <p:pic>
        <p:nvPicPr>
          <p:cNvPr id="13" name="Picture Placeholder 5">
            <a:extLst>
              <a:ext uri="{FF2B5EF4-FFF2-40B4-BE49-F238E27FC236}">
                <a16:creationId xmlns:a16="http://schemas.microsoft.com/office/drawing/2014/main" id="{504E14D2-945C-A1E2-2CDC-44A12BF595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16240"/>
          <a:stretch>
            <a:fillRect/>
          </a:stretch>
        </p:blipFill>
        <p:spPr>
          <a:xfrm>
            <a:off x="7684873" y="2473239"/>
            <a:ext cx="905964" cy="1005840"/>
          </a:xfrm>
          <a:prstGeom prst="rect">
            <a:avLst/>
          </a:prstGeom>
          <a:ln w="38100">
            <a:noFill/>
          </a:ln>
        </p:spPr>
      </p:pic>
      <p:pic>
        <p:nvPicPr>
          <p:cNvPr id="15" name="Picture Placeholder 4">
            <a:extLst>
              <a:ext uri="{FF2B5EF4-FFF2-40B4-BE49-F238E27FC236}">
                <a16:creationId xmlns:a16="http://schemas.microsoft.com/office/drawing/2014/main" id="{A2EBEBD7-71D7-CBCE-2A1B-C3806772B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r="16380"/>
          <a:stretch>
            <a:fillRect/>
          </a:stretch>
        </p:blipFill>
        <p:spPr>
          <a:xfrm>
            <a:off x="6770473" y="1403019"/>
            <a:ext cx="906163" cy="1005840"/>
          </a:xfrm>
          <a:prstGeom prst="rect">
            <a:avLst/>
          </a:prstGeom>
        </p:spPr>
      </p:pic>
      <p:pic>
        <p:nvPicPr>
          <p:cNvPr id="16" name="Picture Placeholder 37" descr="\\snipe\NCERC Experimenter Share\Photos\Critical Experiments\Planet-Comet\Curie (IER-489)\7-8 Config\6-24-2020\102_2525.JPG">
            <a:extLst>
              <a:ext uri="{FF2B5EF4-FFF2-40B4-BE49-F238E27FC236}">
                <a16:creationId xmlns:a16="http://schemas.microsoft.com/office/drawing/2014/main" id="{58B1131F-EE26-A257-BBD8-0AA318BDE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0" r="16160"/>
          <a:stretch>
            <a:fillRect/>
          </a:stretch>
        </p:blipFill>
        <p:spPr bwMode="auto">
          <a:xfrm>
            <a:off x="7711377" y="1403019"/>
            <a:ext cx="906163" cy="100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9" descr="image005">
            <a:extLst>
              <a:ext uri="{FF2B5EF4-FFF2-40B4-BE49-F238E27FC236}">
                <a16:creationId xmlns:a16="http://schemas.microsoft.com/office/drawing/2014/main" id="{E0E7D50F-A9B2-D4D8-F996-F4D57198B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91" y="1495407"/>
            <a:ext cx="1340695" cy="76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A person wearing gloves on a metal surface&#10;&#10;Description automatically generated">
            <a:extLst>
              <a:ext uri="{FF2B5EF4-FFF2-40B4-BE49-F238E27FC236}">
                <a16:creationId xmlns:a16="http://schemas.microsoft.com/office/drawing/2014/main" id="{04F683C9-C317-BF92-1DF8-E15D145EB5B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242" r="9771"/>
          <a:stretch/>
        </p:blipFill>
        <p:spPr>
          <a:xfrm>
            <a:off x="5774608" y="1543746"/>
            <a:ext cx="961124" cy="7208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2710E36-07D9-7AF1-D792-9237790FE2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9996" y="550133"/>
            <a:ext cx="1005840" cy="788506"/>
          </a:xfrm>
          <a:prstGeom prst="rect">
            <a:avLst/>
          </a:prstGeom>
        </p:spPr>
      </p:pic>
      <p:pic>
        <p:nvPicPr>
          <p:cNvPr id="25" name="Picture 10" descr="G:\++Data\projects\Pictures (UCNI)\SCRaP - LANL-IRSN - 12.05.2016\for LA-UR\100_3204.JPG">
            <a:extLst>
              <a:ext uri="{FF2B5EF4-FFF2-40B4-BE49-F238E27FC236}">
                <a16:creationId xmlns:a16="http://schemas.microsoft.com/office/drawing/2014/main" id="{DEBEB1B8-EDD8-C54B-641E-E4B47624B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65" b="16405"/>
          <a:stretch/>
        </p:blipFill>
        <p:spPr bwMode="auto">
          <a:xfrm>
            <a:off x="6770473" y="603073"/>
            <a:ext cx="9144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Documents and Settings\216313\My Documents\projects\npod measured data\2012.09.17 BeRP Ni (IER 161) and W (IER 160)\pictures\big camera\100_0128 (121).jpg">
            <a:extLst>
              <a:ext uri="{FF2B5EF4-FFF2-40B4-BE49-F238E27FC236}">
                <a16:creationId xmlns:a16="http://schemas.microsoft.com/office/drawing/2014/main" id="{8DF632B8-77EB-0B74-E84F-D531B0FE1AEE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 l="28823" t="8769" r="24099" b="40076"/>
          <a:stretch>
            <a:fillRect/>
          </a:stretch>
        </p:blipFill>
        <p:spPr bwMode="auto">
          <a:xfrm>
            <a:off x="5800999" y="550893"/>
            <a:ext cx="914400" cy="7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C:\Documents and Settings\216313\My Documents\projects\npod measured data\2012.09.17 BeRP Ni and W\pictures\small camera\100_1794.JPG">
            <a:extLst>
              <a:ext uri="{FF2B5EF4-FFF2-40B4-BE49-F238E27FC236}">
                <a16:creationId xmlns:a16="http://schemas.microsoft.com/office/drawing/2014/main" id="{BA8D1129-539D-0A68-A7B9-F59FE32A37A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 l="19435" t="8955" r="16394" b="9888"/>
          <a:stretch>
            <a:fillRect/>
          </a:stretch>
        </p:blipFill>
        <p:spPr bwMode="auto">
          <a:xfrm>
            <a:off x="4952040" y="534878"/>
            <a:ext cx="822960" cy="78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954455A1-5EF9-9AB5-C000-32D4C1C064F7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9773" r="19580"/>
          <a:stretch/>
        </p:blipFill>
        <p:spPr>
          <a:xfrm>
            <a:off x="5743852" y="2537950"/>
            <a:ext cx="933436" cy="815454"/>
          </a:xfrm>
          <a:prstGeom prst="rect">
            <a:avLst/>
          </a:prstGeom>
        </p:spPr>
      </p:pic>
      <p:pic>
        <p:nvPicPr>
          <p:cNvPr id="9" name="Picture 8" descr="A large stack of plastic material&#10;&#10;Description automatically generated">
            <a:extLst>
              <a:ext uri="{FF2B5EF4-FFF2-40B4-BE49-F238E27FC236}">
                <a16:creationId xmlns:a16="http://schemas.microsoft.com/office/drawing/2014/main" id="{DF92F4DD-2FB7-41AC-1433-81E4A2941A6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58795" y="2602777"/>
            <a:ext cx="948502" cy="71137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1679C5-EF90-BB7E-B7F9-B9F9AE483CA2}"/>
              </a:ext>
            </a:extLst>
          </p:cNvPr>
          <p:cNvSpPr/>
          <p:nvPr/>
        </p:nvSpPr>
        <p:spPr>
          <a:xfrm>
            <a:off x="4952040" y="534878"/>
            <a:ext cx="813836" cy="769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80235D-EF0A-2E27-67E1-F15AC0F34280}"/>
              </a:ext>
            </a:extLst>
          </p:cNvPr>
          <p:cNvSpPr/>
          <p:nvPr/>
        </p:nvSpPr>
        <p:spPr>
          <a:xfrm>
            <a:off x="5794733" y="557582"/>
            <a:ext cx="920665" cy="7464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6728F4-EA95-A17F-DFB1-034333F89D6F}"/>
              </a:ext>
            </a:extLst>
          </p:cNvPr>
          <p:cNvSpPr/>
          <p:nvPr/>
        </p:nvSpPr>
        <p:spPr>
          <a:xfrm>
            <a:off x="6770471" y="605831"/>
            <a:ext cx="917301" cy="6798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8F7AF3-A03E-1F8B-1AAE-FAA1DFDBA225}"/>
              </a:ext>
            </a:extLst>
          </p:cNvPr>
          <p:cNvSpPr/>
          <p:nvPr/>
        </p:nvSpPr>
        <p:spPr>
          <a:xfrm>
            <a:off x="7719994" y="550133"/>
            <a:ext cx="1005841" cy="788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F9F5108-B2BA-9041-80B6-F88754015449}"/>
              </a:ext>
            </a:extLst>
          </p:cNvPr>
          <p:cNvSpPr/>
          <p:nvPr/>
        </p:nvSpPr>
        <p:spPr>
          <a:xfrm>
            <a:off x="5775000" y="1547828"/>
            <a:ext cx="960732" cy="7136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908244-7BA1-ABE8-1F21-F275594FBA2F}"/>
              </a:ext>
            </a:extLst>
          </p:cNvPr>
          <p:cNvSpPr/>
          <p:nvPr/>
        </p:nvSpPr>
        <p:spPr>
          <a:xfrm>
            <a:off x="3923733" y="3572178"/>
            <a:ext cx="899449" cy="10005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B4B6409-7876-1CCB-757D-EC53A3380EC0}"/>
              </a:ext>
            </a:extLst>
          </p:cNvPr>
          <p:cNvSpPr/>
          <p:nvPr/>
        </p:nvSpPr>
        <p:spPr>
          <a:xfrm>
            <a:off x="4885814" y="3585574"/>
            <a:ext cx="906163" cy="9871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05D42A3-5AE9-9E74-46D6-DE14CEEC64E0}"/>
              </a:ext>
            </a:extLst>
          </p:cNvPr>
          <p:cNvSpPr/>
          <p:nvPr/>
        </p:nvSpPr>
        <p:spPr>
          <a:xfrm>
            <a:off x="5815581" y="3585574"/>
            <a:ext cx="872066" cy="9495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6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1094C5-99D4-0B97-D98B-9E63B3FE8A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10980"/>
            <a:ext cx="8226054" cy="669156"/>
          </a:xfrm>
        </p:spPr>
        <p:txBody>
          <a:bodyPr/>
          <a:lstStyle/>
          <a:p>
            <a:r>
              <a:rPr lang="en-US" dirty="0"/>
              <a:t>Jupiter High-240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7A382-B3DB-3793-A12F-42400F56288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14" y="833056"/>
            <a:ext cx="5099499" cy="3394873"/>
          </a:xfrm>
        </p:spPr>
        <p:txBody>
          <a:bodyPr/>
          <a:lstStyle/>
          <a:p>
            <a:r>
              <a:rPr lang="en-US" dirty="0"/>
              <a:t>Collaboration with JAEA to help validate Accelerator Driven Systems (ADS).</a:t>
            </a:r>
          </a:p>
          <a:p>
            <a:r>
              <a:rPr lang="en-US" dirty="0"/>
              <a:t>Similar to the WG Pu Jupiter experiments.</a:t>
            </a:r>
          </a:p>
          <a:p>
            <a:r>
              <a:rPr lang="en-US" dirty="0"/>
              <a:t>Performed at NCERC in 2019.</a:t>
            </a:r>
          </a:p>
          <a:p>
            <a:r>
              <a:rPr lang="en-US" dirty="0"/>
              <a:t>ICSBEP evaluation currently underway.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7C1A04-0155-0B63-CC41-DAD027209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560" y="142240"/>
            <a:ext cx="2267261" cy="1703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26E361-42E1-61D2-F40E-32A705DE6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306" y="2012950"/>
            <a:ext cx="3533333" cy="2285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FC73B8-9FF5-E713-D1A4-0126E1793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5" y="2564324"/>
            <a:ext cx="5114274" cy="24621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A78D90-72FB-1F68-4B1F-6F67A5AC2BD1}"/>
              </a:ext>
            </a:extLst>
          </p:cNvPr>
          <p:cNvSpPr txBox="1"/>
          <p:nvPr/>
        </p:nvSpPr>
        <p:spPr>
          <a:xfrm>
            <a:off x="1522959" y="2856703"/>
            <a:ext cx="139812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Jupiter High-240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89E26E-49D1-474E-3CD0-F6A2A1315D9D}"/>
              </a:ext>
            </a:extLst>
          </p:cNvPr>
          <p:cNvSpPr txBox="1"/>
          <p:nvPr/>
        </p:nvSpPr>
        <p:spPr>
          <a:xfrm>
            <a:off x="2193415" y="3542316"/>
            <a:ext cx="7027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Jupiter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01F025-1401-C48D-6C78-A1260FF84D77}"/>
              </a:ext>
            </a:extLst>
          </p:cNvPr>
          <p:cNvCxnSpPr>
            <a:stCxn id="14" idx="3"/>
          </p:cNvCxnSpPr>
          <p:nvPr/>
        </p:nvCxnSpPr>
        <p:spPr>
          <a:xfrm flipV="1">
            <a:off x="2921087" y="2924208"/>
            <a:ext cx="308961" cy="86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74F049-64AA-360F-D384-14FC4502EEE2}"/>
              </a:ext>
            </a:extLst>
          </p:cNvPr>
          <p:cNvCxnSpPr>
            <a:stCxn id="15" idx="3"/>
          </p:cNvCxnSpPr>
          <p:nvPr/>
        </p:nvCxnSpPr>
        <p:spPr>
          <a:xfrm flipV="1">
            <a:off x="2896120" y="3489076"/>
            <a:ext cx="341760" cy="207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81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8D955F24-00B6-524D-B8B2-CE119DE52399}"/>
              </a:ext>
            </a:extLst>
          </p:cNvPr>
          <p:cNvSpPr txBox="1"/>
          <p:nvPr/>
        </p:nvSpPr>
        <p:spPr>
          <a:xfrm>
            <a:off x="-28968" y="-125873"/>
            <a:ext cx="2737740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50" b="1" dirty="0">
                <a:solidFill>
                  <a:srgbClr val="C00000"/>
                </a:solidFill>
                <a:latin typeface="Constantia" panose="02030602050306030303" pitchFamily="18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EUCLID</a:t>
            </a:r>
          </a:p>
        </p:txBody>
      </p:sp>
      <p:sp>
        <p:nvSpPr>
          <p:cNvPr id="30" name="Google Shape;302;p3">
            <a:extLst>
              <a:ext uri="{FF2B5EF4-FFF2-40B4-BE49-F238E27FC236}">
                <a16:creationId xmlns:a16="http://schemas.microsoft.com/office/drawing/2014/main" id="{27E41A2C-2742-1C49-B20F-8B13CDDED8D0}"/>
              </a:ext>
            </a:extLst>
          </p:cNvPr>
          <p:cNvSpPr txBox="1">
            <a:spLocks/>
          </p:cNvSpPr>
          <p:nvPr/>
        </p:nvSpPr>
        <p:spPr>
          <a:xfrm>
            <a:off x="2540931" y="17371"/>
            <a:ext cx="6618514" cy="9982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57175" marR="0" indent="-257175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3399"/>
              </a:buClr>
              <a:buSzPct val="125000"/>
              <a:buFont typeface="Arial" panose="020B0604020202020204" pitchFamily="34" charset="0"/>
              <a:buChar char="•"/>
              <a:tabLst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7922" marR="0" indent="-259556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20000"/>
              <a:buFont typeface="Arial" panose="020B0604020202020204" pitchFamily="34" charset="0"/>
              <a:buChar char="–"/>
              <a:tabLst/>
              <a:defRPr kumimoji="0" lang="en-US" sz="165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defRPr>
            </a:lvl2pPr>
            <a:lvl3pPr marL="773906" marR="0" indent="-263129" algn="l" defTabSz="685800" rtl="0" eaLnBrk="1" fontAlgn="auto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Clr>
                <a:srgbClr val="003399"/>
              </a:buClr>
              <a:buSzPct val="100000"/>
              <a:buFont typeface="Wingdings" panose="05000000000000000000" pitchFamily="2" charset="2"/>
              <a:buChar char="§"/>
              <a:tabLst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31081" marR="0" indent="-257175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399"/>
              </a:buClr>
              <a:buSzPct val="130000"/>
              <a:buFont typeface="Arial" panose="020B0604020202020204" pitchFamily="34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2791" marR="0" indent="-169069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4B834"/>
              </a:buClr>
              <a:buSzTx/>
              <a:buFont typeface="Arial" pitchFamily="34" charset="0"/>
              <a:buChar char="–"/>
              <a:tabLst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0F7E"/>
              </a:buClr>
              <a:buSzPts val="2400"/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0F7E"/>
                </a:solidFill>
              </a:rPr>
              <a:t>designed validation experiments optimized to reduce </a:t>
            </a:r>
            <a:r>
              <a:rPr lang="en-US" b="1" baseline="30000" dirty="0">
                <a:solidFill>
                  <a:srgbClr val="000F7E"/>
                </a:solidFill>
              </a:rPr>
              <a:t>239</a:t>
            </a:r>
            <a:r>
              <a:rPr lang="en-US" b="1" dirty="0">
                <a:solidFill>
                  <a:srgbClr val="000F7E"/>
                </a:solidFill>
              </a:rPr>
              <a:t>Pu compensating errors &amp; adjusted nuclear data to experiments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D4768B2C-ED04-A6F2-5827-53FB44A9B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225" y="3032710"/>
            <a:ext cx="2070387" cy="20703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9A3B96-F26E-E27D-49CD-40D146FEB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678" y="704614"/>
            <a:ext cx="2812481" cy="1966622"/>
          </a:xfrm>
          <a:prstGeom prst="rect">
            <a:avLst/>
          </a:prstGeom>
        </p:spPr>
      </p:pic>
      <p:pic>
        <p:nvPicPr>
          <p:cNvPr id="7" name="Google Shape;304;p3">
            <a:extLst>
              <a:ext uri="{FF2B5EF4-FFF2-40B4-BE49-F238E27FC236}">
                <a16:creationId xmlns:a16="http://schemas.microsoft.com/office/drawing/2014/main" id="{468139C3-1096-CBF0-EA9D-C5EED44D5E0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212" y="3281872"/>
            <a:ext cx="1963122" cy="18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09A793-3963-8C0F-97F1-E8A3AED76DD1}"/>
              </a:ext>
            </a:extLst>
          </p:cNvPr>
          <p:cNvSpPr txBox="1"/>
          <p:nvPr/>
        </p:nvSpPr>
        <p:spPr>
          <a:xfrm>
            <a:off x="383249" y="1072505"/>
            <a:ext cx="2057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Neutron Transport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Simulation (MCNP)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3BE4A-11BF-05E5-83C4-5C099FCFE41B}"/>
              </a:ext>
            </a:extLst>
          </p:cNvPr>
          <p:cNvSpPr txBox="1"/>
          <p:nvPr/>
        </p:nvSpPr>
        <p:spPr>
          <a:xfrm>
            <a:off x="128645" y="3078797"/>
            <a:ext cx="24719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Validation Experiments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DCD29D-046F-9E1D-5EB0-D73D69A85724}"/>
              </a:ext>
            </a:extLst>
          </p:cNvPr>
          <p:cNvSpPr/>
          <p:nvPr/>
        </p:nvSpPr>
        <p:spPr>
          <a:xfrm>
            <a:off x="3373116" y="2705891"/>
            <a:ext cx="276389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ML-Augmented </a:t>
            </a:r>
          </a:p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Search for Compensating Errors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3F2362-3930-962A-042C-393F724C3612}"/>
              </a:ext>
            </a:extLst>
          </p:cNvPr>
          <p:cNvCxnSpPr>
            <a:cxnSpLocks/>
          </p:cNvCxnSpPr>
          <p:nvPr/>
        </p:nvCxnSpPr>
        <p:spPr>
          <a:xfrm>
            <a:off x="6445486" y="4179924"/>
            <a:ext cx="398505" cy="0"/>
          </a:xfrm>
          <a:prstGeom prst="straightConnector1">
            <a:avLst/>
          </a:prstGeom>
          <a:ln w="88900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8694E0D4-685B-DFD8-8D54-45D64830AD22}"/>
              </a:ext>
            </a:extLst>
          </p:cNvPr>
          <p:cNvCxnSpPr>
            <a:cxnSpLocks/>
            <a:stCxn id="31" idx="0"/>
          </p:cNvCxnSpPr>
          <p:nvPr/>
        </p:nvCxnSpPr>
        <p:spPr>
          <a:xfrm rot="16200000" flipV="1">
            <a:off x="6717569" y="1254900"/>
            <a:ext cx="357166" cy="1759986"/>
          </a:xfrm>
          <a:prstGeom prst="bentConnector2">
            <a:avLst/>
          </a:prstGeom>
          <a:ln w="88900" cap="rnd">
            <a:solidFill>
              <a:srgbClr val="C0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4F7F0A86-E7CE-2FC2-0D89-EBC586319DC2}"/>
              </a:ext>
            </a:extLst>
          </p:cNvPr>
          <p:cNvCxnSpPr>
            <a:cxnSpLocks/>
            <a:endCxn id="9" idx="3"/>
          </p:cNvCxnSpPr>
          <p:nvPr/>
        </p:nvCxnSpPr>
        <p:spPr>
          <a:xfrm rot="10800000">
            <a:off x="2440582" y="1337964"/>
            <a:ext cx="634830" cy="1"/>
          </a:xfrm>
          <a:prstGeom prst="bentConnector3">
            <a:avLst/>
          </a:prstGeom>
          <a:ln w="88900" cap="rnd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DC655D-60C1-20F0-87E5-5880E9186BA0}"/>
              </a:ext>
            </a:extLst>
          </p:cNvPr>
          <p:cNvGrpSpPr/>
          <p:nvPr/>
        </p:nvGrpSpPr>
        <p:grpSpPr>
          <a:xfrm>
            <a:off x="2430625" y="1966246"/>
            <a:ext cx="1024106" cy="2888977"/>
            <a:chOff x="3611696" y="2840769"/>
            <a:chExt cx="977802" cy="1966171"/>
          </a:xfrm>
        </p:grpSpPr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6565384E-7931-F599-0AD7-A7DDAC054294}"/>
                </a:ext>
              </a:extLst>
            </p:cNvPr>
            <p:cNvSpPr/>
            <p:nvPr/>
          </p:nvSpPr>
          <p:spPr>
            <a:xfrm>
              <a:off x="3611696" y="2840769"/>
              <a:ext cx="629564" cy="1966171"/>
            </a:xfrm>
            <a:prstGeom prst="rightBrace">
              <a:avLst>
                <a:gd name="adj1" fmla="val 8333"/>
                <a:gd name="adj2" fmla="val 50491"/>
              </a:avLst>
            </a:prstGeom>
            <a:ln w="88900" cap="rnd">
              <a:solidFill>
                <a:srgbClr val="C00000"/>
              </a:solidFill>
              <a:tailEnd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673A96D-4A3B-420A-CF3A-1597CF885DEB}"/>
                </a:ext>
              </a:extLst>
            </p:cNvPr>
            <p:cNvCxnSpPr>
              <a:cxnSpLocks/>
            </p:cNvCxnSpPr>
            <p:nvPr/>
          </p:nvCxnSpPr>
          <p:spPr>
            <a:xfrm>
              <a:off x="4058158" y="3831740"/>
              <a:ext cx="531340" cy="0"/>
            </a:xfrm>
            <a:prstGeom prst="straightConnector1">
              <a:avLst/>
            </a:prstGeom>
            <a:ln w="889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A27C477-259D-93E1-D719-ACF4F6035117}"/>
              </a:ext>
            </a:extLst>
          </p:cNvPr>
          <p:cNvSpPr txBox="1"/>
          <p:nvPr/>
        </p:nvSpPr>
        <p:spPr>
          <a:xfrm>
            <a:off x="6061103" y="549142"/>
            <a:ext cx="2865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Experiment Refines Nuclear Data to Improve Simulations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6DF3E8-AF66-E161-3E9F-90ABA3279DBB}"/>
              </a:ext>
            </a:extLst>
          </p:cNvPr>
          <p:cNvSpPr/>
          <p:nvPr/>
        </p:nvSpPr>
        <p:spPr>
          <a:xfrm>
            <a:off x="6494640" y="2313476"/>
            <a:ext cx="256300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ML-Optimally Designed Experiment to Resolve Compensating Errors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AB9BBFC4-34EC-E1B7-3428-6121DC9CF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235" y="3141150"/>
            <a:ext cx="3177756" cy="20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4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B7164021-37F7-EC79-E6A8-70BD94145C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899" y="1078479"/>
            <a:ext cx="1203038" cy="803092"/>
          </a:xfrm>
          <a:prstGeom prst="rect">
            <a:avLst/>
          </a:prstGeom>
        </p:spPr>
      </p:pic>
      <p:pic>
        <p:nvPicPr>
          <p:cNvPr id="35" name="Picture 34" descr="A picture containing chair, seat&#10;&#10;Description automatically generated">
            <a:extLst>
              <a:ext uri="{FF2B5EF4-FFF2-40B4-BE49-F238E27FC236}">
                <a16:creationId xmlns:a16="http://schemas.microsoft.com/office/drawing/2014/main" id="{1DD284C9-893B-5439-5DFA-4EC38213EE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8682" y="1077314"/>
            <a:ext cx="561217" cy="8054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332057B-BADF-CC55-C68C-7A64F8124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965" y="1696723"/>
            <a:ext cx="1886259" cy="123350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81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9994EBC-79F8-E710-4CB9-0418BC0AF9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Experiment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280B1-D956-49E4-E75B-418C69BB095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809971"/>
            <a:ext cx="8539316" cy="3200400"/>
          </a:xfrm>
        </p:spPr>
        <p:txBody>
          <a:bodyPr/>
          <a:lstStyle/>
          <a:p>
            <a:r>
              <a:rPr lang="en-US" dirty="0"/>
              <a:t>Results of the D-Optimality analysis led us to two configurations:</a:t>
            </a:r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marL="230187" lvl="1" indent="0">
              <a:buNone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Both utilize WG Plutonium-Aluminum No-Nickel (PANN) ZPPR plates as fuel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Non-nuclear components can be used for future experiments as well</a:t>
            </a:r>
          </a:p>
          <a:p>
            <a:pPr marL="230187" lvl="1" indent="0">
              <a:buNone/>
            </a:pPr>
            <a:r>
              <a:rPr lang="en-US" dirty="0"/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3FEC3-A3D6-049A-10BE-95CE32FCF5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6643" y="1862982"/>
            <a:ext cx="4012369" cy="2147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76E8B6-8CEA-4752-CF76-C60FB10F2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143" y="1862982"/>
            <a:ext cx="2921057" cy="1563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5BF0C8-BF26-5F8E-B2F5-8C2D54E30503}"/>
              </a:ext>
            </a:extLst>
          </p:cNvPr>
          <p:cNvSpPr txBox="1"/>
          <p:nvPr/>
        </p:nvSpPr>
        <p:spPr>
          <a:xfrm>
            <a:off x="457200" y="1155095"/>
            <a:ext cx="385071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 X 2 (Low Mass/Cube)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Critical with 384 ZPPR plates (41 kg Pu)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5BC94-4ED1-9ADD-3CE4-47DA4FF72BF0}"/>
              </a:ext>
            </a:extLst>
          </p:cNvPr>
          <p:cNvSpPr txBox="1"/>
          <p:nvPr/>
        </p:nvSpPr>
        <p:spPr>
          <a:xfrm>
            <a:off x="4836086" y="1155094"/>
            <a:ext cx="409348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 X 1 (High Mass/Slab reactor)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Critical with 1033 ZPPR plates (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 kg Pu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8566C-8D91-A872-E5E0-C6DEECA81B41}"/>
              </a:ext>
            </a:extLst>
          </p:cNvPr>
          <p:cNvSpPr txBox="1"/>
          <p:nvPr/>
        </p:nvSpPr>
        <p:spPr>
          <a:xfrm>
            <a:off x="2382558" y="3641039"/>
            <a:ext cx="22417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8x1 H/”D” ratio is 5.4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DB3740-5EE7-F079-0D06-F3F04E0F0751}"/>
              </a:ext>
            </a:extLst>
          </p:cNvPr>
          <p:cNvCxnSpPr/>
          <p:nvPr/>
        </p:nvCxnSpPr>
        <p:spPr>
          <a:xfrm flipV="1">
            <a:off x="4624312" y="3641039"/>
            <a:ext cx="456507" cy="1714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79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5"/>
    </mc:Choice>
    <mc:Fallback xmlns="">
      <p:transition spd="slow" advTm="2641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407E91-D21D-B3B3-2A10-49A5671EF1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2739"/>
            <a:ext cx="8226054" cy="669156"/>
          </a:xfrm>
        </p:spPr>
        <p:txBody>
          <a:bodyPr/>
          <a:lstStyle/>
          <a:p>
            <a:r>
              <a:rPr lang="en-US" dirty="0"/>
              <a:t>Experiment execution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804F6-4C7E-9427-F15F-4E827BB010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200" y="486696"/>
            <a:ext cx="8226054" cy="3200400"/>
          </a:xfrm>
        </p:spPr>
        <p:txBody>
          <a:bodyPr/>
          <a:lstStyle/>
          <a:p>
            <a:r>
              <a:rPr lang="en-US" dirty="0"/>
              <a:t>7 weeks at NCERC: Nov 28 2022 - Jan 26 2023</a:t>
            </a:r>
          </a:p>
          <a:p>
            <a:r>
              <a:rPr lang="en-US" dirty="0"/>
              <a:t>The most Plutonium ever used in an NCERC Experiment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743799-186C-3E65-5370-504ABB4450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3167" y="3096057"/>
            <a:ext cx="2526747" cy="19357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5E9CE3-6A09-6CDB-CBBD-51138EF1E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20" y="533959"/>
            <a:ext cx="2296772" cy="41228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7FC-F04F-784F-75E8-5B2F0230D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3027" y="1112852"/>
            <a:ext cx="2921555" cy="19502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2B51A-CF16-80D8-EFB0-00756722D5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416" y="1112852"/>
            <a:ext cx="2268650" cy="1925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B9BF8C-B88E-3353-7C00-EFDF3DF799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810" y="3096057"/>
            <a:ext cx="2296772" cy="1925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3CC7EF-90A0-9EFE-8E21-AE6C8437B1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7813" y="-65965"/>
            <a:ext cx="664202" cy="5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74670"/>
      </p:ext>
    </p:extLst>
  </p:cSld>
  <p:clrMapOvr>
    <a:masterClrMapping/>
  </p:clrMapOvr>
</p:sld>
</file>

<file path=ppt/theme/theme1.xml><?xml version="1.0" encoding="utf-8"?>
<a:theme xmlns:a="http://schemas.openxmlformats.org/drawingml/2006/main" name="Mai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14348</TotalTime>
  <Words>1304</Words>
  <Application>Microsoft Office PowerPoint</Application>
  <PresentationFormat>On-screen Show (16:9)</PresentationFormat>
  <Paragraphs>423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Acumin Pro</vt:lpstr>
      <vt:lpstr>Aptos Narrow</vt:lpstr>
      <vt:lpstr>Arial</vt:lpstr>
      <vt:lpstr>Calibri</vt:lpstr>
      <vt:lpstr>Constantia</vt:lpstr>
      <vt:lpstr>Helvetica Neue</vt:lpstr>
      <vt:lpstr>STIXGeneral-Regular</vt:lpstr>
      <vt:lpstr>System Font Regular</vt:lpstr>
      <vt:lpstr>Wingdings</vt:lpstr>
      <vt:lpstr>Main</vt:lpstr>
      <vt:lpstr>Custom Design</vt:lpstr>
      <vt:lpstr>PowerPoint Presentation</vt:lpstr>
      <vt:lpstr>Current and future Pu validation experiments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Hutchinson, Jesson D</cp:lastModifiedBy>
  <cp:revision>238</cp:revision>
  <dcterms:created xsi:type="dcterms:W3CDTF">2020-12-17T00:35:24Z</dcterms:created>
  <dcterms:modified xsi:type="dcterms:W3CDTF">2024-08-13T02:50:54Z</dcterms:modified>
</cp:coreProperties>
</file>