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3" r:id="rId2"/>
  </p:sldMasterIdLst>
  <p:notesMasterIdLst>
    <p:notesMasterId r:id="rId15"/>
  </p:notesMasterIdLst>
  <p:sldIdLst>
    <p:sldId id="321" r:id="rId3"/>
    <p:sldId id="322" r:id="rId4"/>
    <p:sldId id="323" r:id="rId5"/>
    <p:sldId id="334" r:id="rId6"/>
    <p:sldId id="335" r:id="rId7"/>
    <p:sldId id="333" r:id="rId8"/>
    <p:sldId id="337" r:id="rId9"/>
    <p:sldId id="338" r:id="rId10"/>
    <p:sldId id="376" r:id="rId11"/>
    <p:sldId id="374" r:id="rId12"/>
    <p:sldId id="375" r:id="rId13"/>
    <p:sldId id="33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pos="4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BDBD"/>
    <a:srgbClr val="000F7E"/>
    <a:srgbClr val="09198D"/>
    <a:srgbClr val="FF9129"/>
    <a:srgbClr val="00AA64"/>
    <a:srgbClr val="1A70B8"/>
    <a:srgbClr val="0A197E"/>
    <a:srgbClr val="000000"/>
    <a:srgbClr val="69C3FF"/>
    <a:srgbClr val="007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9"/>
    <p:restoredTop sz="96190"/>
  </p:normalViewPr>
  <p:slideViewPr>
    <p:cSldViewPr snapToGrid="0" snapToObjects="1" showGuides="1">
      <p:cViewPr varScale="1">
        <p:scale>
          <a:sx n="125" d="100"/>
          <a:sy n="125" d="100"/>
        </p:scale>
        <p:origin x="1056" y="168"/>
      </p:cViewPr>
      <p:guideLst>
        <p:guide/>
        <p:guide orient="horz" pos="408"/>
      </p:guideLst>
    </p:cSldViewPr>
  </p:slideViewPr>
  <p:outlineViewPr>
    <p:cViewPr>
      <p:scale>
        <a:sx n="33" d="100"/>
        <a:sy n="33" d="100"/>
      </p:scale>
      <p:origin x="0" y="-381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F264E-8066-E947-B6B5-B5BD434D7B6B}" type="datetimeFigureOut">
              <a:rPr lang="en-US" smtClean="0"/>
              <a:t>8/12/24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8D52D-A3F1-4B43-9554-93E43582D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3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9A88CB3-351F-294D-B203-3E3755AD91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455" t="-1" b="-5861"/>
          <a:stretch/>
        </p:blipFill>
        <p:spPr>
          <a:xfrm>
            <a:off x="2800593" y="298702"/>
            <a:ext cx="6343408" cy="6925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4360" y="1981872"/>
            <a:ext cx="3830320" cy="1559401"/>
          </a:xfrm>
        </p:spPr>
        <p:txBody>
          <a:bodyPr lIns="0" tIns="0" rIns="0" bIns="0" anchor="t" anchorCtr="0">
            <a:normAutofit/>
          </a:bodyPr>
          <a:lstStyle>
            <a:lvl1pPr algn="l" fontAlgn="t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4360" y="3561746"/>
            <a:ext cx="3830320" cy="646853"/>
          </a:xfrm>
        </p:spPr>
        <p:txBody>
          <a:bodyPr lIns="0" tIns="0" rIns="0" bIns="0"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presenter or presenting org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000446-DC24-2642-A21F-0BEA007314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4396170"/>
            <a:ext cx="2714105" cy="324812"/>
          </a:xfrm>
        </p:spPr>
        <p:txBody>
          <a:bodyPr lIns="0" tIns="0" rIns="0" bIns="0"/>
          <a:lstStyle>
            <a:lvl1pPr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the date of the presentation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15BFA-90C1-0F46-AAA7-8C67D48F46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5520163"/>
            <a:ext cx="2597150" cy="505883"/>
          </a:xfrm>
        </p:spPr>
        <p:txBody>
          <a:bodyPr lIns="0" tIns="0" rIns="0" bIns="0" anchor="t" anchorCtr="0"/>
          <a:lstStyle>
            <a:lvl1pPr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3pPr>
            <a:lvl4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4pPr>
            <a:lvl5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LA-UR number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5E8F88-2F04-A24D-B64D-D31A64C16106}"/>
              </a:ext>
            </a:extLst>
          </p:cNvPr>
          <p:cNvSpPr txBox="1"/>
          <p:nvPr userDrawn="1"/>
        </p:nvSpPr>
        <p:spPr>
          <a:xfrm>
            <a:off x="1247380" y="6504590"/>
            <a:ext cx="388825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by Triad National Security, LLC., for the U.S. Department of Energy’s NNSA.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CA5E6A1-8400-5543-A539-750F492A4E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266" y="466724"/>
            <a:ext cx="2957369" cy="8658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C4CCD8-670C-C247-A670-D2A0A7CC0B40}"/>
              </a:ext>
            </a:extLst>
          </p:cNvPr>
          <p:cNvSpPr/>
          <p:nvPr userDrawn="1"/>
        </p:nvSpPr>
        <p:spPr>
          <a:xfrm>
            <a:off x="323850" y="6138506"/>
            <a:ext cx="923530" cy="570027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31FDCC-6089-9549-867D-AA161AFF69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4360" y="6376337"/>
            <a:ext cx="590382" cy="283004"/>
          </a:xfrm>
          <a:prstGeom prst="rect">
            <a:avLst/>
          </a:prstGeom>
        </p:spPr>
      </p:pic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D7CC174E-53C7-1C49-8CF1-B008CEDC8F30}"/>
              </a:ext>
            </a:extLst>
          </p:cNvPr>
          <p:cNvSpPr txBox="1">
            <a:spLocks/>
          </p:cNvSpPr>
          <p:nvPr userDrawn="1"/>
        </p:nvSpPr>
        <p:spPr>
          <a:xfrm>
            <a:off x="8449056" y="6510528"/>
            <a:ext cx="220485" cy="270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7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128CE934-E5B7-0448-A2FC-6E2CA6AEA009}"/>
              </a:ext>
            </a:extLst>
          </p:cNvPr>
          <p:cNvSpPr txBox="1">
            <a:spLocks/>
          </p:cNvSpPr>
          <p:nvPr userDrawn="1"/>
        </p:nvSpPr>
        <p:spPr>
          <a:xfrm>
            <a:off x="7708392" y="6510528"/>
            <a:ext cx="609914" cy="1980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2024-08-14</a:t>
            </a:r>
          </a:p>
        </p:txBody>
      </p:sp>
    </p:spTree>
    <p:extLst>
      <p:ext uri="{BB962C8B-B14F-4D97-AF65-F5344CB8AC3E}">
        <p14:creationId xmlns:p14="http://schemas.microsoft.com/office/powerpoint/2010/main" val="1132053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Area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46214E2-32D4-424B-9DE1-4EDE442968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1524001"/>
            <a:ext cx="3840480" cy="36317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40E4E95-1B27-5348-9471-7BB69800ED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609600"/>
            <a:ext cx="7991856" cy="8869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B65E676-959E-0E41-8EAD-45D6F7E076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49800" y="1524001"/>
            <a:ext cx="3840480" cy="36317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1900B1-3D44-764E-9A42-70386E05E5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4360" y="2011679"/>
            <a:ext cx="3840480" cy="4076605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8685422-C0F4-174C-BFA6-015246A3D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9800" y="2011679"/>
            <a:ext cx="3840480" cy="4076605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78109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and Tex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4D7D689-7F2D-0348-816C-97C77A8DA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609600"/>
            <a:ext cx="7991856" cy="89001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DB2A39F7-5A62-2B4C-A657-BD57B5768EF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94360" y="1524000"/>
            <a:ext cx="3685032" cy="2706624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6CCEB416-B433-8F46-8DFF-FFAC7ACCA5F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4360" y="4693920"/>
            <a:ext cx="3685032" cy="24144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66B16311-DD9F-7D43-964B-E92B217DC3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4360" y="5120640"/>
            <a:ext cx="3685032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023AA45D-8199-F644-847B-E64A5EC3F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4328160"/>
            <a:ext cx="3685032" cy="24384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2652C890-3579-2E47-9AB6-1D78A5E4764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901184" y="1524000"/>
            <a:ext cx="3685032" cy="2706624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DD1D0C09-D811-144F-BEBD-275B6A12072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01184" y="4693920"/>
            <a:ext cx="3685032" cy="24144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2213ED2D-D77F-7D49-9E2D-96B09A5A751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901184" y="5120640"/>
            <a:ext cx="3685032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5AA83665-F240-0345-B903-C8950DEFAF0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901184" y="4328160"/>
            <a:ext cx="3685032" cy="24384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3352064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13F276B-7B5E-4A45-AB9F-2B475F2AEA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524000"/>
            <a:ext cx="2493282" cy="2706624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4693920"/>
            <a:ext cx="2496312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3F0E9DEE-404F-3B49-8159-94FE1CD3739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4360" y="5120640"/>
            <a:ext cx="2496312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A3DBA4-BE0E-254D-B5C0-8A64DDD66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609600"/>
            <a:ext cx="7991856" cy="89001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41D2BBC2-2746-3640-A719-673E2A8446C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4360" y="4328160"/>
            <a:ext cx="2496312" cy="24384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89502A4B-C79D-094E-AB5C-63DF6E12EF8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54540" y="1524000"/>
            <a:ext cx="2496312" cy="2706624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EAC29D9-3DBA-0242-8290-359D5CA84B6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63132" y="4693920"/>
            <a:ext cx="2496312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3F9A309D-AA80-C54C-9A92-012D53D91C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63132" y="5120640"/>
            <a:ext cx="2496312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03EA5BB2-66F6-4F44-964B-E9F9D73F21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63131" y="4328160"/>
            <a:ext cx="2496312" cy="24384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898309A4-718B-084E-8229-17E4D40AEA4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093968" y="1524000"/>
            <a:ext cx="2496312" cy="2706624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36A0BC0D-8996-364B-A361-13CBBB9B478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04128" y="4693920"/>
            <a:ext cx="2496312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8D60D97D-2394-F140-9FBA-975ED64074F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04983" y="5120640"/>
            <a:ext cx="2496312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5AA90BFA-AE15-3049-88D8-EA2FDB94E71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03418" y="4328160"/>
            <a:ext cx="2496312" cy="24384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92932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" userDrawn="1">
          <p15:clr>
            <a:srgbClr val="FBAE40"/>
          </p15:clr>
        </p15:guide>
        <p15:guide id="2" pos="4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61FE822B-AC64-EF4D-8FBA-F5A67DA6075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94360" y="1524000"/>
            <a:ext cx="1828800" cy="2706624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55F05C8A-25A6-8743-93FA-19E18F32CEE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94360" y="4693920"/>
            <a:ext cx="18288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FCE87CD-A10E-D049-9E39-8C800BEF41A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4360" y="5120640"/>
            <a:ext cx="1828800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7B382B21-A741-2447-9794-C4BAAA2A34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4360" y="4328160"/>
            <a:ext cx="1828800" cy="24384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819E2C4F-8306-5F45-9827-3921D5E3E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609600"/>
            <a:ext cx="7991856" cy="89001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4247F89-81E5-374A-93B4-95F0EBEEB19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638260" y="1524000"/>
            <a:ext cx="1828800" cy="2706624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F7F65FAA-0013-D547-8E1C-08509B0C975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638260" y="4693920"/>
            <a:ext cx="18288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0CC8275-50BB-9D46-8CBD-03E17397C17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638260" y="5120640"/>
            <a:ext cx="1828800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657B4D06-BD92-7545-B5A7-8502A75042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638260" y="4328160"/>
            <a:ext cx="1828800" cy="24384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CF4ED884-6C25-824B-BDBF-AF0431A6640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4700740" y="1524000"/>
            <a:ext cx="1828800" cy="2706624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AA0BC496-BA6C-7C4D-AC5E-A59885AE42A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700740" y="4693920"/>
            <a:ext cx="18288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07D1AADA-118E-BE41-B80B-51BBD18F656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700740" y="5120640"/>
            <a:ext cx="1828800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E24E11C2-3904-B24A-8E60-8EA03D6D30B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700740" y="4328160"/>
            <a:ext cx="1828800" cy="24384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17E6B775-F183-E24D-B8C8-C5A9D75E35BE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6757416" y="1524000"/>
            <a:ext cx="1828800" cy="2706624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7BA052C5-1320-4341-BC7F-17F881F3CCB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757416" y="4693920"/>
            <a:ext cx="18288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BD7FEF4-B67E-064E-B1C5-49DA8EA685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757416" y="5120640"/>
            <a:ext cx="1828800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EF1030E4-D0AC-614F-A18A-38721222865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757416" y="4328160"/>
            <a:ext cx="1828800" cy="24384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619495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_Visual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0C70A86-A745-E949-B1D0-41B5D2173B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609600"/>
            <a:ext cx="7991856" cy="89001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374AFBB-4A85-9144-9EB0-15F9294B61F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4361" y="1524000"/>
            <a:ext cx="7991856" cy="4141621"/>
          </a:xfrm>
        </p:spPr>
        <p:txBody>
          <a:bodyPr/>
          <a:lstStyle>
            <a:lvl1pPr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graph, photo, or data visualization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F0B3C679-22DF-8940-B381-273549871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5862323"/>
            <a:ext cx="7991856" cy="24384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71237F-D7E9-904A-BC33-1E69BDE7303D}"/>
              </a:ext>
            </a:extLst>
          </p:cNvPr>
          <p:cNvSpPr/>
          <p:nvPr userDrawn="1"/>
        </p:nvSpPr>
        <p:spPr>
          <a:xfrm>
            <a:off x="-1053548" y="1"/>
            <a:ext cx="787021" cy="754145"/>
          </a:xfrm>
          <a:prstGeom prst="rect">
            <a:avLst/>
          </a:prstGeom>
          <a:solidFill>
            <a:srgbClr val="0A19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7B0030-82A1-3149-AAC5-8B912D85AC60}"/>
              </a:ext>
            </a:extLst>
          </p:cNvPr>
          <p:cNvSpPr/>
          <p:nvPr userDrawn="1"/>
        </p:nvSpPr>
        <p:spPr>
          <a:xfrm>
            <a:off x="-1053548" y="1332324"/>
            <a:ext cx="787021" cy="754145"/>
          </a:xfrm>
          <a:prstGeom prst="rect">
            <a:avLst/>
          </a:prstGeom>
          <a:solidFill>
            <a:srgbClr val="1A70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678108-D8E6-6F48-9E71-79B4060AB9EF}"/>
              </a:ext>
            </a:extLst>
          </p:cNvPr>
          <p:cNvSpPr/>
          <p:nvPr userDrawn="1"/>
        </p:nvSpPr>
        <p:spPr>
          <a:xfrm>
            <a:off x="-1053548" y="2714922"/>
            <a:ext cx="787021" cy="754145"/>
          </a:xfrm>
          <a:prstGeom prst="rect">
            <a:avLst/>
          </a:prstGeom>
          <a:solidFill>
            <a:srgbClr val="00AA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500438-DFE5-1541-A57C-CCDAE308867C}"/>
              </a:ext>
            </a:extLst>
          </p:cNvPr>
          <p:cNvSpPr/>
          <p:nvPr userDrawn="1"/>
        </p:nvSpPr>
        <p:spPr>
          <a:xfrm>
            <a:off x="-1053548" y="4097521"/>
            <a:ext cx="787021" cy="754145"/>
          </a:xfrm>
          <a:prstGeom prst="rect">
            <a:avLst/>
          </a:prstGeom>
          <a:solidFill>
            <a:srgbClr val="FF91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0A870-4CCE-B041-ADAA-FFD498F6B5DE}"/>
              </a:ext>
            </a:extLst>
          </p:cNvPr>
          <p:cNvSpPr txBox="1"/>
          <p:nvPr userDrawn="1"/>
        </p:nvSpPr>
        <p:spPr>
          <a:xfrm>
            <a:off x="-1784645" y="-953887"/>
            <a:ext cx="151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LANL-APPROVED 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PALETTE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AD157-F0FF-E841-B877-5FF726EE6DB4}"/>
              </a:ext>
            </a:extLst>
          </p:cNvPr>
          <p:cNvSpPr txBox="1"/>
          <p:nvPr userDrawn="1"/>
        </p:nvSpPr>
        <p:spPr>
          <a:xfrm>
            <a:off x="-2236755" y="-3329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COLOR: ULTRAMARINE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EF9DA1-1206-D94F-936A-8C56D3FA0437}"/>
              </a:ext>
            </a:extLst>
          </p:cNvPr>
          <p:cNvSpPr txBox="1"/>
          <p:nvPr userDrawn="1"/>
        </p:nvSpPr>
        <p:spPr>
          <a:xfrm>
            <a:off x="-2236755" y="1316423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COLOR: BLUE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18CEFD-1271-3F43-A3DB-664C3A2A6F61}"/>
              </a:ext>
            </a:extLst>
          </p:cNvPr>
          <p:cNvSpPr txBox="1"/>
          <p:nvPr userDrawn="1"/>
        </p:nvSpPr>
        <p:spPr>
          <a:xfrm>
            <a:off x="-2236755" y="2711591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PALETTE: GREEN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2C2957-98B7-7447-A979-8F5F9439F931}"/>
              </a:ext>
            </a:extLst>
          </p:cNvPr>
          <p:cNvSpPr txBox="1"/>
          <p:nvPr userDrawn="1"/>
        </p:nvSpPr>
        <p:spPr>
          <a:xfrm>
            <a:off x="-2236755" y="4106758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PALETTE: ORANGE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7D5F0D-5C60-5143-BF1E-4A0546C4287F}"/>
              </a:ext>
            </a:extLst>
          </p:cNvPr>
          <p:cNvSpPr/>
          <p:nvPr userDrawn="1"/>
        </p:nvSpPr>
        <p:spPr>
          <a:xfrm>
            <a:off x="-1053548" y="5541578"/>
            <a:ext cx="787021" cy="75414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A6A2F-D5F2-CB4B-A618-B3021CB6FE30}"/>
              </a:ext>
            </a:extLst>
          </p:cNvPr>
          <p:cNvSpPr txBox="1"/>
          <p:nvPr userDrawn="1"/>
        </p:nvSpPr>
        <p:spPr>
          <a:xfrm>
            <a:off x="-2236755" y="5550815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MONOCHROMATIC: GREY</a:t>
            </a:r>
          </a:p>
        </p:txBody>
      </p:sp>
    </p:spTree>
    <p:extLst>
      <p:ext uri="{BB962C8B-B14F-4D97-AF65-F5344CB8AC3E}">
        <p14:creationId xmlns:p14="http://schemas.microsoft.com/office/powerpoint/2010/main" val="4163876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G_Text Only-No Subhead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609600"/>
            <a:ext cx="7991856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4F4C0B-8E0E-D247-8998-89B0F977E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4360" y="1523999"/>
            <a:ext cx="7991856" cy="4434840"/>
          </a:xfrm>
        </p:spPr>
        <p:txBody>
          <a:bodyPr wrap="square"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</a:defRPr>
            </a:lvl1pPr>
            <a:lvl2pPr marL="460375" indent="-230188">
              <a:tabLst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14400" indent="-227013">
              <a:tabLst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68955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Blue BG_Title and text only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2914E2-5970-D64D-8F42-0A90C92958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455" t="-1" b="-5861"/>
          <a:stretch/>
        </p:blipFill>
        <p:spPr>
          <a:xfrm>
            <a:off x="2800593" y="298702"/>
            <a:ext cx="6343408" cy="6925058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D7EDC4A-BEF6-BF42-9D9A-F47ED202C474}"/>
              </a:ext>
            </a:extLst>
          </p:cNvPr>
          <p:cNvSpPr txBox="1">
            <a:spLocks/>
          </p:cNvSpPr>
          <p:nvPr userDrawn="1"/>
        </p:nvSpPr>
        <p:spPr>
          <a:xfrm>
            <a:off x="8449056" y="6510528"/>
            <a:ext cx="220485" cy="270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7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0837E2F-4F21-1044-BFBE-A09264C747AB}"/>
              </a:ext>
            </a:extLst>
          </p:cNvPr>
          <p:cNvSpPr txBox="1">
            <a:spLocks/>
          </p:cNvSpPr>
          <p:nvPr userDrawn="1"/>
        </p:nvSpPr>
        <p:spPr>
          <a:xfrm>
            <a:off x="7708392" y="6510528"/>
            <a:ext cx="609914" cy="1980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2024-08-14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296882-4466-CA4B-838A-C94D33F4B2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609600"/>
            <a:ext cx="7991856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79DEE7-37EE-CA4D-8507-ABBFE1A5E8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4360" y="1523999"/>
            <a:ext cx="7991856" cy="4434840"/>
          </a:xfrm>
        </p:spPr>
        <p:txBody>
          <a:bodyPr wrap="square"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</a:defRPr>
            </a:lvl1pPr>
            <a:lvl2pPr marL="460375" indent="-230188">
              <a:tabLst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14400" indent="-227013">
              <a:tabLst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41787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C25BDFE-288F-694A-8F3E-5EA7C70FB2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612648"/>
            <a:ext cx="7991856" cy="89001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43AE689-5E80-EF4B-BEB2-12EB7E2E75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2713840"/>
            <a:ext cx="1098804" cy="112506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F08DEE9-E8E9-294E-AFDB-272348017E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84614" y="2713840"/>
            <a:ext cx="1098804" cy="112506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515D795-953A-8047-83C7-D0752DBDB0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1106" y="2713840"/>
            <a:ext cx="1098804" cy="112506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C01086B-B4A6-8A48-849F-4A810C93B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07333" y="2713840"/>
            <a:ext cx="1098804" cy="112506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2E775BD-5F42-B44F-98CB-85BE7A979F1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9035" y="2713840"/>
            <a:ext cx="1098804" cy="112506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266F9AF-0547-674E-8536-FB560908A4E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75289" y="2713840"/>
            <a:ext cx="1098804" cy="112506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1F14FC34-4139-5E42-8B4C-3D14628AB1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94360" y="2119665"/>
            <a:ext cx="248625" cy="28464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9C51006D-405B-1540-844A-A08EDAFBA83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004516" y="2119665"/>
            <a:ext cx="248625" cy="28464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B91A61BE-01BD-F145-9B92-D20E78E3DAB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71237" y="2119665"/>
            <a:ext cx="248625" cy="28464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D5F2828C-B1EF-364B-8D48-33FAC26A31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701327" y="2119665"/>
            <a:ext cx="248625" cy="28464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0D5B74BE-11D4-3E4C-AA8A-16543EABA18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23330" y="2119665"/>
            <a:ext cx="248625" cy="28464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A61A0372-A989-7542-8743-212304AD19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471882" y="2119665"/>
            <a:ext cx="248625" cy="28464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F70A5-083D-2649-B16E-E603A2ACAC1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4360" y="4056096"/>
            <a:ext cx="1097280" cy="1889451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60BD62F-9DEA-AD47-9777-0410E222A0E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955404" y="4059936"/>
            <a:ext cx="1130626" cy="1889451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520748F-3B1C-7D44-9F74-07C77A95BDF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348596" y="4059936"/>
            <a:ext cx="1130626" cy="1889451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1F05B3B-46BF-E34A-B6EB-3B5C40F9DF4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99219" y="4059936"/>
            <a:ext cx="1130626" cy="1889451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0A64131-E697-7142-892C-FECA1AF2C56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094646" y="4059936"/>
            <a:ext cx="1130626" cy="1889451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EF72F97E-E60E-FB4D-82AA-CB9ACA474A8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467879" y="4059936"/>
            <a:ext cx="1130626" cy="1889451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52133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_TOC or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609600"/>
            <a:ext cx="7991856" cy="9144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360" y="1524000"/>
            <a:ext cx="7991856" cy="4434840"/>
          </a:xfrm>
        </p:spPr>
        <p:txBody>
          <a:bodyPr/>
          <a:lstStyle>
            <a:lvl1pPr marL="228600" indent="-228600">
              <a:buClr>
                <a:schemeClr val="bg1"/>
              </a:buClr>
              <a:tabLst/>
              <a:defRPr/>
            </a:lvl1pPr>
            <a:lvl2pPr marL="458788" indent="-230188">
              <a:buClr>
                <a:schemeClr val="bg1"/>
              </a:buClr>
              <a:buFont typeface="System Font Regular"/>
              <a:buChar char="⁃"/>
              <a:tabLst/>
              <a:defRPr/>
            </a:lvl2pPr>
            <a:lvl3pPr marL="687388" indent="-228600">
              <a:buClr>
                <a:schemeClr val="bg1"/>
              </a:buClr>
              <a:tabLst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60208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 2_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609600"/>
            <a:ext cx="7991856" cy="9144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360" y="1524000"/>
            <a:ext cx="7991856" cy="4434840"/>
          </a:xfrm>
        </p:spPr>
        <p:txBody>
          <a:bodyPr/>
          <a:lstStyle>
            <a:lvl1pPr marL="228600" indent="-217488">
              <a:buClr>
                <a:srgbClr val="3296DC"/>
              </a:buClr>
              <a:buFont typeface="+mj-lt"/>
              <a:buAutoNum type="arabicPeriod"/>
              <a:tabLst/>
              <a:defRPr/>
            </a:lvl1pPr>
            <a:lvl2pPr marL="458788" indent="-230188">
              <a:buClr>
                <a:srgbClr val="3296DC"/>
              </a:buClr>
              <a:buFont typeface="+mj-lt"/>
              <a:buAutoNum type="arabicPeriod"/>
              <a:tabLst/>
              <a:defRPr/>
            </a:lvl2pPr>
            <a:lvl3pPr marL="687388" indent="-228600">
              <a:buClr>
                <a:srgbClr val="3296DC"/>
              </a:buClr>
              <a:buFont typeface="+mj-lt"/>
              <a:buAutoNum type="arabicPeriod"/>
              <a:tabLst/>
              <a:defRPr/>
            </a:lvl3pPr>
            <a:lvl4pPr marL="1546225" indent="-174625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8298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Statemen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9200" y="0"/>
            <a:ext cx="4109013" cy="6858000"/>
          </a:xfrm>
          <a:noFill/>
          <a:ln>
            <a:noFill/>
          </a:ln>
        </p:spPr>
        <p:txBody>
          <a:bodyPr/>
          <a:lstStyle>
            <a:lvl1pPr>
              <a:buFontTx/>
              <a:buNone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3296A8-807F-5647-9E27-81056A8089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609600"/>
            <a:ext cx="4220707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950A1-C470-5C48-B92A-282D2269A9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4360" y="1523999"/>
            <a:ext cx="4220708" cy="4434840"/>
          </a:xfrm>
        </p:spPr>
        <p:txBody>
          <a:bodyPr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D34A9EF-0B3B-194B-A31B-0DF154086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09813" y="5964946"/>
            <a:ext cx="1505254" cy="56690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4255949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-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609600"/>
            <a:ext cx="7994055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4F4C0B-8E0E-D247-8998-89B0F977E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4360" y="1523999"/>
            <a:ext cx="7994055" cy="4434840"/>
          </a:xfrm>
        </p:spPr>
        <p:txBody>
          <a:bodyPr wrap="square" lIns="0" tIns="0" rIns="0" bIns="0">
            <a:noAutofit/>
          </a:bodyPr>
          <a:lstStyle>
            <a:lvl1pPr marL="119063" indent="-119063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 marL="406400" indent="-176213">
              <a:tabLst/>
              <a:defRPr>
                <a:solidFill>
                  <a:schemeClr val="tx1"/>
                </a:solidFill>
              </a:defRPr>
            </a:lvl2pPr>
            <a:lvl3pPr marL="574675" indent="-117475">
              <a:tabLst/>
              <a:defRPr>
                <a:solidFill>
                  <a:schemeClr val="tx1"/>
                </a:solidFill>
              </a:defRPr>
            </a:lvl3pPr>
            <a:lvl4pPr marL="803275" indent="-115888">
              <a:tabLst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7765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_w logo wtrm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BC5134-C487-554B-B7D4-EF8CEB3EDE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400" r="31052" b="20205"/>
          <a:stretch/>
        </p:blipFill>
        <p:spPr>
          <a:xfrm>
            <a:off x="152400" y="345775"/>
            <a:ext cx="8991600" cy="651222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609600"/>
            <a:ext cx="7994055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4360" y="1523999"/>
            <a:ext cx="7994055" cy="4434840"/>
          </a:xfrm>
        </p:spPr>
        <p:txBody>
          <a:bodyPr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7D97BA8D-44CF-D848-8EB4-22EBD02354E0}"/>
              </a:ext>
            </a:extLst>
          </p:cNvPr>
          <p:cNvSpPr txBox="1">
            <a:spLocks/>
          </p:cNvSpPr>
          <p:nvPr userDrawn="1"/>
        </p:nvSpPr>
        <p:spPr>
          <a:xfrm>
            <a:off x="8451764" y="6507636"/>
            <a:ext cx="220485" cy="270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7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595C948F-2D78-5B4F-898B-43A724832A0B}"/>
              </a:ext>
            </a:extLst>
          </p:cNvPr>
          <p:cNvSpPr txBox="1">
            <a:spLocks/>
          </p:cNvSpPr>
          <p:nvPr userDrawn="1"/>
        </p:nvSpPr>
        <p:spPr>
          <a:xfrm>
            <a:off x="7708392" y="6507636"/>
            <a:ext cx="609914" cy="1980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2024-08-14</a:t>
            </a:r>
          </a:p>
        </p:txBody>
      </p:sp>
    </p:spTree>
    <p:extLst>
      <p:ext uri="{BB962C8B-B14F-4D97-AF65-F5344CB8AC3E}">
        <p14:creationId xmlns:p14="http://schemas.microsoft.com/office/powerpoint/2010/main" val="3229979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" userDrawn="1">
          <p15:clr>
            <a:srgbClr val="FBAE40"/>
          </p15:clr>
        </p15:guide>
        <p15:guide id="2" pos="201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4361" y="1524001"/>
            <a:ext cx="7994054" cy="36317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609600"/>
            <a:ext cx="7994055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4360" y="2011681"/>
            <a:ext cx="7994055" cy="3931919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50234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828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0" userDrawn="1">
          <p15:clr>
            <a:srgbClr val="FBAE40"/>
          </p15:clr>
        </p15:guide>
        <p15:guide id="2" pos="2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with Text and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BF6C-0676-5247-8404-7764B27D9124}"/>
              </a:ext>
            </a:extLst>
          </p:cNvPr>
          <p:cNvSpPr/>
          <p:nvPr userDrawn="1"/>
        </p:nvSpPr>
        <p:spPr>
          <a:xfrm>
            <a:off x="0" y="0"/>
            <a:ext cx="5029200" cy="68580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9200" y="0"/>
            <a:ext cx="4109013" cy="685800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DF54824-3A03-A745-AD49-C744B2A21D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609600"/>
            <a:ext cx="4209134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709C09F-8C0C-7248-AEB2-1C7859F51F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8553" y="5961888"/>
            <a:ext cx="1505254" cy="56690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94CDEA-D510-9F45-84BD-82CAA8464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4360" y="1523999"/>
            <a:ext cx="4209134" cy="4434840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557754-1BC8-1F40-AC4B-9B893A5C0B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884" y="6258986"/>
            <a:ext cx="411636" cy="41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25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hoto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6035B-8130-D844-B0F2-44CBE0D286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29201" y="3429000"/>
            <a:ext cx="4109012" cy="3429000"/>
          </a:xfrm>
          <a:noFill/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9200" y="0"/>
            <a:ext cx="4109013" cy="342900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4117486-5C49-E242-8CBE-03C8F8711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609600"/>
            <a:ext cx="4209134" cy="89001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E46F9CE-9C02-284E-A17F-0C31F82B2F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4361" y="1523999"/>
            <a:ext cx="4209134" cy="4434840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/>
            </a:lvl1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7083F3C-D625-D64B-9FAF-52D8669C9A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8553" y="5961888"/>
            <a:ext cx="1505254" cy="56690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796773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with 2 Photos and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6035B-8130-D844-B0F2-44CBE0D286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29200" y="3429000"/>
            <a:ext cx="4074290" cy="3429000"/>
          </a:xfrm>
          <a:noFill/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DBF6C-0676-5247-8404-7764B27D9124}"/>
              </a:ext>
            </a:extLst>
          </p:cNvPr>
          <p:cNvSpPr/>
          <p:nvPr userDrawn="1"/>
        </p:nvSpPr>
        <p:spPr>
          <a:xfrm>
            <a:off x="0" y="0"/>
            <a:ext cx="5029199" cy="68580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9200" y="0"/>
            <a:ext cx="4074289" cy="342900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25C079B-5F34-5149-9937-5E0A7D1910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609600"/>
            <a:ext cx="4206240" cy="89001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4511911-ADCF-3F4A-9C7A-1469A5E074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4361" y="1523999"/>
            <a:ext cx="4206240" cy="4434840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19CB5B1-06C6-C34A-A15E-EAC1980457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6978" y="5961888"/>
            <a:ext cx="1505254" cy="56690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F9FDF9-A7D6-C34C-846C-9CD8F5BD7C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884" y="6258986"/>
            <a:ext cx="411636" cy="41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02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609600"/>
            <a:ext cx="8005630" cy="88836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24000"/>
            <a:ext cx="8005630" cy="44378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3C9D7-E9D0-FF4B-A8C0-A88200BA90FB}"/>
              </a:ext>
            </a:extLst>
          </p:cNvPr>
          <p:cNvSpPr txBox="1">
            <a:spLocks/>
          </p:cNvSpPr>
          <p:nvPr userDrawn="1"/>
        </p:nvSpPr>
        <p:spPr>
          <a:xfrm>
            <a:off x="8451764" y="6507636"/>
            <a:ext cx="220485" cy="270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7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9D28ED-2D06-3A46-9727-8A9B2D7E7F63}"/>
              </a:ext>
            </a:extLst>
          </p:cNvPr>
          <p:cNvSpPr txBox="1">
            <a:spLocks/>
          </p:cNvSpPr>
          <p:nvPr userDrawn="1"/>
        </p:nvSpPr>
        <p:spPr>
          <a:xfrm>
            <a:off x="7708392" y="6507636"/>
            <a:ext cx="609914" cy="1980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2024-08-14</a:t>
            </a:r>
          </a:p>
          <a:p>
            <a:endParaRPr lang="en-US" sz="7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8C443B-3561-1049-9B12-4A4319900FB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48640" y="6249972"/>
            <a:ext cx="427787" cy="42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6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92" r:id="rId3"/>
    <p:sldLayoutId id="2147483707" r:id="rId4"/>
    <p:sldLayoutId id="2147483686" r:id="rId5"/>
    <p:sldLayoutId id="2147483690" r:id="rId6"/>
    <p:sldLayoutId id="2147483667" r:id="rId7"/>
    <p:sldLayoutId id="2147483688" r:id="rId8"/>
    <p:sldLayoutId id="2147483674" r:id="rId9"/>
    <p:sldLayoutId id="2147483684" r:id="rId10"/>
    <p:sldLayoutId id="2147483678" r:id="rId11"/>
    <p:sldLayoutId id="2147483680" r:id="rId12"/>
    <p:sldLayoutId id="2147483682" r:id="rId13"/>
    <p:sldLayoutId id="2147483689" r:id="rId14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rgbClr val="000F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0188" indent="-2222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Arial" panose="020B0604020202020204" pitchFamily="34" charset="0"/>
        </a:defRPr>
      </a:lvl1pPr>
      <a:lvl2pPr marL="460375" indent="-2301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−"/>
        <a:tabLst/>
        <a:defRPr sz="16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Arial" panose="020B0604020202020204" pitchFamily="34" charset="0"/>
        </a:defRPr>
      </a:lvl2pPr>
      <a:lvl3pPr marL="688975" indent="-231775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Arial" panose="020B0604020202020204" pitchFamily="34" charset="0"/>
        </a:defRPr>
      </a:lvl3pPr>
      <a:lvl4pPr marL="914400" indent="-22701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−"/>
        <a:defRPr sz="12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4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9A08365-AEEB-3D48-A287-0A6C23C5D3D6}"/>
              </a:ext>
            </a:extLst>
          </p:cNvPr>
          <p:cNvSpPr txBox="1">
            <a:spLocks/>
          </p:cNvSpPr>
          <p:nvPr userDrawn="1"/>
        </p:nvSpPr>
        <p:spPr>
          <a:xfrm>
            <a:off x="8449056" y="6510528"/>
            <a:ext cx="220485" cy="270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7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198D408-451C-7649-B63F-9BB20EE7A64E}"/>
              </a:ext>
            </a:extLst>
          </p:cNvPr>
          <p:cNvSpPr txBox="1">
            <a:spLocks/>
          </p:cNvSpPr>
          <p:nvPr userDrawn="1"/>
        </p:nvSpPr>
        <p:spPr>
          <a:xfrm>
            <a:off x="7708392" y="6510528"/>
            <a:ext cx="609914" cy="1980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2024-08-14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99391D-1BCF-B249-A015-254233AE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09600"/>
            <a:ext cx="7991856" cy="890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2BBD0-F847-394A-96EA-C2F6C3D00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523999"/>
            <a:ext cx="7991856" cy="44348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9403ED-C217-2B40-95C1-2DFB471218D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59884" y="6258986"/>
            <a:ext cx="411636" cy="41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675" r:id="rId3"/>
    <p:sldLayoutId id="2147483694" r:id="rId4"/>
    <p:sldLayoutId id="2147483705" r:id="rId5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0663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tabLst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8788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100000"/>
        <a:buFont typeface="System Font Regular"/>
        <a:buChar char="–"/>
        <a:tabLst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738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itchFamily="2" charset="2"/>
        <a:buChar char="§"/>
        <a:tabLst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7575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100000"/>
        <a:buFont typeface="System Font Regular"/>
        <a:buChar char="–"/>
        <a:tabLst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q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4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png"/><Relationship Id="rId12" Type="http://schemas.openxmlformats.org/officeDocument/2006/relationships/image" Target="../media/image29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8.emf"/><Relationship Id="rId10" Type="http://schemas.openxmlformats.org/officeDocument/2006/relationships/image" Target="../media/image46.png"/><Relationship Id="rId9" Type="http://schemas.openxmlformats.org/officeDocument/2006/relationships/image" Target="../media/image45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FC654E81-7A68-B348-B260-56F1CEDF0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59" y="1981872"/>
            <a:ext cx="8157755" cy="1559401"/>
          </a:xfrm>
        </p:spPr>
        <p:txBody>
          <a:bodyPr wrap="square">
            <a:normAutofit/>
          </a:bodyPr>
          <a:lstStyle/>
          <a:p>
            <a:r>
              <a:rPr lang="en-US" sz="2800" dirty="0">
                <a:latin typeface="+mn-lt"/>
              </a:rPr>
              <a:t>Update for 8.1 on the deuteron </a:t>
            </a:r>
            <a:r>
              <a:rPr lang="en-US" sz="2800" dirty="0" err="1">
                <a:latin typeface="+mn-lt"/>
              </a:rPr>
              <a:t>sublibrary</a:t>
            </a:r>
            <a:r>
              <a:rPr lang="en-US" sz="2800" dirty="0">
                <a:latin typeface="+mn-lt"/>
              </a:rPr>
              <a:t> for tritium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 </a:t>
            </a:r>
          </a:p>
        </p:txBody>
      </p:sp>
      <p:sp>
        <p:nvSpPr>
          <p:cNvPr id="19" name="Subtitle 18">
            <a:extLst>
              <a:ext uri="{FF2B5EF4-FFF2-40B4-BE49-F238E27FC236}">
                <a16:creationId xmlns:a16="http://schemas.microsoft.com/office/drawing/2014/main" id="{FF306519-5125-A044-A118-2D161048B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60" y="3561746"/>
            <a:ext cx="8157754" cy="64685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" pitchFamily="2" charset="0"/>
              </a:rPr>
              <a:t>Mini-CSEWG</a:t>
            </a:r>
          </a:p>
          <a:p>
            <a:r>
              <a:rPr lang="en-US" sz="2000" u="sng" dirty="0">
                <a:latin typeface="Times" pitchFamily="2" charset="0"/>
              </a:rPr>
              <a:t>M. Paris</a:t>
            </a:r>
            <a:r>
              <a:rPr lang="en-US" sz="2000" dirty="0">
                <a:latin typeface="Times" pitchFamily="2" charset="0"/>
              </a:rPr>
              <a:t> &amp; G. Hale (LANL/T-2)</a:t>
            </a:r>
          </a:p>
          <a:p>
            <a:endParaRPr lang="en-US" sz="2000" u="sng" dirty="0">
              <a:latin typeface="Times" pitchFamily="2" charset="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C5CBE22-0D06-DE43-A0AD-BACD55E95D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359" y="4205906"/>
            <a:ext cx="2714105" cy="324812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+mn-lt"/>
              </a:rPr>
              <a:t>2024-08-14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533E404-BAC2-8344-8AE7-A8F48EC95D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LA-UR-24-28654</a:t>
            </a:r>
          </a:p>
        </p:txBody>
      </p:sp>
    </p:spTree>
    <p:extLst>
      <p:ext uri="{BB962C8B-B14F-4D97-AF65-F5344CB8AC3E}">
        <p14:creationId xmlns:p14="http://schemas.microsoft.com/office/powerpoint/2010/main" val="3538168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F28F9-1485-2C45-5DF3-A756C2492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189B25-8C91-F6E0-512A-AD2851D549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359" y="147881"/>
            <a:ext cx="7994055" cy="892208"/>
          </a:xfrm>
        </p:spPr>
        <p:txBody>
          <a:bodyPr/>
          <a:lstStyle/>
          <a:p>
            <a:r>
              <a:rPr lang="en-US" dirty="0"/>
              <a:t>Future work</a:t>
            </a:r>
          </a:p>
          <a:p>
            <a:r>
              <a:rPr lang="en-US" sz="1600" i="1" dirty="0"/>
              <a:t>Comprehensive treatment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1192E-A2AB-637B-91D1-FE4800C850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0772" y="852627"/>
            <a:ext cx="5061374" cy="10132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T2: Improved physics modeling and theoretical work</a:t>
            </a:r>
          </a:p>
          <a:p>
            <a:pPr marL="0" indent="0">
              <a:buNone/>
            </a:pPr>
            <a:r>
              <a:rPr lang="en-US" b="1" dirty="0"/>
              <a:t>Objective</a:t>
            </a:r>
            <a:r>
              <a:rPr lang="en-US" dirty="0"/>
              <a:t>: ・predictive model for breakup</a:t>
            </a:r>
          </a:p>
          <a:p>
            <a:pPr marL="0" indent="0">
              <a:buNone/>
            </a:pPr>
            <a:r>
              <a:rPr lang="en-US" dirty="0"/>
              <a:t>	       ・use </a:t>
            </a:r>
            <a:r>
              <a:rPr lang="en-US" dirty="0">
                <a:solidFill>
                  <a:schemeClr val="accent1"/>
                </a:solidFill>
              </a:rPr>
              <a:t>existing R-matrix parameters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59C75E-C4EB-8768-D90C-31F9CDDAE8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64"/>
          <a:stretch/>
        </p:blipFill>
        <p:spPr>
          <a:xfrm>
            <a:off x="5477661" y="1362054"/>
            <a:ext cx="3110753" cy="32827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6AA9AD-A427-7DD9-7CCE-96EA8BB1C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47" y="4209920"/>
            <a:ext cx="3110753" cy="501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AB5909-C8B0-414C-F817-B1A8E5A1B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0967" y="4714808"/>
            <a:ext cx="4458368" cy="7825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13859B-FBBB-F365-B71D-7F27C106F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4668" y="5513296"/>
            <a:ext cx="5205765" cy="1219912"/>
          </a:xfrm>
          <a:prstGeom prst="rect">
            <a:avLst/>
          </a:prstGeom>
        </p:spPr>
      </p:pic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411FD958-01D1-2230-253E-CEC677075917}"/>
              </a:ext>
            </a:extLst>
          </p:cNvPr>
          <p:cNvCxnSpPr>
            <a:cxnSpLocks/>
          </p:cNvCxnSpPr>
          <p:nvPr/>
        </p:nvCxnSpPr>
        <p:spPr>
          <a:xfrm flipV="1">
            <a:off x="4465654" y="2234672"/>
            <a:ext cx="1012007" cy="73561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7782062-4C92-F70E-7A41-0EFB775AA9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8668" y="1940517"/>
            <a:ext cx="2461464" cy="2085986"/>
          </a:xfrm>
          <a:prstGeom prst="rect">
            <a:avLst/>
          </a:prstGeom>
        </p:spPr>
      </p:pic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65330C5E-7F02-91B5-0DA1-80487D87041E}"/>
              </a:ext>
            </a:extLst>
          </p:cNvPr>
          <p:cNvCxnSpPr>
            <a:cxnSpLocks/>
          </p:cNvCxnSpPr>
          <p:nvPr/>
        </p:nvCxnSpPr>
        <p:spPr>
          <a:xfrm flipV="1">
            <a:off x="4465654" y="3130587"/>
            <a:ext cx="886275" cy="32081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367C8D51-9C21-F1E5-9276-245FC5058868}"/>
              </a:ext>
            </a:extLst>
          </p:cNvPr>
          <p:cNvCxnSpPr>
            <a:cxnSpLocks/>
          </p:cNvCxnSpPr>
          <p:nvPr/>
        </p:nvCxnSpPr>
        <p:spPr>
          <a:xfrm>
            <a:off x="4471933" y="3887713"/>
            <a:ext cx="879996" cy="39078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488DEAFA-8630-A45F-1662-4082C2C59F17}"/>
              </a:ext>
            </a:extLst>
          </p:cNvPr>
          <p:cNvSpPr/>
          <p:nvPr/>
        </p:nvSpPr>
        <p:spPr>
          <a:xfrm>
            <a:off x="6057826" y="1976764"/>
            <a:ext cx="1775012" cy="426165"/>
          </a:xfrm>
          <a:prstGeom prst="ellipse">
            <a:avLst/>
          </a:prstGeom>
          <a:solidFill>
            <a:schemeClr val="accent1">
              <a:alpha val="193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2822A071-4FF8-28EA-FA35-8C6F37622B4C}"/>
              </a:ext>
            </a:extLst>
          </p:cNvPr>
          <p:cNvSpPr/>
          <p:nvPr/>
        </p:nvSpPr>
        <p:spPr>
          <a:xfrm>
            <a:off x="4948517" y="1292085"/>
            <a:ext cx="2393577" cy="684679"/>
          </a:xfrm>
          <a:custGeom>
            <a:avLst/>
            <a:gdLst>
              <a:gd name="connsiteX0" fmla="*/ 0 w 2431987"/>
              <a:gd name="connsiteY0" fmla="*/ 458530 h 736436"/>
              <a:gd name="connsiteX1" fmla="*/ 726142 w 2431987"/>
              <a:gd name="connsiteY1" fmla="*/ 28224 h 736436"/>
              <a:gd name="connsiteX2" fmla="*/ 2357718 w 2431987"/>
              <a:gd name="connsiteY2" fmla="*/ 117871 h 736436"/>
              <a:gd name="connsiteX3" fmla="*/ 2151530 w 2431987"/>
              <a:gd name="connsiteY3" fmla="*/ 736436 h 73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987" h="736436">
                <a:moveTo>
                  <a:pt x="0" y="458530"/>
                </a:moveTo>
                <a:cubicBezTo>
                  <a:pt x="166594" y="271765"/>
                  <a:pt x="333189" y="85000"/>
                  <a:pt x="726142" y="28224"/>
                </a:cubicBezTo>
                <a:cubicBezTo>
                  <a:pt x="1119095" y="-28553"/>
                  <a:pt x="2120153" y="-164"/>
                  <a:pt x="2357718" y="117871"/>
                </a:cubicBezTo>
                <a:cubicBezTo>
                  <a:pt x="2595283" y="235906"/>
                  <a:pt x="2190377" y="621389"/>
                  <a:pt x="2151530" y="736436"/>
                </a:cubicBezTo>
              </a:path>
            </a:pathLst>
          </a:custGeom>
          <a:noFill/>
          <a:ln w="9525"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A6C6005-6989-6140-466C-FF6A0AA630D9}"/>
              </a:ext>
            </a:extLst>
          </p:cNvPr>
          <p:cNvSpPr/>
          <p:nvPr/>
        </p:nvSpPr>
        <p:spPr>
          <a:xfrm>
            <a:off x="6084437" y="3130587"/>
            <a:ext cx="1775012" cy="426165"/>
          </a:xfrm>
          <a:prstGeom prst="ellipse">
            <a:avLst/>
          </a:prstGeom>
          <a:solidFill>
            <a:schemeClr val="accent1">
              <a:alpha val="193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FA36B3C-3E08-238A-89A0-3CBEE44292D7}"/>
              </a:ext>
            </a:extLst>
          </p:cNvPr>
          <p:cNvSpPr/>
          <p:nvPr/>
        </p:nvSpPr>
        <p:spPr>
          <a:xfrm>
            <a:off x="6057826" y="4270505"/>
            <a:ext cx="1775012" cy="426165"/>
          </a:xfrm>
          <a:prstGeom prst="ellipse">
            <a:avLst/>
          </a:prstGeom>
          <a:solidFill>
            <a:schemeClr val="accent1">
              <a:alpha val="193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81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E7B54-E5A0-4A41-89DA-CE6B4A403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0FDEA6-E98E-1508-E546-00C46F2D9D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359" y="164757"/>
            <a:ext cx="7994055" cy="892208"/>
          </a:xfrm>
        </p:spPr>
        <p:txBody>
          <a:bodyPr/>
          <a:lstStyle/>
          <a:p>
            <a:r>
              <a:rPr lang="en-US" dirty="0"/>
              <a:t>Recent work</a:t>
            </a:r>
          </a:p>
          <a:p>
            <a:r>
              <a:rPr lang="en-US" sz="1600" i="1" dirty="0"/>
              <a:t>Theoretical modeling &amp; Applications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B76FD99-2A94-36DB-6565-599BE1A9A1C7}"/>
              </a:ext>
            </a:extLst>
          </p:cNvPr>
          <p:cNvGrpSpPr/>
          <p:nvPr/>
        </p:nvGrpSpPr>
        <p:grpSpPr>
          <a:xfrm>
            <a:off x="81365" y="2205134"/>
            <a:ext cx="5211518" cy="4170071"/>
            <a:chOff x="274942" y="2208535"/>
            <a:chExt cx="5211518" cy="417007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A71AC47-547D-7F93-6D77-994CDA2E5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0751" y="2577867"/>
              <a:ext cx="4555709" cy="330207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8D654B8-0CDE-3A2F-5E1A-21669123BE16}"/>
                    </a:ext>
                  </a:extLst>
                </p:cNvPr>
                <p:cNvSpPr txBox="1"/>
                <p:nvPr/>
              </p:nvSpPr>
              <p:spPr>
                <a:xfrm>
                  <a:off x="782899" y="2208535"/>
                  <a:ext cx="30321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𝐻𝑒</m:t>
                      </m:r>
                    </m:oMath>
                  </a14:m>
                  <a:r>
                    <a:rPr lang="en-US" dirty="0"/>
                    <a:t> spectrum @ 90º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9EBA634-717E-C41B-29E7-A7B0EF80E9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899" y="2208535"/>
                  <a:ext cx="3032112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6667" r="-83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876EA9D-3626-D5F2-FC4D-D17E7178A43F}"/>
                    </a:ext>
                  </a:extLst>
                </p:cNvPr>
                <p:cNvSpPr txBox="1"/>
                <p:nvPr/>
              </p:nvSpPr>
              <p:spPr>
                <a:xfrm rot="16200000">
                  <a:off x="-495974" y="3700018"/>
                  <a:ext cx="2188420" cy="6465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baseline="30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𝑑𝐸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𝑎𝑟𝑏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𝑢𝑛𝑖𝑡𝑠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85DC3BA-13C5-8246-5CB5-9F3825D2F0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495974" y="3700018"/>
                  <a:ext cx="2188420" cy="646587"/>
                </a:xfrm>
                <a:prstGeom prst="rect">
                  <a:avLst/>
                </a:prstGeom>
                <a:blipFill>
                  <a:blip r:embed="rId9"/>
                  <a:stretch>
                    <a:fillRect r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859C6D4-72CC-9717-DBFA-838C7A73D73E}"/>
                    </a:ext>
                  </a:extLst>
                </p:cNvPr>
                <p:cNvSpPr txBox="1"/>
                <p:nvPr/>
              </p:nvSpPr>
              <p:spPr>
                <a:xfrm>
                  <a:off x="3031066" y="6009274"/>
                  <a:ext cx="15663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en-US" baseline="-25000" dirty="0"/>
                    <a:t> </a:t>
                  </a:r>
                  <a:r>
                    <a:rPr lang="en-US" dirty="0"/>
                    <a:t>[MeV]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78569F8-E638-EEE5-7A93-77B77D3C13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1066" y="6009274"/>
                  <a:ext cx="1566333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10345" b="-275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41D1EC4-09D7-2C81-382D-761520D82C5C}"/>
              </a:ext>
            </a:extLst>
          </p:cNvPr>
          <p:cNvSpPr txBox="1">
            <a:spLocks/>
          </p:cNvSpPr>
          <p:nvPr/>
        </p:nvSpPr>
        <p:spPr>
          <a:xfrm>
            <a:off x="5907740" y="433169"/>
            <a:ext cx="2810107" cy="187520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0" rIns="0" bIns="0" rtlCol="0">
            <a:noAutofit/>
          </a:bodyPr>
          <a:lstStyle>
            <a:lvl1pPr marL="119063" indent="-119063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06400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tabLst/>
              <a:defRPr sz="16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574675" indent="-1174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803275" indent="-1158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tabLst/>
              <a:defRPr sz="12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SPECT code calculation</a:t>
            </a:r>
          </a:p>
          <a:p>
            <a:pPr lvl="1"/>
            <a:r>
              <a:rPr lang="en-US" dirty="0"/>
              <a:t>Employs state-of-the-art </a:t>
            </a:r>
            <a:r>
              <a:rPr lang="en-US" dirty="0" err="1"/>
              <a:t>Faddeev</a:t>
            </a:r>
            <a:r>
              <a:rPr lang="en-US" dirty="0"/>
              <a:t>-like resonance model</a:t>
            </a:r>
          </a:p>
          <a:p>
            <a:pPr lvl="1"/>
            <a:r>
              <a:rPr lang="en-US" dirty="0"/>
              <a:t>Relativistic kinematics necessary for 𝛾 production</a:t>
            </a:r>
          </a:p>
          <a:p>
            <a:pPr marL="230187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55B557-9539-60A0-6E91-7F94A82002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9547" y="2574466"/>
            <a:ext cx="2908300" cy="1968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B70394-BF57-4F27-6FFC-18096DEF0C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09547" y="4542966"/>
            <a:ext cx="2908300" cy="20189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1A5ACA19-C6E5-E178-4050-5BD45D0D9055}"/>
                  </a:ext>
                </a:extLst>
              </p:cNvPr>
              <p:cNvSpPr>
                <a:spLocks noGrp="1"/>
              </p:cNvSpPr>
              <p:nvPr>
                <p:ph type="body" sz="quarter" idx="19"/>
              </p:nvPr>
            </p:nvSpPr>
            <p:spPr>
              <a:xfrm>
                <a:off x="594359" y="783700"/>
                <a:ext cx="5061374" cy="1421434"/>
              </a:xfrm>
            </p:spPr>
            <p:txBody>
              <a:bodyPr/>
              <a:lstStyle/>
              <a:p>
                <a:r>
                  <a:rPr lang="en-US" dirty="0"/>
                  <a:t>Applications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𝐻𝑒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1A5ACA19-C6E5-E178-4050-5BD45D0D90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9"/>
              </p:nvPr>
            </p:nvSpPr>
            <p:spPr>
              <a:xfrm>
                <a:off x="594359" y="783700"/>
                <a:ext cx="5061374" cy="1421434"/>
              </a:xfrm>
              <a:blipFill>
                <a:blip r:embed="rId13"/>
                <a:stretch>
                  <a:fillRect l="-2500" t="-4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669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B9A1BA-3C3E-1541-A4B5-69C111EA43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360" y="155749"/>
            <a:ext cx="7994055" cy="485670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CE938-838E-1642-AB3A-71D05913576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4360" y="641419"/>
            <a:ext cx="7994055" cy="568067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Do no harm</a:t>
            </a:r>
          </a:p>
          <a:p>
            <a:r>
              <a:rPr lang="en-US" dirty="0"/>
              <a:t>Do not change masses, Q values from 8.0 – the manual is </a:t>
            </a:r>
            <a:r>
              <a:rPr lang="en-US" i="1" dirty="0"/>
              <a:t>inconsistent </a:t>
            </a:r>
            <a:r>
              <a:rPr lang="en-US" dirty="0"/>
              <a:t>and therefore </a:t>
            </a:r>
            <a:r>
              <a:rPr lang="en-US" i="1" dirty="0"/>
              <a:t>impossible to implement</a:t>
            </a:r>
          </a:p>
          <a:p>
            <a:r>
              <a:rPr lang="en-US" dirty="0"/>
              <a:t>MT=51 &amp; 91 are much smaller than MT=50</a:t>
            </a:r>
          </a:p>
          <a:p>
            <a:pPr lvl="1"/>
            <a:r>
              <a:rPr lang="en-US" dirty="0"/>
              <a:t>Changes are not an improvement</a:t>
            </a:r>
          </a:p>
          <a:p>
            <a:pPr lvl="1"/>
            <a:r>
              <a:rPr lang="en-US" dirty="0"/>
              <a:t>Maybe allowable on a temporary basis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US" dirty="0"/>
              <a:t>Clearly documented in comments MF=1, MT=151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US" dirty="0"/>
              <a:t>Fixed for ENDF/B-IX.0</a:t>
            </a:r>
          </a:p>
          <a:p>
            <a:pPr lvl="2"/>
            <a:endParaRPr lang="en-US" dirty="0"/>
          </a:p>
          <a:p>
            <a:pPr lvl="1"/>
            <a:endParaRPr lang="en-US" i="1" dirty="0"/>
          </a:p>
          <a:p>
            <a:pPr lvl="2"/>
            <a:endParaRPr lang="en-US" dirty="0">
              <a:sym typeface="Wingdings" pitchFamily="2" charset="2"/>
            </a:endParaRPr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100717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CB49E1-EBE6-9B47-AA1C-DCE222AB6D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360" y="126715"/>
            <a:ext cx="7994055" cy="446104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8C918-96C5-504D-AC00-988BC47BF93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4360" y="572819"/>
            <a:ext cx="7994055" cy="4434840"/>
          </a:xfrm>
        </p:spPr>
        <p:txBody>
          <a:bodyPr/>
          <a:lstStyle/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ENDF/B-VIII.0: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d-001_H_003.endf</a:t>
            </a:r>
            <a:endParaRPr lang="en-US" dirty="0"/>
          </a:p>
          <a:p>
            <a:r>
              <a:rPr lang="en-US" dirty="0"/>
              <a:t>Current file</a:t>
            </a:r>
          </a:p>
          <a:p>
            <a:pPr lvl="1"/>
            <a:r>
              <a:rPr lang="en-US" dirty="0"/>
              <a:t>ENDF/B-VIII.1</a:t>
            </a:r>
          </a:p>
          <a:p>
            <a:r>
              <a:rPr lang="en-US" dirty="0"/>
              <a:t>Future work</a:t>
            </a:r>
          </a:p>
          <a:p>
            <a:pPr lvl="1"/>
            <a:r>
              <a:rPr lang="en-US" dirty="0"/>
              <a:t>ENDF/B-IX.0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B9F7CE-2548-8799-1AFC-ABC0B0363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617" y="2794570"/>
            <a:ext cx="3153711" cy="315930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23E016E-B540-62FD-DD00-488E6CB6FFF5}"/>
              </a:ext>
            </a:extLst>
          </p:cNvPr>
          <p:cNvGrpSpPr/>
          <p:nvPr/>
        </p:nvGrpSpPr>
        <p:grpSpPr>
          <a:xfrm>
            <a:off x="4941870" y="458294"/>
            <a:ext cx="3941743" cy="4995468"/>
            <a:chOff x="4941870" y="458294"/>
            <a:chExt cx="3941743" cy="499546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B2D26E-83FE-9875-4020-8EEB7A37C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2611" y="458294"/>
              <a:ext cx="3760261" cy="466388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9CF51C-071B-3841-3093-C8E1AB6433AA}"/>
                </a:ext>
              </a:extLst>
            </p:cNvPr>
            <p:cNvSpPr/>
            <p:nvPr/>
          </p:nvSpPr>
          <p:spPr>
            <a:xfrm>
              <a:off x="4941870" y="4808306"/>
              <a:ext cx="513708" cy="534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B804C79-F527-40F7-5A67-F89A879A3287}"/>
                </a:ext>
              </a:extLst>
            </p:cNvPr>
            <p:cNvSpPr/>
            <p:nvPr/>
          </p:nvSpPr>
          <p:spPr>
            <a:xfrm>
              <a:off x="8369905" y="4919506"/>
              <a:ext cx="513708" cy="534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6053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AD41C9-BA88-1A4F-A1F2-4148493E43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321" y="207666"/>
            <a:ext cx="7994055" cy="624541"/>
          </a:xfrm>
        </p:spPr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sz="1800" i="1" dirty="0"/>
              <a:t>d+</a:t>
            </a:r>
            <a:r>
              <a:rPr lang="en-US" sz="1800" i="1" baseline="30000" dirty="0"/>
              <a:t>3</a:t>
            </a:r>
            <a:r>
              <a:rPr lang="en-US" sz="1800" i="1" dirty="0"/>
              <a:t>H in ENDF/B-VIII.0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D7446C-643F-4577-25C2-27416174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21" y="1021187"/>
            <a:ext cx="3120904" cy="207479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413ACD-12F1-4870-C31F-03D82B2645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2421" y="3429000"/>
            <a:ext cx="3120904" cy="2407813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3AB3D5-541A-9779-BD16-6AAE8DFD3436}"/>
              </a:ext>
            </a:extLst>
          </p:cNvPr>
          <p:cNvGrpSpPr>
            <a:grpSpLocks noChangeAspect="1"/>
          </p:cNvGrpSpPr>
          <p:nvPr/>
        </p:nvGrpSpPr>
        <p:grpSpPr>
          <a:xfrm>
            <a:off x="4102732" y="137303"/>
            <a:ext cx="5041267" cy="6388922"/>
            <a:chOff x="4941870" y="458294"/>
            <a:chExt cx="3941743" cy="499546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ABC986A-5AB4-EB12-707B-2C9E7BC84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2611" y="458294"/>
              <a:ext cx="3760261" cy="466388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169065-A2BB-94BE-E58F-B153CFBAC727}"/>
                </a:ext>
              </a:extLst>
            </p:cNvPr>
            <p:cNvSpPr/>
            <p:nvPr/>
          </p:nvSpPr>
          <p:spPr>
            <a:xfrm>
              <a:off x="4941870" y="4808306"/>
              <a:ext cx="513708" cy="534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4599E4B-54B9-1F09-EC1B-6B66290445A9}"/>
                </a:ext>
              </a:extLst>
            </p:cNvPr>
            <p:cNvSpPr/>
            <p:nvPr/>
          </p:nvSpPr>
          <p:spPr>
            <a:xfrm>
              <a:off x="8369905" y="4919506"/>
              <a:ext cx="513708" cy="534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659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70F36E-954B-904C-8EA1-5F7C112B0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1"/>
          <a:stretch/>
        </p:blipFill>
        <p:spPr>
          <a:xfrm>
            <a:off x="1181528" y="4224697"/>
            <a:ext cx="7266398" cy="2202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A33A8E-6CC5-6F58-B785-A675F393F3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000"/>
          <a:stretch/>
        </p:blipFill>
        <p:spPr>
          <a:xfrm>
            <a:off x="555585" y="500009"/>
            <a:ext cx="3503488" cy="372025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01F29C-3611-240E-8387-80CAB4F5F7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360" y="167811"/>
            <a:ext cx="7994055" cy="664396"/>
          </a:xfrm>
        </p:spPr>
        <p:txBody>
          <a:bodyPr/>
          <a:lstStyle/>
          <a:p>
            <a:r>
              <a:rPr lang="en-US" dirty="0"/>
              <a:t>R-matrix evaluation</a:t>
            </a:r>
          </a:p>
          <a:p>
            <a:r>
              <a:rPr lang="en-US" sz="1800" i="1" baseline="30000" dirty="0"/>
              <a:t>5</a:t>
            </a:r>
            <a:r>
              <a:rPr lang="en-US" sz="1800" i="1" dirty="0"/>
              <a:t>He compound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826DF2-65CB-EC4F-80A1-B51E0F5E4D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51" t="3091" r="4575" b="4703"/>
          <a:stretch/>
        </p:blipFill>
        <p:spPr>
          <a:xfrm>
            <a:off x="4643919" y="167812"/>
            <a:ext cx="4501264" cy="400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9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01F29C-3611-240E-8387-80CAB4F5F7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360" y="167811"/>
            <a:ext cx="7994055" cy="664396"/>
          </a:xfrm>
        </p:spPr>
        <p:txBody>
          <a:bodyPr/>
          <a:lstStyle/>
          <a:p>
            <a:r>
              <a:rPr lang="en-US" dirty="0"/>
              <a:t>R-matrix evaluation</a:t>
            </a:r>
          </a:p>
          <a:p>
            <a:r>
              <a:rPr lang="en-US" sz="1800" i="1" baseline="30000" dirty="0"/>
              <a:t>5</a:t>
            </a:r>
            <a:r>
              <a:rPr lang="en-US" sz="1800" i="1" dirty="0"/>
              <a:t>He compound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A81AE1-47AD-8D03-9C3A-3F6254C24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2207"/>
            <a:ext cx="4315659" cy="2784296"/>
          </a:xfrm>
          <a:prstGeom prst="rect">
            <a:avLst/>
          </a:prstGeom>
        </p:spPr>
      </p:pic>
      <p:pic>
        <p:nvPicPr>
          <p:cNvPr id="10" name="plots">
            <a:hlinkClick r:id="" action="ppaction://media"/>
            <a:extLst>
              <a:ext uri="{FF2B5EF4-FFF2-40B4-BE49-F238E27FC236}">
                <a16:creationId xmlns:a16="http://schemas.microsoft.com/office/drawing/2014/main" id="{AC1915AC-9859-586C-91DB-831E9A1E62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15659" y="1315092"/>
            <a:ext cx="4828341" cy="37380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8">
                <a:extLst>
                  <a:ext uri="{FF2B5EF4-FFF2-40B4-BE49-F238E27FC236}">
                    <a16:creationId xmlns:a16="http://schemas.microsoft.com/office/drawing/2014/main" id="{54AFF451-BA8C-03DD-FFCC-0B2E064656EC}"/>
                  </a:ext>
                </a:extLst>
              </p:cNvPr>
              <p:cNvSpPr>
                <a:spLocks noGrp="1"/>
              </p:cNvSpPr>
              <p:nvPr>
                <p:ph type="body" sz="quarter" idx="19"/>
              </p:nvPr>
            </p:nvSpPr>
            <p:spPr>
              <a:xfrm>
                <a:off x="121454" y="3688423"/>
                <a:ext cx="4090949" cy="2477164"/>
              </a:xfr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Evaluation for ENDF/B-VIII.0</a:t>
                </a:r>
              </a:p>
              <a:p>
                <a:pPr lvl="1"/>
                <a:r>
                  <a:rPr lang="en-US" dirty="0"/>
                  <a:t>3 partitions (no 𝛾)</a:t>
                </a:r>
              </a:p>
              <a:p>
                <a:pPr lvl="1"/>
                <a:r>
                  <a:rPr lang="en-US" dirty="0"/>
                  <a:t>Energies: </a:t>
                </a:r>
              </a:p>
              <a:p>
                <a:pPr lvl="2"/>
                <a:r>
                  <a:rPr lang="en-US" dirty="0"/>
                  <a:t>0.01 &lt; E</a:t>
                </a:r>
                <a:r>
                  <a:rPr lang="en-US" baseline="-25000" dirty="0"/>
                  <a:t>d</a:t>
                </a:r>
                <a:r>
                  <a:rPr lang="en-US" dirty="0"/>
                  <a:t> &lt; 11.6 MeV</a:t>
                </a:r>
              </a:p>
              <a:p>
                <a:pPr lvl="2"/>
                <a:r>
                  <a:rPr lang="en-US" dirty="0"/>
                  <a:t>0.2 &lt; E</a:t>
                </a:r>
                <a:r>
                  <a:rPr lang="en-US" baseline="-25000" dirty="0"/>
                  <a:t>n</a:t>
                </a:r>
                <a:r>
                  <a:rPr lang="en-US" dirty="0"/>
                  <a:t> &lt; 30.7 MeV</a:t>
                </a:r>
              </a:p>
              <a:p>
                <a:pPr lvl="1"/>
                <a:r>
                  <a:rPr lang="en-US" dirty="0"/>
                  <a:t>14 </a:t>
                </a:r>
                <a:r>
                  <a:rPr lang="en-US" dirty="0" err="1"/>
                  <a:t>unpol</a:t>
                </a:r>
                <a:r>
                  <a:rPr lang="en-US" dirty="0"/>
                  <a:t> &amp; pol angular observables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𝒅𝒐𝒇</m:t>
                    </m:r>
                  </m:oMath>
                </a14:m>
                <a:r>
                  <a:rPr lang="en-US" b="1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≃</m:t>
                    </m:r>
                    <m:r>
                      <a:rPr lang="en-US" b="1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b="1" dirty="0">
                  <a:solidFill>
                    <a:schemeClr val="accent4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1" name="Text Placeholder 8">
                <a:extLst>
                  <a:ext uri="{FF2B5EF4-FFF2-40B4-BE49-F238E27FC236}">
                    <a16:creationId xmlns:a16="http://schemas.microsoft.com/office/drawing/2014/main" id="{54AFF451-BA8C-03DD-FFCC-0B2E064656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9"/>
              </p:nvPr>
            </p:nvSpPr>
            <p:spPr>
              <a:xfrm>
                <a:off x="121454" y="3688423"/>
                <a:ext cx="4090949" cy="2477164"/>
              </a:xfrm>
              <a:blipFill>
                <a:blip r:embed="rId6"/>
                <a:stretch>
                  <a:fillRect l="-3395" t="-253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90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AD41C9-BA88-1A4F-A1F2-4148493E43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321" y="207666"/>
            <a:ext cx="7994055" cy="624541"/>
          </a:xfrm>
        </p:spPr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sz="1800" i="1" dirty="0"/>
              <a:t>d+</a:t>
            </a:r>
            <a:r>
              <a:rPr lang="en-US" sz="1800" i="1" baseline="30000" dirty="0"/>
              <a:t>3</a:t>
            </a:r>
            <a:r>
              <a:rPr lang="en-US" sz="1800" i="1" dirty="0"/>
              <a:t>H in ENDF/B-VIII.0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84AC1-EA3A-C646-B226-CD1CDA74E10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4571" y="1145492"/>
            <a:ext cx="8426108" cy="5212778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Integrated cross section MF3/6</a:t>
            </a:r>
          </a:p>
          <a:p>
            <a:r>
              <a:rPr lang="en-US" baseline="30000" dirty="0"/>
              <a:t>3</a:t>
            </a:r>
            <a:r>
              <a:rPr lang="en-US" dirty="0"/>
              <a:t>H(</a:t>
            </a:r>
            <a:r>
              <a:rPr lang="en-US" dirty="0" err="1"/>
              <a:t>d,d</a:t>
            </a:r>
            <a:r>
              <a:rPr lang="en-US" dirty="0"/>
              <a:t>)</a:t>
            </a:r>
            <a:r>
              <a:rPr lang="en-US" baseline="30000" dirty="0"/>
              <a:t>3</a:t>
            </a:r>
            <a:r>
              <a:rPr lang="en-US" dirty="0"/>
              <a:t>H	MT2</a:t>
            </a:r>
          </a:p>
          <a:p>
            <a:r>
              <a:rPr lang="en-US" baseline="30000" dirty="0"/>
              <a:t>3</a:t>
            </a:r>
            <a:r>
              <a:rPr lang="en-US" dirty="0"/>
              <a:t>H(d,n</a:t>
            </a:r>
            <a:r>
              <a:rPr lang="en-US" baseline="-25000" dirty="0"/>
              <a:t>0</a:t>
            </a:r>
            <a:r>
              <a:rPr lang="en-US" dirty="0"/>
              <a:t>)</a:t>
            </a:r>
            <a:r>
              <a:rPr lang="en-US" baseline="30000" dirty="0"/>
              <a:t>4</a:t>
            </a:r>
            <a:r>
              <a:rPr lang="en-US" dirty="0"/>
              <a:t>He 	MT50</a:t>
            </a:r>
          </a:p>
          <a:p>
            <a:r>
              <a:rPr lang="en-US" baseline="30000" dirty="0"/>
              <a:t>3</a:t>
            </a:r>
            <a:r>
              <a:rPr lang="en-US" dirty="0"/>
              <a:t>H(d,n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n-US" baseline="30000" dirty="0"/>
              <a:t>4</a:t>
            </a:r>
            <a:r>
              <a:rPr lang="en-US" dirty="0"/>
              <a:t>He*	MT51 (LR=1)</a:t>
            </a:r>
          </a:p>
          <a:p>
            <a:pPr lvl="1"/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MT=51, T(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d,n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)4He* reaction cross section.  The data set for this reaction contained 11 data points, including the measurement of the zero-degree excitation function, and an angular distribution at one energy, by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Poppe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lvl="1"/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MT=51, T(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d,n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)4He* reaction.  Two-body (LAW=2) Legendre coefficients are given to L=2 at energies up to 10 MeV.  The decay of the residual 4He* into p and t is approximated by a phase-space (LAW=6) representation.</a:t>
            </a:r>
          </a:p>
          <a:p>
            <a:pPr lvl="1"/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LR=1 (MF=6 for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n,p,t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subsecs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MF=6 NK=3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subsecs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NK=1,2,3 -&gt; n, p, t</a:t>
            </a:r>
          </a:p>
          <a:p>
            <a:pPr lvl="1"/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NK=1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 LAW=2  discrete two-body</a:t>
            </a:r>
          </a:p>
          <a:p>
            <a:pPr lvl="1"/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NK=2  LAW=6  n-body phase space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dist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(!) </a:t>
            </a:r>
          </a:p>
          <a:p>
            <a:pPr lvl="2"/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NPSX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≧ 3 (required by ENDF-102); NPSX = 2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  <a:sym typeface="Wingdings" pitchFamily="2" charset="2"/>
            </a:endParaRPr>
          </a:p>
          <a:p>
            <a:pPr lvl="1"/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NK=3  LAW=6 (same as NK=2)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LAW=6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AF465-3E59-B75B-4028-C018ABAF5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549" y="170016"/>
            <a:ext cx="5783451" cy="19032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555E599-A149-A40C-F93D-2617CBD8306F}"/>
              </a:ext>
            </a:extLst>
          </p:cNvPr>
          <p:cNvGrpSpPr/>
          <p:nvPr/>
        </p:nvGrpSpPr>
        <p:grpSpPr>
          <a:xfrm>
            <a:off x="433321" y="5319189"/>
            <a:ext cx="6966178" cy="940274"/>
            <a:chOff x="433321" y="5000212"/>
            <a:chExt cx="6966178" cy="9402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D4BB6B2-A882-E949-279F-634BC0AA9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3321" y="5000212"/>
              <a:ext cx="4153672" cy="4171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4A15B8-07CB-028C-9677-0ACC90C53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5245" y="5434225"/>
              <a:ext cx="3989823" cy="506261"/>
            </a:xfrm>
            <a:prstGeom prst="rect">
              <a:avLst/>
            </a:prstGeom>
          </p:spPr>
        </p:pic>
        <p:cxnSp>
          <p:nvCxnSpPr>
            <p:cNvPr id="10" name="Curved Connector 9">
              <a:extLst>
                <a:ext uri="{FF2B5EF4-FFF2-40B4-BE49-F238E27FC236}">
                  <a16:creationId xmlns:a16="http://schemas.microsoft.com/office/drawing/2014/main" id="{6E6222D2-792F-FFD8-C5CC-16DD4DB2A204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638934" y="5434225"/>
              <a:ext cx="1006954" cy="253130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49391E-6F8D-8E46-1CFE-F6A260D64096}"/>
                </a:ext>
              </a:extLst>
            </p:cNvPr>
            <p:cNvSpPr txBox="1"/>
            <p:nvPr/>
          </p:nvSpPr>
          <p:spPr>
            <a:xfrm>
              <a:off x="5712819" y="5050905"/>
              <a:ext cx="16866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SINGULAR</a:t>
              </a:r>
            </a:p>
            <a:p>
              <a:r>
                <a:rPr lang="en-US" dirty="0"/>
                <a:t>@ ENDPOINT!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826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AD41C9-BA88-1A4F-A1F2-4148493E43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321" y="207666"/>
            <a:ext cx="7994055" cy="937826"/>
          </a:xfrm>
        </p:spPr>
        <p:txBody>
          <a:bodyPr/>
          <a:lstStyle/>
          <a:p>
            <a:r>
              <a:rPr lang="en-US" dirty="0"/>
              <a:t>Updates</a:t>
            </a:r>
          </a:p>
          <a:p>
            <a:r>
              <a:rPr lang="en-US" sz="1800" i="1" dirty="0"/>
              <a:t>d+</a:t>
            </a:r>
            <a:r>
              <a:rPr lang="en-US" sz="1800" i="1" baseline="30000" dirty="0"/>
              <a:t>3</a:t>
            </a:r>
            <a:r>
              <a:rPr lang="en-US" sz="1800" i="1" dirty="0"/>
              <a:t>H in ENDF/B-VIII.1 </a:t>
            </a:r>
          </a:p>
          <a:p>
            <a:r>
              <a:rPr lang="en-US" sz="1800" i="1" u="sng" dirty="0"/>
              <a:t>phase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84AC1-EA3A-C646-B226-CD1CDA74E10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4571" y="1145492"/>
            <a:ext cx="8426108" cy="5212778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Integrated cross section MF3/6</a:t>
            </a:r>
          </a:p>
          <a:p>
            <a:r>
              <a:rPr lang="en-US" baseline="30000" dirty="0"/>
              <a:t>3</a:t>
            </a:r>
            <a:r>
              <a:rPr lang="en-US" dirty="0"/>
              <a:t>H(</a:t>
            </a:r>
            <a:r>
              <a:rPr lang="en-US" dirty="0" err="1"/>
              <a:t>d,d</a:t>
            </a:r>
            <a:r>
              <a:rPr lang="en-US" dirty="0"/>
              <a:t>)</a:t>
            </a:r>
            <a:r>
              <a:rPr lang="en-US" baseline="30000" dirty="0"/>
              <a:t>3</a:t>
            </a:r>
            <a:r>
              <a:rPr lang="en-US" dirty="0"/>
              <a:t>H	MT2</a:t>
            </a:r>
          </a:p>
          <a:p>
            <a:r>
              <a:rPr lang="en-US" baseline="30000" dirty="0"/>
              <a:t>3</a:t>
            </a:r>
            <a:r>
              <a:rPr lang="en-US" dirty="0"/>
              <a:t>H(d,n</a:t>
            </a:r>
            <a:r>
              <a:rPr lang="en-US" baseline="-25000" dirty="0"/>
              <a:t>0</a:t>
            </a:r>
            <a:r>
              <a:rPr lang="en-US" dirty="0"/>
              <a:t>)</a:t>
            </a:r>
            <a:r>
              <a:rPr lang="en-US" baseline="30000" dirty="0"/>
              <a:t>4</a:t>
            </a:r>
            <a:r>
              <a:rPr lang="en-US" dirty="0"/>
              <a:t>He 	MT50</a:t>
            </a:r>
          </a:p>
          <a:p>
            <a:r>
              <a:rPr lang="en-US" baseline="30000" dirty="0"/>
              <a:t>3</a:t>
            </a:r>
            <a:r>
              <a:rPr lang="en-US" dirty="0"/>
              <a:t>H(d,n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n-US" baseline="30000" dirty="0"/>
              <a:t>4</a:t>
            </a:r>
            <a:r>
              <a:rPr lang="en-US" dirty="0"/>
              <a:t>He*	MT51 (LR=1)</a:t>
            </a:r>
          </a:p>
          <a:p>
            <a:r>
              <a:rPr lang="en-US" baseline="30000" dirty="0"/>
              <a:t>3</a:t>
            </a:r>
            <a:r>
              <a:rPr lang="en-US" dirty="0"/>
              <a:t>H(</a:t>
            </a:r>
            <a:r>
              <a:rPr lang="en-US" dirty="0" err="1"/>
              <a:t>d,n</a:t>
            </a:r>
            <a:r>
              <a:rPr lang="en-US" baseline="-25000" dirty="0" err="1"/>
              <a:t>c</a:t>
            </a:r>
            <a:r>
              <a:rPr lang="en-US" dirty="0"/>
              <a:t>)</a:t>
            </a:r>
            <a:r>
              <a:rPr lang="en-US" baseline="30000" dirty="0"/>
              <a:t>4</a:t>
            </a:r>
            <a:r>
              <a:rPr lang="en-US" dirty="0"/>
              <a:t>He	MT91</a:t>
            </a:r>
          </a:p>
          <a:p>
            <a:r>
              <a:rPr lang="en-US" dirty="0"/>
              <a:t>LANL updated</a:t>
            </a:r>
          </a:p>
          <a:p>
            <a:pPr lvl="1"/>
            <a:r>
              <a:rPr lang="en-US" dirty="0"/>
              <a:t>MF3/6, MT50: extend upper energy to 40 MeV (from 30 MeV)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/>
              <a:t>Drosg</a:t>
            </a:r>
            <a:r>
              <a:rPr lang="en-US" dirty="0"/>
              <a:t> Legendre fit to data</a:t>
            </a:r>
          </a:p>
          <a:p>
            <a:pPr lvl="1"/>
            <a:r>
              <a:rPr lang="en-US" dirty="0"/>
              <a:t>MF3/6, MT51: extend upper energy to 20 MeV (from 10 MeV) </a:t>
            </a:r>
            <a:r>
              <a:rPr lang="en-US" dirty="0">
                <a:sym typeface="Wingdings" pitchFamily="2" charset="2"/>
              </a:rPr>
              <a:t> extrapolation from &lt; 10 MeV</a:t>
            </a:r>
          </a:p>
          <a:p>
            <a:r>
              <a:rPr lang="en-US" dirty="0">
                <a:sym typeface="Wingdings" pitchFamily="2" charset="2"/>
              </a:rPr>
              <a:t>After these LANL updates LLNL modified masses &amp; Q values</a:t>
            </a:r>
          </a:p>
          <a:p>
            <a:pPr lvl="1"/>
            <a:r>
              <a:rPr lang="en-US" dirty="0"/>
              <a:t>Incident &amp; light product masses: </a:t>
            </a:r>
            <a:r>
              <a:rPr lang="en-US" dirty="0">
                <a:solidFill>
                  <a:schemeClr val="accent4"/>
                </a:solidFill>
              </a:rPr>
              <a:t>“Mass quantities for incident particles (AWI) and “light” reaction products (AWP for Z ≤ 2) should be expressed in </a:t>
            </a:r>
            <a:r>
              <a:rPr lang="en-US" b="1" dirty="0">
                <a:solidFill>
                  <a:schemeClr val="accent4"/>
                </a:solidFill>
              </a:rPr>
              <a:t>nuclear</a:t>
            </a:r>
            <a:r>
              <a:rPr lang="en-US" dirty="0">
                <a:solidFill>
                  <a:schemeClr val="accent4"/>
                </a:solidFill>
              </a:rPr>
              <a:t> mass units.”</a:t>
            </a:r>
          </a:p>
          <a:p>
            <a:pPr lvl="1"/>
            <a:r>
              <a:rPr lang="en-US" dirty="0"/>
              <a:t>Target masses: </a:t>
            </a:r>
            <a:r>
              <a:rPr lang="en-US" dirty="0">
                <a:solidFill>
                  <a:schemeClr val="accent4"/>
                </a:solidFill>
              </a:rPr>
              <a:t>“Mass quantities for materials (AWR for all Z) and “heavy” reaction products (AWP for Z &gt; 2) should be expressed in atomic units”</a:t>
            </a:r>
          </a:p>
          <a:p>
            <a:pPr lvl="1"/>
            <a:r>
              <a:rPr lang="en-US" dirty="0"/>
              <a:t>These are inconsistent for CP with Z ≤ 2! To wit: </a:t>
            </a:r>
          </a:p>
          <a:p>
            <a:pPr marL="230187" lvl="1" indent="0">
              <a:buNone/>
            </a:pPr>
            <a:endParaRPr lang="en-US" dirty="0"/>
          </a:p>
          <a:p>
            <a:pPr lvl="1"/>
            <a:r>
              <a:rPr lang="en-US" dirty="0"/>
              <a:t>Violates electron number conservation by one unit! </a:t>
            </a:r>
            <a:r>
              <a:rPr lang="en-US" b="1" dirty="0"/>
              <a:t>Flaw in ENDF-102, 0.5.1.1; </a:t>
            </a:r>
            <a:r>
              <a:rPr lang="en-US" b="1" u="sng" dirty="0"/>
              <a:t>must be addressed</a:t>
            </a:r>
            <a:r>
              <a:rPr lang="en-US" b="1" dirty="0"/>
              <a:t>; NB: nuclear masses solve this problem.</a:t>
            </a:r>
            <a:endParaRPr lang="en-US" b="1" u="sng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E04B5F-468D-330A-54E4-7EFE3BB18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848" y="79291"/>
            <a:ext cx="5788152" cy="23230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F595BC-5341-CD44-E0CA-5CBDB12C6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988" y="5292675"/>
            <a:ext cx="3474720" cy="3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77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AD41C9-BA88-1A4F-A1F2-4148493E43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321" y="207666"/>
            <a:ext cx="7994055" cy="937826"/>
          </a:xfrm>
        </p:spPr>
        <p:txBody>
          <a:bodyPr/>
          <a:lstStyle/>
          <a:p>
            <a:r>
              <a:rPr lang="en-US" dirty="0"/>
              <a:t>Updates</a:t>
            </a:r>
          </a:p>
          <a:p>
            <a:r>
              <a:rPr lang="en-US" sz="1800" i="1" dirty="0"/>
              <a:t>d+</a:t>
            </a:r>
            <a:r>
              <a:rPr lang="en-US" sz="1800" i="1" baseline="30000" dirty="0"/>
              <a:t>3</a:t>
            </a:r>
            <a:r>
              <a:rPr lang="en-US" sz="1800" i="1" dirty="0"/>
              <a:t>H in ENDF/B-VIII.1 </a:t>
            </a:r>
          </a:p>
          <a:p>
            <a:r>
              <a:rPr lang="en-US" sz="1800" i="1" u="sng" dirty="0"/>
              <a:t>phase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84AC1-EA3A-C646-B226-CD1CDA74E10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4571" y="1145492"/>
            <a:ext cx="8426108" cy="5212778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Integrated cross section MF3/6</a:t>
            </a:r>
          </a:p>
          <a:p>
            <a:r>
              <a:rPr lang="en-US" baseline="30000" dirty="0"/>
              <a:t>3</a:t>
            </a:r>
            <a:r>
              <a:rPr lang="en-US" dirty="0"/>
              <a:t>H(</a:t>
            </a:r>
            <a:r>
              <a:rPr lang="en-US" dirty="0" err="1"/>
              <a:t>d,d</a:t>
            </a:r>
            <a:r>
              <a:rPr lang="en-US" dirty="0"/>
              <a:t>)</a:t>
            </a:r>
            <a:r>
              <a:rPr lang="en-US" baseline="30000" dirty="0"/>
              <a:t>3</a:t>
            </a:r>
            <a:r>
              <a:rPr lang="en-US" dirty="0"/>
              <a:t>H	MT2</a:t>
            </a:r>
          </a:p>
          <a:p>
            <a:r>
              <a:rPr lang="en-US" baseline="30000" dirty="0"/>
              <a:t>3</a:t>
            </a:r>
            <a:r>
              <a:rPr lang="en-US" dirty="0"/>
              <a:t>H(d,n</a:t>
            </a:r>
            <a:r>
              <a:rPr lang="en-US" baseline="-25000" dirty="0"/>
              <a:t>0</a:t>
            </a:r>
            <a:r>
              <a:rPr lang="en-US" dirty="0"/>
              <a:t>)</a:t>
            </a:r>
            <a:r>
              <a:rPr lang="en-US" baseline="30000" dirty="0"/>
              <a:t>4</a:t>
            </a:r>
            <a:r>
              <a:rPr lang="en-US" dirty="0"/>
              <a:t>He 	MT50</a:t>
            </a:r>
          </a:p>
          <a:p>
            <a:r>
              <a:rPr lang="en-US" baseline="30000" dirty="0"/>
              <a:t>3</a:t>
            </a:r>
            <a:r>
              <a:rPr lang="en-US" dirty="0"/>
              <a:t>H(d,n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n-US" baseline="30000" dirty="0"/>
              <a:t>4</a:t>
            </a:r>
            <a:r>
              <a:rPr lang="en-US" dirty="0"/>
              <a:t>He*	MT51 (LR=1)</a:t>
            </a:r>
          </a:p>
          <a:p>
            <a:r>
              <a:rPr lang="en-US" baseline="30000" dirty="0"/>
              <a:t>3</a:t>
            </a:r>
            <a:r>
              <a:rPr lang="en-US" dirty="0"/>
              <a:t>H(</a:t>
            </a:r>
            <a:r>
              <a:rPr lang="en-US" dirty="0" err="1"/>
              <a:t>d,n</a:t>
            </a:r>
            <a:r>
              <a:rPr lang="en-US" baseline="-25000" dirty="0" err="1"/>
              <a:t>c</a:t>
            </a:r>
            <a:r>
              <a:rPr lang="en-US" dirty="0"/>
              <a:t>)</a:t>
            </a:r>
            <a:r>
              <a:rPr lang="en-US" baseline="30000" dirty="0"/>
              <a:t>4</a:t>
            </a:r>
            <a:r>
              <a:rPr lang="en-US" dirty="0"/>
              <a:t>He	MT91</a:t>
            </a:r>
          </a:p>
          <a:p>
            <a:r>
              <a:rPr lang="en-US" dirty="0"/>
              <a:t>LANL updated</a:t>
            </a:r>
          </a:p>
          <a:p>
            <a:pPr lvl="1"/>
            <a:r>
              <a:rPr lang="en-US" dirty="0"/>
              <a:t>MF3/6, MT50: extend upper energy to 40 MeV (from 30 MeV)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/>
              <a:t>Drosg</a:t>
            </a:r>
            <a:r>
              <a:rPr lang="en-US" dirty="0"/>
              <a:t> Legendre fit to data</a:t>
            </a:r>
          </a:p>
          <a:p>
            <a:pPr lvl="1"/>
            <a:r>
              <a:rPr lang="en-US" dirty="0"/>
              <a:t>MF3/6, MT51: extend upper energy to 20 MeV (from 10 MeV) </a:t>
            </a:r>
            <a:r>
              <a:rPr lang="en-US" dirty="0">
                <a:sym typeface="Wingdings" pitchFamily="2" charset="2"/>
              </a:rPr>
              <a:t> extrapolation from &lt; 10 MeV</a:t>
            </a:r>
          </a:p>
          <a:p>
            <a:r>
              <a:rPr lang="en-US" dirty="0">
                <a:sym typeface="Wingdings" pitchFamily="2" charset="2"/>
              </a:rPr>
              <a:t>After these LANL updates LLNL modified MF=3,6; MT=51, 91</a:t>
            </a:r>
          </a:p>
          <a:p>
            <a:pPr lvl="1"/>
            <a:r>
              <a:rPr lang="en-US" dirty="0"/>
              <a:t>Set LR=1 flag for MT=51 &amp; 91, use LAW=6 for p, t distributions </a:t>
            </a:r>
            <a:r>
              <a:rPr lang="en-US" dirty="0">
                <a:sym typeface="Wingdings" pitchFamily="2" charset="2"/>
              </a:rPr>
              <a:t> still incorrect</a:t>
            </a:r>
          </a:p>
          <a:p>
            <a:pPr lvl="2"/>
            <a:r>
              <a:rPr lang="en-US" dirty="0">
                <a:sym typeface="Wingdings" pitchFamily="2" charset="2"/>
              </a:rPr>
              <a:t>“Incorrect” in the same way that ENDF/B-VIII.0 was though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E04B5F-468D-330A-54E4-7EFE3BB18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848" y="79291"/>
            <a:ext cx="5788152" cy="23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3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855721-2EA2-63BA-AB55-9AB3D585AB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4972" y="125506"/>
            <a:ext cx="7994055" cy="892208"/>
          </a:xfrm>
        </p:spPr>
        <p:txBody>
          <a:bodyPr/>
          <a:lstStyle/>
          <a:p>
            <a:r>
              <a:rPr lang="en-US" dirty="0"/>
              <a:t>Future work</a:t>
            </a:r>
          </a:p>
          <a:p>
            <a:r>
              <a:rPr lang="en-US" sz="1800" i="1" dirty="0"/>
              <a:t>Quick fix (kinematical only)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723952-4092-E8A2-8129-1003D4369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977" y="366582"/>
            <a:ext cx="3009900" cy="19939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6D57D-1CB2-4B68-86EA-C3DB0A6C2E5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4972" y="1017714"/>
            <a:ext cx="4984155" cy="4434840"/>
          </a:xfrm>
        </p:spPr>
        <p:txBody>
          <a:bodyPr/>
          <a:lstStyle/>
          <a:p>
            <a:r>
              <a:rPr lang="en-US" dirty="0"/>
              <a:t>Three-body breakup sequential model</a:t>
            </a:r>
          </a:p>
          <a:p>
            <a:r>
              <a:rPr lang="en-US" dirty="0"/>
              <a:t>Treat breakup as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pass: non-relativistic</a:t>
            </a:r>
          </a:p>
          <a:p>
            <a:pPr lvl="1"/>
            <a:r>
              <a:rPr lang="en-US" dirty="0"/>
              <a:t>Preliminary result indicates that energy conservation is violated</a:t>
            </a:r>
          </a:p>
          <a:p>
            <a:r>
              <a:rPr lang="en-US" dirty="0"/>
              <a:t>Suggests that relativistic treatment is required</a:t>
            </a:r>
          </a:p>
          <a:p>
            <a:pPr lvl="1"/>
            <a:r>
              <a:rPr lang="en-US" dirty="0"/>
              <a:t>Ongoing work on this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E8EF1-D67B-961C-7E1E-56DEB292E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634" y="1720402"/>
            <a:ext cx="3471493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6236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LANL_new logo branding">
      <a:dk1>
        <a:srgbClr val="000000"/>
      </a:dk1>
      <a:lt1>
        <a:srgbClr val="FFFFFF"/>
      </a:lt1>
      <a:dk2>
        <a:srgbClr val="000E7E"/>
      </a:dk2>
      <a:lt2>
        <a:srgbClr val="E7E6E6"/>
      </a:lt2>
      <a:accent1>
        <a:srgbClr val="0070B8"/>
      </a:accent1>
      <a:accent2>
        <a:srgbClr val="FF9128"/>
      </a:accent2>
      <a:accent3>
        <a:srgbClr val="CCD0E1"/>
      </a:accent3>
      <a:accent4>
        <a:srgbClr val="00A963"/>
      </a:accent4>
      <a:accent5>
        <a:srgbClr val="3295DB"/>
      </a:accent5>
      <a:accent6>
        <a:srgbClr val="EB0E1D"/>
      </a:accent6>
      <a:hlink>
        <a:srgbClr val="3295DB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nl-mwp-custom" id="{0CC6011D-BEF4-1047-9B85-0055F88334BD}" vid="{D8FF6DCA-0F1D-6E4D-AE26-E8CDBE57B4E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nl-mwp-custom" id="{0CC6011D-BEF4-1047-9B85-0055F88334BD}" vid="{F83652F6-80DA-614B-B8F6-CFE762F743A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</Template>
  <TotalTime>3339</TotalTime>
  <Words>894</Words>
  <Application>Microsoft Macintosh PowerPoint</Application>
  <PresentationFormat>On-screen Show (4:3)</PresentationFormat>
  <Paragraphs>116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Acumin Pro</vt:lpstr>
      <vt:lpstr>Arial</vt:lpstr>
      <vt:lpstr>Calibri</vt:lpstr>
      <vt:lpstr>Cambria Math</vt:lpstr>
      <vt:lpstr>Courier New</vt:lpstr>
      <vt:lpstr>System Font Regular</vt:lpstr>
      <vt:lpstr>Times</vt:lpstr>
      <vt:lpstr>Times New Roman</vt:lpstr>
      <vt:lpstr>Wingdings</vt:lpstr>
      <vt:lpstr>Main</vt:lpstr>
      <vt:lpstr>Custom Design</vt:lpstr>
      <vt:lpstr>Update for 8.1 on the deuteron sublibrary for tritium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Paris, Mark W</dc:creator>
  <cp:lastModifiedBy>Paris, Mark W</cp:lastModifiedBy>
  <cp:revision>13</cp:revision>
  <dcterms:created xsi:type="dcterms:W3CDTF">2024-08-09T21:45:47Z</dcterms:created>
  <dcterms:modified xsi:type="dcterms:W3CDTF">2024-08-12T17:04:07Z</dcterms:modified>
</cp:coreProperties>
</file>