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3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1" r:id="rId7"/>
    <p:sldId id="259" r:id="rId8"/>
    <p:sldId id="264" r:id="rId9"/>
    <p:sldId id="269" r:id="rId10"/>
    <p:sldId id="265" r:id="rId11"/>
    <p:sldId id="267" r:id="rId12"/>
    <p:sldId id="266" r:id="rId13"/>
    <p:sldId id="263" r:id="rId14"/>
    <p:sldId id="268" r:id="rId15"/>
    <p:sldId id="258" r:id="rId16"/>
    <p:sldId id="260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194BC4-7789-A5BC-7B4B-AC36C33C58BD}" name="McDonnell, Jordan" initials="MJ" userId="S::4d1@ornl.gov::3e05342f-68bc-4b25-af4e-b97be8e8b0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063B7-2391-CD7A-3872-5D3421FFF429}" v="253" dt="2024-08-12T15:01:13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726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DB2A0-3BA4-4F67-9B11-C9EA541527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472BEB-832E-42FE-BED9-9C2D05995F2D}">
      <dgm:prSet phldrT="[Text]"/>
      <dgm:spPr/>
      <dgm:t>
        <a:bodyPr/>
        <a:lstStyle/>
        <a:p>
          <a:r>
            <a:rPr lang="en-US" dirty="0"/>
            <a:t>Extensive Processing Burden</a:t>
          </a:r>
        </a:p>
      </dgm:t>
    </dgm:pt>
    <dgm:pt modelId="{538988D5-27EE-4580-95C7-E5D871642A15}" type="parTrans" cxnId="{00664F91-228D-45C0-9DE1-17995980E193}">
      <dgm:prSet/>
      <dgm:spPr/>
      <dgm:t>
        <a:bodyPr/>
        <a:lstStyle/>
        <a:p>
          <a:endParaRPr lang="en-US"/>
        </a:p>
      </dgm:t>
    </dgm:pt>
    <dgm:pt modelId="{3356BC08-9277-4BFA-82B4-E2EA18D90552}" type="sibTrans" cxnId="{00664F91-228D-45C0-9DE1-17995980E193}">
      <dgm:prSet/>
      <dgm:spPr/>
      <dgm:t>
        <a:bodyPr/>
        <a:lstStyle/>
        <a:p>
          <a:endParaRPr lang="en-US"/>
        </a:p>
      </dgm:t>
    </dgm:pt>
    <dgm:pt modelId="{629FF847-CF81-44E8-ACD3-AD427E93CB56}">
      <dgm:prSet phldrT="[Text]"/>
      <dgm:spPr/>
      <dgm:t>
        <a:bodyPr/>
        <a:lstStyle/>
        <a:p>
          <a:r>
            <a:rPr lang="en-US" dirty="0"/>
            <a:t>Moderate Processing Burden</a:t>
          </a:r>
        </a:p>
      </dgm:t>
    </dgm:pt>
    <dgm:pt modelId="{13E36A9D-5BA0-4735-8C8E-B500EC01CCCF}" type="parTrans" cxnId="{4B867770-B5F8-4E8E-9E54-4F4AD960B43B}">
      <dgm:prSet/>
      <dgm:spPr/>
      <dgm:t>
        <a:bodyPr/>
        <a:lstStyle/>
        <a:p>
          <a:endParaRPr lang="en-US"/>
        </a:p>
      </dgm:t>
    </dgm:pt>
    <dgm:pt modelId="{E9FE6237-6838-47B3-B31E-99E95A342238}" type="sibTrans" cxnId="{4B867770-B5F8-4E8E-9E54-4F4AD960B43B}">
      <dgm:prSet/>
      <dgm:spPr/>
      <dgm:t>
        <a:bodyPr/>
        <a:lstStyle/>
        <a:p>
          <a:endParaRPr lang="en-US"/>
        </a:p>
      </dgm:t>
    </dgm:pt>
    <dgm:pt modelId="{518FEB4D-6E5A-4273-9C8E-68D40E8E2941}">
      <dgm:prSet phldrT="[Text]"/>
      <dgm:spPr/>
      <dgm:t>
        <a:bodyPr/>
        <a:lstStyle/>
        <a:p>
          <a:r>
            <a:rPr lang="en-US" dirty="0"/>
            <a:t>Minimal Processing Burden</a:t>
          </a:r>
        </a:p>
      </dgm:t>
    </dgm:pt>
    <dgm:pt modelId="{714FECDD-F52D-43A1-86E8-BB4023C039B0}" type="parTrans" cxnId="{98B7E579-174F-4ACA-9426-7E45B2AC4F72}">
      <dgm:prSet/>
      <dgm:spPr/>
      <dgm:t>
        <a:bodyPr/>
        <a:lstStyle/>
        <a:p>
          <a:endParaRPr lang="en-US"/>
        </a:p>
      </dgm:t>
    </dgm:pt>
    <dgm:pt modelId="{5F72B033-E196-46DA-9305-E4509539D713}" type="sibTrans" cxnId="{98B7E579-174F-4ACA-9426-7E45B2AC4F72}">
      <dgm:prSet/>
      <dgm:spPr/>
      <dgm:t>
        <a:bodyPr/>
        <a:lstStyle/>
        <a:p>
          <a:endParaRPr lang="en-US"/>
        </a:p>
      </dgm:t>
    </dgm:pt>
    <dgm:pt modelId="{392F934C-ED19-4F63-B073-536357869CC1}" type="pres">
      <dgm:prSet presAssocID="{129DB2A0-3BA4-4F67-9B11-C9EA54152702}" presName="CompostProcess" presStyleCnt="0">
        <dgm:presLayoutVars>
          <dgm:dir/>
          <dgm:resizeHandles val="exact"/>
        </dgm:presLayoutVars>
      </dgm:prSet>
      <dgm:spPr/>
    </dgm:pt>
    <dgm:pt modelId="{DDD55036-32D4-48D6-BB97-65A0FF823719}" type="pres">
      <dgm:prSet presAssocID="{129DB2A0-3BA4-4F67-9B11-C9EA54152702}" presName="arrow" presStyleLbl="bgShp" presStyleIdx="0" presStyleCnt="1" custAng="10800000"/>
      <dgm:spPr/>
    </dgm:pt>
    <dgm:pt modelId="{BA6418BD-3D83-4FB7-94C1-B345619FAE2C}" type="pres">
      <dgm:prSet presAssocID="{129DB2A0-3BA4-4F67-9B11-C9EA54152702}" presName="linearProcess" presStyleCnt="0"/>
      <dgm:spPr/>
    </dgm:pt>
    <dgm:pt modelId="{E55ADC9E-1EB1-4BD2-AB3D-8E0D34F50709}" type="pres">
      <dgm:prSet presAssocID="{D1472BEB-832E-42FE-BED9-9C2D05995F2D}" presName="textNode" presStyleLbl="node1" presStyleIdx="0" presStyleCnt="3">
        <dgm:presLayoutVars>
          <dgm:bulletEnabled val="1"/>
        </dgm:presLayoutVars>
      </dgm:prSet>
      <dgm:spPr/>
    </dgm:pt>
    <dgm:pt modelId="{51E32AE0-3907-4F04-BC7C-5300AAF25430}" type="pres">
      <dgm:prSet presAssocID="{3356BC08-9277-4BFA-82B4-E2EA18D90552}" presName="sibTrans" presStyleCnt="0"/>
      <dgm:spPr/>
    </dgm:pt>
    <dgm:pt modelId="{0547674E-A2D9-499C-86FD-5A5D6FCE4D27}" type="pres">
      <dgm:prSet presAssocID="{629FF847-CF81-44E8-ACD3-AD427E93CB56}" presName="textNode" presStyleLbl="node1" presStyleIdx="1" presStyleCnt="3">
        <dgm:presLayoutVars>
          <dgm:bulletEnabled val="1"/>
        </dgm:presLayoutVars>
      </dgm:prSet>
      <dgm:spPr/>
    </dgm:pt>
    <dgm:pt modelId="{C24E9255-44F8-447F-B4C7-7477C0675B21}" type="pres">
      <dgm:prSet presAssocID="{E9FE6237-6838-47B3-B31E-99E95A342238}" presName="sibTrans" presStyleCnt="0"/>
      <dgm:spPr/>
    </dgm:pt>
    <dgm:pt modelId="{85E2AB6E-3B21-4D32-82B3-D852BA973213}" type="pres">
      <dgm:prSet presAssocID="{518FEB4D-6E5A-4273-9C8E-68D40E8E294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FCC2913-8345-4732-BDD0-89EB291A251C}" type="presOf" srcId="{129DB2A0-3BA4-4F67-9B11-C9EA54152702}" destId="{392F934C-ED19-4F63-B073-536357869CC1}" srcOrd="0" destOrd="0" presId="urn:microsoft.com/office/officeart/2005/8/layout/hProcess9"/>
    <dgm:cxn modelId="{4B867770-B5F8-4E8E-9E54-4F4AD960B43B}" srcId="{129DB2A0-3BA4-4F67-9B11-C9EA54152702}" destId="{629FF847-CF81-44E8-ACD3-AD427E93CB56}" srcOrd="1" destOrd="0" parTransId="{13E36A9D-5BA0-4735-8C8E-B500EC01CCCF}" sibTransId="{E9FE6237-6838-47B3-B31E-99E95A342238}"/>
    <dgm:cxn modelId="{FED58176-C885-402C-BBFF-3CBFA003FA56}" type="presOf" srcId="{D1472BEB-832E-42FE-BED9-9C2D05995F2D}" destId="{E55ADC9E-1EB1-4BD2-AB3D-8E0D34F50709}" srcOrd="0" destOrd="0" presId="urn:microsoft.com/office/officeart/2005/8/layout/hProcess9"/>
    <dgm:cxn modelId="{98B7E579-174F-4ACA-9426-7E45B2AC4F72}" srcId="{129DB2A0-3BA4-4F67-9B11-C9EA54152702}" destId="{518FEB4D-6E5A-4273-9C8E-68D40E8E2941}" srcOrd="2" destOrd="0" parTransId="{714FECDD-F52D-43A1-86E8-BB4023C039B0}" sibTransId="{5F72B033-E196-46DA-9305-E4509539D713}"/>
    <dgm:cxn modelId="{00664F91-228D-45C0-9DE1-17995980E193}" srcId="{129DB2A0-3BA4-4F67-9B11-C9EA54152702}" destId="{D1472BEB-832E-42FE-BED9-9C2D05995F2D}" srcOrd="0" destOrd="0" parTransId="{538988D5-27EE-4580-95C7-E5D871642A15}" sibTransId="{3356BC08-9277-4BFA-82B4-E2EA18D90552}"/>
    <dgm:cxn modelId="{8FFF12CD-9984-4E50-A304-091FF11738C0}" type="presOf" srcId="{518FEB4D-6E5A-4273-9C8E-68D40E8E2941}" destId="{85E2AB6E-3B21-4D32-82B3-D852BA973213}" srcOrd="0" destOrd="0" presId="urn:microsoft.com/office/officeart/2005/8/layout/hProcess9"/>
    <dgm:cxn modelId="{78C595D6-F6D4-4DED-8039-F45BA8A0C400}" type="presOf" srcId="{629FF847-CF81-44E8-ACD3-AD427E93CB56}" destId="{0547674E-A2D9-499C-86FD-5A5D6FCE4D27}" srcOrd="0" destOrd="0" presId="urn:microsoft.com/office/officeart/2005/8/layout/hProcess9"/>
    <dgm:cxn modelId="{3AC59B2A-6524-4D27-A4D8-9E9425A45113}" type="presParOf" srcId="{392F934C-ED19-4F63-B073-536357869CC1}" destId="{DDD55036-32D4-48D6-BB97-65A0FF823719}" srcOrd="0" destOrd="0" presId="urn:microsoft.com/office/officeart/2005/8/layout/hProcess9"/>
    <dgm:cxn modelId="{494B3EF7-58E0-4805-BFC2-49F953ED3032}" type="presParOf" srcId="{392F934C-ED19-4F63-B073-536357869CC1}" destId="{BA6418BD-3D83-4FB7-94C1-B345619FAE2C}" srcOrd="1" destOrd="0" presId="urn:microsoft.com/office/officeart/2005/8/layout/hProcess9"/>
    <dgm:cxn modelId="{3F5F115C-22B9-413F-B0FA-082A1ED8508E}" type="presParOf" srcId="{BA6418BD-3D83-4FB7-94C1-B345619FAE2C}" destId="{E55ADC9E-1EB1-4BD2-AB3D-8E0D34F50709}" srcOrd="0" destOrd="0" presId="urn:microsoft.com/office/officeart/2005/8/layout/hProcess9"/>
    <dgm:cxn modelId="{33ADFA03-DAEC-499F-B792-792533DFE9A0}" type="presParOf" srcId="{BA6418BD-3D83-4FB7-94C1-B345619FAE2C}" destId="{51E32AE0-3907-4F04-BC7C-5300AAF25430}" srcOrd="1" destOrd="0" presId="urn:microsoft.com/office/officeart/2005/8/layout/hProcess9"/>
    <dgm:cxn modelId="{23D5213D-6CA5-431F-80C2-183D63934E0A}" type="presParOf" srcId="{BA6418BD-3D83-4FB7-94C1-B345619FAE2C}" destId="{0547674E-A2D9-499C-86FD-5A5D6FCE4D27}" srcOrd="2" destOrd="0" presId="urn:microsoft.com/office/officeart/2005/8/layout/hProcess9"/>
    <dgm:cxn modelId="{694FA977-2A4A-4E9A-BCA4-D8C415C111EB}" type="presParOf" srcId="{BA6418BD-3D83-4FB7-94C1-B345619FAE2C}" destId="{C24E9255-44F8-447F-B4C7-7477C0675B21}" srcOrd="3" destOrd="0" presId="urn:microsoft.com/office/officeart/2005/8/layout/hProcess9"/>
    <dgm:cxn modelId="{382801AA-5C32-4CBE-A241-061DAB5ECFB2}" type="presParOf" srcId="{BA6418BD-3D83-4FB7-94C1-B345619FAE2C}" destId="{85E2AB6E-3B21-4D32-82B3-D852BA9732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9EAE5-E251-496A-B53C-2078C8AFC1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CBD6F5-2AF6-4AF4-9108-371807F87538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Minimal On Disk Storage</a:t>
          </a:r>
          <a:endParaRPr lang="en-US" dirty="0"/>
        </a:p>
      </dgm:t>
    </dgm:pt>
    <dgm:pt modelId="{C8CE6908-6FCD-4DD0-9A0A-E02855EB4249}" type="parTrans" cxnId="{37B71DDF-F928-4D39-AE5F-98599FAA27C3}">
      <dgm:prSet/>
      <dgm:spPr/>
      <dgm:t>
        <a:bodyPr/>
        <a:lstStyle/>
        <a:p>
          <a:endParaRPr lang="en-US"/>
        </a:p>
      </dgm:t>
    </dgm:pt>
    <dgm:pt modelId="{C7EC951F-D2E1-44EB-9FC2-4C2A3FE302C5}" type="sibTrans" cxnId="{37B71DDF-F928-4D39-AE5F-98599FAA27C3}">
      <dgm:prSet/>
      <dgm:spPr/>
      <dgm:t>
        <a:bodyPr/>
        <a:lstStyle/>
        <a:p>
          <a:endParaRPr lang="en-US"/>
        </a:p>
      </dgm:t>
    </dgm:pt>
    <dgm:pt modelId="{D6FB9497-38C3-4251-A9A4-CDCC060BAB3C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Moderate On-Disk Storage</a:t>
          </a:r>
          <a:endParaRPr lang="en-US" dirty="0"/>
        </a:p>
      </dgm:t>
    </dgm:pt>
    <dgm:pt modelId="{202295AF-5DC8-41F8-BC71-4BC950210762}" type="parTrans" cxnId="{00DD58C9-545E-4932-A4BC-A9B1BEDE8E1E}">
      <dgm:prSet/>
      <dgm:spPr/>
      <dgm:t>
        <a:bodyPr/>
        <a:lstStyle/>
        <a:p>
          <a:endParaRPr lang="en-US"/>
        </a:p>
      </dgm:t>
    </dgm:pt>
    <dgm:pt modelId="{C26CA825-6297-4DDD-BD32-132B846256BA}" type="sibTrans" cxnId="{00DD58C9-545E-4932-A4BC-A9B1BEDE8E1E}">
      <dgm:prSet/>
      <dgm:spPr/>
      <dgm:t>
        <a:bodyPr/>
        <a:lstStyle/>
        <a:p>
          <a:endParaRPr lang="en-US"/>
        </a:p>
      </dgm:t>
    </dgm:pt>
    <dgm:pt modelId="{37ADBA07-3A16-46D2-A0DC-B183D4406120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Extensive On-Disk Storage</a:t>
          </a:r>
          <a:endParaRPr lang="en-US" dirty="0"/>
        </a:p>
      </dgm:t>
    </dgm:pt>
    <dgm:pt modelId="{48B66BD8-F5D5-4797-B973-82033705BB19}" type="parTrans" cxnId="{0252FCD3-A414-49AC-A36E-FB92F2A516CB}">
      <dgm:prSet/>
      <dgm:spPr/>
      <dgm:t>
        <a:bodyPr/>
        <a:lstStyle/>
        <a:p>
          <a:endParaRPr lang="en-US"/>
        </a:p>
      </dgm:t>
    </dgm:pt>
    <dgm:pt modelId="{132E1ACF-74D3-4962-8474-436A2BFC5FBA}" type="sibTrans" cxnId="{0252FCD3-A414-49AC-A36E-FB92F2A516CB}">
      <dgm:prSet/>
      <dgm:spPr/>
      <dgm:t>
        <a:bodyPr/>
        <a:lstStyle/>
        <a:p>
          <a:endParaRPr lang="en-US"/>
        </a:p>
      </dgm:t>
    </dgm:pt>
    <dgm:pt modelId="{CF349CB8-B3EC-4010-A0AB-FA07FEEEAFA8}" type="pres">
      <dgm:prSet presAssocID="{29E9EAE5-E251-496A-B53C-2078C8AFC1E6}" presName="CompostProcess" presStyleCnt="0">
        <dgm:presLayoutVars>
          <dgm:dir/>
          <dgm:resizeHandles val="exact"/>
        </dgm:presLayoutVars>
      </dgm:prSet>
      <dgm:spPr/>
    </dgm:pt>
    <dgm:pt modelId="{E4082CA3-C8E1-4DF0-A3A9-2D953BC202C1}" type="pres">
      <dgm:prSet presAssocID="{29E9EAE5-E251-496A-B53C-2078C8AFC1E6}" presName="arrow" presStyleLbl="bgShp" presStyleIdx="0" presStyleCnt="1"/>
      <dgm:spPr/>
    </dgm:pt>
    <dgm:pt modelId="{6EC67130-D3FA-4E01-8E2C-9E9E9AF30822}" type="pres">
      <dgm:prSet presAssocID="{29E9EAE5-E251-496A-B53C-2078C8AFC1E6}" presName="linearProcess" presStyleCnt="0"/>
      <dgm:spPr/>
    </dgm:pt>
    <dgm:pt modelId="{392F69C7-B30A-47FE-B3FE-25861F237ED0}" type="pres">
      <dgm:prSet presAssocID="{B6CBD6F5-2AF6-4AF4-9108-371807F87538}" presName="textNode" presStyleLbl="node1" presStyleIdx="0" presStyleCnt="3">
        <dgm:presLayoutVars>
          <dgm:bulletEnabled val="1"/>
        </dgm:presLayoutVars>
      </dgm:prSet>
      <dgm:spPr/>
    </dgm:pt>
    <dgm:pt modelId="{13D34E19-4323-4623-96FE-1A7E891F98BF}" type="pres">
      <dgm:prSet presAssocID="{C7EC951F-D2E1-44EB-9FC2-4C2A3FE302C5}" presName="sibTrans" presStyleCnt="0"/>
      <dgm:spPr/>
    </dgm:pt>
    <dgm:pt modelId="{0FF04F21-D0A7-40DE-9818-8AD157442019}" type="pres">
      <dgm:prSet presAssocID="{D6FB9497-38C3-4251-A9A4-CDCC060BAB3C}" presName="textNode" presStyleLbl="node1" presStyleIdx="1" presStyleCnt="3">
        <dgm:presLayoutVars>
          <dgm:bulletEnabled val="1"/>
        </dgm:presLayoutVars>
      </dgm:prSet>
      <dgm:spPr/>
    </dgm:pt>
    <dgm:pt modelId="{A13097DA-9E31-4660-9A91-549357F72D37}" type="pres">
      <dgm:prSet presAssocID="{C26CA825-6297-4DDD-BD32-132B846256BA}" presName="sibTrans" presStyleCnt="0"/>
      <dgm:spPr/>
    </dgm:pt>
    <dgm:pt modelId="{63906961-9B11-460D-977A-C64D98DAA647}" type="pres">
      <dgm:prSet presAssocID="{37ADBA07-3A16-46D2-A0DC-B183D440612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72AE131-2001-4ED5-B6A0-D341125C7520}" type="presOf" srcId="{B6CBD6F5-2AF6-4AF4-9108-371807F87538}" destId="{392F69C7-B30A-47FE-B3FE-25861F237ED0}" srcOrd="0" destOrd="0" presId="urn:microsoft.com/office/officeart/2005/8/layout/hProcess9"/>
    <dgm:cxn modelId="{EB597A37-37B9-4145-9C57-652E45F6AAA2}" type="presOf" srcId="{D6FB9497-38C3-4251-A9A4-CDCC060BAB3C}" destId="{0FF04F21-D0A7-40DE-9818-8AD157442019}" srcOrd="0" destOrd="0" presId="urn:microsoft.com/office/officeart/2005/8/layout/hProcess9"/>
    <dgm:cxn modelId="{00DD58C9-545E-4932-A4BC-A9B1BEDE8E1E}" srcId="{29E9EAE5-E251-496A-B53C-2078C8AFC1E6}" destId="{D6FB9497-38C3-4251-A9A4-CDCC060BAB3C}" srcOrd="1" destOrd="0" parTransId="{202295AF-5DC8-41F8-BC71-4BC950210762}" sibTransId="{C26CA825-6297-4DDD-BD32-132B846256BA}"/>
    <dgm:cxn modelId="{815F57CB-96A2-400A-8A89-631B367D69C5}" type="presOf" srcId="{37ADBA07-3A16-46D2-A0DC-B183D4406120}" destId="{63906961-9B11-460D-977A-C64D98DAA647}" srcOrd="0" destOrd="0" presId="urn:microsoft.com/office/officeart/2005/8/layout/hProcess9"/>
    <dgm:cxn modelId="{9E60A5CF-5932-4573-B6EE-92F5D35B6603}" type="presOf" srcId="{29E9EAE5-E251-496A-B53C-2078C8AFC1E6}" destId="{CF349CB8-B3EC-4010-A0AB-FA07FEEEAFA8}" srcOrd="0" destOrd="0" presId="urn:microsoft.com/office/officeart/2005/8/layout/hProcess9"/>
    <dgm:cxn modelId="{0252FCD3-A414-49AC-A36E-FB92F2A516CB}" srcId="{29E9EAE5-E251-496A-B53C-2078C8AFC1E6}" destId="{37ADBA07-3A16-46D2-A0DC-B183D4406120}" srcOrd="2" destOrd="0" parTransId="{48B66BD8-F5D5-4797-B973-82033705BB19}" sibTransId="{132E1ACF-74D3-4962-8474-436A2BFC5FBA}"/>
    <dgm:cxn modelId="{37B71DDF-F928-4D39-AE5F-98599FAA27C3}" srcId="{29E9EAE5-E251-496A-B53C-2078C8AFC1E6}" destId="{B6CBD6F5-2AF6-4AF4-9108-371807F87538}" srcOrd="0" destOrd="0" parTransId="{C8CE6908-6FCD-4DD0-9A0A-E02855EB4249}" sibTransId="{C7EC951F-D2E1-44EB-9FC2-4C2A3FE302C5}"/>
    <dgm:cxn modelId="{A4790A3D-A898-4E75-813A-2648C79A3BCD}" type="presParOf" srcId="{CF349CB8-B3EC-4010-A0AB-FA07FEEEAFA8}" destId="{E4082CA3-C8E1-4DF0-A3A9-2D953BC202C1}" srcOrd="0" destOrd="0" presId="urn:microsoft.com/office/officeart/2005/8/layout/hProcess9"/>
    <dgm:cxn modelId="{B7732DCB-FA39-4549-B705-9816443F2BC9}" type="presParOf" srcId="{CF349CB8-B3EC-4010-A0AB-FA07FEEEAFA8}" destId="{6EC67130-D3FA-4E01-8E2C-9E9E9AF30822}" srcOrd="1" destOrd="0" presId="urn:microsoft.com/office/officeart/2005/8/layout/hProcess9"/>
    <dgm:cxn modelId="{541A5A4E-601E-4A40-B2FE-8430AFC6345E}" type="presParOf" srcId="{6EC67130-D3FA-4E01-8E2C-9E9E9AF30822}" destId="{392F69C7-B30A-47FE-B3FE-25861F237ED0}" srcOrd="0" destOrd="0" presId="urn:microsoft.com/office/officeart/2005/8/layout/hProcess9"/>
    <dgm:cxn modelId="{119EB29E-63B9-4BAD-9011-26E5995A1EC1}" type="presParOf" srcId="{6EC67130-D3FA-4E01-8E2C-9E9E9AF30822}" destId="{13D34E19-4323-4623-96FE-1A7E891F98BF}" srcOrd="1" destOrd="0" presId="urn:microsoft.com/office/officeart/2005/8/layout/hProcess9"/>
    <dgm:cxn modelId="{8BE2D622-0B05-495D-A031-2111F34CC414}" type="presParOf" srcId="{6EC67130-D3FA-4E01-8E2C-9E9E9AF30822}" destId="{0FF04F21-D0A7-40DE-9818-8AD157442019}" srcOrd="2" destOrd="0" presId="urn:microsoft.com/office/officeart/2005/8/layout/hProcess9"/>
    <dgm:cxn modelId="{A2919D09-A0B6-48AB-AAFE-A45023BCE502}" type="presParOf" srcId="{6EC67130-D3FA-4E01-8E2C-9E9E9AF30822}" destId="{A13097DA-9E31-4660-9A91-549357F72D37}" srcOrd="3" destOrd="0" presId="urn:microsoft.com/office/officeart/2005/8/layout/hProcess9"/>
    <dgm:cxn modelId="{A8EF2171-16CC-44BA-A4D4-A59F02EC717F}" type="presParOf" srcId="{6EC67130-D3FA-4E01-8E2C-9E9E9AF30822}" destId="{63906961-9B11-460D-977A-C64D98DAA6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55036-32D4-48D6-BB97-65A0FF823719}">
      <dsp:nvSpPr>
        <dsp:cNvPr id="0" name=""/>
        <dsp:cNvSpPr/>
      </dsp:nvSpPr>
      <dsp:spPr>
        <a:xfrm rot="10800000">
          <a:off x="843534" y="0"/>
          <a:ext cx="9560052" cy="2377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ADC9E-1EB1-4BD2-AB3D-8E0D34F50709}">
      <dsp:nvSpPr>
        <dsp:cNvPr id="0" name=""/>
        <dsp:cNvSpPr/>
      </dsp:nvSpPr>
      <dsp:spPr>
        <a:xfrm>
          <a:off x="381127" y="713232"/>
          <a:ext cx="3374136" cy="9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Extensive Processing Burden</a:t>
          </a:r>
        </a:p>
      </dsp:txBody>
      <dsp:txXfrm>
        <a:off x="427550" y="759655"/>
        <a:ext cx="3281290" cy="858130"/>
      </dsp:txXfrm>
    </dsp:sp>
    <dsp:sp modelId="{0547674E-A2D9-499C-86FD-5A5D6FCE4D27}">
      <dsp:nvSpPr>
        <dsp:cNvPr id="0" name=""/>
        <dsp:cNvSpPr/>
      </dsp:nvSpPr>
      <dsp:spPr>
        <a:xfrm>
          <a:off x="3936492" y="713232"/>
          <a:ext cx="3374136" cy="9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Moderate Processing Burden</a:t>
          </a:r>
        </a:p>
      </dsp:txBody>
      <dsp:txXfrm>
        <a:off x="3982915" y="759655"/>
        <a:ext cx="3281290" cy="858130"/>
      </dsp:txXfrm>
    </dsp:sp>
    <dsp:sp modelId="{85E2AB6E-3B21-4D32-82B3-D852BA973213}">
      <dsp:nvSpPr>
        <dsp:cNvPr id="0" name=""/>
        <dsp:cNvSpPr/>
      </dsp:nvSpPr>
      <dsp:spPr>
        <a:xfrm>
          <a:off x="7491856" y="713232"/>
          <a:ext cx="3374136" cy="9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Minimal Processing Burden</a:t>
          </a:r>
        </a:p>
      </dsp:txBody>
      <dsp:txXfrm>
        <a:off x="7538279" y="759655"/>
        <a:ext cx="3281290" cy="858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2CA3-C8E1-4DF0-A3A9-2D953BC202C1}">
      <dsp:nvSpPr>
        <dsp:cNvPr id="0" name=""/>
        <dsp:cNvSpPr/>
      </dsp:nvSpPr>
      <dsp:spPr>
        <a:xfrm>
          <a:off x="843534" y="0"/>
          <a:ext cx="9560052" cy="2377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F69C7-B30A-47FE-B3FE-25861F237ED0}">
      <dsp:nvSpPr>
        <dsp:cNvPr id="0" name=""/>
        <dsp:cNvSpPr/>
      </dsp:nvSpPr>
      <dsp:spPr>
        <a:xfrm>
          <a:off x="364378" y="713232"/>
          <a:ext cx="3374136" cy="9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F0302020204030204"/>
            </a:rPr>
            <a:t>Minimal On Disk Storage</a:t>
          </a:r>
          <a:endParaRPr lang="en-US" sz="2400" kern="1200" dirty="0"/>
        </a:p>
      </dsp:txBody>
      <dsp:txXfrm>
        <a:off x="410801" y="759655"/>
        <a:ext cx="3281290" cy="858130"/>
      </dsp:txXfrm>
    </dsp:sp>
    <dsp:sp modelId="{0FF04F21-D0A7-40DE-9818-8AD157442019}">
      <dsp:nvSpPr>
        <dsp:cNvPr id="0" name=""/>
        <dsp:cNvSpPr/>
      </dsp:nvSpPr>
      <dsp:spPr>
        <a:xfrm>
          <a:off x="3936492" y="713232"/>
          <a:ext cx="3374136" cy="9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F0302020204030204"/>
            </a:rPr>
            <a:t>Moderate On-Disk Storage</a:t>
          </a:r>
          <a:endParaRPr lang="en-US" sz="2400" kern="1200" dirty="0"/>
        </a:p>
      </dsp:txBody>
      <dsp:txXfrm>
        <a:off x="3982915" y="759655"/>
        <a:ext cx="3281290" cy="858130"/>
      </dsp:txXfrm>
    </dsp:sp>
    <dsp:sp modelId="{63906961-9B11-460D-977A-C64D98DAA647}">
      <dsp:nvSpPr>
        <dsp:cNvPr id="0" name=""/>
        <dsp:cNvSpPr/>
      </dsp:nvSpPr>
      <dsp:spPr>
        <a:xfrm>
          <a:off x="7508605" y="713232"/>
          <a:ext cx="3374136" cy="9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F0302020204030204"/>
            </a:rPr>
            <a:t>Extensive On-Disk Storage</a:t>
          </a:r>
          <a:endParaRPr lang="en-US" sz="2400" kern="1200" dirty="0"/>
        </a:p>
      </dsp:txBody>
      <dsp:txXfrm>
        <a:off x="7555028" y="759655"/>
        <a:ext cx="3281290" cy="858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8/12/24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646331"/>
          </a:xfrm>
        </p:spPr>
        <p:txBody>
          <a:bodyPr/>
          <a:lstStyle>
            <a:lvl1pPr algn="l">
              <a:defRPr sz="20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A0B82150-909B-A876-D6D8-8B4786C50EB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36933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20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369332"/>
          </a:xfrm>
        </p:spPr>
        <p:txBody>
          <a:bodyPr/>
          <a:lstStyle>
            <a:lvl1pPr>
              <a:lnSpc>
                <a:spcPct val="90000"/>
              </a:lnSpc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FFEDA038-56C5-5CE9-8C53-01534B4E576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01F99F04-1B2B-1AA1-1EF2-D6C6C149CEA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F766DFD6-D14D-3426-C9AA-0A94CD9AEE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86671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B313661A-6810-67DC-158E-3FDFB07A537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437098D8-7148-FCB7-A7AC-06EE0C3B6A2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62643518-CDBA-A024-4E10-5EEEE8FF7F0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369332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01E9-04F6-7D44-9C56-8BF304B4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153990"/>
            <a:ext cx="11700933" cy="510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04319E-25A9-8645-96A3-0CE2E0CC1C7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60867" y="1354138"/>
            <a:ext cx="10972801" cy="453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703570" y="6583680"/>
            <a:ext cx="6167512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Open Discussion about TSL Covariances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74" r:id="rId15"/>
    <p:sldLayoutId id="2147483775" r:id="rId16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87AA2964-9797-B309-16A8-D14894E888C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50" r:id="rId7"/>
    <p:sldLayoutId id="2147483755" r:id="rId8"/>
    <p:sldLayoutId id="2147483754" r:id="rId9"/>
    <p:sldLayoutId id="2147483770" r:id="rId10"/>
    <p:sldLayoutId id="2147483771" r:id="rId11"/>
    <p:sldLayoutId id="2147483772" r:id="rId12"/>
    <p:sldLayoutId id="2147483773" r:id="rId13"/>
    <p:sldLayoutId id="2147483761" r:id="rId14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293333" cy="535531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TSL Style Covariances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10822304" cy="2028101"/>
          </a:xfrm>
        </p:spPr>
        <p:txBody>
          <a:bodyPr/>
          <a:lstStyle/>
          <a:p>
            <a:r>
              <a:rPr lang="en-US" dirty="0">
                <a:latin typeface="Century Gothic"/>
                <a:cs typeface="Arial"/>
              </a:rPr>
              <a:t>Chris W. Chapman, Jordan McDonnell, Goran Arbanas</a:t>
            </a:r>
            <a:endParaRPr lang="en-US" dirty="0"/>
          </a:p>
          <a:p>
            <a:r>
              <a:rPr lang="en-US" dirty="0"/>
              <a:t>Oak Ridge National Laboratory</a:t>
            </a:r>
          </a:p>
          <a:p>
            <a:r>
              <a:rPr lang="en-US" dirty="0"/>
              <a:t>Mini-CSEWG meeting – 14 August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CEE4-791C-675C-2B48-91950E4F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– TSL Covariance Propagation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20DE9B-76E3-6052-8609-398EF9CE4D3C}"/>
              </a:ext>
            </a:extLst>
          </p:cNvPr>
          <p:cNvSpPr/>
          <p:nvPr/>
        </p:nvSpPr>
        <p:spPr>
          <a:xfrm>
            <a:off x="423308" y="3501212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44BF3-66EB-8B98-48DC-36E25DBDF30B}"/>
              </a:ext>
            </a:extLst>
          </p:cNvPr>
          <p:cNvSpPr txBox="1"/>
          <p:nvPr/>
        </p:nvSpPr>
        <p:spPr>
          <a:xfrm>
            <a:off x="525366" y="3570555"/>
            <a:ext cx="1170513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MD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Potential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Param’s.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4C94B3-009A-7DEA-EF60-2B3EDEBC710F}"/>
              </a:ext>
            </a:extLst>
          </p:cNvPr>
          <p:cNvCxnSpPr>
            <a:stCxn id="4" idx="3"/>
          </p:cNvCxnSpPr>
          <p:nvPr/>
        </p:nvCxnSpPr>
        <p:spPr>
          <a:xfrm>
            <a:off x="1797936" y="4018694"/>
            <a:ext cx="64795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BB2B07D-12FE-2398-3CFD-5E481688D8A5}"/>
              </a:ext>
            </a:extLst>
          </p:cNvPr>
          <p:cNvSpPr/>
          <p:nvPr/>
        </p:nvSpPr>
        <p:spPr>
          <a:xfrm>
            <a:off x="2452348" y="3517146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20AB7-24A5-3697-65F0-BFA0F52A0BC4}"/>
              </a:ext>
            </a:extLst>
          </p:cNvPr>
          <p:cNvSpPr txBox="1"/>
          <p:nvPr/>
        </p:nvSpPr>
        <p:spPr>
          <a:xfrm>
            <a:off x="2729085" y="3836919"/>
            <a:ext cx="8082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PDOS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42D32E-1AD2-6D4C-2785-8C18827C895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826976" y="3197373"/>
            <a:ext cx="653961" cy="8372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2F9B7CA8-7DAB-214B-40C1-67CED910411A}"/>
              </a:ext>
            </a:extLst>
          </p:cNvPr>
          <p:cNvSpPr/>
          <p:nvPr/>
        </p:nvSpPr>
        <p:spPr>
          <a:xfrm>
            <a:off x="4480937" y="2737145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4CBEE-E99E-88BE-3D1C-C7E0B6AE6A9D}"/>
              </a:ext>
            </a:extLst>
          </p:cNvPr>
          <p:cNvSpPr txBox="1"/>
          <p:nvPr/>
        </p:nvSpPr>
        <p:spPr>
          <a:xfrm>
            <a:off x="6708851" y="3083811"/>
            <a:ext cx="8082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PDOS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C2334C-F1CA-75ED-70AF-78906B1AFC76}"/>
              </a:ext>
            </a:extLst>
          </p:cNvPr>
          <p:cNvCxnSpPr>
            <a:stCxn id="10" idx="3"/>
          </p:cNvCxnSpPr>
          <p:nvPr/>
        </p:nvCxnSpPr>
        <p:spPr>
          <a:xfrm>
            <a:off x="5855565" y="3254627"/>
            <a:ext cx="64795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F2313467-F212-6E8B-7019-0BC8B7AFCD07}"/>
              </a:ext>
            </a:extLst>
          </p:cNvPr>
          <p:cNvSpPr/>
          <p:nvPr/>
        </p:nvSpPr>
        <p:spPr>
          <a:xfrm>
            <a:off x="6503518" y="2737145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98E81F-C1E5-B9A4-43C6-B95E8125E3E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878146" y="2273442"/>
            <a:ext cx="647953" cy="98118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2ED779DF-025C-45C6-59B9-3A98F619E0A4}"/>
              </a:ext>
            </a:extLst>
          </p:cNvPr>
          <p:cNvSpPr/>
          <p:nvPr/>
        </p:nvSpPr>
        <p:spPr>
          <a:xfrm>
            <a:off x="423308" y="2051427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8E57E-CA32-A8C1-3CD6-C3267AC6B4DA}"/>
              </a:ext>
            </a:extLst>
          </p:cNvPr>
          <p:cNvSpPr txBox="1"/>
          <p:nvPr/>
        </p:nvSpPr>
        <p:spPr>
          <a:xfrm>
            <a:off x="489299" y="2249340"/>
            <a:ext cx="129875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Force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Constants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2BD38A-3359-C6E8-ABE0-F335B6B8CE1F}"/>
              </a:ext>
            </a:extLst>
          </p:cNvPr>
          <p:cNvCxnSpPr>
            <a:stCxn id="15" idx="3"/>
          </p:cNvCxnSpPr>
          <p:nvPr/>
        </p:nvCxnSpPr>
        <p:spPr>
          <a:xfrm>
            <a:off x="1797936" y="2568909"/>
            <a:ext cx="64795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10FD03EE-4B5A-1C72-79C1-2670ECF5E02A}"/>
              </a:ext>
            </a:extLst>
          </p:cNvPr>
          <p:cNvSpPr/>
          <p:nvPr/>
        </p:nvSpPr>
        <p:spPr>
          <a:xfrm>
            <a:off x="2452348" y="2051427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73B50C-5222-D083-CD6C-A7EE9F3092BE}"/>
              </a:ext>
            </a:extLst>
          </p:cNvPr>
          <p:cNvSpPr txBox="1"/>
          <p:nvPr/>
        </p:nvSpPr>
        <p:spPr>
          <a:xfrm>
            <a:off x="2484627" y="2249340"/>
            <a:ext cx="129715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Phonon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Dispersion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892945-49CC-990D-AE79-7E3B6B1AEC8B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>
          <a:xfrm>
            <a:off x="3826976" y="2568909"/>
            <a:ext cx="653961" cy="6857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5BE9574-B79E-1B4B-448A-A072CCB51924}"/>
              </a:ext>
            </a:extLst>
          </p:cNvPr>
          <p:cNvSpPr/>
          <p:nvPr/>
        </p:nvSpPr>
        <p:spPr>
          <a:xfrm>
            <a:off x="8535724" y="1873817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5A9D8B-4D76-978B-60FC-A9675FB96708}"/>
              </a:ext>
            </a:extLst>
          </p:cNvPr>
          <p:cNvSpPr txBox="1"/>
          <p:nvPr/>
        </p:nvSpPr>
        <p:spPr>
          <a:xfrm>
            <a:off x="8651681" y="2072124"/>
            <a:ext cx="126829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Legendre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Moments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D0127C-D9B8-E5A1-F6AB-D871B0001347}"/>
              </a:ext>
            </a:extLst>
          </p:cNvPr>
          <p:cNvSpPr txBox="1"/>
          <p:nvPr/>
        </p:nvSpPr>
        <p:spPr>
          <a:xfrm>
            <a:off x="4739737" y="3083811"/>
            <a:ext cx="8579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(</a:t>
            </a:r>
            <a:r>
              <a:rPr lang="en-US" dirty="0">
                <a:latin typeface="Symbol" pitchFamily="2" charset="2"/>
              </a:rPr>
              <a:t>a, b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ACE77-0DAF-CE3E-7536-DE27E8DBACAC}"/>
              </a:ext>
            </a:extLst>
          </p:cNvPr>
          <p:cNvSpPr txBox="1"/>
          <p:nvPr/>
        </p:nvSpPr>
        <p:spPr>
          <a:xfrm>
            <a:off x="6803001" y="3090926"/>
            <a:ext cx="7841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DDXS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718B62-310B-C3D2-C06A-055FD93DAD2A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7878146" y="3254627"/>
            <a:ext cx="722768" cy="76406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5F6870-FDC3-F9B9-4FC6-AD86214DD4F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139661" y="3086391"/>
            <a:ext cx="1" cy="4307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39">
            <a:extLst>
              <a:ext uri="{FF2B5EF4-FFF2-40B4-BE49-F238E27FC236}">
                <a16:creationId xmlns:a16="http://schemas.microsoft.com/office/drawing/2014/main" id="{63ABD64E-F177-252F-18D1-A72F321B166D}"/>
              </a:ext>
            </a:extLst>
          </p:cNvPr>
          <p:cNvSpPr/>
          <p:nvPr/>
        </p:nvSpPr>
        <p:spPr>
          <a:xfrm>
            <a:off x="8600914" y="3501212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F1C73F-A6A7-CC12-6249-69097D17E293}"/>
              </a:ext>
            </a:extLst>
          </p:cNvPr>
          <p:cNvSpPr txBox="1"/>
          <p:nvPr/>
        </p:nvSpPr>
        <p:spPr>
          <a:xfrm>
            <a:off x="8704492" y="3598579"/>
            <a:ext cx="119455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CE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Transport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Codes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006510-F958-7D37-E877-7B4DAC1EC3E2}"/>
              </a:ext>
            </a:extLst>
          </p:cNvPr>
          <p:cNvCxnSpPr>
            <a:cxnSpLocks/>
          </p:cNvCxnSpPr>
          <p:nvPr/>
        </p:nvCxnSpPr>
        <p:spPr>
          <a:xfrm>
            <a:off x="9899050" y="2297436"/>
            <a:ext cx="64795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2">
            <a:extLst>
              <a:ext uri="{FF2B5EF4-FFF2-40B4-BE49-F238E27FC236}">
                <a16:creationId xmlns:a16="http://schemas.microsoft.com/office/drawing/2014/main" id="{92D3DF64-1A92-0D59-AB0C-0911D067E49B}"/>
              </a:ext>
            </a:extLst>
          </p:cNvPr>
          <p:cNvSpPr/>
          <p:nvPr/>
        </p:nvSpPr>
        <p:spPr>
          <a:xfrm>
            <a:off x="10547003" y="1850108"/>
            <a:ext cx="1374628" cy="10349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9180BA-CE1D-897C-CE03-46F7622E0463}"/>
              </a:ext>
            </a:extLst>
          </p:cNvPr>
          <p:cNvSpPr txBox="1"/>
          <p:nvPr/>
        </p:nvSpPr>
        <p:spPr>
          <a:xfrm>
            <a:off x="10604978" y="1947474"/>
            <a:ext cx="125867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MG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Transport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Codes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95F1D6-1C06-7F5A-7673-9EE954C13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92" y="4966931"/>
            <a:ext cx="5170644" cy="14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841-9DF8-6F8A-99B6-43C8C9C1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– Cunningham’s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194E-3C76-6536-4E64-B8225CC0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“If you want to get the right answer, don’t ask a question, post the wrong answer”</a:t>
            </a:r>
          </a:p>
          <a:p>
            <a:r>
              <a:rPr lang="en-US" dirty="0"/>
              <a:t>So…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0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E3BE-227A-0D0A-72B0-7166D47F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– My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442D-80E1-8B99-34F7-AB32D9459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N largest diagonal &amp; off-diagonal values of S(𝛼,𝛽)</a:t>
            </a:r>
          </a:p>
          <a:p>
            <a:pPr lvl="1"/>
            <a:r>
              <a:rPr lang="en-US" dirty="0" err="1"/>
              <a:t>bogosort</a:t>
            </a:r>
            <a:r>
              <a:rPr lang="en-US" dirty="0"/>
              <a:t>, of course</a:t>
            </a:r>
          </a:p>
          <a:p>
            <a:r>
              <a:rPr lang="en-US" dirty="0"/>
              <a:t>LCOMP=2</a:t>
            </a:r>
          </a:p>
          <a:p>
            <a:r>
              <a:rPr lang="en-US" dirty="0"/>
              <a:t>Store 1 temperature; use linear interpolation to other temperatures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1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35BC-3756-FA0B-4203-A5DD7AFB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6C98-2B26-0F61-91E8-55CC1779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this is</a:t>
            </a:r>
          </a:p>
          <a:p>
            <a:pPr lvl="1"/>
            <a:r>
              <a:rPr lang="en-US" dirty="0"/>
              <a:t>Discussion points to consider over the next few months regarding the storage, processing, and usage of a TSL covariance</a:t>
            </a:r>
          </a:p>
          <a:p>
            <a:r>
              <a:rPr lang="en-US" dirty="0"/>
              <a:t>What this is </a:t>
            </a:r>
            <a:r>
              <a:rPr lang="en-US" b="1" dirty="0"/>
              <a:t>not</a:t>
            </a:r>
          </a:p>
          <a:p>
            <a:pPr lvl="1"/>
            <a:r>
              <a:rPr lang="en-US" dirty="0"/>
              <a:t>A final decision on any sort of format or procedure</a:t>
            </a:r>
          </a:p>
          <a:p>
            <a:pPr lvl="1"/>
            <a:r>
              <a:rPr lang="en-US" dirty="0"/>
              <a:t>A discussion about how to produce the covariance</a:t>
            </a:r>
          </a:p>
        </p:txBody>
      </p:sp>
    </p:spTree>
    <p:extLst>
      <p:ext uri="{BB962C8B-B14F-4D97-AF65-F5344CB8AC3E}">
        <p14:creationId xmlns:p14="http://schemas.microsoft.com/office/powerpoint/2010/main" val="250670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FBC7-46FE-515B-988C-2AE4CB88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questions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658C-F4F3-3BBD-F7A3-8D76EC8F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store the covariance of?</a:t>
            </a:r>
          </a:p>
          <a:p>
            <a:pPr lvl="1"/>
            <a:r>
              <a:rPr lang="en-US" dirty="0"/>
              <a:t>Implied that processing codes will be able to process this covariance to an eventual covariance of DDXS</a:t>
            </a:r>
          </a:p>
          <a:p>
            <a:r>
              <a:rPr lang="en-US" dirty="0"/>
              <a:t>How to handle temperature dependence?</a:t>
            </a:r>
          </a:p>
          <a:p>
            <a:pPr lvl="1"/>
            <a:r>
              <a:rPr lang="en-US" dirty="0"/>
              <a:t>TSL temperature dependence is not necessarily analytical as other forms of nuclear data</a:t>
            </a:r>
          </a:p>
          <a:p>
            <a:r>
              <a:rPr lang="en-US" dirty="0"/>
              <a:t>How will transport codes use this covariance?</a:t>
            </a:r>
          </a:p>
          <a:p>
            <a:pPr lvl="1"/>
            <a:r>
              <a:rPr lang="en-US" dirty="0"/>
              <a:t>Sampling? Sensitivity calculations?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1738-36FA-EBC6-89C6-2DC98E2F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What to store covariance of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D1C34-8CEB-920A-1748-697AFB084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535531"/>
          </a:xfrm>
        </p:spPr>
        <p:txBody>
          <a:bodyPr/>
          <a:lstStyle/>
          <a:p>
            <a:r>
              <a:rPr lang="en-US" dirty="0"/>
              <a:t>MD/DFT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69344-EFAA-B977-9A86-35FB0699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696" y="1918742"/>
            <a:ext cx="3610478" cy="4103122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Most faithful representation of physics</a:t>
            </a:r>
          </a:p>
          <a:p>
            <a:pPr lvl="1"/>
            <a:r>
              <a:rPr lang="en-US" dirty="0"/>
              <a:t>Relatively few parameters to store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Difficult to analytically propagate uncertainties through to cross section (maybe impossible)</a:t>
            </a:r>
          </a:p>
          <a:p>
            <a:pPr lvl="1"/>
            <a:r>
              <a:rPr lang="en-US" dirty="0"/>
              <a:t>Code-dependent (some of which are proprietary)</a:t>
            </a:r>
          </a:p>
          <a:p>
            <a:pPr lvl="1"/>
            <a:r>
              <a:rPr lang="en-US" dirty="0"/>
              <a:t>Confusing to users</a:t>
            </a:r>
          </a:p>
          <a:p>
            <a:pPr lvl="1"/>
            <a:r>
              <a:rPr lang="en-US" dirty="0"/>
              <a:t>Special care needed to include nuclear reaction contribution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2A6EF-8114-C244-26DB-6DF7EB01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535531"/>
          </a:xfrm>
        </p:spPr>
        <p:txBody>
          <a:bodyPr/>
          <a:lstStyle/>
          <a:p>
            <a:r>
              <a:rPr lang="en-US" sz="1600" dirty="0">
                <a:latin typeface="Century Gothic"/>
              </a:rPr>
              <a:t>LEAPR/</a:t>
            </a:r>
            <a:r>
              <a:rPr lang="en-US" sz="1600" dirty="0" err="1">
                <a:latin typeface="Century Gothic"/>
              </a:rPr>
              <a:t>NCrystal</a:t>
            </a:r>
            <a:r>
              <a:rPr lang="en-US" sz="1600" dirty="0">
                <a:latin typeface="Century Gothic"/>
              </a:rPr>
              <a:t>/FLASSH/etc.</a:t>
            </a:r>
            <a:br>
              <a:rPr lang="en-US" sz="1600" dirty="0">
                <a:latin typeface="Century Gothic"/>
              </a:rPr>
            </a:br>
            <a:r>
              <a:rPr lang="en-US" sz="1600" dirty="0">
                <a:latin typeface="Century Gothic"/>
              </a:rPr>
              <a:t>Input Parameters</a:t>
            </a: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087E4-5A1E-E228-9848-5AEB9CCA8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3659" y="1923134"/>
            <a:ext cx="3608418" cy="4103122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Intuitive for users to comprehend</a:t>
            </a:r>
          </a:p>
          <a:p>
            <a:pPr lvl="1"/>
            <a:r>
              <a:rPr lang="en-US" dirty="0"/>
              <a:t>Relatively few parameters to store</a:t>
            </a:r>
          </a:p>
          <a:p>
            <a:pPr lvl="1"/>
            <a:r>
              <a:rPr lang="en-US" dirty="0"/>
              <a:t>Easier to account for temperature dependence 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Code-dependent (some of which are not publicly available)</a:t>
            </a:r>
          </a:p>
          <a:p>
            <a:pPr lvl="1"/>
            <a:r>
              <a:rPr lang="en-US" dirty="0"/>
              <a:t>Difficult to analytically propagate uncertainties through to cross section (</a:t>
            </a:r>
            <a:r>
              <a:rPr lang="en-US" b="1" dirty="0"/>
              <a:t>but not impossible</a:t>
            </a:r>
            <a:r>
              <a:rPr lang="en-US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FC4522-C269-A03D-F831-5E98ED140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535531"/>
          </a:xfrm>
        </p:spPr>
        <p:txBody>
          <a:bodyPr/>
          <a:lstStyle/>
          <a:p>
            <a:r>
              <a:rPr lang="en-US" dirty="0"/>
              <a:t>S(𝛼,𝛽)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E38C0B-E2A5-BDBE-6F3C-5A3C377574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1923134"/>
            <a:ext cx="3608418" cy="4103122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Intuitive for users to comprehend</a:t>
            </a:r>
          </a:p>
          <a:p>
            <a:pPr lvl="1"/>
            <a:r>
              <a:rPr lang="en-US" dirty="0"/>
              <a:t>Analytical link to double differential scattering cross section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Very large (~40 GB for 1 temperature of ENDF8.0 light water), so compression algorithm required</a:t>
            </a:r>
          </a:p>
          <a:p>
            <a:pPr lvl="1"/>
            <a:r>
              <a:rPr lang="en-US" dirty="0"/>
              <a:t>Even with compression algorithm, temperature dependence difficult</a:t>
            </a:r>
          </a:p>
        </p:txBody>
      </p:sp>
    </p:spTree>
    <p:extLst>
      <p:ext uri="{BB962C8B-B14F-4D97-AF65-F5344CB8AC3E}">
        <p14:creationId xmlns:p14="http://schemas.microsoft.com/office/powerpoint/2010/main" val="296974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1738-36FA-EBC6-89C6-2DC98E2F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What to store covariance of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D1C34-8CEB-920A-1748-697AFB084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535531"/>
          </a:xfrm>
        </p:spPr>
        <p:txBody>
          <a:bodyPr/>
          <a:lstStyle/>
          <a:p>
            <a:r>
              <a:rPr lang="en-US" dirty="0"/>
              <a:t>MD/DFT Parameters</a:t>
            </a:r>
          </a:p>
        </p:txBody>
      </p:sp>
      <p:graphicFrame>
        <p:nvGraphicFramePr>
          <p:cNvPr id="413" name="Content Placeholder 412">
            <a:extLst>
              <a:ext uri="{FF2B5EF4-FFF2-40B4-BE49-F238E27FC236}">
                <a16:creationId xmlns:a16="http://schemas.microsoft.com/office/drawing/2014/main" id="{6BF92A3C-DCFD-4079-CD13-DC4E6A30B1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5884329"/>
              </p:ext>
            </p:extLst>
          </p:nvPr>
        </p:nvGraphicFramePr>
        <p:xfrm>
          <a:off x="472440" y="4003876"/>
          <a:ext cx="11247120" cy="237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2A6EF-8114-C244-26DB-6DF7EB01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535531"/>
          </a:xfrm>
        </p:spPr>
        <p:txBody>
          <a:bodyPr/>
          <a:lstStyle/>
          <a:p>
            <a:r>
              <a:rPr lang="en-US" sz="1600" dirty="0">
                <a:latin typeface="Century Gothic"/>
              </a:rPr>
              <a:t>LEAPR/</a:t>
            </a:r>
            <a:r>
              <a:rPr lang="en-US" sz="1600" dirty="0" err="1">
                <a:latin typeface="Century Gothic"/>
              </a:rPr>
              <a:t>NCrystal</a:t>
            </a:r>
            <a:r>
              <a:rPr lang="en-US" sz="1600" dirty="0">
                <a:latin typeface="Century Gothic"/>
              </a:rPr>
              <a:t>/FLASSH/etc.</a:t>
            </a:r>
            <a:br>
              <a:rPr lang="en-US" sz="1600" dirty="0">
                <a:latin typeface="Century Gothic"/>
              </a:rPr>
            </a:br>
            <a:r>
              <a:rPr lang="en-US" sz="1600" dirty="0">
                <a:latin typeface="Century Gothic"/>
              </a:rPr>
              <a:t>Input Parameters</a:t>
            </a: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FC4522-C269-A03D-F831-5E98ED140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535531"/>
          </a:xfrm>
        </p:spPr>
        <p:txBody>
          <a:bodyPr/>
          <a:lstStyle/>
          <a:p>
            <a:r>
              <a:rPr lang="en-US" dirty="0"/>
              <a:t>S(𝛼,𝛽)</a:t>
            </a:r>
          </a:p>
        </p:txBody>
      </p:sp>
      <p:graphicFrame>
        <p:nvGraphicFramePr>
          <p:cNvPr id="167" name="Diagram 166">
            <a:extLst>
              <a:ext uri="{FF2B5EF4-FFF2-40B4-BE49-F238E27FC236}">
                <a16:creationId xmlns:a16="http://schemas.microsoft.com/office/drawing/2014/main" id="{2C246189-BDD5-784F-AEB7-3B313C5BE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382565"/>
              </p:ext>
            </p:extLst>
          </p:nvPr>
        </p:nvGraphicFramePr>
        <p:xfrm>
          <a:off x="472440" y="1923133"/>
          <a:ext cx="11247120" cy="237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940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FC22-3F89-0DD4-8DEB-2EABDBC4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transport codes use this covariance?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F43D-C163-0283-7490-85E4B457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Sampling</a:t>
            </a:r>
          </a:p>
          <a:p>
            <a:pPr lvl="1"/>
            <a:r>
              <a:rPr lang="en-US" dirty="0"/>
              <a:t>Might not necessarily require a DDXS covariance</a:t>
            </a:r>
          </a:p>
          <a:p>
            <a:pPr lvl="1"/>
            <a:r>
              <a:rPr lang="en-US" dirty="0"/>
              <a:t>Could work for either CE or MG calculations</a:t>
            </a:r>
          </a:p>
          <a:p>
            <a:r>
              <a:rPr lang="en-US" dirty="0"/>
              <a:t>Deterministic Calculations </a:t>
            </a:r>
          </a:p>
          <a:p>
            <a:pPr lvl="1"/>
            <a:r>
              <a:rPr lang="en-US" dirty="0"/>
              <a:t>Will require a DDXS covariance for sensitivity calculations</a:t>
            </a:r>
          </a:p>
          <a:p>
            <a:pPr lvl="1"/>
            <a:r>
              <a:rPr lang="en-US" dirty="0"/>
              <a:t>Could work for MG; CE would be difficult (if even possible)</a:t>
            </a:r>
          </a:p>
        </p:txBody>
      </p:sp>
    </p:spTree>
    <p:extLst>
      <p:ext uri="{BB962C8B-B14F-4D97-AF65-F5344CB8AC3E}">
        <p14:creationId xmlns:p14="http://schemas.microsoft.com/office/powerpoint/2010/main" val="49327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FC22-3F89-0DD4-8DEB-2EABDBC4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F43D-C163-0283-7490-85E4B457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as a community need to do over the next few months?</a:t>
            </a:r>
          </a:p>
          <a:p>
            <a:pPr marL="687070" lvl="1"/>
            <a:r>
              <a:rPr lang="en-US" dirty="0">
                <a:cs typeface="Arial"/>
              </a:rPr>
              <a:t>Methods improvements?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Develop benchmark(s) to test efficacy of covariance methodology?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Who</a:t>
            </a:r>
            <a:r>
              <a:rPr lang="en-US" dirty="0">
                <a:latin typeface="Century Gothic"/>
              </a:rPr>
              <a:t> outside of the CSEWG community do we need to reach out to?</a:t>
            </a:r>
            <a:endParaRPr lang="en-US"/>
          </a:p>
          <a:p>
            <a:r>
              <a:rPr lang="en-US" dirty="0"/>
              <a:t>Do we need to simultaneously consider how covariances are generated?</a:t>
            </a:r>
          </a:p>
        </p:txBody>
      </p:sp>
    </p:spTree>
    <p:extLst>
      <p:ext uri="{BB962C8B-B14F-4D97-AF65-F5344CB8AC3E}">
        <p14:creationId xmlns:p14="http://schemas.microsoft.com/office/powerpoint/2010/main" val="264519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DEDA-E439-49F9-4C05-815F04A9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2AD7-D39A-AB8A-12BF-77F70B7B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FC22-3F89-0DD4-8DEB-2EABDBC4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– What we’ve done @ ORNL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F43D-C163-0283-7490-85E4B457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DNCSH funded task</a:t>
            </a:r>
          </a:p>
          <a:p>
            <a:r>
              <a:rPr lang="en-US" dirty="0"/>
              <a:t>Start with covariance matrix created by Chapman in 2017</a:t>
            </a:r>
          </a:p>
          <a:p>
            <a:pPr lvl="1"/>
            <a:r>
              <a:rPr lang="en-US" dirty="0"/>
              <a:t>Known flaws with covariance methodology, but currently better than nothing</a:t>
            </a:r>
          </a:p>
          <a:p>
            <a:r>
              <a:rPr lang="en-US" dirty="0"/>
              <a:t>Focus on two different methodologies:</a:t>
            </a:r>
          </a:p>
          <a:p>
            <a:pPr lvl="1"/>
            <a:r>
              <a:rPr lang="en-US" dirty="0"/>
              <a:t>Covariance of LEAPR input parameters (most notably PDOS &amp; bound scattering cross section)</a:t>
            </a:r>
          </a:p>
          <a:p>
            <a:pPr lvl="1"/>
            <a:r>
              <a:rPr lang="en-US" dirty="0"/>
              <a:t>Matrix decomposition of S(𝛼,𝛽) covariance matrix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4665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6b82eb-92fd-4f0e-971c-9efd690f3985">
      <Terms xmlns="http://schemas.microsoft.com/office/infopath/2007/PartnerControls"/>
    </lcf76f155ced4ddcb4097134ff3c332f>
    <TaxCatchAll xmlns="bfb0a4ed-0e31-461f-a2fa-33dfc26b6f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187797B6D3043B8BDE54C82845847" ma:contentTypeVersion="12" ma:contentTypeDescription="Create a new document." ma:contentTypeScope="" ma:versionID="9188461ad8d40d46446ce3147fb33dcf">
  <xsd:schema xmlns:xsd="http://www.w3.org/2001/XMLSchema" xmlns:xs="http://www.w3.org/2001/XMLSchema" xmlns:p="http://schemas.microsoft.com/office/2006/metadata/properties" xmlns:ns2="066b82eb-92fd-4f0e-971c-9efd690f3985" xmlns:ns3="bfb0a4ed-0e31-461f-a2fa-33dfc26b6fcf" targetNamespace="http://schemas.microsoft.com/office/2006/metadata/properties" ma:root="true" ma:fieldsID="cc2c069b3406ffe09c8952064c446b14" ns2:_="" ns3:_="">
    <xsd:import namespace="066b82eb-92fd-4f0e-971c-9efd690f3985"/>
    <xsd:import namespace="bfb0a4ed-0e31-461f-a2fa-33dfc26b6f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b82eb-92fd-4f0e-971c-9efd690f3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0a4ed-0e31-461f-a2fa-33dfc26b6fc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15bb8b7-31e1-41d5-9750-3e1e897c7f23}" ma:internalName="TaxCatchAll" ma:showField="CatchAllData" ma:web="bfb0a4ed-0e31-461f-a2fa-33dfc26b6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8e4deb0-de08-4adb-aafc-d8ff02544178"/>
    <ds:schemaRef ds:uri="http://schemas.microsoft.com/office/2006/metadata/properties"/>
    <ds:schemaRef ds:uri="066b82eb-92fd-4f0e-971c-9efd690f3985"/>
    <ds:schemaRef ds:uri="bfb0a4ed-0e31-461f-a2fa-33dfc26b6fcf"/>
  </ds:schemaRefs>
</ds:datastoreItem>
</file>

<file path=customXml/itemProps3.xml><?xml version="1.0" encoding="utf-8"?>
<ds:datastoreItem xmlns:ds="http://schemas.openxmlformats.org/officeDocument/2006/customXml" ds:itemID="{2F78C49F-B4DF-48F4-A074-9C3025BFC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b82eb-92fd-4f0e-971c-9efd690f3985"/>
    <ds:schemaRef ds:uri="bfb0a4ed-0e31-461f-a2fa-33dfc26b6f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16800</TotalTime>
  <Words>594</Words>
  <Application>Microsoft Macintosh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Century Gothic</vt:lpstr>
      <vt:lpstr>Symbol</vt:lpstr>
      <vt:lpstr>ORNL</vt:lpstr>
      <vt:lpstr>ORNL</vt:lpstr>
      <vt:lpstr>TSL Style Covariances</vt:lpstr>
      <vt:lpstr>Goal</vt:lpstr>
      <vt:lpstr>Broad questions to answer</vt:lpstr>
      <vt:lpstr>What to store covariance of</vt:lpstr>
      <vt:lpstr>What to store covariance of (cont.)</vt:lpstr>
      <vt:lpstr>How will transport codes use this covariance?</vt:lpstr>
      <vt:lpstr>Discussion</vt:lpstr>
      <vt:lpstr>Acknowledgements</vt:lpstr>
      <vt:lpstr>Extra Slides – What we’ve done @ ORNL</vt:lpstr>
      <vt:lpstr>Extra Slides – TSL Covariance Propagation</vt:lpstr>
      <vt:lpstr>Extra Slides – Cunningham’s Law</vt:lpstr>
      <vt:lpstr>Extra Slides – My proposal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Wieselquist, William</dc:creator>
  <cp:keywords/>
  <dc:description/>
  <cp:lastModifiedBy>Chapman, Chris</cp:lastModifiedBy>
  <cp:revision>262</cp:revision>
  <dcterms:created xsi:type="dcterms:W3CDTF">2022-07-28T16:37:11Z</dcterms:created>
  <dcterms:modified xsi:type="dcterms:W3CDTF">2024-08-12T15:26:14Z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0x010100CD6187797B6D3043B8BDE54C82845847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  <property fmtid="{D5CDD505-2E9C-101B-9397-08002B2CF9AE}" pid="5" name="MediaServiceImageTags">
    <vt:lpwstr/>
  </property>
</Properties>
</file>