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63" r:id="rId5"/>
  </p:sldMasterIdLst>
  <p:notesMasterIdLst>
    <p:notesMasterId r:id="rId16"/>
  </p:notesMasterIdLst>
  <p:handoutMasterIdLst>
    <p:handoutMasterId r:id="rId17"/>
  </p:handoutMasterIdLst>
  <p:sldIdLst>
    <p:sldId id="256" r:id="rId6"/>
    <p:sldId id="261" r:id="rId7"/>
    <p:sldId id="264" r:id="rId8"/>
    <p:sldId id="259" r:id="rId9"/>
    <p:sldId id="265" r:id="rId10"/>
    <p:sldId id="266" r:id="rId11"/>
    <p:sldId id="267" r:id="rId12"/>
    <p:sldId id="263" r:id="rId13"/>
    <p:sldId id="258" r:id="rId14"/>
    <p:sldId id="269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194BC4-7789-A5BC-7B4B-AC36C33C58BD}" name="McDonnell, Jordan" initials="MJ" userId="S::4d1@ornl.gov::3e05342f-68bc-4b25-af4e-b97be8e8b0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899DB3-E299-4FEE-2671-2EA7FF826A0B}" v="187" dt="2024-08-07T19:24:05.681"/>
    <p1510:client id="{E663D692-07DA-9175-7D3D-164377F34942}" v="355" dt="2024-08-07T17:20:33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22"/>
    <p:restoredTop sz="94743"/>
  </p:normalViewPr>
  <p:slideViewPr>
    <p:cSldViewPr snapToGrid="0">
      <p:cViewPr varScale="1">
        <p:scale>
          <a:sx n="123" d="100"/>
          <a:sy n="123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948" y="102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pman, Chris" userId="S::c86@ornl.gov::3238b340-516a-41d8-9346-46561b5a3a40" providerId="AD" clId="Web-{6C899DB3-E299-4FEE-2671-2EA7FF826A0B}"/>
    <pc:docChg chg="delSld modSld">
      <pc:chgData name="Chapman, Chris" userId="S::c86@ornl.gov::3238b340-516a-41d8-9346-46561b5a3a40" providerId="AD" clId="Web-{6C899DB3-E299-4FEE-2671-2EA7FF826A0B}" dt="2024-08-07T19:24:05.681" v="185"/>
      <pc:docMkLst>
        <pc:docMk/>
      </pc:docMkLst>
      <pc:sldChg chg="modSp">
        <pc:chgData name="Chapman, Chris" userId="S::c86@ornl.gov::3238b340-516a-41d8-9346-46561b5a3a40" providerId="AD" clId="Web-{6C899DB3-E299-4FEE-2671-2EA7FF826A0B}" dt="2024-08-07T18:49:54.287" v="155" actId="20577"/>
        <pc:sldMkLst>
          <pc:docMk/>
          <pc:sldMk cId="1764902169" sldId="258"/>
        </pc:sldMkLst>
        <pc:spChg chg="mod">
          <ac:chgData name="Chapman, Chris" userId="S::c86@ornl.gov::3238b340-516a-41d8-9346-46561b5a3a40" providerId="AD" clId="Web-{6C899DB3-E299-4FEE-2671-2EA7FF826A0B}" dt="2024-08-07T18:49:54.287" v="155" actId="20577"/>
          <ac:spMkLst>
            <pc:docMk/>
            <pc:sldMk cId="1764902169" sldId="258"/>
            <ac:spMk id="3" creationId="{FDEB194E-3C76-6536-4E64-B8225CC0730A}"/>
          </ac:spMkLst>
        </pc:spChg>
      </pc:sldChg>
      <pc:sldChg chg="modSp">
        <pc:chgData name="Chapman, Chris" userId="S::c86@ornl.gov::3238b340-516a-41d8-9346-46561b5a3a40" providerId="AD" clId="Web-{6C899DB3-E299-4FEE-2671-2EA7FF826A0B}" dt="2024-08-07T19:23:59.087" v="184" actId="1076"/>
        <pc:sldMkLst>
          <pc:docMk/>
          <pc:sldMk cId="2836346654" sldId="263"/>
        </pc:sldMkLst>
        <pc:spChg chg="mod">
          <ac:chgData name="Chapman, Chris" userId="S::c86@ornl.gov::3238b340-516a-41d8-9346-46561b5a3a40" providerId="AD" clId="Web-{6C899DB3-E299-4FEE-2671-2EA7FF826A0B}" dt="2024-08-07T19:23:59.087" v="184" actId="1076"/>
          <ac:spMkLst>
            <pc:docMk/>
            <pc:sldMk cId="2836346654" sldId="263"/>
            <ac:spMk id="3" creationId="{0940F43D-C163-0283-7490-85E4B457B617}"/>
          </ac:spMkLst>
        </pc:spChg>
      </pc:sldChg>
      <pc:sldChg chg="modSp del">
        <pc:chgData name="Chapman, Chris" userId="S::c86@ornl.gov::3238b340-516a-41d8-9346-46561b5a3a40" providerId="AD" clId="Web-{6C899DB3-E299-4FEE-2671-2EA7FF826A0B}" dt="2024-08-07T19:24:05.681" v="185"/>
        <pc:sldMkLst>
          <pc:docMk/>
          <pc:sldMk cId="4220366673" sldId="268"/>
        </pc:sldMkLst>
        <pc:spChg chg="mod">
          <ac:chgData name="Chapman, Chris" userId="S::c86@ornl.gov::3238b340-516a-41d8-9346-46561b5a3a40" providerId="AD" clId="Web-{6C899DB3-E299-4FEE-2671-2EA7FF826A0B}" dt="2024-08-07T19:22:22.790" v="166" actId="20577"/>
          <ac:spMkLst>
            <pc:docMk/>
            <pc:sldMk cId="4220366673" sldId="268"/>
            <ac:spMk id="3" creationId="{0940F43D-C163-0283-7490-85E4B457B617}"/>
          </ac:spMkLst>
        </pc:spChg>
      </pc:sldChg>
    </pc:docChg>
  </pc:docChgLst>
  <pc:docChgLst>
    <pc:chgData name="Chapman, Chris" userId="S::c86@ornl.gov::3238b340-516a-41d8-9346-46561b5a3a40" providerId="AD" clId="Web-{E663D692-07DA-9175-7D3D-164377F34942}"/>
    <pc:docChg chg="modSld">
      <pc:chgData name="Chapman, Chris" userId="S::c86@ornl.gov::3238b340-516a-41d8-9346-46561b5a3a40" providerId="AD" clId="Web-{E663D692-07DA-9175-7D3D-164377F34942}" dt="2024-08-07T17:20:33.774" v="352" actId="20577"/>
      <pc:docMkLst>
        <pc:docMk/>
      </pc:docMkLst>
      <pc:sldChg chg="modSp">
        <pc:chgData name="Chapman, Chris" userId="S::c86@ornl.gov::3238b340-516a-41d8-9346-46561b5a3a40" providerId="AD" clId="Web-{E663D692-07DA-9175-7D3D-164377F34942}" dt="2024-08-07T17:20:06.758" v="348" actId="20577"/>
        <pc:sldMkLst>
          <pc:docMk/>
          <pc:sldMk cId="3707011942" sldId="259"/>
        </pc:sldMkLst>
        <pc:spChg chg="mod">
          <ac:chgData name="Chapman, Chris" userId="S::c86@ornl.gov::3238b340-516a-41d8-9346-46561b5a3a40" providerId="AD" clId="Web-{E663D692-07DA-9175-7D3D-164377F34942}" dt="2024-08-07T17:20:06.758" v="348" actId="20577"/>
          <ac:spMkLst>
            <pc:docMk/>
            <pc:sldMk cId="3707011942" sldId="259"/>
            <ac:spMk id="3" creationId="{91D1658C-F4F3-3BBD-F7A3-8D76EC8F15BA}"/>
          </ac:spMkLst>
        </pc:spChg>
      </pc:sldChg>
      <pc:sldChg chg="modSp">
        <pc:chgData name="Chapman, Chris" userId="S::c86@ornl.gov::3238b340-516a-41d8-9346-46561b5a3a40" providerId="AD" clId="Web-{E663D692-07DA-9175-7D3D-164377F34942}" dt="2024-08-07T17:20:33.774" v="352" actId="20577"/>
        <pc:sldMkLst>
          <pc:docMk/>
          <pc:sldMk cId="2836346654" sldId="263"/>
        </pc:sldMkLst>
        <pc:spChg chg="mod">
          <ac:chgData name="Chapman, Chris" userId="S::c86@ornl.gov::3238b340-516a-41d8-9346-46561b5a3a40" providerId="AD" clId="Web-{E663D692-07DA-9175-7D3D-164377F34942}" dt="2024-08-07T17:20:33.774" v="352" actId="20577"/>
          <ac:spMkLst>
            <pc:docMk/>
            <pc:sldMk cId="2836346654" sldId="263"/>
            <ac:spMk id="3" creationId="{0940F43D-C163-0283-7490-85E4B457B61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2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646331"/>
          </a:xfrm>
        </p:spPr>
        <p:txBody>
          <a:bodyPr/>
          <a:lstStyle>
            <a:lvl1pPr algn="l">
              <a:defRPr sz="20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369332"/>
          </a:xfrm>
        </p:spPr>
        <p:txBody>
          <a:bodyPr/>
          <a:lstStyle>
            <a:lvl1pPr>
              <a:lnSpc>
                <a:spcPct val="90000"/>
              </a:lnSpc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5" name="Rectangle 256">
            <a:extLst>
              <a:ext uri="{FF2B5EF4-FFF2-40B4-BE49-F238E27FC236}">
                <a16:creationId xmlns:a16="http://schemas.microsoft.com/office/drawing/2014/main" id="{A0B82150-909B-A876-D6D8-8B4786C50EB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36933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20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369332"/>
          </a:xfrm>
        </p:spPr>
        <p:txBody>
          <a:bodyPr/>
          <a:lstStyle>
            <a:lvl1pPr>
              <a:lnSpc>
                <a:spcPct val="90000"/>
              </a:lnSpc>
              <a:defRPr sz="2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FFEDA038-56C5-5CE9-8C53-01534B4E5767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369332"/>
          </a:xfrm>
        </p:spPr>
        <p:txBody>
          <a:bodyPr/>
          <a:lstStyle>
            <a:lvl1pPr>
              <a:lnSpc>
                <a:spcPct val="9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2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01F99F04-1B2B-1AA1-1EF2-D6C6C149CEA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369332"/>
          </a:xfrm>
        </p:spPr>
        <p:txBody>
          <a:bodyPr/>
          <a:lstStyle>
            <a:lvl1pPr>
              <a:lnSpc>
                <a:spcPct val="90000"/>
              </a:lnSpc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2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F766DFD6-D14D-3426-C9AA-0A94CD9AEEB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86671"/>
            <a:ext cx="10332720" cy="369332"/>
          </a:xfrm>
        </p:spPr>
        <p:txBody>
          <a:bodyPr anchor="ctr"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2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" name="Rectangle 256">
            <a:extLst>
              <a:ext uri="{FF2B5EF4-FFF2-40B4-BE49-F238E27FC236}">
                <a16:creationId xmlns:a16="http://schemas.microsoft.com/office/drawing/2014/main" id="{B313661A-6810-67DC-158E-3FDFB07A537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91406"/>
            <a:ext cx="10332720" cy="369332"/>
          </a:xfrm>
        </p:spPr>
        <p:txBody>
          <a:bodyPr anchor="ctr"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2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" name="Rectangle 256">
            <a:extLst>
              <a:ext uri="{FF2B5EF4-FFF2-40B4-BE49-F238E27FC236}">
                <a16:creationId xmlns:a16="http://schemas.microsoft.com/office/drawing/2014/main" id="{437098D8-7148-FCB7-A7AC-06EE0C3B6A2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91406"/>
            <a:ext cx="10332720" cy="369332"/>
          </a:xfrm>
        </p:spPr>
        <p:txBody>
          <a:bodyPr anchor="ctr"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/>
              <a:t>Third level</a:t>
            </a:r>
          </a:p>
        </p:txBody>
      </p:sp>
      <p:sp>
        <p:nvSpPr>
          <p:cNvPr id="2" name="Rectangle 256">
            <a:extLst>
              <a:ext uri="{FF2B5EF4-FFF2-40B4-BE49-F238E27FC236}">
                <a16:creationId xmlns:a16="http://schemas.microsoft.com/office/drawing/2014/main" id="{62643518-CDBA-A024-4E10-5EEEE8FF7F0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646331"/>
          </a:xfrm>
        </p:spPr>
        <p:txBody>
          <a:bodyPr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646331"/>
          </a:xfrm>
        </p:spPr>
        <p:txBody>
          <a:bodyPr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646331"/>
          </a:xfrm>
        </p:spPr>
        <p:txBody>
          <a:bodyPr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369332"/>
          </a:xfrm>
        </p:spPr>
        <p:txBody>
          <a:bodyPr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2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01E9-04F6-7D44-9C56-8BF304B4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153990"/>
            <a:ext cx="11700933" cy="510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C04319E-25A9-8645-96A3-0CE2E0CC1C7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60867" y="1354138"/>
            <a:ext cx="10972801" cy="4533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2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5703570" y="6583680"/>
            <a:ext cx="6167512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ORNL TSL Evaluations for ENDF/B-IX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74" r:id="rId15"/>
    <p:sldLayoutId id="2147483775" r:id="rId16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3" name="Rectangle 256">
            <a:extLst>
              <a:ext uri="{FF2B5EF4-FFF2-40B4-BE49-F238E27FC236}">
                <a16:creationId xmlns:a16="http://schemas.microsoft.com/office/drawing/2014/main" id="{87AA2964-9797-B309-16A8-D14894E888C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50" r:id="rId7"/>
    <p:sldLayoutId id="2147483755" r:id="rId8"/>
    <p:sldLayoutId id="2147483754" r:id="rId9"/>
    <p:sldLayoutId id="2147483770" r:id="rId10"/>
    <p:sldLayoutId id="2147483771" r:id="rId11"/>
    <p:sldLayoutId id="2147483772" r:id="rId12"/>
    <p:sldLayoutId id="2147483773" r:id="rId13"/>
    <p:sldLayoutId id="2147483761" r:id="rId14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9293333" cy="535531"/>
          </a:xfrm>
        </p:spPr>
        <p:txBody>
          <a:bodyPr/>
          <a:lstStyle/>
          <a:p>
            <a:r>
              <a:rPr lang="en-US" b="1" dirty="0">
                <a:latin typeface="Century Gothic"/>
              </a:rPr>
              <a:t>ORNL TSL Evaluations for ENDF/B-IX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10822304" cy="2028101"/>
          </a:xfrm>
        </p:spPr>
        <p:txBody>
          <a:bodyPr/>
          <a:lstStyle/>
          <a:p>
            <a:r>
              <a:rPr lang="en-US" dirty="0"/>
              <a:t>Chris W. Chapman, Kemal </a:t>
            </a:r>
            <a:r>
              <a:rPr lang="en-US" dirty="0" err="1"/>
              <a:t>Ramic</a:t>
            </a:r>
            <a:r>
              <a:rPr lang="en-US" dirty="0"/>
              <a:t>, Iyad Al-</a:t>
            </a:r>
            <a:r>
              <a:rPr lang="en-US" dirty="0" err="1"/>
              <a:t>Qasir</a:t>
            </a:r>
            <a:endParaRPr lang="en-US" dirty="0"/>
          </a:p>
          <a:p>
            <a:r>
              <a:rPr lang="en-US" dirty="0"/>
              <a:t>Oak Ridge National Laboratory</a:t>
            </a:r>
          </a:p>
          <a:p>
            <a:r>
              <a:rPr lang="en-US" dirty="0"/>
              <a:t>Mini-CSEWG meeting – 14 August 2024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6804-9703-A860-0EE4-A00E45E6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3A1D0-F5F0-4A43-5FEF-53BEEFFD9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+mn-lt"/>
              </a:rPr>
              <a:t>This work was supported by the Nuclear Criticality Safety</a:t>
            </a:r>
            <a:br>
              <a:rPr lang="en-US" dirty="0">
                <a:latin typeface="+mn-lt"/>
              </a:rPr>
            </a:br>
            <a:r>
              <a:rPr lang="en-US" dirty="0">
                <a:effectLst/>
                <a:latin typeface="+mn-lt"/>
              </a:rPr>
              <a:t>Program, funded and managed by the National Nuclear</a:t>
            </a:r>
            <a:br>
              <a:rPr lang="en-US" dirty="0">
                <a:latin typeface="+mn-lt"/>
              </a:rPr>
            </a:br>
            <a:r>
              <a:rPr lang="en-US" dirty="0">
                <a:effectLst/>
                <a:latin typeface="+mn-lt"/>
              </a:rPr>
              <a:t>Security Administration for the Department of Energy.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1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035BC-3756-FA0B-4203-A5DD7AFB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06C98-2B26-0F61-91E8-55CC17794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we’ve already done</a:t>
            </a:r>
          </a:p>
          <a:p>
            <a:r>
              <a:rPr lang="en-US" dirty="0"/>
              <a:t>What’s actively being worked on</a:t>
            </a:r>
          </a:p>
          <a:p>
            <a:r>
              <a:rPr lang="en-US" dirty="0"/>
              <a:t>What’s planned to be worked on</a:t>
            </a:r>
          </a:p>
        </p:txBody>
      </p:sp>
    </p:spTree>
    <p:extLst>
      <p:ext uri="{BB962C8B-B14F-4D97-AF65-F5344CB8AC3E}">
        <p14:creationId xmlns:p14="http://schemas.microsoft.com/office/powerpoint/2010/main" val="250670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D8CE-89F1-A98E-924F-968691D6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32B63-3CEF-2A71-809A-E03ED951D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not a finalized list of evaluations that will 100% for sure be submitted to NNDC</a:t>
            </a:r>
          </a:p>
          <a:p>
            <a:r>
              <a:rPr lang="en-US" dirty="0"/>
              <a:t>This is just a list of what we currently expect, this is not a final list</a:t>
            </a:r>
          </a:p>
        </p:txBody>
      </p:sp>
    </p:spTree>
    <p:extLst>
      <p:ext uri="{BB962C8B-B14F-4D97-AF65-F5344CB8AC3E}">
        <p14:creationId xmlns:p14="http://schemas.microsoft.com/office/powerpoint/2010/main" val="113822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9FBC7-46FE-515B-988C-2AE4CB88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already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1658C-F4F3-3BBD-F7A3-8D76EC8F1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Atomistic TSLs</a:t>
            </a:r>
            <a:endParaRPr lang="en-US"/>
          </a:p>
          <a:p>
            <a:pPr marL="687070" lvl="1"/>
            <a:r>
              <a:rPr lang="en-US" dirty="0">
                <a:cs typeface="Arial"/>
              </a:rPr>
              <a:t>6 materials (W, V, Pb, Ni, Mo, Cu) are under consideration</a:t>
            </a:r>
            <a:endParaRPr lang="en-US" dirty="0"/>
          </a:p>
          <a:p>
            <a:pPr lvl="2">
              <a:buClr>
                <a:srgbClr val="000000"/>
              </a:buClr>
            </a:pPr>
            <a:r>
              <a:rPr lang="en-US" dirty="0">
                <a:cs typeface="Arial"/>
              </a:rPr>
              <a:t>Originally from </a:t>
            </a:r>
            <a:r>
              <a:rPr lang="en-US" dirty="0" err="1">
                <a:cs typeface="Arial"/>
              </a:rPr>
              <a:t>NJOY+NCrystal</a:t>
            </a:r>
            <a:r>
              <a:rPr lang="en-US" dirty="0">
                <a:cs typeface="Arial"/>
              </a:rPr>
              <a:t> collaboration</a:t>
            </a:r>
          </a:p>
          <a:p>
            <a:pPr marL="687070" lvl="1">
              <a:buClr>
                <a:srgbClr val="000000"/>
              </a:buClr>
            </a:pPr>
            <a:r>
              <a:rPr lang="en-US" dirty="0">
                <a:cs typeface="Arial"/>
              </a:rPr>
              <a:t>These materials show up in numerous ICSBEP benchmarks</a:t>
            </a:r>
            <a:endParaRPr lang="en-US"/>
          </a:p>
          <a:p>
            <a:pPr marL="687070" lvl="1">
              <a:buClr>
                <a:srgbClr val="000000"/>
              </a:buClr>
            </a:pPr>
            <a:r>
              <a:rPr lang="en-US" dirty="0">
                <a:cs typeface="Arial"/>
              </a:rPr>
              <a:t>Preliminary agreement to total cross section measurements was good, but felt improvements could be made</a:t>
            </a:r>
          </a:p>
          <a:p>
            <a:pPr marL="687070" lvl="1">
              <a:buClr>
                <a:srgbClr val="000000"/>
              </a:buClr>
            </a:pPr>
            <a:r>
              <a:rPr lang="en-US" dirty="0">
                <a:cs typeface="Arial"/>
              </a:rPr>
              <a:t>New transmission measurements planned for certain materials</a:t>
            </a:r>
          </a:p>
          <a:p>
            <a:pPr marL="687070" lvl="1">
              <a:buClr>
                <a:srgbClr val="000000"/>
              </a:buClr>
            </a:pPr>
            <a:r>
              <a:rPr lang="en-US" dirty="0">
                <a:cs typeface="Arial"/>
              </a:rPr>
              <a:t>Slight modifications are underway to ensure better agreement with cross section measurements</a:t>
            </a:r>
          </a:p>
          <a:p>
            <a:pPr marL="687070" lvl="1"/>
            <a:r>
              <a:rPr lang="en-US" dirty="0">
                <a:cs typeface="Arial"/>
              </a:rPr>
              <a:t>Next step is to do large scale, extensive testing across VALID suite</a:t>
            </a:r>
          </a:p>
        </p:txBody>
      </p:sp>
    </p:spTree>
    <p:extLst>
      <p:ext uri="{BB962C8B-B14F-4D97-AF65-F5344CB8AC3E}">
        <p14:creationId xmlns:p14="http://schemas.microsoft.com/office/powerpoint/2010/main" val="370701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CCE9-C5F2-CF08-CF84-54160D85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already done – Cu &amp; Mo</a:t>
            </a:r>
          </a:p>
        </p:txBody>
      </p:sp>
      <p:pic>
        <p:nvPicPr>
          <p:cNvPr id="1026" name="x_imageSelected0">
            <a:extLst>
              <a:ext uri="{FF2B5EF4-FFF2-40B4-BE49-F238E27FC236}">
                <a16:creationId xmlns:a16="http://schemas.microsoft.com/office/drawing/2014/main" id="{DF207329-4920-8377-719A-B1FB5B62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7" y="1653735"/>
            <a:ext cx="57435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x_imageSelected1">
            <a:extLst>
              <a:ext uri="{FF2B5EF4-FFF2-40B4-BE49-F238E27FC236}">
                <a16:creationId xmlns:a16="http://schemas.microsoft.com/office/drawing/2014/main" id="{22632889-26D0-DFC6-190E-5ADF56C5D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48" y="1653388"/>
            <a:ext cx="57435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58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CCE9-C5F2-CF08-CF84-54160D85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already done – Ni &amp; Pb</a:t>
            </a:r>
          </a:p>
        </p:txBody>
      </p:sp>
      <p:pic>
        <p:nvPicPr>
          <p:cNvPr id="2050" name="x_imageSelected2">
            <a:extLst>
              <a:ext uri="{FF2B5EF4-FFF2-40B4-BE49-F238E27FC236}">
                <a16:creationId xmlns:a16="http://schemas.microsoft.com/office/drawing/2014/main" id="{0930B53C-2394-F2B1-373E-ADAB768D0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7" y="1653388"/>
            <a:ext cx="57626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x_imageSelected3">
            <a:extLst>
              <a:ext uri="{FF2B5EF4-FFF2-40B4-BE49-F238E27FC236}">
                <a16:creationId xmlns:a16="http://schemas.microsoft.com/office/drawing/2014/main" id="{E9373252-C42A-1EA3-14FC-B6F02574F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20" y="1643863"/>
            <a:ext cx="57912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87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CCE9-C5F2-CF08-CF84-54160D85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already done – V &amp; W</a:t>
            </a:r>
          </a:p>
        </p:txBody>
      </p:sp>
      <p:pic>
        <p:nvPicPr>
          <p:cNvPr id="3074" name="x_imageSelected4">
            <a:extLst>
              <a:ext uri="{FF2B5EF4-FFF2-40B4-BE49-F238E27FC236}">
                <a16:creationId xmlns:a16="http://schemas.microsoft.com/office/drawing/2014/main" id="{A41E6714-E540-C007-625D-661C36419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53388"/>
            <a:ext cx="58102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x_imageSelected5">
            <a:extLst>
              <a:ext uri="{FF2B5EF4-FFF2-40B4-BE49-F238E27FC236}">
                <a16:creationId xmlns:a16="http://schemas.microsoft.com/office/drawing/2014/main" id="{DF58872E-8D1A-3002-65FF-674CAD67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42" y="1653388"/>
            <a:ext cx="58388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24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FC22-3F89-0DD4-8DEB-2EABDBC4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actively being worked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0F43D-C163-0283-7490-85E4B457B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17" y="965004"/>
            <a:ext cx="11430000" cy="4927009"/>
          </a:xfrm>
        </p:spPr>
        <p:txBody>
          <a:bodyPr/>
          <a:lstStyle/>
          <a:p>
            <a:r>
              <a:rPr lang="en-US" dirty="0"/>
              <a:t>Polyethylene</a:t>
            </a:r>
          </a:p>
          <a:p>
            <a:pPr marL="687070" lvl="1"/>
            <a:r>
              <a:rPr lang="en-US" dirty="0"/>
              <a:t>Unanswered questions about discrepant agreement between differential &amp; integral data</a:t>
            </a:r>
          </a:p>
          <a:p>
            <a:pPr marL="687070" lvl="1"/>
            <a:r>
              <a:rPr lang="en-US" dirty="0"/>
              <a:t>In-depth analysis into potential causes of this discrepancy is ongoing</a:t>
            </a:r>
          </a:p>
          <a:p>
            <a:r>
              <a:rPr lang="en-US" dirty="0"/>
              <a:t>UO</a:t>
            </a:r>
            <a:r>
              <a:rPr lang="en-US" baseline="-25000" dirty="0"/>
              <a:t>2</a:t>
            </a:r>
            <a:r>
              <a:rPr lang="en-US" dirty="0"/>
              <a:t>, PuO</a:t>
            </a:r>
            <a:r>
              <a:rPr lang="en-US" baseline="-25000" dirty="0"/>
              <a:t>2</a:t>
            </a:r>
          </a:p>
          <a:p>
            <a:pPr marL="687070" lvl="1"/>
            <a:r>
              <a:rPr lang="en-US" dirty="0">
                <a:cs typeface="Arial"/>
              </a:rPr>
              <a:t>Simultaneous TSL &amp; RRR evaluation which appropriately accounts for thermal resonances</a:t>
            </a:r>
          </a:p>
          <a:p>
            <a:pPr lvl="2">
              <a:buClr>
                <a:srgbClr val="000000"/>
              </a:buClr>
            </a:pPr>
            <a:r>
              <a:rPr lang="en-US" dirty="0">
                <a:cs typeface="Arial"/>
              </a:rPr>
              <a:t>Unclear if new ENDF format will be required</a:t>
            </a:r>
          </a:p>
          <a:p>
            <a:pPr marL="687070" lvl="1"/>
            <a:r>
              <a:rPr lang="en-US" dirty="0">
                <a:cs typeface="Arial"/>
              </a:rPr>
              <a:t>No differential measurements currently planned</a:t>
            </a:r>
          </a:p>
          <a:p>
            <a:pPr marL="687070" lvl="1">
              <a:buClr>
                <a:srgbClr val="000000"/>
              </a:buClr>
            </a:pPr>
            <a:r>
              <a:rPr lang="en-US" dirty="0">
                <a:cs typeface="Arial"/>
              </a:rPr>
              <a:t>Extensive testing on integral benchmarks planned</a:t>
            </a:r>
          </a:p>
          <a:p>
            <a:pPr>
              <a:buClr>
                <a:srgbClr val="000000"/>
              </a:buClr>
            </a:pPr>
            <a:r>
              <a:rPr lang="en-US">
                <a:cs typeface="Arial"/>
              </a:rPr>
              <a:t>YH</a:t>
            </a:r>
            <a:r>
              <a:rPr lang="en-US" baseline="-25000">
                <a:latin typeface="Century Gothic" panose="020F0302020204030204"/>
                <a:cs typeface="Arial"/>
              </a:rPr>
              <a:t>2</a:t>
            </a:r>
            <a:endParaRPr lang="en-US"/>
          </a:p>
          <a:p>
            <a:pPr marL="687070" lvl="1">
              <a:buClr>
                <a:srgbClr val="000000"/>
              </a:buClr>
            </a:pPr>
            <a:r>
              <a:rPr lang="en-US" dirty="0">
                <a:cs typeface="Arial"/>
              </a:rPr>
              <a:t>Focus on high-temperature measurements and evaluation</a:t>
            </a:r>
          </a:p>
          <a:p>
            <a:pPr>
              <a:buClr>
                <a:srgbClr val="000000"/>
              </a:buClr>
            </a:pPr>
            <a:endParaRPr lang="en-US" dirty="0">
              <a:cs typeface="Arial"/>
            </a:endParaRPr>
          </a:p>
          <a:p>
            <a:pPr marL="687070" lvl="1">
              <a:buClr>
                <a:srgbClr val="000000"/>
              </a:buClr>
            </a:pPr>
            <a:endParaRPr lang="en-US" dirty="0">
              <a:cs typeface="Arial"/>
            </a:endParaRPr>
          </a:p>
          <a:p>
            <a:pPr marL="687070" lvl="1">
              <a:buClr>
                <a:srgbClr val="000000"/>
              </a:buClr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34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B841-9DF8-6F8A-99B6-43C8C9C1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planned to be worked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194E-3C76-6536-4E64-B8225CC07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Graphite, MgO, </a:t>
            </a:r>
            <a:r>
              <a:rPr lang="en-US" err="1">
                <a:latin typeface="Century Gothic"/>
              </a:rPr>
              <a:t>SiC</a:t>
            </a:r>
            <a:r>
              <a:rPr lang="en-US" dirty="0">
                <a:latin typeface="Century Gothic"/>
              </a:rPr>
              <a:t>, </a:t>
            </a:r>
            <a:r>
              <a:rPr lang="en-US" err="1">
                <a:latin typeface="Century Gothic"/>
              </a:rPr>
              <a:t>ZrC</a:t>
            </a:r>
            <a:r>
              <a:rPr lang="en-US" dirty="0">
                <a:latin typeface="Century Gothic"/>
              </a:rPr>
              <a:t>, </a:t>
            </a:r>
            <a:r>
              <a:rPr lang="en-US" err="1">
                <a:latin typeface="Century Gothic"/>
              </a:rPr>
              <a:t>BeO</a:t>
            </a:r>
            <a:r>
              <a:rPr lang="en-US">
                <a:latin typeface="Century Gothic"/>
              </a:rPr>
              <a:t>, Be</a:t>
            </a:r>
            <a:r>
              <a:rPr lang="en-US" baseline="-25000">
                <a:latin typeface="Century Gothic"/>
              </a:rPr>
              <a:t>2</a:t>
            </a:r>
            <a:r>
              <a:rPr lang="en-US">
                <a:latin typeface="Century Gothic"/>
              </a:rPr>
              <a:t>C</a:t>
            </a:r>
            <a:endParaRPr lang="en-US"/>
          </a:p>
          <a:p>
            <a:pPr marL="687070" lvl="1">
              <a:buClr>
                <a:srgbClr val="000000"/>
              </a:buClr>
            </a:pPr>
            <a:r>
              <a:rPr lang="en-US">
                <a:latin typeface="Century Gothic"/>
                <a:cs typeface="Arial"/>
              </a:rPr>
              <a:t>Focus is on high-temperature measurements and evaluations for </a:t>
            </a:r>
            <a:r>
              <a:rPr lang="en-US" dirty="0">
                <a:latin typeface="Century Gothic"/>
                <a:cs typeface="Arial"/>
              </a:rPr>
              <a:t>advanced reactor applications</a:t>
            </a:r>
            <a:endParaRPr lang="en-US"/>
          </a:p>
          <a:p>
            <a:pPr>
              <a:buClr>
                <a:srgbClr val="000000"/>
              </a:buClr>
            </a:pPr>
            <a:r>
              <a:rPr lang="en-US">
                <a:latin typeface="Century Gothic"/>
                <a:cs typeface="Arial"/>
              </a:rPr>
              <a:t>MgO, BeF</a:t>
            </a:r>
            <a:r>
              <a:rPr lang="en-US" baseline="-25000">
                <a:latin typeface="Century Gothic"/>
                <a:cs typeface="Arial"/>
              </a:rPr>
              <a:t>2</a:t>
            </a:r>
            <a:r>
              <a:rPr lang="en-US">
                <a:latin typeface="Century Gothic"/>
                <a:cs typeface="Arial"/>
              </a:rPr>
              <a:t>, MgF</a:t>
            </a:r>
            <a:r>
              <a:rPr lang="en-US" baseline="-25000">
                <a:latin typeface="Century Gothic"/>
                <a:cs typeface="Arial"/>
              </a:rPr>
              <a:t>2</a:t>
            </a:r>
          </a:p>
          <a:p>
            <a:pPr marL="687070" lvl="1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Focus on temperature-dependent files for neutron filter applications</a:t>
            </a:r>
          </a:p>
          <a:p>
            <a:pPr lvl="2">
              <a:buClr>
                <a:srgbClr val="000000"/>
              </a:buClr>
            </a:pPr>
            <a:r>
              <a:rPr lang="en-US" dirty="0">
                <a:latin typeface="Century Gothic"/>
                <a:cs typeface="Arial"/>
              </a:rPr>
              <a:t>Special care will be used to make sure neutron filter MgO is named differently from advanced reactor MgO files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marL="687070" lvl="1"/>
            <a:r>
              <a:rPr lang="en-US" dirty="0"/>
              <a:t>HOPEFULLY with a novel TSL covariance</a:t>
            </a:r>
          </a:p>
        </p:txBody>
      </p:sp>
    </p:spTree>
    <p:extLst>
      <p:ext uri="{BB962C8B-B14F-4D97-AF65-F5344CB8AC3E}">
        <p14:creationId xmlns:p14="http://schemas.microsoft.com/office/powerpoint/2010/main" val="176490216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B52C8D84CEDB459345D265B90218D7" ma:contentTypeVersion="2" ma:contentTypeDescription="Create a new document." ma:contentTypeScope="" ma:versionID="95485918d7b21889768ccc9e22c9cf6f">
  <xsd:schema xmlns:xsd="http://www.w3.org/2001/XMLSchema" xmlns:xs="http://www.w3.org/2001/XMLSchema" xmlns:p="http://schemas.microsoft.com/office/2006/metadata/properties" xmlns:ns2="19a242cb-3216-419c-839e-892d82122160" targetNamespace="http://schemas.microsoft.com/office/2006/metadata/properties" ma:root="true" ma:fieldsID="1500a0f395cd162cd1af01326a2bf3f0" ns2:_="">
    <xsd:import namespace="19a242cb-3216-419c-839e-892d82122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242cb-3216-419c-839e-892d82122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38e4deb0-de08-4adb-aafc-d8ff0254417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F894A7-C9C6-4C7C-9610-6223164459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242cb-3216-419c-839e-892d82122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15083</TotalTime>
  <Words>296</Words>
  <Application>Microsoft Office PowerPoint</Application>
  <PresentationFormat>Widescreen</PresentationFormat>
  <Paragraphs>38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ORNL</vt:lpstr>
      <vt:lpstr>ORNL</vt:lpstr>
      <vt:lpstr>ORNL TSL Evaluations for ENDF/B-IX</vt:lpstr>
      <vt:lpstr>Outline</vt:lpstr>
      <vt:lpstr>Disclaimer</vt:lpstr>
      <vt:lpstr>What we’ve already done</vt:lpstr>
      <vt:lpstr>What we’ve already done – Cu &amp; Mo</vt:lpstr>
      <vt:lpstr>What we’ve already done – Ni &amp; Pb</vt:lpstr>
      <vt:lpstr>What we’ve already done – V &amp; W</vt:lpstr>
      <vt:lpstr>What’s actively being worked on</vt:lpstr>
      <vt:lpstr>What’s planned to be worked on</vt:lpstr>
      <vt:lpstr>Acknowledgements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Wieselquist, William</dc:creator>
  <cp:keywords/>
  <dc:description/>
  <cp:lastModifiedBy>Chapman, Chris</cp:lastModifiedBy>
  <cp:revision>418</cp:revision>
  <dcterms:created xsi:type="dcterms:W3CDTF">2022-07-28T16:37:11Z</dcterms:created>
  <dcterms:modified xsi:type="dcterms:W3CDTF">2024-08-07T19:24:13Z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