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8" r:id="rId2"/>
    <p:sldMasterId id="2147483680" r:id="rId3"/>
  </p:sldMasterIdLst>
  <p:notesMasterIdLst>
    <p:notesMasterId r:id="rId24"/>
  </p:notesMasterIdLst>
  <p:sldIdLst>
    <p:sldId id="257" r:id="rId4"/>
    <p:sldId id="364" r:id="rId5"/>
    <p:sldId id="380" r:id="rId6"/>
    <p:sldId id="381" r:id="rId7"/>
    <p:sldId id="367" r:id="rId8"/>
    <p:sldId id="369" r:id="rId9"/>
    <p:sldId id="372" r:id="rId10"/>
    <p:sldId id="368" r:id="rId11"/>
    <p:sldId id="383" r:id="rId12"/>
    <p:sldId id="311" r:id="rId13"/>
    <p:sldId id="312" r:id="rId14"/>
    <p:sldId id="272" r:id="rId15"/>
    <p:sldId id="382" r:id="rId16"/>
    <p:sldId id="375" r:id="rId17"/>
    <p:sldId id="370" r:id="rId18"/>
    <p:sldId id="373" r:id="rId19"/>
    <p:sldId id="359" r:id="rId20"/>
    <p:sldId id="365" r:id="rId21"/>
    <p:sldId id="366" r:id="rId22"/>
    <p:sldId id="3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8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D36"/>
    <a:srgbClr val="FFFFFF"/>
    <a:srgbClr val="FF6900"/>
    <a:srgbClr val="F4AFAA"/>
    <a:srgbClr val="00BED5"/>
    <a:srgbClr val="F08900"/>
    <a:srgbClr val="003088"/>
    <a:srgbClr val="1E5DF8"/>
    <a:srgbClr val="626262"/>
    <a:srgbClr val="C13D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63"/>
    <p:restoredTop sz="94574"/>
  </p:normalViewPr>
  <p:slideViewPr>
    <p:cSldViewPr snapToGrid="0" snapToObjects="1">
      <p:cViewPr varScale="1">
        <p:scale>
          <a:sx n="104" d="100"/>
          <a:sy n="104" d="100"/>
        </p:scale>
        <p:origin x="1170" y="114"/>
      </p:cViewPr>
      <p:guideLst>
        <p:guide orient="horz" pos="323"/>
        <p:guide pos="325"/>
        <p:guide orient="horz" pos="3974"/>
        <p:guide pos="7355"/>
        <p:guide pos="3840"/>
        <p:guide orient="horz" pos="867"/>
        <p:guide orient="horz" pos="3634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E9A4A-3203-D544-A0F2-9B4A7A1B021E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3BA1D-A00F-DB41-84DA-BE26C4853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63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28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81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08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48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213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005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1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15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992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2787FE-8CBB-6248-9619-3941DE55C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9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D7AF2DF-B182-3D42-AFB4-BDFF5FB9E9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943" y="5802308"/>
            <a:ext cx="2108080" cy="5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2787FE-8CBB-6248-9619-3941DE55C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ds.cern.ch/record/2292628/files/CR2017_385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460467-1FF7-C745-9E17-03FC0ADFFE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043"/>
          <a:stretch/>
        </p:blipFill>
        <p:spPr>
          <a:xfrm>
            <a:off x="8905460" y="0"/>
            <a:ext cx="328653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1145990" y="2160730"/>
            <a:ext cx="6706775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AncASIC</a:t>
            </a:r>
            <a:r>
              <a:rPr lang="en-US" sz="36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EIC-LAS: Power and Size Update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21BF9D-7312-D146-A098-1393906DE9CF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err="1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AncASIC</a:t>
            </a:r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Size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9154F2-B9D6-6165-A375-9EF790AB56AF}"/>
              </a:ext>
            </a:extLst>
          </p:cNvPr>
          <p:cNvSpPr/>
          <p:nvPr/>
        </p:nvSpPr>
        <p:spPr>
          <a:xfrm>
            <a:off x="1895306" y="1970054"/>
            <a:ext cx="7967752" cy="5178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PADS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4A6577-25C5-629E-23E9-781C415948C0}"/>
              </a:ext>
            </a:extLst>
          </p:cNvPr>
          <p:cNvSpPr/>
          <p:nvPr/>
        </p:nvSpPr>
        <p:spPr>
          <a:xfrm>
            <a:off x="1895305" y="4505590"/>
            <a:ext cx="7967753" cy="5125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PADS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0882FF-BDAE-D289-4746-742E37DD51C7}"/>
              </a:ext>
            </a:extLst>
          </p:cNvPr>
          <p:cNvSpPr/>
          <p:nvPr/>
        </p:nvSpPr>
        <p:spPr>
          <a:xfrm rot="16200000">
            <a:off x="151447" y="3277038"/>
            <a:ext cx="3048076" cy="43410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PADS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0DBCAF-71C2-41A2-F69B-5F517E0A3FDF}"/>
              </a:ext>
            </a:extLst>
          </p:cNvPr>
          <p:cNvSpPr/>
          <p:nvPr/>
        </p:nvSpPr>
        <p:spPr>
          <a:xfrm rot="16200000">
            <a:off x="8556081" y="3277035"/>
            <a:ext cx="3048072" cy="434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PADS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62FF3F-E610-6153-0583-2FB48A7079A9}"/>
              </a:ext>
            </a:extLst>
          </p:cNvPr>
          <p:cNvSpPr/>
          <p:nvPr/>
        </p:nvSpPr>
        <p:spPr>
          <a:xfrm>
            <a:off x="2834185" y="3993257"/>
            <a:ext cx="1137918" cy="4625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SLDO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9CFA748-6321-C112-361E-0654DFFED7A1}"/>
              </a:ext>
            </a:extLst>
          </p:cNvPr>
          <p:cNvCxnSpPr>
            <a:cxnSpLocks/>
          </p:cNvCxnSpPr>
          <p:nvPr/>
        </p:nvCxnSpPr>
        <p:spPr>
          <a:xfrm>
            <a:off x="2834185" y="3907390"/>
            <a:ext cx="1137922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3A4629C-A918-9DF6-F308-FEC53BD6BFB6}"/>
              </a:ext>
            </a:extLst>
          </p:cNvPr>
          <p:cNvSpPr txBox="1"/>
          <p:nvPr/>
        </p:nvSpPr>
        <p:spPr>
          <a:xfrm>
            <a:off x="3067956" y="3614004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1mm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D42C6E5-7602-E6BA-3A44-4241B512C26F}"/>
              </a:ext>
            </a:extLst>
          </p:cNvPr>
          <p:cNvCxnSpPr>
            <a:cxnSpLocks/>
          </p:cNvCxnSpPr>
          <p:nvPr/>
        </p:nvCxnSpPr>
        <p:spPr>
          <a:xfrm flipV="1">
            <a:off x="2737203" y="3999944"/>
            <a:ext cx="0" cy="462509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D2E4D88-1E26-C171-C9D7-718489750FA3}"/>
              </a:ext>
            </a:extLst>
          </p:cNvPr>
          <p:cNvSpPr txBox="1"/>
          <p:nvPr/>
        </p:nvSpPr>
        <p:spPr>
          <a:xfrm>
            <a:off x="1895306" y="4046532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200um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2DA689-6048-5564-3DDD-4D347AB67BA6}"/>
              </a:ext>
            </a:extLst>
          </p:cNvPr>
          <p:cNvSpPr/>
          <p:nvPr/>
        </p:nvSpPr>
        <p:spPr>
          <a:xfrm>
            <a:off x="4069084" y="3999943"/>
            <a:ext cx="1137918" cy="4625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SLDO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C4BFF3-5796-0205-8070-796136BABFD1}"/>
              </a:ext>
            </a:extLst>
          </p:cNvPr>
          <p:cNvSpPr/>
          <p:nvPr/>
        </p:nvSpPr>
        <p:spPr>
          <a:xfrm>
            <a:off x="5303983" y="3999944"/>
            <a:ext cx="1137918" cy="4625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SLDO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363AF8-D194-BB25-E80D-FAF9C49ACEAE}"/>
              </a:ext>
            </a:extLst>
          </p:cNvPr>
          <p:cNvSpPr/>
          <p:nvPr/>
        </p:nvSpPr>
        <p:spPr>
          <a:xfrm>
            <a:off x="6500094" y="3993257"/>
            <a:ext cx="1137918" cy="4625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SLDO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4F7B2DE-0D73-5238-DB82-A0CF3FC47681}"/>
              </a:ext>
            </a:extLst>
          </p:cNvPr>
          <p:cNvSpPr/>
          <p:nvPr/>
        </p:nvSpPr>
        <p:spPr>
          <a:xfrm>
            <a:off x="7696205" y="3993257"/>
            <a:ext cx="1137918" cy="4625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SLDO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C084E4-DE60-67F2-110C-8CA7B8CF32C7}"/>
              </a:ext>
            </a:extLst>
          </p:cNvPr>
          <p:cNvSpPr/>
          <p:nvPr/>
        </p:nvSpPr>
        <p:spPr>
          <a:xfrm>
            <a:off x="8892316" y="3999942"/>
            <a:ext cx="675179" cy="4625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NVG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1006C24-783B-4445-AB7C-7A095D1355B7}"/>
              </a:ext>
            </a:extLst>
          </p:cNvPr>
          <p:cNvSpPr/>
          <p:nvPr/>
        </p:nvSpPr>
        <p:spPr>
          <a:xfrm>
            <a:off x="2778306" y="3015806"/>
            <a:ext cx="6789189" cy="5882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Slow Control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F52BBE5-28CA-6065-C742-64131FBF0E9D}"/>
              </a:ext>
            </a:extLst>
          </p:cNvPr>
          <p:cNvCxnSpPr>
            <a:cxnSpLocks/>
          </p:cNvCxnSpPr>
          <p:nvPr/>
        </p:nvCxnSpPr>
        <p:spPr>
          <a:xfrm>
            <a:off x="8892316" y="3903069"/>
            <a:ext cx="675179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754D308-C982-9D17-740B-11647799EF6A}"/>
              </a:ext>
            </a:extLst>
          </p:cNvPr>
          <p:cNvSpPr txBox="1"/>
          <p:nvPr/>
        </p:nvSpPr>
        <p:spPr>
          <a:xfrm>
            <a:off x="8956797" y="3620302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???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F6333B5-A651-23BF-5F36-EBB11489B2DE}"/>
              </a:ext>
            </a:extLst>
          </p:cNvPr>
          <p:cNvCxnSpPr>
            <a:cxnSpLocks/>
          </p:cNvCxnSpPr>
          <p:nvPr/>
        </p:nvCxnSpPr>
        <p:spPr>
          <a:xfrm>
            <a:off x="2778306" y="2861638"/>
            <a:ext cx="6789189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D00422E-675B-029C-7CD1-253F6DB806C3}"/>
              </a:ext>
            </a:extLst>
          </p:cNvPr>
          <p:cNvSpPr txBox="1"/>
          <p:nvPr/>
        </p:nvSpPr>
        <p:spPr>
          <a:xfrm>
            <a:off x="5771525" y="2568252"/>
            <a:ext cx="670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???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A2E8CD0-9DEA-E12A-A1E5-A808FEECB80D}"/>
              </a:ext>
            </a:extLst>
          </p:cNvPr>
          <p:cNvCxnSpPr>
            <a:cxnSpLocks/>
          </p:cNvCxnSpPr>
          <p:nvPr/>
        </p:nvCxnSpPr>
        <p:spPr>
          <a:xfrm flipV="1">
            <a:off x="2653400" y="3028484"/>
            <a:ext cx="0" cy="57560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1EE164F8-97E3-B90D-CAFC-93544DBE982C}"/>
              </a:ext>
            </a:extLst>
          </p:cNvPr>
          <p:cNvSpPr txBox="1"/>
          <p:nvPr/>
        </p:nvSpPr>
        <p:spPr>
          <a:xfrm>
            <a:off x="2157248" y="3136728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???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DB80AB3-A360-6A24-B539-9261326630B4}"/>
              </a:ext>
            </a:extLst>
          </p:cNvPr>
          <p:cNvSpPr txBox="1"/>
          <p:nvPr/>
        </p:nvSpPr>
        <p:spPr>
          <a:xfrm>
            <a:off x="483526" y="457719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500um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18E7967-6971-6718-557B-A152D0AC84BA}"/>
              </a:ext>
            </a:extLst>
          </p:cNvPr>
          <p:cNvCxnSpPr>
            <a:cxnSpLocks/>
          </p:cNvCxnSpPr>
          <p:nvPr/>
        </p:nvCxnSpPr>
        <p:spPr>
          <a:xfrm>
            <a:off x="1325423" y="4513952"/>
            <a:ext cx="0" cy="504174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94459328-E42D-9B1F-9B10-BB3C4A2CC50F}"/>
              </a:ext>
            </a:extLst>
          </p:cNvPr>
          <p:cNvSpPr txBox="1"/>
          <p:nvPr/>
        </p:nvSpPr>
        <p:spPr>
          <a:xfrm>
            <a:off x="483526" y="2076439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500um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380AAFC-8830-A123-FBD2-4708C50D5CEB}"/>
              </a:ext>
            </a:extLst>
          </p:cNvPr>
          <p:cNvCxnSpPr>
            <a:cxnSpLocks/>
          </p:cNvCxnSpPr>
          <p:nvPr/>
        </p:nvCxnSpPr>
        <p:spPr>
          <a:xfrm>
            <a:off x="1325423" y="2013197"/>
            <a:ext cx="0" cy="504174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E661AF6B-CF6D-719E-CDF4-CDDB5030DB55}"/>
              </a:ext>
            </a:extLst>
          </p:cNvPr>
          <p:cNvSpPr txBox="1"/>
          <p:nvPr/>
        </p:nvSpPr>
        <p:spPr>
          <a:xfrm>
            <a:off x="1254536" y="1497529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500um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D5A7FDA-195D-F092-A7F4-13AF75160DFB}"/>
              </a:ext>
            </a:extLst>
          </p:cNvPr>
          <p:cNvCxnSpPr>
            <a:cxnSpLocks/>
          </p:cNvCxnSpPr>
          <p:nvPr/>
        </p:nvCxnSpPr>
        <p:spPr>
          <a:xfrm flipH="1">
            <a:off x="1458430" y="1871389"/>
            <a:ext cx="436876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2DA9FAFA-BF01-C071-7959-87081BA3A6BA}"/>
              </a:ext>
            </a:extLst>
          </p:cNvPr>
          <p:cNvSpPr txBox="1"/>
          <p:nvPr/>
        </p:nvSpPr>
        <p:spPr>
          <a:xfrm>
            <a:off x="9672093" y="1502057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500um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E1C13DC-F785-4D55-74D4-192537F2E012}"/>
              </a:ext>
            </a:extLst>
          </p:cNvPr>
          <p:cNvCxnSpPr>
            <a:cxnSpLocks/>
          </p:cNvCxnSpPr>
          <p:nvPr/>
        </p:nvCxnSpPr>
        <p:spPr>
          <a:xfrm flipH="1">
            <a:off x="9875987" y="1875917"/>
            <a:ext cx="436876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48DDC8B-6D29-18C9-EE00-EC1EF2768473}"/>
              </a:ext>
            </a:extLst>
          </p:cNvPr>
          <p:cNvCxnSpPr>
            <a:cxnSpLocks/>
          </p:cNvCxnSpPr>
          <p:nvPr/>
        </p:nvCxnSpPr>
        <p:spPr>
          <a:xfrm flipH="1">
            <a:off x="1458430" y="5170526"/>
            <a:ext cx="8838742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7128001C-80EA-14FA-BB6D-A58D67C7D8B7}"/>
              </a:ext>
            </a:extLst>
          </p:cNvPr>
          <p:cNvSpPr txBox="1"/>
          <p:nvPr/>
        </p:nvSpPr>
        <p:spPr>
          <a:xfrm>
            <a:off x="5451993" y="5157184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&gt;7mm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BE1C7F5-BCCD-9708-3B62-95B696A75C45}"/>
              </a:ext>
            </a:extLst>
          </p:cNvPr>
          <p:cNvCxnSpPr>
            <a:cxnSpLocks/>
          </p:cNvCxnSpPr>
          <p:nvPr/>
        </p:nvCxnSpPr>
        <p:spPr>
          <a:xfrm flipV="1">
            <a:off x="10449572" y="1970054"/>
            <a:ext cx="0" cy="3048076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2AA98E8C-3135-5D0D-3B5E-072DD3237534}"/>
              </a:ext>
            </a:extLst>
          </p:cNvPr>
          <p:cNvSpPr txBox="1"/>
          <p:nvPr/>
        </p:nvSpPr>
        <p:spPr>
          <a:xfrm>
            <a:off x="10449572" y="3238431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&gt;1.5mm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B904B43-97ED-6892-5D92-7EA4F63AB777}"/>
              </a:ext>
            </a:extLst>
          </p:cNvPr>
          <p:cNvSpPr txBox="1"/>
          <p:nvPr/>
        </p:nvSpPr>
        <p:spPr>
          <a:xfrm>
            <a:off x="8769500" y="5826266"/>
            <a:ext cx="3145981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Preliminary – Treat as fully subject to change</a:t>
            </a:r>
          </a:p>
        </p:txBody>
      </p:sp>
    </p:spTree>
    <p:extLst>
      <p:ext uri="{BB962C8B-B14F-4D97-AF65-F5344CB8AC3E}">
        <p14:creationId xmlns:p14="http://schemas.microsoft.com/office/powerpoint/2010/main" val="1500494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441E92-4158-C9C8-DD74-9247BAF6D49B}"/>
              </a:ext>
            </a:extLst>
          </p:cNvPr>
          <p:cNvSpPr/>
          <p:nvPr/>
        </p:nvSpPr>
        <p:spPr>
          <a:xfrm>
            <a:off x="477231" y="1112331"/>
            <a:ext cx="10719460" cy="5021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4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preliminary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producing at this stage to assist with requests for stave design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discussed with other designers yet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Chip has 3 components: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 Voltage Generator</a:t>
            </a:r>
          </a:p>
          <a:p>
            <a:pPr marL="1714500" lvl="3" indent="-342900" fontAlgn="base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unknown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 Control Multiplexing</a:t>
            </a:r>
          </a:p>
          <a:p>
            <a:pPr marL="1714500" lvl="3" indent="-342900" fontAlgn="base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unknown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SLDO</a:t>
            </a:r>
          </a:p>
          <a:p>
            <a:pPr marL="1714500" lvl="3" indent="-342900" fontAlgn="base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unknown</a:t>
            </a: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but will probably dominate</a:t>
            </a:r>
          </a:p>
          <a:p>
            <a:pPr marL="1714500" lvl="3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dominated by a few transistors, so some guess at chip size can be made</a:t>
            </a:r>
          </a:p>
          <a:p>
            <a:pPr marL="1714500" lvl="3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However:</a:t>
            </a:r>
          </a:p>
          <a:p>
            <a:pPr marL="2171700" lvl="4" indent="-342900" fontAlgn="base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at early stage</a:t>
            </a:r>
          </a:p>
          <a:p>
            <a:pPr marL="2171700" lvl="4" indent="-342900" fontAlgn="base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Sizes taken from 65nm design (not 110nm)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course, this also means we can be open to comments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someone to do thermal FEA – now that size and power are known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b="1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8C47C1-B978-9277-2631-86163D190714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Caveats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4B3000-D5A1-679E-B644-17AB6B241A7D}"/>
              </a:ext>
            </a:extLst>
          </p:cNvPr>
          <p:cNvSpPr txBox="1"/>
          <p:nvPr/>
        </p:nvSpPr>
        <p:spPr>
          <a:xfrm>
            <a:off x="8769500" y="5826266"/>
            <a:ext cx="3145981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Preliminary – Treat as fully subject to change</a:t>
            </a:r>
          </a:p>
        </p:txBody>
      </p:sp>
    </p:spTree>
    <p:extLst>
      <p:ext uri="{BB962C8B-B14F-4D97-AF65-F5344CB8AC3E}">
        <p14:creationId xmlns:p14="http://schemas.microsoft.com/office/powerpoint/2010/main" val="1936390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D8578B-06B8-D44F-871B-381E169CC5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3F8DB5-D875-CF4D-A96F-70F080421F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C48F48-29E7-EF44-CC78-03F7E17C2985}"/>
              </a:ext>
            </a:extLst>
          </p:cNvPr>
          <p:cNvSpPr txBox="1"/>
          <p:nvPr/>
        </p:nvSpPr>
        <p:spPr>
          <a:xfrm>
            <a:off x="4545849" y="3044279"/>
            <a:ext cx="2215169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4210140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46CCEF-22F7-C4B5-F426-0A98DB672ADD}"/>
              </a:ext>
            </a:extLst>
          </p:cNvPr>
          <p:cNvSpPr txBox="1"/>
          <p:nvPr/>
        </p:nvSpPr>
        <p:spPr>
          <a:xfrm>
            <a:off x="403340" y="180558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MOSAIX Supply Complexities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0F3EB1-B25B-DBC3-5418-0BDE1C8DE4AE}"/>
              </a:ext>
            </a:extLst>
          </p:cNvPr>
          <p:cNvSpPr/>
          <p:nvPr/>
        </p:nvSpPr>
        <p:spPr>
          <a:xfrm>
            <a:off x="403339" y="949999"/>
            <a:ext cx="11385321" cy="188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GA, GD and Services</a:t>
            </a: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Remaining voltages are all driven at 1.32V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necessary that services should always be above the other two, but this is handled internally by assuming that only GA and GD droop. 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 we assume GA, GD and Services at 1.32V.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4E582A-2A24-C52F-4B63-6225E7B8E0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406" b="59699"/>
          <a:stretch/>
        </p:blipFill>
        <p:spPr>
          <a:xfrm>
            <a:off x="549561" y="2947051"/>
            <a:ext cx="6271491" cy="248016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6CC7B71-B978-8291-41C4-934C1984CBA3}"/>
              </a:ext>
            </a:extLst>
          </p:cNvPr>
          <p:cNvSpPr/>
          <p:nvPr/>
        </p:nvSpPr>
        <p:spPr>
          <a:xfrm>
            <a:off x="937486" y="4053206"/>
            <a:ext cx="2549238" cy="2678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668CBE-3051-C8CE-E813-1BADD98E9E58}"/>
              </a:ext>
            </a:extLst>
          </p:cNvPr>
          <p:cNvSpPr/>
          <p:nvPr/>
        </p:nvSpPr>
        <p:spPr>
          <a:xfrm>
            <a:off x="6763163" y="2947051"/>
            <a:ext cx="5320145" cy="3729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 MOSAIX with </a:t>
            </a:r>
            <a:r>
              <a:rPr lang="en-GB" sz="2800" b="1" spc="-100" dirty="0" err="1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AncASIC</a:t>
            </a: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suggested it would be useful to be able to test the </a:t>
            </a:r>
            <a:r>
              <a:rPr lang="en-GB" sz="20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AncASIC</a:t>
            </a: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powering MOSAIX when ER2 returns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 some simulations to check if it is possible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Seems that it is (for the Expected 25 case) because designing for Max45 EIC-LAS leaves a lot of headroom</a:t>
            </a:r>
          </a:p>
        </p:txBody>
      </p:sp>
    </p:spTree>
    <p:extLst>
      <p:ext uri="{BB962C8B-B14F-4D97-AF65-F5344CB8AC3E}">
        <p14:creationId xmlns:p14="http://schemas.microsoft.com/office/powerpoint/2010/main" val="1587959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D4BC8A-D81F-8FF6-8E48-76B18A9548EC}"/>
              </a:ext>
            </a:extLst>
          </p:cNvPr>
          <p:cNvSpPr txBox="1"/>
          <p:nvPr/>
        </p:nvSpPr>
        <p:spPr>
          <a:xfrm>
            <a:off x="403340" y="180558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MOSAIX Supply Complexities…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114375-7818-9D0E-DA80-8F0E8513E155}"/>
              </a:ext>
            </a:extLst>
          </p:cNvPr>
          <p:cNvSpPr/>
          <p:nvPr/>
        </p:nvSpPr>
        <p:spPr>
          <a:xfrm>
            <a:off x="403339" y="949999"/>
            <a:ext cx="11385321" cy="2190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1.8V Problem…</a:t>
            </a: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MOSAIX requires not just a 1.2V supply, but also 1.8V to run the </a:t>
            </a:r>
            <a:r>
              <a:rPr lang="en-GB" sz="20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serialisers</a:t>
            </a: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AncASIC</a:t>
            </a: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itself will need a 1.8V supply for logic and the NVG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all SLDOs need to be in parallel, and if we run them at 1.8V, the 1.2V supplies will waste considerable power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F2A00B-CE9B-E3A4-7DFE-6BE05F286ABF}"/>
              </a:ext>
            </a:extLst>
          </p:cNvPr>
          <p:cNvSpPr/>
          <p:nvPr/>
        </p:nvSpPr>
        <p:spPr>
          <a:xfrm>
            <a:off x="403338" y="2814611"/>
            <a:ext cx="11385321" cy="3082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we do?</a:t>
            </a:r>
            <a:endParaRPr lang="en-GB" sz="1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the SLDOs at 1.8V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serial powering chains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NVG?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 power from the next stage?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 </a:t>
            </a:r>
            <a:r>
              <a:rPr lang="en-GB" sz="14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serialiser</a:t>
            </a:r>
            <a:r>
              <a:rPr lang="en-GB" sz="1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LDO from 65nm IP (</a:t>
            </a:r>
            <a:r>
              <a:rPr lang="en-GB" sz="14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serialiser</a:t>
            </a:r>
            <a:r>
              <a:rPr lang="en-GB" sz="1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itself is 1.2V)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 1.8V externally to each LAS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7DEF0E-BB36-F638-D723-2A5FFBB95F7F}"/>
              </a:ext>
            </a:extLst>
          </p:cNvPr>
          <p:cNvSpPr txBox="1"/>
          <p:nvPr/>
        </p:nvSpPr>
        <p:spPr>
          <a:xfrm>
            <a:off x="3242993" y="3182712"/>
            <a:ext cx="3699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Considerable waste of power - ~1.1W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977C88-5C75-3BDB-445C-03490A4DF092}"/>
              </a:ext>
            </a:extLst>
          </p:cNvPr>
          <p:cNvSpPr txBox="1"/>
          <p:nvPr/>
        </p:nvSpPr>
        <p:spPr>
          <a:xfrm>
            <a:off x="3453992" y="3594414"/>
            <a:ext cx="4381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Impossible – shared ground at various points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7848B1-B691-50FF-5747-518A2087C4F8}"/>
              </a:ext>
            </a:extLst>
          </p:cNvPr>
          <p:cNvSpPr txBox="1"/>
          <p:nvPr/>
        </p:nvSpPr>
        <p:spPr>
          <a:xfrm>
            <a:off x="2389326" y="4015586"/>
            <a:ext cx="426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6900"/>
                </a:solidFill>
              </a:rPr>
              <a:t>Could it step 1.2V up to 1.8V? Noise issues?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5A0BF6-A493-37D4-64F9-1062477A2284}"/>
              </a:ext>
            </a:extLst>
          </p:cNvPr>
          <p:cNvSpPr txBox="1"/>
          <p:nvPr/>
        </p:nvSpPr>
        <p:spPr>
          <a:xfrm>
            <a:off x="3748839" y="4445904"/>
            <a:ext cx="3719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6900"/>
                </a:solidFill>
              </a:rPr>
              <a:t>Routing complexity. Stability? Still a power waste - ~300mW. What about the last one?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1C92A7-1360-0D4D-698B-E66477379952}"/>
              </a:ext>
            </a:extLst>
          </p:cNvPr>
          <p:cNvSpPr/>
          <p:nvPr/>
        </p:nvSpPr>
        <p:spPr>
          <a:xfrm>
            <a:off x="8037180" y="4617546"/>
            <a:ext cx="76969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1.2V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EEC2B9-537E-679A-7FBF-7BC9EB471CBA}"/>
              </a:ext>
            </a:extLst>
          </p:cNvPr>
          <p:cNvSpPr/>
          <p:nvPr/>
        </p:nvSpPr>
        <p:spPr>
          <a:xfrm>
            <a:off x="8980821" y="4617546"/>
            <a:ext cx="76969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1.2V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7A7BA1-38C7-7272-6791-7842098C819B}"/>
              </a:ext>
            </a:extLst>
          </p:cNvPr>
          <p:cNvSpPr/>
          <p:nvPr/>
        </p:nvSpPr>
        <p:spPr>
          <a:xfrm>
            <a:off x="9902914" y="4617546"/>
            <a:ext cx="76969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0.4V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AF6925-B5E3-008C-D918-BC27C1D04050}"/>
              </a:ext>
            </a:extLst>
          </p:cNvPr>
          <p:cNvSpPr/>
          <p:nvPr/>
        </p:nvSpPr>
        <p:spPr>
          <a:xfrm>
            <a:off x="10926454" y="4628601"/>
            <a:ext cx="10860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EIC-LAS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66D2B7-4196-7CF9-341B-271F24F63F5B}"/>
              </a:ext>
            </a:extLst>
          </p:cNvPr>
          <p:cNvSpPr/>
          <p:nvPr/>
        </p:nvSpPr>
        <p:spPr>
          <a:xfrm>
            <a:off x="7957612" y="6065480"/>
            <a:ext cx="76969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1.2V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B5ADC2-7DEC-7B31-5ADA-333C644F3D39}"/>
              </a:ext>
            </a:extLst>
          </p:cNvPr>
          <p:cNvSpPr/>
          <p:nvPr/>
        </p:nvSpPr>
        <p:spPr>
          <a:xfrm>
            <a:off x="8901253" y="6065480"/>
            <a:ext cx="76969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1.2V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16FAC2-90AF-9571-7F5D-9AC5A102DE5B}"/>
              </a:ext>
            </a:extLst>
          </p:cNvPr>
          <p:cNvSpPr/>
          <p:nvPr/>
        </p:nvSpPr>
        <p:spPr>
          <a:xfrm>
            <a:off x="10834091" y="6065480"/>
            <a:ext cx="10860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EIC-LAS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AF57E09-30F5-F1D9-9388-9B3034812AA7}"/>
              </a:ext>
            </a:extLst>
          </p:cNvPr>
          <p:cNvCxnSpPr>
            <a:stCxn id="9" idx="0"/>
          </p:cNvCxnSpPr>
          <p:nvPr/>
        </p:nvCxnSpPr>
        <p:spPr>
          <a:xfrm flipH="1" flipV="1">
            <a:off x="8422026" y="4266589"/>
            <a:ext cx="1" cy="350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6C98BE5-CE09-A110-FE55-662461713E31}"/>
              </a:ext>
            </a:extLst>
          </p:cNvPr>
          <p:cNvCxnSpPr/>
          <p:nvPr/>
        </p:nvCxnSpPr>
        <p:spPr>
          <a:xfrm flipH="1" flipV="1">
            <a:off x="9360974" y="4263131"/>
            <a:ext cx="1" cy="350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9EC64C0-48EA-82A0-A274-2BA45468298F}"/>
              </a:ext>
            </a:extLst>
          </p:cNvPr>
          <p:cNvCxnSpPr/>
          <p:nvPr/>
        </p:nvCxnSpPr>
        <p:spPr>
          <a:xfrm flipH="1" flipV="1">
            <a:off x="10283836" y="4243510"/>
            <a:ext cx="1" cy="350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1FE6D06-2E6B-73BF-A897-6BBAB54A7C47}"/>
              </a:ext>
            </a:extLst>
          </p:cNvPr>
          <p:cNvCxnSpPr>
            <a:cxnSpLocks/>
          </p:cNvCxnSpPr>
          <p:nvPr/>
        </p:nvCxnSpPr>
        <p:spPr>
          <a:xfrm flipH="1">
            <a:off x="8400478" y="4248214"/>
            <a:ext cx="18657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31A1EBA-91A9-6023-6CAF-8585B57F2434}"/>
              </a:ext>
            </a:extLst>
          </p:cNvPr>
          <p:cNvCxnSpPr/>
          <p:nvPr/>
        </p:nvCxnSpPr>
        <p:spPr>
          <a:xfrm flipH="1" flipV="1">
            <a:off x="9370129" y="3878883"/>
            <a:ext cx="1" cy="350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707C64B-5D14-817C-DCA7-744FA6694C88}"/>
              </a:ext>
            </a:extLst>
          </p:cNvPr>
          <p:cNvCxnSpPr/>
          <p:nvPr/>
        </p:nvCxnSpPr>
        <p:spPr>
          <a:xfrm flipH="1" flipV="1">
            <a:off x="8404401" y="5002122"/>
            <a:ext cx="1" cy="350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066AB88-C8CA-33D4-2F27-291DDA07B0A2}"/>
              </a:ext>
            </a:extLst>
          </p:cNvPr>
          <p:cNvCxnSpPr/>
          <p:nvPr/>
        </p:nvCxnSpPr>
        <p:spPr>
          <a:xfrm flipH="1" flipV="1">
            <a:off x="9343349" y="4998664"/>
            <a:ext cx="1" cy="350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862EF3A-E329-B957-E5E8-C99DEC3E1D98}"/>
              </a:ext>
            </a:extLst>
          </p:cNvPr>
          <p:cNvCxnSpPr/>
          <p:nvPr/>
        </p:nvCxnSpPr>
        <p:spPr>
          <a:xfrm flipH="1" flipV="1">
            <a:off x="10266211" y="4979043"/>
            <a:ext cx="1" cy="350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CF9F867-53E4-01A8-388A-0D1BE039F6E0}"/>
              </a:ext>
            </a:extLst>
          </p:cNvPr>
          <p:cNvCxnSpPr>
            <a:cxnSpLocks/>
          </p:cNvCxnSpPr>
          <p:nvPr/>
        </p:nvCxnSpPr>
        <p:spPr>
          <a:xfrm flipH="1">
            <a:off x="8382853" y="5328440"/>
            <a:ext cx="18657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4A6F93F-1B64-98A0-EB90-9684C34E93C3}"/>
              </a:ext>
            </a:extLst>
          </p:cNvPr>
          <p:cNvCxnSpPr/>
          <p:nvPr/>
        </p:nvCxnSpPr>
        <p:spPr>
          <a:xfrm flipH="1" flipV="1">
            <a:off x="8400202" y="5705841"/>
            <a:ext cx="1" cy="350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56B4CC7-74A3-9179-6339-6FA5B8A13EA1}"/>
              </a:ext>
            </a:extLst>
          </p:cNvPr>
          <p:cNvCxnSpPr/>
          <p:nvPr/>
        </p:nvCxnSpPr>
        <p:spPr>
          <a:xfrm flipH="1" flipV="1">
            <a:off x="9339150" y="5702383"/>
            <a:ext cx="1" cy="350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433277E-60C8-BD08-5713-0A4DDC30028A}"/>
              </a:ext>
            </a:extLst>
          </p:cNvPr>
          <p:cNvCxnSpPr>
            <a:cxnSpLocks/>
          </p:cNvCxnSpPr>
          <p:nvPr/>
        </p:nvCxnSpPr>
        <p:spPr>
          <a:xfrm flipH="1">
            <a:off x="8378654" y="5687466"/>
            <a:ext cx="991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3C58F42-43C0-DA31-422A-0CF143206AD2}"/>
              </a:ext>
            </a:extLst>
          </p:cNvPr>
          <p:cNvCxnSpPr/>
          <p:nvPr/>
        </p:nvCxnSpPr>
        <p:spPr>
          <a:xfrm flipH="1" flipV="1">
            <a:off x="9348305" y="5318135"/>
            <a:ext cx="1" cy="350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2D1FA7C-02FE-EB6F-AB28-13DF69D04C2E}"/>
              </a:ext>
            </a:extLst>
          </p:cNvPr>
          <p:cNvSpPr/>
          <p:nvPr/>
        </p:nvSpPr>
        <p:spPr>
          <a:xfrm>
            <a:off x="9430327" y="6419273"/>
            <a:ext cx="1754909" cy="265237"/>
          </a:xfrm>
          <a:custGeom>
            <a:avLst/>
            <a:gdLst>
              <a:gd name="connsiteX0" fmla="*/ 0 w 1754909"/>
              <a:gd name="connsiteY0" fmla="*/ 27709 h 265237"/>
              <a:gd name="connsiteX1" fmla="*/ 166255 w 1754909"/>
              <a:gd name="connsiteY1" fmla="*/ 212436 h 265237"/>
              <a:gd name="connsiteX2" fmla="*/ 267855 w 1754909"/>
              <a:gd name="connsiteY2" fmla="*/ 249382 h 265237"/>
              <a:gd name="connsiteX3" fmla="*/ 424873 w 1754909"/>
              <a:gd name="connsiteY3" fmla="*/ 240145 h 265237"/>
              <a:gd name="connsiteX4" fmla="*/ 480291 w 1754909"/>
              <a:gd name="connsiteY4" fmla="*/ 230909 h 265237"/>
              <a:gd name="connsiteX5" fmla="*/ 711200 w 1754909"/>
              <a:gd name="connsiteY5" fmla="*/ 249382 h 265237"/>
              <a:gd name="connsiteX6" fmla="*/ 1597891 w 1754909"/>
              <a:gd name="connsiteY6" fmla="*/ 184727 h 265237"/>
              <a:gd name="connsiteX7" fmla="*/ 1644073 w 1754909"/>
              <a:gd name="connsiteY7" fmla="*/ 166254 h 265237"/>
              <a:gd name="connsiteX8" fmla="*/ 1662546 w 1754909"/>
              <a:gd name="connsiteY8" fmla="*/ 129309 h 265237"/>
              <a:gd name="connsiteX9" fmla="*/ 1690255 w 1754909"/>
              <a:gd name="connsiteY9" fmla="*/ 110836 h 265237"/>
              <a:gd name="connsiteX10" fmla="*/ 1708728 w 1754909"/>
              <a:gd name="connsiteY10" fmla="*/ 83127 h 265237"/>
              <a:gd name="connsiteX11" fmla="*/ 1717964 w 1754909"/>
              <a:gd name="connsiteY11" fmla="*/ 55418 h 265237"/>
              <a:gd name="connsiteX12" fmla="*/ 1745673 w 1754909"/>
              <a:gd name="connsiteY12" fmla="*/ 18472 h 265237"/>
              <a:gd name="connsiteX13" fmla="*/ 1754909 w 1754909"/>
              <a:gd name="connsiteY13" fmla="*/ 0 h 26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54909" h="265237">
                <a:moveTo>
                  <a:pt x="0" y="27709"/>
                </a:moveTo>
                <a:cubicBezTo>
                  <a:pt x="51800" y="105407"/>
                  <a:pt x="73303" y="145510"/>
                  <a:pt x="166255" y="212436"/>
                </a:cubicBezTo>
                <a:cubicBezTo>
                  <a:pt x="195500" y="233492"/>
                  <a:pt x="233988" y="237067"/>
                  <a:pt x="267855" y="249382"/>
                </a:cubicBezTo>
                <a:cubicBezTo>
                  <a:pt x="320194" y="246303"/>
                  <a:pt x="372640" y="244687"/>
                  <a:pt x="424873" y="240145"/>
                </a:cubicBezTo>
                <a:cubicBezTo>
                  <a:pt x="443530" y="238523"/>
                  <a:pt x="461564" y="230909"/>
                  <a:pt x="480291" y="230909"/>
                </a:cubicBezTo>
                <a:cubicBezTo>
                  <a:pt x="515282" y="230909"/>
                  <a:pt x="667481" y="245407"/>
                  <a:pt x="711200" y="249382"/>
                </a:cubicBezTo>
                <a:cubicBezTo>
                  <a:pt x="1831726" y="211181"/>
                  <a:pt x="1253065" y="343877"/>
                  <a:pt x="1597891" y="184727"/>
                </a:cubicBezTo>
                <a:cubicBezTo>
                  <a:pt x="1612945" y="177779"/>
                  <a:pt x="1628679" y="172412"/>
                  <a:pt x="1644073" y="166254"/>
                </a:cubicBezTo>
                <a:cubicBezTo>
                  <a:pt x="1650231" y="153939"/>
                  <a:pt x="1653731" y="139886"/>
                  <a:pt x="1662546" y="129309"/>
                </a:cubicBezTo>
                <a:cubicBezTo>
                  <a:pt x="1669653" y="120781"/>
                  <a:pt x="1682406" y="118685"/>
                  <a:pt x="1690255" y="110836"/>
                </a:cubicBezTo>
                <a:cubicBezTo>
                  <a:pt x="1698104" y="102987"/>
                  <a:pt x="1702570" y="92363"/>
                  <a:pt x="1708728" y="83127"/>
                </a:cubicBezTo>
                <a:cubicBezTo>
                  <a:pt x="1711807" y="73891"/>
                  <a:pt x="1713134" y="63871"/>
                  <a:pt x="1717964" y="55418"/>
                </a:cubicBezTo>
                <a:cubicBezTo>
                  <a:pt x="1725601" y="42052"/>
                  <a:pt x="1737134" y="31281"/>
                  <a:pt x="1745673" y="18472"/>
                </a:cubicBezTo>
                <a:cubicBezTo>
                  <a:pt x="1749492" y="12744"/>
                  <a:pt x="1751830" y="6157"/>
                  <a:pt x="1754909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516C035-5F52-6756-D9C6-A26039041F96}"/>
              </a:ext>
            </a:extLst>
          </p:cNvPr>
          <p:cNvSpPr/>
          <p:nvPr/>
        </p:nvSpPr>
        <p:spPr>
          <a:xfrm>
            <a:off x="10510982" y="4535055"/>
            <a:ext cx="729673" cy="1542472"/>
          </a:xfrm>
          <a:custGeom>
            <a:avLst/>
            <a:gdLst>
              <a:gd name="connsiteX0" fmla="*/ 0 w 729673"/>
              <a:gd name="connsiteY0" fmla="*/ 92363 h 1542472"/>
              <a:gd name="connsiteX1" fmla="*/ 18473 w 729673"/>
              <a:gd name="connsiteY1" fmla="*/ 46181 h 1542472"/>
              <a:gd name="connsiteX2" fmla="*/ 110836 w 729673"/>
              <a:gd name="connsiteY2" fmla="*/ 0 h 1542472"/>
              <a:gd name="connsiteX3" fmla="*/ 203200 w 729673"/>
              <a:gd name="connsiteY3" fmla="*/ 27709 h 1542472"/>
              <a:gd name="connsiteX4" fmla="*/ 230909 w 729673"/>
              <a:gd name="connsiteY4" fmla="*/ 92363 h 1542472"/>
              <a:gd name="connsiteX5" fmla="*/ 240145 w 729673"/>
              <a:gd name="connsiteY5" fmla="*/ 304800 h 1542472"/>
              <a:gd name="connsiteX6" fmla="*/ 267854 w 729673"/>
              <a:gd name="connsiteY6" fmla="*/ 369454 h 1542472"/>
              <a:gd name="connsiteX7" fmla="*/ 341745 w 729673"/>
              <a:gd name="connsiteY7" fmla="*/ 508000 h 1542472"/>
              <a:gd name="connsiteX8" fmla="*/ 314036 w 729673"/>
              <a:gd name="connsiteY8" fmla="*/ 646545 h 1542472"/>
              <a:gd name="connsiteX9" fmla="*/ 286327 w 729673"/>
              <a:gd name="connsiteY9" fmla="*/ 692727 h 1542472"/>
              <a:gd name="connsiteX10" fmla="*/ 267854 w 729673"/>
              <a:gd name="connsiteY10" fmla="*/ 748145 h 1542472"/>
              <a:gd name="connsiteX11" fmla="*/ 286327 w 729673"/>
              <a:gd name="connsiteY11" fmla="*/ 840509 h 1542472"/>
              <a:gd name="connsiteX12" fmla="*/ 332509 w 729673"/>
              <a:gd name="connsiteY12" fmla="*/ 914400 h 1542472"/>
              <a:gd name="connsiteX13" fmla="*/ 424873 w 729673"/>
              <a:gd name="connsiteY13" fmla="*/ 1016000 h 1542472"/>
              <a:gd name="connsiteX14" fmla="*/ 508000 w 729673"/>
              <a:gd name="connsiteY14" fmla="*/ 1089890 h 1542472"/>
              <a:gd name="connsiteX15" fmla="*/ 535709 w 729673"/>
              <a:gd name="connsiteY15" fmla="*/ 1117600 h 1542472"/>
              <a:gd name="connsiteX16" fmla="*/ 572654 w 729673"/>
              <a:gd name="connsiteY16" fmla="*/ 1330036 h 1542472"/>
              <a:gd name="connsiteX17" fmla="*/ 618836 w 729673"/>
              <a:gd name="connsiteY17" fmla="*/ 1394690 h 1542472"/>
              <a:gd name="connsiteX18" fmla="*/ 637309 w 729673"/>
              <a:gd name="connsiteY18" fmla="*/ 1422400 h 1542472"/>
              <a:gd name="connsiteX19" fmla="*/ 729673 w 729673"/>
              <a:gd name="connsiteY19" fmla="*/ 1524000 h 1542472"/>
              <a:gd name="connsiteX20" fmla="*/ 729673 w 729673"/>
              <a:gd name="connsiteY20" fmla="*/ 1542472 h 154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29673" h="1542472">
                <a:moveTo>
                  <a:pt x="0" y="92363"/>
                </a:moveTo>
                <a:cubicBezTo>
                  <a:pt x="6158" y="76969"/>
                  <a:pt x="8525" y="59445"/>
                  <a:pt x="18473" y="46181"/>
                </a:cubicBezTo>
                <a:cubicBezTo>
                  <a:pt x="40358" y="17001"/>
                  <a:pt x="79568" y="10422"/>
                  <a:pt x="110836" y="0"/>
                </a:cubicBezTo>
                <a:cubicBezTo>
                  <a:pt x="141624" y="9236"/>
                  <a:pt x="177722" y="8111"/>
                  <a:pt x="203200" y="27709"/>
                </a:cubicBezTo>
                <a:cubicBezTo>
                  <a:pt x="221785" y="42005"/>
                  <a:pt x="227810" y="69122"/>
                  <a:pt x="230909" y="92363"/>
                </a:cubicBezTo>
                <a:cubicBezTo>
                  <a:pt x="240277" y="162620"/>
                  <a:pt x="230777" y="234543"/>
                  <a:pt x="240145" y="304800"/>
                </a:cubicBezTo>
                <a:cubicBezTo>
                  <a:pt x="243244" y="328041"/>
                  <a:pt x="257938" y="348207"/>
                  <a:pt x="267854" y="369454"/>
                </a:cubicBezTo>
                <a:cubicBezTo>
                  <a:pt x="298426" y="434965"/>
                  <a:pt x="306889" y="447001"/>
                  <a:pt x="341745" y="508000"/>
                </a:cubicBezTo>
                <a:cubicBezTo>
                  <a:pt x="332509" y="554182"/>
                  <a:pt x="327569" y="601435"/>
                  <a:pt x="314036" y="646545"/>
                </a:cubicBezTo>
                <a:cubicBezTo>
                  <a:pt x="308877" y="663740"/>
                  <a:pt x="293756" y="676384"/>
                  <a:pt x="286327" y="692727"/>
                </a:cubicBezTo>
                <a:cubicBezTo>
                  <a:pt x="278269" y="710454"/>
                  <a:pt x="274012" y="729672"/>
                  <a:pt x="267854" y="748145"/>
                </a:cubicBezTo>
                <a:cubicBezTo>
                  <a:pt x="274012" y="778933"/>
                  <a:pt x="274947" y="811246"/>
                  <a:pt x="286327" y="840509"/>
                </a:cubicBezTo>
                <a:cubicBezTo>
                  <a:pt x="296854" y="867579"/>
                  <a:pt x="314511" y="891603"/>
                  <a:pt x="332509" y="914400"/>
                </a:cubicBezTo>
                <a:cubicBezTo>
                  <a:pt x="360870" y="950324"/>
                  <a:pt x="392509" y="983636"/>
                  <a:pt x="424873" y="1016000"/>
                </a:cubicBezTo>
                <a:cubicBezTo>
                  <a:pt x="451088" y="1042215"/>
                  <a:pt x="480671" y="1064839"/>
                  <a:pt x="508000" y="1089890"/>
                </a:cubicBezTo>
                <a:cubicBezTo>
                  <a:pt x="517629" y="1098717"/>
                  <a:pt x="526473" y="1108363"/>
                  <a:pt x="535709" y="1117600"/>
                </a:cubicBezTo>
                <a:cubicBezTo>
                  <a:pt x="548024" y="1188412"/>
                  <a:pt x="532784" y="1270233"/>
                  <a:pt x="572654" y="1330036"/>
                </a:cubicBezTo>
                <a:cubicBezTo>
                  <a:pt x="616198" y="1395351"/>
                  <a:pt x="561541" y="1314476"/>
                  <a:pt x="618836" y="1394690"/>
                </a:cubicBezTo>
                <a:cubicBezTo>
                  <a:pt x="625288" y="1403723"/>
                  <a:pt x="629459" y="1414550"/>
                  <a:pt x="637309" y="1422400"/>
                </a:cubicBezTo>
                <a:cubicBezTo>
                  <a:pt x="655322" y="1440413"/>
                  <a:pt x="729673" y="1487704"/>
                  <a:pt x="729673" y="1524000"/>
                </a:cubicBezTo>
                <a:lnTo>
                  <a:pt x="729673" y="1542472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4CFAF2-3F99-BAEA-6AE2-06C0A31388A3}"/>
              </a:ext>
            </a:extLst>
          </p:cNvPr>
          <p:cNvSpPr txBox="1"/>
          <p:nvPr/>
        </p:nvSpPr>
        <p:spPr>
          <a:xfrm>
            <a:off x="8221259" y="6469035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V=0V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5517FB-59F9-8817-76F2-6151790493DA}"/>
              </a:ext>
            </a:extLst>
          </p:cNvPr>
          <p:cNvSpPr txBox="1"/>
          <p:nvPr/>
        </p:nvSpPr>
        <p:spPr>
          <a:xfrm>
            <a:off x="7948080" y="5356087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V= ~1.4V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DFAC40-5A21-6191-4727-5768F11E535E}"/>
              </a:ext>
            </a:extLst>
          </p:cNvPr>
          <p:cNvSpPr txBox="1"/>
          <p:nvPr/>
        </p:nvSpPr>
        <p:spPr>
          <a:xfrm>
            <a:off x="4043237" y="5379336"/>
            <a:ext cx="3719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6900"/>
                </a:solidFill>
              </a:rPr>
              <a:t>Would need 8 lines (supply and return for each of 4 LAS).</a:t>
            </a:r>
          </a:p>
        </p:txBody>
      </p:sp>
    </p:spTree>
    <p:extLst>
      <p:ext uri="{BB962C8B-B14F-4D97-AF65-F5344CB8AC3E}">
        <p14:creationId xmlns:p14="http://schemas.microsoft.com/office/powerpoint/2010/main" val="3568354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46CCEF-22F7-C4B5-F426-0A98DB672ADD}"/>
              </a:ext>
            </a:extLst>
          </p:cNvPr>
          <p:cNvSpPr txBox="1"/>
          <p:nvPr/>
        </p:nvSpPr>
        <p:spPr>
          <a:xfrm>
            <a:off x="403340" y="180558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MOSAIX Supply Complexities…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0F3EB1-B25B-DBC3-5418-0BDE1C8DE4AE}"/>
              </a:ext>
            </a:extLst>
          </p:cNvPr>
          <p:cNvSpPr/>
          <p:nvPr/>
        </p:nvSpPr>
        <p:spPr>
          <a:xfrm>
            <a:off x="403339" y="949999"/>
            <a:ext cx="11385321" cy="4037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1.8V Solution?</a:t>
            </a: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João’s idea to edit the 65nm database to skip the LDO seems like a good one. 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yet have a solution to powering the </a:t>
            </a:r>
            <a:r>
              <a:rPr lang="en-GB" sz="20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AncASIC</a:t>
            </a: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circuits that run at 1.8V.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does seem that the </a:t>
            </a:r>
            <a:r>
              <a:rPr lang="en-GB" sz="20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serialiser</a:t>
            </a: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could be separated from it’s LDO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for the rest of this presentation, I will assume that the </a:t>
            </a:r>
            <a:r>
              <a:rPr lang="en-GB" sz="20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serialiser</a:t>
            </a: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be powered at 1.2V in order to get an overall power number. 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should perhaps suggest to the higher SVT that they think about point-to-point powering of the 1.8V system just in case (would mean 8 extra wires)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6927E6-4D7D-280C-4C19-78F7E155D4B4}"/>
              </a:ext>
            </a:extLst>
          </p:cNvPr>
          <p:cNvSpPr txBox="1"/>
          <p:nvPr/>
        </p:nvSpPr>
        <p:spPr>
          <a:xfrm>
            <a:off x="3796146" y="2555567"/>
            <a:ext cx="83958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 dirty="0"/>
              <a:t>https://indico.cern.ch/event/1376523/contributions/5785064/attachments/2789901/4865135/ALPIDE_65_30_01_2024.pdf</a:t>
            </a:r>
          </a:p>
        </p:txBody>
      </p:sp>
    </p:spTree>
    <p:extLst>
      <p:ext uri="{BB962C8B-B14F-4D97-AF65-F5344CB8AC3E}">
        <p14:creationId xmlns:p14="http://schemas.microsoft.com/office/powerpoint/2010/main" val="3291139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3BA6E7-7E39-F515-D228-6FB36960ADD4}"/>
              </a:ext>
            </a:extLst>
          </p:cNvPr>
          <p:cNvSpPr txBox="1"/>
          <p:nvPr/>
        </p:nvSpPr>
        <p:spPr>
          <a:xfrm>
            <a:off x="403340" y="180558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Power Consumption </a:t>
            </a:r>
            <a:r>
              <a:rPr lang="en-US" sz="4400" b="1" spc="-1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Earlier Estimates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26951ED-709E-503A-BE44-8CFDB1109D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437120"/>
              </p:ext>
            </p:extLst>
          </p:nvPr>
        </p:nvGraphicFramePr>
        <p:xfrm>
          <a:off x="535709" y="958466"/>
          <a:ext cx="8128000" cy="15240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0756837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8404914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83771964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69754352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536104591"/>
                    </a:ext>
                  </a:extLst>
                </a:gridCol>
              </a:tblGrid>
              <a:tr h="279361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Power Consumption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148195"/>
                  </a:ext>
                </a:extLst>
              </a:tr>
              <a:tr h="279361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 RSU 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 RSU 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MOSAIX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916199"/>
                  </a:ext>
                </a:extLst>
              </a:tr>
              <a:tr h="279361">
                <a:tc>
                  <a:txBody>
                    <a:bodyPr/>
                    <a:lstStyle/>
                    <a:p>
                      <a:r>
                        <a:rPr lang="en-GB" sz="1400" dirty="0"/>
                        <a:t>LEC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mW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039268"/>
                  </a:ext>
                </a:extLst>
              </a:tr>
              <a:tr h="279361">
                <a:tc>
                  <a:txBody>
                    <a:bodyPr/>
                    <a:lstStyle/>
                    <a:p>
                      <a:r>
                        <a:rPr lang="en-GB" sz="1400" dirty="0"/>
                        <a:t>RSUs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mW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1303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963604"/>
                  </a:ext>
                </a:extLst>
              </a:tr>
              <a:tr h="279361">
                <a:tc>
                  <a:txBody>
                    <a:bodyPr/>
                    <a:lstStyle/>
                    <a:p>
                      <a:r>
                        <a:rPr lang="en-GB" sz="1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mW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1348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51046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E562ED-416F-3193-FA5F-2FF65BF8AC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557753"/>
              </p:ext>
            </p:extLst>
          </p:nvPr>
        </p:nvGraphicFramePr>
        <p:xfrm>
          <a:off x="535709" y="2628132"/>
          <a:ext cx="8128000" cy="15240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0756837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8404914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83771964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69754352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536104591"/>
                    </a:ext>
                  </a:extLst>
                </a:gridCol>
              </a:tblGrid>
              <a:tr h="279361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Power Consumption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148195"/>
                  </a:ext>
                </a:extLst>
              </a:tr>
              <a:tr h="279361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 RSU 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 RSU 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MOSAIX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916199"/>
                  </a:ext>
                </a:extLst>
              </a:tr>
              <a:tr h="279361">
                <a:tc>
                  <a:txBody>
                    <a:bodyPr/>
                    <a:lstStyle/>
                    <a:p>
                      <a:r>
                        <a:rPr lang="en-GB" sz="1400" dirty="0"/>
                        <a:t>LEC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mW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039268"/>
                  </a:ext>
                </a:extLst>
              </a:tr>
              <a:tr h="279361">
                <a:tc>
                  <a:txBody>
                    <a:bodyPr/>
                    <a:lstStyle/>
                    <a:p>
                      <a:r>
                        <a:rPr lang="en-GB" sz="1400" dirty="0"/>
                        <a:t>RSUs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mW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889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1066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2133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963604"/>
                  </a:ext>
                </a:extLst>
              </a:tr>
              <a:tr h="279361">
                <a:tc>
                  <a:txBody>
                    <a:bodyPr/>
                    <a:lstStyle/>
                    <a:p>
                      <a:r>
                        <a:rPr lang="en-GB" sz="1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mW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1585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1763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2829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51046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72F688B-E461-9649-0D0B-0D5A0404E5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72651"/>
              </p:ext>
            </p:extLst>
          </p:nvPr>
        </p:nvGraphicFramePr>
        <p:xfrm>
          <a:off x="535709" y="4304532"/>
          <a:ext cx="8128000" cy="15240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0756837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8404914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83771964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69754352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536104591"/>
                    </a:ext>
                  </a:extLst>
                </a:gridCol>
              </a:tblGrid>
              <a:tr h="279361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Power Consumption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148195"/>
                  </a:ext>
                </a:extLst>
              </a:tr>
              <a:tr h="279361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 RSU 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 RSU 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MOSAIX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916199"/>
                  </a:ext>
                </a:extLst>
              </a:tr>
              <a:tr h="279361">
                <a:tc>
                  <a:txBody>
                    <a:bodyPr/>
                    <a:lstStyle/>
                    <a:p>
                      <a:r>
                        <a:rPr lang="en-GB" sz="1400" dirty="0"/>
                        <a:t>LEC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mW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039268"/>
                  </a:ext>
                </a:extLst>
              </a:tr>
              <a:tr h="279361">
                <a:tc>
                  <a:txBody>
                    <a:bodyPr/>
                    <a:lstStyle/>
                    <a:p>
                      <a:r>
                        <a:rPr lang="en-GB" sz="1400" dirty="0"/>
                        <a:t>RSUs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mW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1536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3072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963604"/>
                  </a:ext>
                </a:extLst>
              </a:tr>
              <a:tr h="279361">
                <a:tc>
                  <a:txBody>
                    <a:bodyPr/>
                    <a:lstStyle/>
                    <a:p>
                      <a:r>
                        <a:rPr lang="en-GB" sz="1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mW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1976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2235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3768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510466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29833B4-4D7E-B403-E077-D782461AFE3D}"/>
              </a:ext>
            </a:extLst>
          </p:cNvPr>
          <p:cNvSpPr/>
          <p:nvPr/>
        </p:nvSpPr>
        <p:spPr>
          <a:xfrm>
            <a:off x="8765309" y="949999"/>
            <a:ext cx="1662546" cy="1524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Expected 25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95FDD8-C35D-9C8F-DE8F-BB7246C0BAFB}"/>
              </a:ext>
            </a:extLst>
          </p:cNvPr>
          <p:cNvSpPr/>
          <p:nvPr/>
        </p:nvSpPr>
        <p:spPr>
          <a:xfrm>
            <a:off x="8765309" y="2626399"/>
            <a:ext cx="1662546" cy="1524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Max 25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78AD04-D2E6-6F00-7554-45B0F1F488AF}"/>
              </a:ext>
            </a:extLst>
          </p:cNvPr>
          <p:cNvSpPr/>
          <p:nvPr/>
        </p:nvSpPr>
        <p:spPr>
          <a:xfrm>
            <a:off x="8765309" y="4304532"/>
            <a:ext cx="1662546" cy="1524000"/>
          </a:xfrm>
          <a:prstGeom prst="rect">
            <a:avLst/>
          </a:prstGeom>
          <a:solidFill>
            <a:srgbClr val="F4AFA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Max 45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0A8F5F-60FA-F059-9C57-C9A4E424F032}"/>
              </a:ext>
            </a:extLst>
          </p:cNvPr>
          <p:cNvSpPr txBox="1"/>
          <p:nvPr/>
        </p:nvSpPr>
        <p:spPr>
          <a:xfrm>
            <a:off x="10427855" y="919232"/>
            <a:ext cx="178261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2 published sources of data (power densities, and supply current breakdown)</a:t>
            </a:r>
          </a:p>
          <a:p>
            <a:endParaRPr lang="en-GB" sz="1600" b="1" dirty="0">
              <a:solidFill>
                <a:srgbClr val="FF0000"/>
              </a:solidFill>
            </a:endParaRPr>
          </a:p>
          <a:p>
            <a:r>
              <a:rPr lang="en-GB" sz="1600" b="1" dirty="0">
                <a:solidFill>
                  <a:srgbClr val="FF0000"/>
                </a:solidFill>
              </a:rPr>
              <a:t>LEC does not vary at all in the power density figures</a:t>
            </a:r>
          </a:p>
          <a:p>
            <a:endParaRPr lang="en-GB" sz="1600" b="1" dirty="0">
              <a:solidFill>
                <a:srgbClr val="FF0000"/>
              </a:solidFill>
            </a:endParaRPr>
          </a:p>
          <a:p>
            <a:r>
              <a:rPr lang="en-GB" sz="1600" b="1" dirty="0">
                <a:solidFill>
                  <a:srgbClr val="FF0000"/>
                </a:solidFill>
              </a:rPr>
              <a:t>Separation into supplies does not include Expected/Max variation</a:t>
            </a:r>
          </a:p>
          <a:p>
            <a:endParaRPr lang="en-GB" sz="1600" b="1" dirty="0">
              <a:solidFill>
                <a:srgbClr val="FF0000"/>
              </a:solidFill>
            </a:endParaRPr>
          </a:p>
          <a:p>
            <a:r>
              <a:rPr lang="en-GB" sz="1600" b="1" dirty="0">
                <a:solidFill>
                  <a:srgbClr val="FF0000"/>
                </a:solidFill>
              </a:rPr>
              <a:t>How to reconcile?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A14C33-6E9F-1694-95A7-FF223C60F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848" y="5683565"/>
            <a:ext cx="5506152" cy="121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309F0F-2A02-FE84-08D0-A7BCDB7E55AC}"/>
              </a:ext>
            </a:extLst>
          </p:cNvPr>
          <p:cNvSpPr txBox="1"/>
          <p:nvPr/>
        </p:nvSpPr>
        <p:spPr>
          <a:xfrm>
            <a:off x="403340" y="180558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Power Consumption </a:t>
            </a:r>
            <a:r>
              <a:rPr lang="en-US" sz="4400" b="1" spc="-1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Earlier Estimates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ACD5D6-B11D-0E1D-FC3A-C69D196CCDFA}"/>
              </a:ext>
            </a:extLst>
          </p:cNvPr>
          <p:cNvSpPr/>
          <p:nvPr/>
        </p:nvSpPr>
        <p:spPr>
          <a:xfrm>
            <a:off x="403339" y="949999"/>
            <a:ext cx="11385321" cy="4344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 individual supply estimates</a:t>
            </a: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only really make worst case assumptions:</a:t>
            </a:r>
          </a:p>
          <a:p>
            <a:pPr marL="1371600" lvl="2" indent="-457200" fontAlgn="base">
              <a:buFont typeface="+mj-lt"/>
              <a:buAutoNum type="arabicPeriod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RSU LAS</a:t>
            </a:r>
          </a:p>
          <a:p>
            <a:pPr marL="1371600" lvl="2" indent="-457200" fontAlgn="base">
              <a:buFont typeface="+mj-lt"/>
              <a:buAutoNum type="arabicPeriod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25 to Max 45 is 65% variation.</a:t>
            </a:r>
          </a:p>
          <a:p>
            <a:pPr marL="1371600" lvl="2" indent="-457200" fontAlgn="base">
              <a:buFont typeface="+mj-lt"/>
              <a:buAutoNum type="arabicPeriod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this also to the LEC and assume published number is Expected 25.</a:t>
            </a:r>
          </a:p>
          <a:p>
            <a:pPr marL="1371600" lvl="2" indent="-457200" fontAlgn="base">
              <a:buFont typeface="+mj-lt"/>
              <a:buAutoNum type="arabicPeriod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Worst case numbers are then 1536mW for the RSUs and 1148mW for the LEC.</a:t>
            </a:r>
          </a:p>
          <a:p>
            <a:pPr marL="1371600" lvl="2" indent="-457200" fontAlgn="base">
              <a:buFont typeface="+mj-lt"/>
              <a:buAutoNum type="arabicPeriod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2684mW</a:t>
            </a:r>
          </a:p>
          <a:p>
            <a:pPr marL="1371600" lvl="2" indent="-457200" fontAlgn="base">
              <a:buFont typeface="+mj-lt"/>
              <a:buAutoNum type="arabicPeriod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this compare to the published supply numbers (MOSAIX – 12RSU)?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7BD80D-B43A-49AD-1C93-D5A576A12C75}"/>
              </a:ext>
            </a:extLst>
          </p:cNvPr>
          <p:cNvSpPr txBox="1"/>
          <p:nvPr/>
        </p:nvSpPr>
        <p:spPr>
          <a:xfrm>
            <a:off x="7259781" y="1332972"/>
            <a:ext cx="4464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N.B. We can make better case assumptions if we like, but we should do it consciously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0E79EB-065A-1D7B-20E7-3DEE06507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23" y="4045144"/>
            <a:ext cx="7040272" cy="154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991E82-5287-D03A-FDC8-DC87F86DCB08}"/>
              </a:ext>
            </a:extLst>
          </p:cNvPr>
          <p:cNvSpPr txBox="1"/>
          <p:nvPr/>
        </p:nvSpPr>
        <p:spPr>
          <a:xfrm>
            <a:off x="7526919" y="4393773"/>
            <a:ext cx="85311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272mW</a:t>
            </a:r>
          </a:p>
          <a:p>
            <a:r>
              <a:rPr lang="en-GB" sz="1400" dirty="0"/>
              <a:t>648mW</a:t>
            </a:r>
          </a:p>
          <a:p>
            <a:r>
              <a:rPr lang="en-GB" sz="1400" dirty="0"/>
              <a:t>1643mW</a:t>
            </a:r>
          </a:p>
          <a:p>
            <a:r>
              <a:rPr lang="en-GB" sz="1400" dirty="0"/>
              <a:t>360 </a:t>
            </a:r>
            <a:r>
              <a:rPr lang="en-GB" sz="1400" dirty="0" err="1"/>
              <a:t>mW</a:t>
            </a:r>
            <a:endParaRPr lang="en-GB" sz="1400" dirty="0"/>
          </a:p>
          <a:p>
            <a:r>
              <a:rPr lang="en-GB" sz="1400" dirty="0"/>
              <a:t>XXXXXX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C11BF9-AB18-4636-382F-41337DD1A4B6}"/>
              </a:ext>
            </a:extLst>
          </p:cNvPr>
          <p:cNvSpPr txBox="1"/>
          <p:nvPr/>
        </p:nvSpPr>
        <p:spPr>
          <a:xfrm>
            <a:off x="6960354" y="5594102"/>
            <a:ext cx="432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Total: 2923mW	  1723mW         2842mW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AFA920-2ECE-AEB0-47A3-A5CDE5C6D24C}"/>
              </a:ext>
            </a:extLst>
          </p:cNvPr>
          <p:cNvSpPr txBox="1"/>
          <p:nvPr/>
        </p:nvSpPr>
        <p:spPr>
          <a:xfrm>
            <a:off x="7872050" y="4028974"/>
            <a:ext cx="17615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Scale to EIC-LAS -&gt;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CA128B-FC5B-D8AD-5336-930CD21D72FF}"/>
              </a:ext>
            </a:extLst>
          </p:cNvPr>
          <p:cNvSpPr txBox="1"/>
          <p:nvPr/>
        </p:nvSpPr>
        <p:spPr>
          <a:xfrm>
            <a:off x="8936416" y="4371448"/>
            <a:ext cx="80182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272mW</a:t>
            </a:r>
          </a:p>
          <a:p>
            <a:r>
              <a:rPr lang="en-GB" sz="1400" dirty="0"/>
              <a:t>270mW</a:t>
            </a:r>
          </a:p>
          <a:p>
            <a:r>
              <a:rPr lang="en-GB" sz="1400" dirty="0"/>
              <a:t>821mW</a:t>
            </a:r>
          </a:p>
          <a:p>
            <a:r>
              <a:rPr lang="en-GB" sz="1400" dirty="0"/>
              <a:t>360 </a:t>
            </a:r>
            <a:r>
              <a:rPr lang="en-GB" sz="1400" dirty="0" err="1"/>
              <a:t>mW</a:t>
            </a:r>
            <a:endParaRPr lang="en-GB" sz="1400" dirty="0"/>
          </a:p>
          <a:p>
            <a:r>
              <a:rPr lang="en-GB" sz="1400" dirty="0"/>
              <a:t>XXXXXX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C51A8E-EF78-A0F4-F23A-8CFF63BD7937}"/>
              </a:ext>
            </a:extLst>
          </p:cNvPr>
          <p:cNvSpPr txBox="1"/>
          <p:nvPr/>
        </p:nvSpPr>
        <p:spPr>
          <a:xfrm>
            <a:off x="9649768" y="4028974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+65% -&gt;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E42055-71E2-4ADB-E15B-3A4BEEE6EEA7}"/>
              </a:ext>
            </a:extLst>
          </p:cNvPr>
          <p:cNvSpPr txBox="1"/>
          <p:nvPr/>
        </p:nvSpPr>
        <p:spPr>
          <a:xfrm>
            <a:off x="10213830" y="4371404"/>
            <a:ext cx="85311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449mW</a:t>
            </a:r>
          </a:p>
          <a:p>
            <a:r>
              <a:rPr lang="en-GB" sz="1400" dirty="0"/>
              <a:t>445mW</a:t>
            </a:r>
          </a:p>
          <a:p>
            <a:r>
              <a:rPr lang="en-GB" sz="1400" dirty="0"/>
              <a:t>1354mW</a:t>
            </a:r>
          </a:p>
          <a:p>
            <a:r>
              <a:rPr lang="en-GB" sz="1400" dirty="0"/>
              <a:t>594 </a:t>
            </a:r>
            <a:r>
              <a:rPr lang="en-GB" sz="1400" dirty="0" err="1"/>
              <a:t>mW</a:t>
            </a:r>
            <a:endParaRPr lang="en-GB" sz="1400" dirty="0"/>
          </a:p>
          <a:p>
            <a:r>
              <a:rPr lang="en-GB" sz="1400" dirty="0"/>
              <a:t>XXXXXXX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0879DB-F8F2-4636-DAA5-48204A3E6E5A}"/>
              </a:ext>
            </a:extLst>
          </p:cNvPr>
          <p:cNvSpPr txBox="1"/>
          <p:nvPr/>
        </p:nvSpPr>
        <p:spPr>
          <a:xfrm>
            <a:off x="5322401" y="5948234"/>
            <a:ext cx="6580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Good match to our worst case Max45 estimate, so can probably assume the original numbers are for the Expected 25 case</a:t>
            </a:r>
          </a:p>
        </p:txBody>
      </p:sp>
    </p:spTree>
    <p:extLst>
      <p:ext uri="{BB962C8B-B14F-4D97-AF65-F5344CB8AC3E}">
        <p14:creationId xmlns:p14="http://schemas.microsoft.com/office/powerpoint/2010/main" val="972238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0B9477-0440-1AD7-AB90-A8F0D276AC99}"/>
              </a:ext>
            </a:extLst>
          </p:cNvPr>
          <p:cNvSpPr txBox="1"/>
          <p:nvPr/>
        </p:nvSpPr>
        <p:spPr>
          <a:xfrm>
            <a:off x="403340" y="180558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Power Consumption </a:t>
            </a:r>
            <a:r>
              <a:rPr lang="en-US" sz="4400" b="1" spc="-1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Earlier Estimates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DBA5CC-66F9-EF88-B178-B9F033D7F82A}"/>
              </a:ext>
            </a:extLst>
          </p:cNvPr>
          <p:cNvSpPr/>
          <p:nvPr/>
        </p:nvSpPr>
        <p:spPr>
          <a:xfrm>
            <a:off x="403339" y="949999"/>
            <a:ext cx="11385321" cy="3113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LAS, Best and Worst</a:t>
            </a: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Knowing the EIC-LAS current requirements is key for the SLDO design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the SLDO dominates the </a:t>
            </a:r>
            <a:r>
              <a:rPr lang="en-GB" sz="20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AncASIC</a:t>
            </a: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(we need a better name…) power consumption, it is also key to get a power number for that chip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numbers needed for simulation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72BFC7-900A-9ED7-BB5C-0FEDBF7E92F2}"/>
              </a:ext>
            </a:extLst>
          </p:cNvPr>
          <p:cNvSpPr txBox="1"/>
          <p:nvPr/>
        </p:nvSpPr>
        <p:spPr>
          <a:xfrm>
            <a:off x="3525295" y="3560545"/>
            <a:ext cx="9781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272mW</a:t>
            </a:r>
          </a:p>
          <a:p>
            <a:r>
              <a:rPr lang="en-GB" dirty="0"/>
              <a:t>270mW</a:t>
            </a:r>
          </a:p>
          <a:p>
            <a:r>
              <a:rPr lang="en-GB" dirty="0"/>
              <a:t>821mW</a:t>
            </a:r>
          </a:p>
          <a:p>
            <a:r>
              <a:rPr lang="en-GB" dirty="0"/>
              <a:t>360 </a:t>
            </a:r>
            <a:r>
              <a:rPr lang="en-GB" dirty="0" err="1"/>
              <a:t>mW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2796CF-3546-BB77-D215-552DE6D10F7C}"/>
              </a:ext>
            </a:extLst>
          </p:cNvPr>
          <p:cNvSpPr txBox="1"/>
          <p:nvPr/>
        </p:nvSpPr>
        <p:spPr>
          <a:xfrm>
            <a:off x="5304449" y="3560545"/>
            <a:ext cx="10951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449 </a:t>
            </a:r>
            <a:r>
              <a:rPr lang="en-GB" dirty="0" err="1"/>
              <a:t>mW</a:t>
            </a:r>
            <a:endParaRPr lang="en-GB" dirty="0"/>
          </a:p>
          <a:p>
            <a:r>
              <a:rPr lang="en-GB" dirty="0"/>
              <a:t>445 </a:t>
            </a:r>
            <a:r>
              <a:rPr lang="en-GB" dirty="0" err="1"/>
              <a:t>mW</a:t>
            </a:r>
            <a:endParaRPr lang="en-GB" dirty="0"/>
          </a:p>
          <a:p>
            <a:r>
              <a:rPr lang="en-GB" dirty="0"/>
              <a:t>1354 </a:t>
            </a:r>
            <a:r>
              <a:rPr lang="en-GB" dirty="0" err="1"/>
              <a:t>mW</a:t>
            </a:r>
            <a:endParaRPr lang="en-GB" dirty="0"/>
          </a:p>
          <a:p>
            <a:r>
              <a:rPr lang="en-GB" dirty="0"/>
              <a:t>594 </a:t>
            </a:r>
            <a:r>
              <a:rPr lang="en-GB" dirty="0" err="1"/>
              <a:t>mW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D20F23-84BB-032A-82DA-71CED7F13363}"/>
              </a:ext>
            </a:extLst>
          </p:cNvPr>
          <p:cNvSpPr txBox="1"/>
          <p:nvPr/>
        </p:nvSpPr>
        <p:spPr>
          <a:xfrm>
            <a:off x="3349413" y="3192646"/>
            <a:ext cx="1329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Expected 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9C1031-0DDA-DF5D-44F6-89B997E34A76}"/>
              </a:ext>
            </a:extLst>
          </p:cNvPr>
          <p:cNvSpPr txBox="1"/>
          <p:nvPr/>
        </p:nvSpPr>
        <p:spPr>
          <a:xfrm>
            <a:off x="5314146" y="3191213"/>
            <a:ext cx="876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Max 45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449A67-C0EA-99C1-6E39-0AAC9D586AEF}"/>
              </a:ext>
            </a:extLst>
          </p:cNvPr>
          <p:cNvSpPr txBox="1"/>
          <p:nvPr/>
        </p:nvSpPr>
        <p:spPr>
          <a:xfrm>
            <a:off x="1471730" y="3576946"/>
            <a:ext cx="14927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Services</a:t>
            </a:r>
          </a:p>
          <a:p>
            <a:r>
              <a:rPr lang="en-GB" dirty="0"/>
              <a:t>Global Analog</a:t>
            </a:r>
          </a:p>
          <a:p>
            <a:r>
              <a:rPr lang="en-GB" dirty="0"/>
              <a:t>Global Digital</a:t>
            </a:r>
          </a:p>
          <a:p>
            <a:r>
              <a:rPr lang="en-GB" dirty="0" err="1"/>
              <a:t>Serialisers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8717DE-AE01-667F-788F-CCB6A1691E4B}"/>
              </a:ext>
            </a:extLst>
          </p:cNvPr>
          <p:cNvSpPr txBox="1"/>
          <p:nvPr/>
        </p:nvSpPr>
        <p:spPr>
          <a:xfrm>
            <a:off x="4602776" y="2907539"/>
            <a:ext cx="778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Power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A51887-D8EB-B34E-A704-2FFD91932858}"/>
              </a:ext>
            </a:extLst>
          </p:cNvPr>
          <p:cNvSpPr txBox="1"/>
          <p:nvPr/>
        </p:nvSpPr>
        <p:spPr>
          <a:xfrm>
            <a:off x="8592293" y="3560545"/>
            <a:ext cx="9060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206 mA</a:t>
            </a:r>
          </a:p>
          <a:p>
            <a:r>
              <a:rPr lang="en-GB" dirty="0"/>
              <a:t>205 mA</a:t>
            </a:r>
          </a:p>
          <a:p>
            <a:r>
              <a:rPr lang="en-GB" dirty="0"/>
              <a:t>622 mA</a:t>
            </a:r>
          </a:p>
          <a:p>
            <a:r>
              <a:rPr lang="en-GB" dirty="0"/>
              <a:t>300 mA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8100C9-17EF-0CB1-C3C8-695DF21E8DEC}"/>
              </a:ext>
            </a:extLst>
          </p:cNvPr>
          <p:cNvSpPr txBox="1"/>
          <p:nvPr/>
        </p:nvSpPr>
        <p:spPr>
          <a:xfrm>
            <a:off x="10457697" y="3550727"/>
            <a:ext cx="10230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340 mA</a:t>
            </a:r>
          </a:p>
          <a:p>
            <a:r>
              <a:rPr lang="en-GB" dirty="0"/>
              <a:t>337 mA</a:t>
            </a:r>
          </a:p>
          <a:p>
            <a:r>
              <a:rPr lang="en-GB" dirty="0"/>
              <a:t>1026 mA</a:t>
            </a:r>
          </a:p>
          <a:p>
            <a:r>
              <a:rPr lang="en-GB" dirty="0"/>
              <a:t>495 mA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40545F-0EDD-3477-D882-36D1C68F7FC2}"/>
              </a:ext>
            </a:extLst>
          </p:cNvPr>
          <p:cNvSpPr txBox="1"/>
          <p:nvPr/>
        </p:nvSpPr>
        <p:spPr>
          <a:xfrm>
            <a:off x="8416411" y="3192646"/>
            <a:ext cx="1329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Expected 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8028F4-E970-C455-DB41-8973D625AF15}"/>
              </a:ext>
            </a:extLst>
          </p:cNvPr>
          <p:cNvSpPr txBox="1"/>
          <p:nvPr/>
        </p:nvSpPr>
        <p:spPr>
          <a:xfrm>
            <a:off x="10381144" y="3191213"/>
            <a:ext cx="876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Max 45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26DD6D-748F-7F2B-17E0-1FFE332FF7AF}"/>
              </a:ext>
            </a:extLst>
          </p:cNvPr>
          <p:cNvSpPr txBox="1"/>
          <p:nvPr/>
        </p:nvSpPr>
        <p:spPr>
          <a:xfrm>
            <a:off x="9669774" y="2907539"/>
            <a:ext cx="899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Current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177339-BF47-9C7A-70EB-5D98656FF36D}"/>
              </a:ext>
            </a:extLst>
          </p:cNvPr>
          <p:cNvSpPr txBox="1"/>
          <p:nvPr/>
        </p:nvSpPr>
        <p:spPr>
          <a:xfrm>
            <a:off x="6249249" y="5144692"/>
            <a:ext cx="5719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Assume 1.2V for </a:t>
            </a:r>
            <a:r>
              <a:rPr lang="en-GB" dirty="0" err="1">
                <a:solidFill>
                  <a:srgbClr val="FF0000"/>
                </a:solidFill>
              </a:rPr>
              <a:t>serialisers</a:t>
            </a:r>
            <a:r>
              <a:rPr lang="en-GB" dirty="0">
                <a:solidFill>
                  <a:srgbClr val="FF0000"/>
                </a:solidFill>
              </a:rPr>
              <a:t> (if we can skip the on-chip LDO)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0DB493-4537-3526-FDB0-283FB7493313}"/>
              </a:ext>
            </a:extLst>
          </p:cNvPr>
          <p:cNvSpPr txBox="1"/>
          <p:nvPr/>
        </p:nvSpPr>
        <p:spPr>
          <a:xfrm>
            <a:off x="6948149" y="2907539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Voltage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545B14-2F9F-0111-9053-FF1A4F54A1A4}"/>
              </a:ext>
            </a:extLst>
          </p:cNvPr>
          <p:cNvSpPr txBox="1"/>
          <p:nvPr/>
        </p:nvSpPr>
        <p:spPr>
          <a:xfrm>
            <a:off x="6939332" y="3550726"/>
            <a:ext cx="7248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1.32V</a:t>
            </a:r>
          </a:p>
          <a:p>
            <a:r>
              <a:rPr lang="en-GB" dirty="0"/>
              <a:t>1.32V</a:t>
            </a:r>
          </a:p>
          <a:p>
            <a:r>
              <a:rPr lang="en-GB" dirty="0"/>
              <a:t>1.32V</a:t>
            </a:r>
          </a:p>
          <a:p>
            <a:r>
              <a:rPr lang="en-GB" dirty="0"/>
              <a:t>1.2V</a:t>
            </a:r>
          </a:p>
        </p:txBody>
      </p:sp>
    </p:spTree>
    <p:extLst>
      <p:ext uri="{BB962C8B-B14F-4D97-AF65-F5344CB8AC3E}">
        <p14:creationId xmlns:p14="http://schemas.microsoft.com/office/powerpoint/2010/main" val="3913379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A53DDA-16B2-48B4-1BAD-2F2B0C03CA95}"/>
              </a:ext>
            </a:extLst>
          </p:cNvPr>
          <p:cNvSpPr txBox="1"/>
          <p:nvPr/>
        </p:nvSpPr>
        <p:spPr>
          <a:xfrm>
            <a:off x="403340" y="180558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479AB5-CF77-E6B9-C955-4EB0C6E6191F}"/>
              </a:ext>
            </a:extLst>
          </p:cNvPr>
          <p:cNvSpPr/>
          <p:nvPr/>
        </p:nvSpPr>
        <p:spPr>
          <a:xfrm>
            <a:off x="403338" y="949999"/>
            <a:ext cx="9100880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4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EIC-LAS Power Consumption</a:t>
            </a: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 based on better understanding of MOSAIX voltage levels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 from Engineering Review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ts val="1000"/>
              </a:spcAft>
            </a:pPr>
            <a:r>
              <a:rPr lang="en-GB" sz="2400" b="1" spc="-100" dirty="0" err="1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AncASIC</a:t>
            </a:r>
            <a:r>
              <a:rPr lang="en-GB" sz="24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Consumption</a:t>
            </a: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set-up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Balancing currents with R3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Stave Simulations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Power Numbers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Caveats</a:t>
            </a:r>
          </a:p>
          <a:p>
            <a:pPr lvl="1" fontAlgn="base"/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ts val="1000"/>
              </a:spcAft>
            </a:pPr>
            <a:r>
              <a:rPr lang="en-GB" sz="2400" b="1" spc="-100" dirty="0" err="1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AncASIC</a:t>
            </a:r>
            <a:r>
              <a:rPr lang="en-GB" sz="24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Sizing</a:t>
            </a: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Sizing based on assuming SLDO is the largest part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Caveats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fontAlgn="base"/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207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61AEF2-6921-7161-148E-F38D3AF065C5}"/>
              </a:ext>
            </a:extLst>
          </p:cNvPr>
          <p:cNvSpPr txBox="1"/>
          <p:nvPr/>
        </p:nvSpPr>
        <p:spPr>
          <a:xfrm>
            <a:off x="403340" y="180558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Ancillary Chip Adjustability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78A813-0E0B-FB9C-2221-B8A976369F3E}"/>
              </a:ext>
            </a:extLst>
          </p:cNvPr>
          <p:cNvSpPr/>
          <p:nvPr/>
        </p:nvSpPr>
        <p:spPr>
          <a:xfrm>
            <a:off x="403339" y="949999"/>
            <a:ext cx="11385321" cy="3421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Programmable Output Voltage</a:t>
            </a: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Compared to earlier presentations (v7 and before), need to simulate case where GA=GD=Services=1.32V and </a:t>
            </a:r>
            <a:r>
              <a:rPr lang="en-GB" sz="20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Serialiser</a:t>
            </a: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=1.2V. Requires adjustable SLDO output.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we also want some control over SLDO output to allow adjustment in real world, prefer to implement real circuit.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Implemented variable resistor (4bit) to allow this. Should give swing between 1.1 – 1.5V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E180DF-42C7-7C1C-47D4-FFBE6DA59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400" y="3294407"/>
            <a:ext cx="5672394" cy="29731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8A6B77-671D-DF70-0A48-3429B69CB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329" y="3429000"/>
            <a:ext cx="2745159" cy="280275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2B6BA47-966C-FD4E-12A7-2146C38EFF98}"/>
              </a:ext>
            </a:extLst>
          </p:cNvPr>
          <p:cNvCxnSpPr>
            <a:cxnSpLocks/>
          </p:cNvCxnSpPr>
          <p:nvPr/>
        </p:nvCxnSpPr>
        <p:spPr>
          <a:xfrm>
            <a:off x="5368488" y="4845325"/>
            <a:ext cx="2463948" cy="4286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EAAB2F3-2A64-DF66-CA65-707D2D1979D6}"/>
              </a:ext>
            </a:extLst>
          </p:cNvPr>
          <p:cNvSpPr/>
          <p:nvPr/>
        </p:nvSpPr>
        <p:spPr>
          <a:xfrm>
            <a:off x="7764721" y="4627418"/>
            <a:ext cx="548006" cy="16043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104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24A714-21BC-D0CA-20A9-4BB518FA92AC}"/>
              </a:ext>
            </a:extLst>
          </p:cNvPr>
          <p:cNvSpPr txBox="1"/>
          <p:nvPr/>
        </p:nvSpPr>
        <p:spPr>
          <a:xfrm>
            <a:off x="403340" y="180558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MOSAIX Power Consumption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0CCC53-815B-87F4-139D-EB36A9575842}"/>
              </a:ext>
            </a:extLst>
          </p:cNvPr>
          <p:cNvSpPr/>
          <p:nvPr/>
        </p:nvSpPr>
        <p:spPr>
          <a:xfrm>
            <a:off x="403340" y="949999"/>
            <a:ext cx="1905752" cy="3359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14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MOSAIX Engineering Specification Review</a:t>
            </a:r>
            <a:endParaRPr lang="en-GB" sz="11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consumption numbers for MOSAIX were updated in the engineering review.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11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this mean for EIC-LAS and the Ancillary ASIC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11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11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11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11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9E4D36-9FE4-6D8E-7571-45B5A16C4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423" y="1034813"/>
            <a:ext cx="9752577" cy="546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84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6265A9-20C3-1DFA-2EE3-1A781E330827}"/>
              </a:ext>
            </a:extLst>
          </p:cNvPr>
          <p:cNvSpPr txBox="1"/>
          <p:nvPr/>
        </p:nvSpPr>
        <p:spPr>
          <a:xfrm>
            <a:off x="403340" y="180558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Power Consumption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3749634-5A57-9ACD-771B-A85598CC1E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458968"/>
              </p:ext>
            </p:extLst>
          </p:nvPr>
        </p:nvGraphicFramePr>
        <p:xfrm>
          <a:off x="3786909" y="3876732"/>
          <a:ext cx="8128001" cy="25958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17891736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891405576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05646116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75364699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56542877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07877459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3888344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Typ</a:t>
                      </a:r>
                      <a:r>
                        <a:rPr lang="en-GB" dirty="0"/>
                        <a:t> Current Consumption (mA)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Max Current Consumption (mA)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377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EIC-LAS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EIC-LAS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237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GAVDD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944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GDVDD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594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GSVDD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59.4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001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TXVDD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645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59082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0E44C9D-3614-E9F9-2E53-4AB3E3750CD8}"/>
              </a:ext>
            </a:extLst>
          </p:cNvPr>
          <p:cNvSpPr/>
          <p:nvPr/>
        </p:nvSpPr>
        <p:spPr>
          <a:xfrm>
            <a:off x="403339" y="949999"/>
            <a:ext cx="10126115" cy="188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Converting to EIC-LAS</a:t>
            </a: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Assume 6 RSU LAS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Numbers in red do not have “Max” estimates in the previous slide, so assumed +50% on </a:t>
            </a:r>
            <a:r>
              <a:rPr lang="en-GB" sz="20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</a:t>
            </a: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number (since this is true for supplies that do have it)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EIC-LAS is one LEC and 6 RSU</a:t>
            </a:r>
          </a:p>
        </p:txBody>
      </p:sp>
    </p:spTree>
    <p:extLst>
      <p:ext uri="{BB962C8B-B14F-4D97-AF65-F5344CB8AC3E}">
        <p14:creationId xmlns:p14="http://schemas.microsoft.com/office/powerpoint/2010/main" val="2347360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2FF356-3516-5D76-550A-24BF433BF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273" y="2371168"/>
            <a:ext cx="6069456" cy="24532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D4BC8A-D81F-8FF6-8E48-76B18A9548EC}"/>
              </a:ext>
            </a:extLst>
          </p:cNvPr>
          <p:cNvSpPr txBox="1"/>
          <p:nvPr/>
        </p:nvSpPr>
        <p:spPr>
          <a:xfrm>
            <a:off x="403340" y="180558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err="1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AncASIC</a:t>
            </a:r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Consumption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648ED1-715C-C59E-E2DE-2611A48BCEAE}"/>
              </a:ext>
            </a:extLst>
          </p:cNvPr>
          <p:cNvSpPr txBox="1"/>
          <p:nvPr/>
        </p:nvSpPr>
        <p:spPr>
          <a:xfrm rot="5400000">
            <a:off x="5770907" y="5332207"/>
            <a:ext cx="141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GlobalDigital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8D51E0-B448-64F2-EA94-6848F3A5AC76}"/>
              </a:ext>
            </a:extLst>
          </p:cNvPr>
          <p:cNvSpPr txBox="1"/>
          <p:nvPr/>
        </p:nvSpPr>
        <p:spPr>
          <a:xfrm rot="5400000">
            <a:off x="6555585" y="5357373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GlobalAnalog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C0F3F9-2032-14F7-F11D-24F3C4E8B8E7}"/>
              </a:ext>
            </a:extLst>
          </p:cNvPr>
          <p:cNvSpPr txBox="1"/>
          <p:nvPr/>
        </p:nvSpPr>
        <p:spPr>
          <a:xfrm rot="5400000">
            <a:off x="7468913" y="5120243"/>
            <a:ext cx="960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Services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FB442C-D9FE-C0AC-B3AB-9B98CDD63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89" y="1259759"/>
            <a:ext cx="5063178" cy="26538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E45788C-96DE-CAFB-DB41-0C489A47BBA9}"/>
              </a:ext>
            </a:extLst>
          </p:cNvPr>
          <p:cNvSpPr txBox="1"/>
          <p:nvPr/>
        </p:nvSpPr>
        <p:spPr>
          <a:xfrm>
            <a:off x="5328117" y="1259759"/>
            <a:ext cx="3158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+10% shunt overhead based on </a:t>
            </a:r>
            <a:r>
              <a:rPr lang="en-GB" dirty="0">
                <a:hlinkClick r:id="rId4"/>
              </a:rPr>
              <a:t>https://cds.cern.ch/record/2292628/files/CR2017_385.pdf</a:t>
            </a:r>
            <a:r>
              <a:rPr lang="en-GB" dirty="0"/>
              <a:t>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9697B5E-FEF0-A977-E63F-3631E8A48ADA}"/>
              </a:ext>
            </a:extLst>
          </p:cNvPr>
          <p:cNvCxnSpPr>
            <a:cxnSpLocks/>
          </p:cNvCxnSpPr>
          <p:nvPr/>
        </p:nvCxnSpPr>
        <p:spPr>
          <a:xfrm>
            <a:off x="4767811" y="2336800"/>
            <a:ext cx="1602847" cy="5911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FC32880-FBF2-180A-2B17-151151A4BCFA}"/>
              </a:ext>
            </a:extLst>
          </p:cNvPr>
          <p:cNvSpPr txBox="1"/>
          <p:nvPr/>
        </p:nvSpPr>
        <p:spPr>
          <a:xfrm>
            <a:off x="11375886" y="2628870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LAS&lt;3&gt;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2F9B62-90FD-079A-BCAE-4233D7381716}"/>
              </a:ext>
            </a:extLst>
          </p:cNvPr>
          <p:cNvSpPr txBox="1"/>
          <p:nvPr/>
        </p:nvSpPr>
        <p:spPr>
          <a:xfrm>
            <a:off x="11375886" y="3118469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LAS&lt;2&gt;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141EFC-EC01-67F5-E390-AA1F3EC110B0}"/>
              </a:ext>
            </a:extLst>
          </p:cNvPr>
          <p:cNvSpPr txBox="1"/>
          <p:nvPr/>
        </p:nvSpPr>
        <p:spPr>
          <a:xfrm>
            <a:off x="11375886" y="3576454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LAS&lt;1&gt;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309BB9-8800-7C34-DEC0-F79DD90B85B3}"/>
              </a:ext>
            </a:extLst>
          </p:cNvPr>
          <p:cNvSpPr txBox="1"/>
          <p:nvPr/>
        </p:nvSpPr>
        <p:spPr>
          <a:xfrm>
            <a:off x="11375885" y="4068653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LAS&lt;0&gt;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FB7851-DB90-6ABB-1CF0-381CB04C8DE7}"/>
              </a:ext>
            </a:extLst>
          </p:cNvPr>
          <p:cNvSpPr txBox="1"/>
          <p:nvPr/>
        </p:nvSpPr>
        <p:spPr>
          <a:xfrm rot="5400000">
            <a:off x="8228488" y="5170513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Serialiser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70E505-F16E-8268-B190-6FEACFCFBDD5}"/>
              </a:ext>
            </a:extLst>
          </p:cNvPr>
          <p:cNvSpPr txBox="1"/>
          <p:nvPr/>
        </p:nvSpPr>
        <p:spPr>
          <a:xfrm rot="5400000">
            <a:off x="8971695" y="5366134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AncASIC</a:t>
            </a:r>
            <a:r>
              <a:rPr lang="en-GB" b="1" dirty="0">
                <a:solidFill>
                  <a:srgbClr val="FF0000"/>
                </a:solidFill>
              </a:rPr>
              <a:t> (0A)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8DBE48-5C8C-FFCF-FD1A-A1BA4143D79C}"/>
              </a:ext>
            </a:extLst>
          </p:cNvPr>
          <p:cNvSpPr/>
          <p:nvPr/>
        </p:nvSpPr>
        <p:spPr>
          <a:xfrm>
            <a:off x="320212" y="3948034"/>
            <a:ext cx="5007905" cy="2652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Programmable Output Voltage</a:t>
            </a:r>
            <a:endParaRPr lang="en-GB" sz="1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Compared to earlier presentations (v7 and before), need to simulate case where GA=GD=Services=1.32V and </a:t>
            </a:r>
            <a:r>
              <a:rPr lang="en-GB" sz="14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Serialiser</a:t>
            </a:r>
            <a:r>
              <a:rPr lang="en-GB" sz="1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=1.2V. Requires adjustable SLDO output.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Implemented 4 bit variability. Should give swing between 1.1 – 1.5V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15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D4BC8A-D81F-8FF6-8E48-76B18A9548EC}"/>
              </a:ext>
            </a:extLst>
          </p:cNvPr>
          <p:cNvSpPr txBox="1"/>
          <p:nvPr/>
        </p:nvSpPr>
        <p:spPr>
          <a:xfrm>
            <a:off x="403340" y="180558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Balancing currents with R3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114375-7818-9D0E-DA80-8F0E8513E155}"/>
              </a:ext>
            </a:extLst>
          </p:cNvPr>
          <p:cNvSpPr/>
          <p:nvPr/>
        </p:nvSpPr>
        <p:spPr>
          <a:xfrm>
            <a:off x="403339" y="949999"/>
            <a:ext cx="11385321" cy="3729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Optimisation</a:t>
            </a: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R3 must be different per supply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Otherwise current divides evenly and is very power in-efficient (extra is shunted)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different for different LAS power conditions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require real world tuning (perhaps per stave?)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MOSAIX to check if testing ER2 with SLDO will be possible (no plan for IB serial powering)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DF6551-1784-E3C5-DCD7-7211E687B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618" y="3428341"/>
            <a:ext cx="5622466" cy="3220891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9AD673D-2D85-37D8-FABA-5E258AF9AD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460492"/>
              </p:ext>
            </p:extLst>
          </p:nvPr>
        </p:nvGraphicFramePr>
        <p:xfrm>
          <a:off x="403338" y="3557949"/>
          <a:ext cx="4845393" cy="20624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349375">
                  <a:extLst>
                    <a:ext uri="{9D8B030D-6E8A-4147-A177-3AD203B41FA5}">
                      <a16:colId xmlns:a16="http://schemas.microsoft.com/office/drawing/2014/main" val="1676626030"/>
                    </a:ext>
                  </a:extLst>
                </a:gridCol>
                <a:gridCol w="953184">
                  <a:extLst>
                    <a:ext uri="{9D8B030D-6E8A-4147-A177-3AD203B41FA5}">
                      <a16:colId xmlns:a16="http://schemas.microsoft.com/office/drawing/2014/main" val="3548980671"/>
                    </a:ext>
                  </a:extLst>
                </a:gridCol>
                <a:gridCol w="1271417">
                  <a:extLst>
                    <a:ext uri="{9D8B030D-6E8A-4147-A177-3AD203B41FA5}">
                      <a16:colId xmlns:a16="http://schemas.microsoft.com/office/drawing/2014/main" val="2408315090"/>
                    </a:ext>
                  </a:extLst>
                </a:gridCol>
                <a:gridCol w="1271417">
                  <a:extLst>
                    <a:ext uri="{9D8B030D-6E8A-4147-A177-3AD203B41FA5}">
                      <a16:colId xmlns:a16="http://schemas.microsoft.com/office/drawing/2014/main" val="805900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Supply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R3 </a:t>
                      </a:r>
                      <a:r>
                        <a:rPr lang="en-GB" sz="1600" dirty="0" err="1"/>
                        <a:t>Typ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R3 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R3 MOSAIX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419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Global Analog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17k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11k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8.5k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094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Global Digital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5.5k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3.5k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61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72k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48k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58k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76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/>
                        <a:t>Serialiser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14.4k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9.6k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14.4k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018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603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334D24-F6A1-799B-7F23-C90BFDDD0CBE}"/>
              </a:ext>
            </a:extLst>
          </p:cNvPr>
          <p:cNvSpPr txBox="1"/>
          <p:nvPr/>
        </p:nvSpPr>
        <p:spPr>
          <a:xfrm>
            <a:off x="403340" y="180558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Ancillary Chip Power Consumption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7DB65F-832E-7C63-49E2-F5DECC350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18" y="1179934"/>
            <a:ext cx="6657713" cy="28286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E0EED2-EDDB-5C2D-7655-A885005CA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672" y="856662"/>
            <a:ext cx="4749907" cy="46141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36CB67-CB75-131C-A449-0DEEEB234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3672" y="5446727"/>
            <a:ext cx="3574183" cy="13628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2A4996-3409-5293-3609-5C8F54565A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77" r="17203"/>
          <a:stretch/>
        </p:blipFill>
        <p:spPr>
          <a:xfrm>
            <a:off x="136618" y="4154842"/>
            <a:ext cx="2725485" cy="138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37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0F272B-A998-5CF3-0D5F-7D036DD3B03F}"/>
              </a:ext>
            </a:extLst>
          </p:cNvPr>
          <p:cNvSpPr txBox="1"/>
          <p:nvPr/>
        </p:nvSpPr>
        <p:spPr>
          <a:xfrm>
            <a:off x="403340" y="180558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Power Consumption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5156E2D-D81E-EEBB-793E-9CDA58245D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18091"/>
              </p:ext>
            </p:extLst>
          </p:nvPr>
        </p:nvGraphicFramePr>
        <p:xfrm>
          <a:off x="1081850" y="986040"/>
          <a:ext cx="9832116" cy="37084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865746">
                  <a:extLst>
                    <a:ext uri="{9D8B030D-6E8A-4147-A177-3AD203B41FA5}">
                      <a16:colId xmlns:a16="http://schemas.microsoft.com/office/drawing/2014/main" val="141924135"/>
                    </a:ext>
                  </a:extLst>
                </a:gridCol>
                <a:gridCol w="1411626">
                  <a:extLst>
                    <a:ext uri="{9D8B030D-6E8A-4147-A177-3AD203B41FA5}">
                      <a16:colId xmlns:a16="http://schemas.microsoft.com/office/drawing/2014/main" val="1138466196"/>
                    </a:ext>
                  </a:extLst>
                </a:gridCol>
                <a:gridCol w="1638686">
                  <a:extLst>
                    <a:ext uri="{9D8B030D-6E8A-4147-A177-3AD203B41FA5}">
                      <a16:colId xmlns:a16="http://schemas.microsoft.com/office/drawing/2014/main" val="560762737"/>
                    </a:ext>
                  </a:extLst>
                </a:gridCol>
                <a:gridCol w="1638686">
                  <a:extLst>
                    <a:ext uri="{9D8B030D-6E8A-4147-A177-3AD203B41FA5}">
                      <a16:colId xmlns:a16="http://schemas.microsoft.com/office/drawing/2014/main" val="1368180648"/>
                    </a:ext>
                  </a:extLst>
                </a:gridCol>
                <a:gridCol w="1638686">
                  <a:extLst>
                    <a:ext uri="{9D8B030D-6E8A-4147-A177-3AD203B41FA5}">
                      <a16:colId xmlns:a16="http://schemas.microsoft.com/office/drawing/2014/main" val="2878002608"/>
                    </a:ext>
                  </a:extLst>
                </a:gridCol>
                <a:gridCol w="1638686">
                  <a:extLst>
                    <a:ext uri="{9D8B030D-6E8A-4147-A177-3AD203B41FA5}">
                      <a16:colId xmlns:a16="http://schemas.microsoft.com/office/drawing/2014/main" val="17266234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AncASIC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EIC-LAS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239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Expected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Max 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Expected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Max 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233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Global Analog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mW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872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Global Digital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mW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241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mW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068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Serialiser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mW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864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146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mW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 426 (33%)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604 (31%)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037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498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Chain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9062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652A318-2259-B917-8D56-B84507002B91}"/>
              </a:ext>
            </a:extLst>
          </p:cNvPr>
          <p:cNvSpPr txBox="1"/>
          <p:nvPr/>
        </p:nvSpPr>
        <p:spPr>
          <a:xfrm>
            <a:off x="6953250" y="4730481"/>
            <a:ext cx="53286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- PSRR trade-off with drop out voltage/power</a:t>
            </a:r>
          </a:p>
          <a:p>
            <a:r>
              <a:rPr lang="en-GB" sz="1600" b="1" dirty="0">
                <a:solidFill>
                  <a:srgbClr val="FF0000"/>
                </a:solidFill>
              </a:rPr>
              <a:t>- All still simulated in 65nm process</a:t>
            </a:r>
          </a:p>
          <a:p>
            <a:r>
              <a:rPr lang="en-GB" sz="1600" b="1" dirty="0">
                <a:solidFill>
                  <a:srgbClr val="FF0000"/>
                </a:solidFill>
              </a:rPr>
              <a:t>- Low dropout at high current is not free…</a:t>
            </a:r>
          </a:p>
          <a:p>
            <a:r>
              <a:rPr lang="en-GB" sz="1600" b="1" dirty="0">
                <a:solidFill>
                  <a:srgbClr val="FF0000"/>
                </a:solidFill>
              </a:rPr>
              <a:t>	- RD53B PT: 22,500um</a:t>
            </a:r>
            <a:r>
              <a:rPr lang="en-GB" sz="1600" b="1" baseline="30000" dirty="0">
                <a:solidFill>
                  <a:srgbClr val="FF0000"/>
                </a:solidFill>
              </a:rPr>
              <a:t>2</a:t>
            </a:r>
          </a:p>
          <a:p>
            <a:r>
              <a:rPr lang="en-GB" sz="1600" b="1" dirty="0">
                <a:solidFill>
                  <a:srgbClr val="FF0000"/>
                </a:solidFill>
              </a:rPr>
              <a:t>	- </a:t>
            </a:r>
            <a:r>
              <a:rPr lang="en-GB" sz="1600" b="1" dirty="0" err="1">
                <a:solidFill>
                  <a:srgbClr val="FF0000"/>
                </a:solidFill>
              </a:rPr>
              <a:t>AncASIC</a:t>
            </a:r>
            <a:r>
              <a:rPr lang="en-GB" sz="1600" b="1" dirty="0">
                <a:solidFill>
                  <a:srgbClr val="FF0000"/>
                </a:solidFill>
              </a:rPr>
              <a:t> PT: 36,480um</a:t>
            </a:r>
            <a:r>
              <a:rPr lang="en-GB" sz="1600" b="1" baseline="30000" dirty="0">
                <a:solidFill>
                  <a:srgbClr val="FF0000"/>
                </a:solidFill>
              </a:rPr>
              <a:t>2 </a:t>
            </a:r>
            <a:r>
              <a:rPr lang="en-GB" sz="1600" b="1" dirty="0">
                <a:solidFill>
                  <a:srgbClr val="FF0000"/>
                </a:solidFill>
              </a:rPr>
              <a:t>(0.00036cm</a:t>
            </a:r>
            <a:r>
              <a:rPr lang="en-GB" sz="1600" b="1" baseline="30000" dirty="0">
                <a:solidFill>
                  <a:srgbClr val="FF0000"/>
                </a:solidFill>
              </a:rPr>
              <a:t>2</a:t>
            </a:r>
            <a:r>
              <a:rPr lang="en-GB" sz="1600" b="1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CA9E1A-EC96-E32F-9250-93332D40F7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17" t="13995" r="14444" b="25606"/>
          <a:stretch/>
        </p:blipFill>
        <p:spPr>
          <a:xfrm>
            <a:off x="2771775" y="5003578"/>
            <a:ext cx="4000500" cy="15143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1ED704-B767-D4FB-C21A-BDF3ABF6DADE}"/>
              </a:ext>
            </a:extLst>
          </p:cNvPr>
          <p:cNvSpPr txBox="1"/>
          <p:nvPr/>
        </p:nvSpPr>
        <p:spPr>
          <a:xfrm>
            <a:off x="6863365" y="6070670"/>
            <a:ext cx="5328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B050"/>
                </a:solidFill>
              </a:rPr>
              <a:t>Improvement of ~60% in </a:t>
            </a:r>
            <a:r>
              <a:rPr lang="en-GB" sz="1600" b="1" dirty="0" err="1">
                <a:solidFill>
                  <a:srgbClr val="00B050"/>
                </a:solidFill>
              </a:rPr>
              <a:t>AncASIC</a:t>
            </a:r>
            <a:r>
              <a:rPr lang="en-GB" sz="1600" b="1" dirty="0">
                <a:solidFill>
                  <a:srgbClr val="00B050"/>
                </a:solidFill>
              </a:rPr>
              <a:t> power and 30% in EIC-LAS power </a:t>
            </a:r>
            <a:r>
              <a:rPr lang="en-GB" sz="1600" b="1" dirty="0" err="1">
                <a:solidFill>
                  <a:srgbClr val="00B050"/>
                </a:solidFill>
              </a:rPr>
              <a:t>c.f</a:t>
            </a:r>
            <a:r>
              <a:rPr lang="en-GB" sz="1600" b="1" dirty="0">
                <a:solidFill>
                  <a:srgbClr val="00B050"/>
                </a:solidFill>
              </a:rPr>
              <a:t> previous (GA=GD=</a:t>
            </a:r>
            <a:r>
              <a:rPr lang="en-GB" sz="1600" b="1" dirty="0" err="1">
                <a:solidFill>
                  <a:srgbClr val="00B050"/>
                </a:solidFill>
              </a:rPr>
              <a:t>Serialiser</a:t>
            </a:r>
            <a:r>
              <a:rPr lang="en-GB" sz="1600" b="1" dirty="0">
                <a:solidFill>
                  <a:srgbClr val="00B050"/>
                </a:solidFill>
              </a:rPr>
              <a:t>=1.2V and TDR currents) case</a:t>
            </a:r>
            <a:endParaRPr lang="en-GB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157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6ABB71-6FCA-A92A-0C1D-337C58DECE4B}"/>
              </a:ext>
            </a:extLst>
          </p:cNvPr>
          <p:cNvSpPr txBox="1"/>
          <p:nvPr/>
        </p:nvSpPr>
        <p:spPr>
          <a:xfrm>
            <a:off x="403340" y="180558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Caveats…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312F95-DC14-FFFD-7BA6-A037E0FA891C}"/>
              </a:ext>
            </a:extLst>
          </p:cNvPr>
          <p:cNvSpPr/>
          <p:nvPr/>
        </p:nvSpPr>
        <p:spPr>
          <a:xfrm>
            <a:off x="403339" y="949999"/>
            <a:ext cx="11385321" cy="4688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4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Caveats to the numbers</a:t>
            </a: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estimate from MOSAIX. Not a warranty.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Possibility that LEC value will rise (additional functions)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GAVDD, it is likely that EIC-LAS will be in the Max case, since we want the fastest frontend speed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may be able to reduce TXVDD consumption if we don’t need all the transmitters (or can run slower)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add consumption of non-SLDO </a:t>
            </a:r>
            <a:r>
              <a:rPr lang="en-GB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AncASIC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Mis-match in GAVDD,  GDVDD consumption may require different input voltages (waste of power in serial powering chain)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Irradiation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ts val="1000"/>
              </a:spcAft>
            </a:pPr>
            <a:r>
              <a:rPr lang="en-GB" sz="24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Updates</a:t>
            </a: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 future releases from MOSAIX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AncASIC</a:t>
            </a: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 need to be updated once porting to XT011 is completed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results from ER2</a:t>
            </a:r>
          </a:p>
        </p:txBody>
      </p:sp>
    </p:spTree>
    <p:extLst>
      <p:ext uri="{BB962C8B-B14F-4D97-AF65-F5344CB8AC3E}">
        <p14:creationId xmlns:p14="http://schemas.microsoft.com/office/powerpoint/2010/main" val="1113565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KRI">
      <a:dk1>
        <a:srgbClr val="201D3E"/>
      </a:dk1>
      <a:lt1>
        <a:srgbClr val="FF6800"/>
      </a:lt1>
      <a:dk2>
        <a:srgbClr val="F19D1B"/>
      </a:dk2>
      <a:lt2>
        <a:srgbClr val="F9BB0E"/>
      </a:lt2>
      <a:accent1>
        <a:srgbClr val="69BF49"/>
      </a:accent1>
      <a:accent2>
        <a:srgbClr val="07B089"/>
      </a:accent2>
      <a:accent3>
        <a:srgbClr val="36D2AF"/>
      </a:accent3>
      <a:accent4>
        <a:srgbClr val="10BED6"/>
      </a:accent4>
      <a:accent5>
        <a:srgbClr val="247BE1"/>
      </a:accent5>
      <a:accent6>
        <a:srgbClr val="BF28BC"/>
      </a:accent6>
      <a:hlink>
        <a:srgbClr val="FF595B"/>
      </a:hlink>
      <a:folHlink>
        <a:srgbClr val="F0243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ASTER 2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UKRI">
      <a:dk1>
        <a:srgbClr val="201D3E"/>
      </a:dk1>
      <a:lt1>
        <a:srgbClr val="FF6800"/>
      </a:lt1>
      <a:dk2>
        <a:srgbClr val="F19D1B"/>
      </a:dk2>
      <a:lt2>
        <a:srgbClr val="F9BB0E"/>
      </a:lt2>
      <a:accent1>
        <a:srgbClr val="69BF49"/>
      </a:accent1>
      <a:accent2>
        <a:srgbClr val="07B089"/>
      </a:accent2>
      <a:accent3>
        <a:srgbClr val="36D2AF"/>
      </a:accent3>
      <a:accent4>
        <a:srgbClr val="10BED6"/>
      </a:accent4>
      <a:accent5>
        <a:srgbClr val="247BE1"/>
      </a:accent5>
      <a:accent6>
        <a:srgbClr val="BF28BC"/>
      </a:accent6>
      <a:hlink>
        <a:srgbClr val="FF595B"/>
      </a:hlink>
      <a:folHlink>
        <a:srgbClr val="F0243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KRI">
    <a:dk1>
      <a:srgbClr val="201D3E"/>
    </a:dk1>
    <a:lt1>
      <a:srgbClr val="FF6800"/>
    </a:lt1>
    <a:dk2>
      <a:srgbClr val="F19D1B"/>
    </a:dk2>
    <a:lt2>
      <a:srgbClr val="F9BB0E"/>
    </a:lt2>
    <a:accent1>
      <a:srgbClr val="69BF49"/>
    </a:accent1>
    <a:accent2>
      <a:srgbClr val="07B089"/>
    </a:accent2>
    <a:accent3>
      <a:srgbClr val="36D2AF"/>
    </a:accent3>
    <a:accent4>
      <a:srgbClr val="10BED6"/>
    </a:accent4>
    <a:accent5>
      <a:srgbClr val="247BE1"/>
    </a:accent5>
    <a:accent6>
      <a:srgbClr val="BF28BC"/>
    </a:accent6>
    <a:hlink>
      <a:srgbClr val="FF595B"/>
    </a:hlink>
    <a:folHlink>
      <a:srgbClr val="F0243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22467</TotalTime>
  <Words>1719</Words>
  <Application>Microsoft Office PowerPoint</Application>
  <PresentationFormat>Widescreen</PresentationFormat>
  <Paragraphs>424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Office Theme</vt:lpstr>
      <vt:lpstr>MASTER 2 WHITE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Millard</dc:creator>
  <cp:lastModifiedBy>Sedgwick, Iain (STFC,RAL,TECH)</cp:lastModifiedBy>
  <cp:revision>350</cp:revision>
  <cp:lastPrinted>2019-10-02T08:27:37Z</cp:lastPrinted>
  <dcterms:created xsi:type="dcterms:W3CDTF">2019-09-17T08:04:08Z</dcterms:created>
  <dcterms:modified xsi:type="dcterms:W3CDTF">2024-06-11T07:37:09Z</dcterms:modified>
</cp:coreProperties>
</file>