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328" r:id="rId6"/>
    <p:sldId id="320" r:id="rId7"/>
    <p:sldId id="316" r:id="rId8"/>
    <p:sldId id="324" r:id="rId9"/>
    <p:sldId id="325" r:id="rId10"/>
    <p:sldId id="326" r:id="rId11"/>
    <p:sldId id="321" r:id="rId12"/>
    <p:sldId id="323" r:id="rId13"/>
    <p:sldId id="317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400"/>
    <a:srgbClr val="6D8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3"/>
    <p:restoredTop sz="94676"/>
  </p:normalViewPr>
  <p:slideViewPr>
    <p:cSldViewPr snapToGrid="0">
      <p:cViewPr varScale="1">
        <p:scale>
          <a:sx n="114" d="100"/>
          <a:sy n="114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9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106377"/>
            <a:ext cx="11138502" cy="2382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EIC-</a:t>
            </a:r>
            <a:r>
              <a:rPr lang="en-US" dirty="0" err="1"/>
              <a:t>AncBRAIN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 Slow Control &amp; Communication Management System of </a:t>
            </a:r>
            <a:r>
              <a:rPr lang="en-US" dirty="0" err="1"/>
              <a:t>AncASIC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61" y="5999651"/>
            <a:ext cx="7904105" cy="746185"/>
          </a:xfrm>
        </p:spPr>
        <p:txBody>
          <a:bodyPr/>
          <a:lstStyle/>
          <a:p>
            <a:r>
              <a:rPr lang="en-US" dirty="0"/>
              <a:t>June 11, 2024</a:t>
            </a:r>
          </a:p>
          <a:p>
            <a:r>
              <a:rPr lang="en-US" dirty="0"/>
              <a:t>Contribution: A. Iqbal, D. </a:t>
            </a:r>
            <a:r>
              <a:rPr lang="en-US" dirty="0" err="1"/>
              <a:t>Górni</a:t>
            </a:r>
            <a:r>
              <a:rPr lang="en-US" dirty="0"/>
              <a:t>, G.W. </a:t>
            </a:r>
            <a:r>
              <a:rPr lang="en-US" dirty="0" err="1"/>
              <a:t>Deptuch</a:t>
            </a:r>
            <a:r>
              <a:rPr lang="en-US" dirty="0"/>
              <a:t>, S. Mandal, P. Purohit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880C3-F64C-0BC6-D842-10DD858579FC}"/>
              </a:ext>
            </a:extLst>
          </p:cNvPr>
          <p:cNvSpPr txBox="1"/>
          <p:nvPr/>
        </p:nvSpPr>
        <p:spPr>
          <a:xfrm>
            <a:off x="11304555" y="6488668"/>
            <a:ext cx="80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V.2.0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7" y="282322"/>
            <a:ext cx="10348226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Implementation Plan </a:t>
            </a:r>
            <a:endParaRPr lang="en-US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9E1F8-5AAC-31A6-F8C6-96264D4A6EC0}"/>
              </a:ext>
            </a:extLst>
          </p:cNvPr>
          <p:cNvSpPr txBox="1"/>
          <p:nvPr/>
        </p:nvSpPr>
        <p:spPr>
          <a:xfrm>
            <a:off x="924537" y="1702599"/>
            <a:ext cx="904496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September Run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XT110 from XFAB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CML Transceiver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NBVG with simple interfacing mechanism (I2C)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0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9E1F8-5AAC-31A6-F8C6-96264D4A6EC0}"/>
              </a:ext>
            </a:extLst>
          </p:cNvPr>
          <p:cNvSpPr txBox="1"/>
          <p:nvPr/>
        </p:nvSpPr>
        <p:spPr>
          <a:xfrm>
            <a:off x="3464538" y="2413337"/>
            <a:ext cx="4183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/>
              <a:t>Thank You</a:t>
            </a:r>
            <a:endParaRPr lang="en-US" sz="5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3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7" y="282322"/>
            <a:ext cx="10348226" cy="6256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Outline</a:t>
            </a:r>
            <a:endParaRPr lang="en-US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74F5-27B1-F3C4-F6F5-6AF0930E2F84}"/>
              </a:ext>
            </a:extLst>
          </p:cNvPr>
          <p:cNvSpPr txBox="1"/>
          <p:nvPr/>
        </p:nvSpPr>
        <p:spPr>
          <a:xfrm>
            <a:off x="559954" y="524678"/>
            <a:ext cx="9721471" cy="5425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Interfacing with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lpGBT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Key Features of EIC-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AncBrain</a:t>
            </a:r>
            <a:endParaRPr lang="en-US" sz="2400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Documentation for Design and Implementation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Transaction Format and Register/Error Code Definition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EIC-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AncBrain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 Block Diagram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AncASIC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 System-Level Design and Implementation Flow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Implementation Plan </a:t>
            </a:r>
            <a:endParaRPr lang="en-US" sz="2900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03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F5F2-ECB9-7243-D43A-6BE338E2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B084B-C737-FD5B-C048-CCDF54C4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C0F1-49BB-F7CC-A665-4F9DEAE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4" y="125568"/>
            <a:ext cx="10348226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Interfacing with </a:t>
            </a:r>
            <a:r>
              <a:rPr lang="en-US" dirty="0" err="1"/>
              <a:t>lpGBT</a:t>
            </a:r>
            <a:endParaRPr lang="en-US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7A4C9A1C-856B-5696-60B4-CBE4665E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28590"/>
            <a:ext cx="11174654" cy="61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796BC-69BF-B13B-00D6-299DDEA1AA03}"/>
              </a:ext>
            </a:extLst>
          </p:cNvPr>
          <p:cNvSpPr txBox="1"/>
          <p:nvPr/>
        </p:nvSpPr>
        <p:spPr>
          <a:xfrm>
            <a:off x="360294" y="1041548"/>
            <a:ext cx="3891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 coupling with CML-like inter-chip TX-RX link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0B100-2D89-0E6C-8733-8604D09A0A8F}"/>
              </a:ext>
            </a:extLst>
          </p:cNvPr>
          <p:cNvSpPr txBox="1"/>
          <p:nvPr/>
        </p:nvSpPr>
        <p:spPr>
          <a:xfrm>
            <a:off x="360294" y="1795980"/>
            <a:ext cx="3558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Each E-Link </a:t>
            </a:r>
            <a:r>
              <a:rPr lang="en-GB" sz="1800" dirty="0"/>
              <a:t>shares 3 signals: </a:t>
            </a:r>
            <a:r>
              <a:rPr lang="en-GB" sz="1800" dirty="0" err="1"/>
              <a:t>SC_In</a:t>
            </a:r>
            <a:r>
              <a:rPr lang="en-GB" sz="1800" dirty="0"/>
              <a:t>, </a:t>
            </a:r>
            <a:r>
              <a:rPr lang="en-GB" sz="1800" dirty="0" err="1"/>
              <a:t>SC_Out</a:t>
            </a:r>
            <a:r>
              <a:rPr lang="en-GB" sz="1800" dirty="0"/>
              <a:t>, </a:t>
            </a:r>
            <a:r>
              <a:rPr lang="en-GB" sz="1800" dirty="0" err="1"/>
              <a:t>Cl_In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9291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7" y="282322"/>
            <a:ext cx="10348226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Key Features of EIC-</a:t>
            </a:r>
            <a:r>
              <a:rPr lang="en-US" dirty="0" err="1"/>
              <a:t>AncBrain</a:t>
            </a:r>
            <a:endParaRPr lang="en-US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74F5-27B1-F3C4-F6F5-6AF0930E2F84}"/>
              </a:ext>
            </a:extLst>
          </p:cNvPr>
          <p:cNvSpPr txBox="1"/>
          <p:nvPr/>
        </p:nvSpPr>
        <p:spPr>
          <a:xfrm>
            <a:off x="403837" y="1136428"/>
            <a:ext cx="7164658" cy="425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functions are: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Sub-Module Control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Bridging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Broadcast Signal Generation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Error Handling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Stability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flexibility and customization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DD671-0E97-14AE-CAC4-42A74EA2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3870"/>
            <a:ext cx="5357706" cy="38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/>
              <a:t>Documentation for Design and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74F5-27B1-F3C4-F6F5-6AF0930E2F84}"/>
              </a:ext>
            </a:extLst>
          </p:cNvPr>
          <p:cNvSpPr txBox="1"/>
          <p:nvPr/>
        </p:nvSpPr>
        <p:spPr>
          <a:xfrm>
            <a:off x="403837" y="1136428"/>
            <a:ext cx="7164658" cy="432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functions are: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 Overview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 Protocols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Internal Sub-module Control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Error Handling and Watchdog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Clocking Scheme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Implementation</a:t>
            </a:r>
            <a:r>
              <a:rPr lang="en-US" sz="2000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Verification and Validation</a:t>
            </a:r>
            <a:r>
              <a:rPr lang="en-US" sz="2000" dirty="0">
                <a:effectLst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0666966-CB80-9430-BD63-61C03A22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049" y="1070586"/>
            <a:ext cx="3398891" cy="3679902"/>
          </a:xfrm>
          <a:prstGeom prst="rect">
            <a:avLst/>
          </a:prstGeom>
        </p:spPr>
      </p:pic>
      <p:pic>
        <p:nvPicPr>
          <p:cNvPr id="9" name="Picture 8" descr="A white and black text with black text&#10;&#10;Description automatically generated">
            <a:extLst>
              <a:ext uri="{FF2B5EF4-FFF2-40B4-BE49-F238E27FC236}">
                <a16:creationId xmlns:a16="http://schemas.microsoft.com/office/drawing/2014/main" id="{89E88393-E968-F93B-ECF7-9AA69DE38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494" y="1634583"/>
            <a:ext cx="2860778" cy="2930767"/>
          </a:xfrm>
          <a:prstGeom prst="rect">
            <a:avLst/>
          </a:prstGeom>
        </p:spPr>
      </p:pic>
      <p:pic>
        <p:nvPicPr>
          <p:cNvPr id="13" name="Picture 12" descr="A black and white paper with text&#10;&#10;Description automatically generated">
            <a:extLst>
              <a:ext uri="{FF2B5EF4-FFF2-40B4-BE49-F238E27FC236}">
                <a16:creationId xmlns:a16="http://schemas.microsoft.com/office/drawing/2014/main" id="{144DCCCD-E2CA-1A23-467C-FFF5D8475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352" y="2553628"/>
            <a:ext cx="2938811" cy="35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/>
              <a:t>Transaction Format</a:t>
            </a:r>
          </a:p>
        </p:txBody>
      </p:sp>
      <p:pic>
        <p:nvPicPr>
          <p:cNvPr id="7" name="Picture 6" descr="A white table with black text&#10;&#10;Description automatically generated">
            <a:extLst>
              <a:ext uri="{FF2B5EF4-FFF2-40B4-BE49-F238E27FC236}">
                <a16:creationId xmlns:a16="http://schemas.microsoft.com/office/drawing/2014/main" id="{CF5CFA01-B588-48C1-CDF6-1D7C46D36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600" y="1527715"/>
            <a:ext cx="6858800" cy="3557241"/>
          </a:xfrm>
          <a:prstGeom prst="rect">
            <a:avLst/>
          </a:prstGeom>
        </p:spPr>
      </p:pic>
      <p:pic>
        <p:nvPicPr>
          <p:cNvPr id="10" name="Picture 9" descr="A table of data frames&#10;&#10;Description automatically generated">
            <a:extLst>
              <a:ext uri="{FF2B5EF4-FFF2-40B4-BE49-F238E27FC236}">
                <a16:creationId xmlns:a16="http://schemas.microsoft.com/office/drawing/2014/main" id="{5F0F284E-490A-DDE8-E8E5-E0E7D82E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991" y="1430884"/>
            <a:ext cx="7772400" cy="4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/>
              <a:t>Register Map and Error Code Definitions</a:t>
            </a:r>
          </a:p>
        </p:txBody>
      </p:sp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41C8905F-D40A-6DB8-62F3-690433A4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2115962"/>
            <a:ext cx="5616092" cy="2626076"/>
          </a:xfrm>
          <a:prstGeom prst="rect">
            <a:avLst/>
          </a:prstGeom>
        </p:spPr>
      </p:pic>
      <p:pic>
        <p:nvPicPr>
          <p:cNvPr id="8" name="Picture 7" descr="A table with text and numbers&#10;&#10;Description automatically generated">
            <a:extLst>
              <a:ext uri="{FF2B5EF4-FFF2-40B4-BE49-F238E27FC236}">
                <a16:creationId xmlns:a16="http://schemas.microsoft.com/office/drawing/2014/main" id="{63FC3A4A-0939-4757-9E1E-92E60D882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1638300"/>
            <a:ext cx="63627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F5F2-ECB9-7243-D43A-6BE338E2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B084B-C737-FD5B-C048-CCDF54C4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C0F1-49BB-F7CC-A665-4F9DEAE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4" y="125568"/>
            <a:ext cx="10348226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EIC-</a:t>
            </a:r>
            <a:r>
              <a:rPr lang="en-US" dirty="0" err="1"/>
              <a:t>AncBrain</a:t>
            </a:r>
            <a:r>
              <a:rPr lang="en-US" dirty="0"/>
              <a:t> Block Diagram</a:t>
            </a:r>
            <a:endParaRPr lang="en-US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A9260FDA-46F1-2B71-7B08-7CA90E07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5" y="852533"/>
            <a:ext cx="11982755" cy="50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F5F2-ECB9-7243-D43A-6BE338E2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B084B-C737-FD5B-C048-CCDF54C4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C0F1-49BB-F7CC-A665-4F9DEAE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4" y="125568"/>
            <a:ext cx="10724018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900" dirty="0" err="1"/>
              <a:t>AncASIC</a:t>
            </a:r>
            <a:r>
              <a:rPr lang="en-US" sz="2900" dirty="0"/>
              <a:t> System-Level Design and Implementation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2A4AD-FAB3-0B7A-A5C1-F5AE61E9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32" y="680970"/>
            <a:ext cx="93059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4016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3522D8794FC44B99972981F3D4487" ma:contentTypeVersion="6" ma:contentTypeDescription="Create a new document." ma:contentTypeScope="" ma:versionID="3e7335a7934d90477f184c370748b45b">
  <xsd:schema xmlns:xsd="http://www.w3.org/2001/XMLSchema" xmlns:xs="http://www.w3.org/2001/XMLSchema" xmlns:p="http://schemas.microsoft.com/office/2006/metadata/properties" xmlns:ns2="d2ae5242-7a83-4ebb-a7d3-4d982ba5648e" targetNamespace="http://schemas.microsoft.com/office/2006/metadata/properties" ma:root="true" ma:fieldsID="cbf7f53c3a94ce2de1368ff039fb2f0d" ns2:_="">
    <xsd:import namespace="d2ae5242-7a83-4ebb-a7d3-4d982ba56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e5242-7a83-4ebb-a7d3-4d982ba56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71E9C-DAEB-4612-962B-110FDC7D1745}">
  <ds:schemaRefs>
    <ds:schemaRef ds:uri="d2ae5242-7a83-4ebb-a7d3-4d982ba564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36F42E-5F76-4C89-977E-9E566738798C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d2ae5242-7a83-4ebb-a7d3-4d982ba5648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CDA592-D4A0-407E-BE42-31F843086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192</TotalTime>
  <Words>212</Words>
  <Application>Microsoft Macintosh PowerPoint</Application>
  <PresentationFormat>Widescreen</PresentationFormat>
  <Paragraphs>64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Courier New</vt:lpstr>
      <vt:lpstr>Symbol</vt:lpstr>
      <vt:lpstr>BNL</vt:lpstr>
      <vt:lpstr>EIC-AncBRAIN: A Slow Control &amp; Communication Management System of AncASIC</vt:lpstr>
      <vt:lpstr>Outline</vt:lpstr>
      <vt:lpstr>Interfacing with lpGBT</vt:lpstr>
      <vt:lpstr>Key Features of EIC-AncBrain</vt:lpstr>
      <vt:lpstr>Documentation for Design and Implementation</vt:lpstr>
      <vt:lpstr>Transaction Format</vt:lpstr>
      <vt:lpstr>Register Map and Error Code Definitions</vt:lpstr>
      <vt:lpstr>EIC-AncBrain Block Diagram</vt:lpstr>
      <vt:lpstr>AncASIC System-Level Design and Implementation Flow</vt:lpstr>
      <vt:lpstr>Implementation Plan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Soumyajit Mandal</dc:creator>
  <cp:keywords/>
  <dc:description/>
  <cp:lastModifiedBy>Iqbal, Md Arif</cp:lastModifiedBy>
  <cp:revision>2</cp:revision>
  <dcterms:created xsi:type="dcterms:W3CDTF">2023-05-04T22:15:10Z</dcterms:created>
  <dcterms:modified xsi:type="dcterms:W3CDTF">2024-06-11T15:48:08Z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0x0101009F63522D8794FC44B99972981F3D4487</vt:lpwstr>
  </property>
</Properties>
</file>