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  <p:sldMasterId id="2147489263" r:id="rId2"/>
    <p:sldMasterId id="2147489276" r:id="rId3"/>
  </p:sldMasterIdLst>
  <p:notesMasterIdLst>
    <p:notesMasterId r:id="rId13"/>
  </p:notesMasterIdLst>
  <p:handoutMasterIdLst>
    <p:handoutMasterId r:id="rId14"/>
  </p:handoutMasterIdLst>
  <p:sldIdLst>
    <p:sldId id="832" r:id="rId4"/>
    <p:sldId id="364" r:id="rId5"/>
    <p:sldId id="259" r:id="rId6"/>
    <p:sldId id="257" r:id="rId7"/>
    <p:sldId id="258" r:id="rId8"/>
    <p:sldId id="803" r:id="rId9"/>
    <p:sldId id="829" r:id="rId10"/>
    <p:sldId id="830" r:id="rId11"/>
    <p:sldId id="831" r:id="rId12"/>
  </p:sldIdLst>
  <p:sldSz cx="12192000" cy="6858000"/>
  <p:notesSz cx="7315200" cy="9601200"/>
  <p:defaultTextStyle>
    <a:defPPr>
      <a:defRPr lang="it-IT"/>
    </a:defPPr>
    <a:lvl1pPr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i="1" u="sng" kern="1200">
        <a:solidFill>
          <a:schemeClr val="bg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i="1" u="sng" kern="1200">
        <a:solidFill>
          <a:schemeClr val="bg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i="1" u="sng" kern="1200">
        <a:solidFill>
          <a:schemeClr val="bg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i="1" u="sng" kern="1200">
        <a:solidFill>
          <a:schemeClr val="bg1"/>
        </a:solidFill>
        <a:latin typeface="Verdana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io Gnani" initials="DG" lastIdx="3" clrIdx="0">
    <p:extLst>
      <p:ext uri="{19B8F6BF-5375-455C-9EA6-DF929625EA0E}">
        <p15:presenceInfo xmlns:p15="http://schemas.microsoft.com/office/powerpoint/2012/main" userId="S-1-5-21-1526224874-1540688658-1361462980-15549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FF"/>
    <a:srgbClr val="FF9900"/>
    <a:srgbClr val="0000FF"/>
    <a:srgbClr val="FF0000"/>
    <a:srgbClr val="003399"/>
    <a:srgbClr val="FFFFFF"/>
    <a:srgbClr val="FFCC66"/>
    <a:srgbClr val="A50021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52" autoAdjust="0"/>
    <p:restoredTop sz="96652" autoAdjust="0"/>
  </p:normalViewPr>
  <p:slideViewPr>
    <p:cSldViewPr snapToGrid="0">
      <p:cViewPr varScale="1">
        <p:scale>
          <a:sx n="111" d="100"/>
          <a:sy n="111" d="100"/>
        </p:scale>
        <p:origin x="552" y="96"/>
      </p:cViewPr>
      <p:guideLst>
        <p:guide orient="horz" pos="2160"/>
        <p:guide pos="38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84"/>
    </p:cViewPr>
  </p:sorterViewPr>
  <p:notesViewPr>
    <p:cSldViewPr snapToGrid="0">
      <p:cViewPr varScale="1">
        <p:scale>
          <a:sx n="70" d="100"/>
          <a:sy n="70" d="100"/>
        </p:scale>
        <p:origin x="-2261" y="-82"/>
      </p:cViewPr>
      <p:guideLst>
        <p:guide orient="horz" pos="3025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290" cy="479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t" anchorCtr="0" compatLnSpc="1">
            <a:prstTxWarp prst="textNoShape">
              <a:avLst/>
            </a:prstTxWarp>
          </a:bodyPr>
          <a:lstStyle>
            <a:lvl1pPr algn="l">
              <a:defRPr sz="1300" i="0" u="none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910" y="0"/>
            <a:ext cx="3171290" cy="479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t" anchorCtr="0" compatLnSpc="1">
            <a:prstTxWarp prst="textNoShape">
              <a:avLst/>
            </a:prstTxWarp>
          </a:bodyPr>
          <a:lstStyle>
            <a:lvl1pPr algn="r">
              <a:defRPr sz="1300" i="0" u="none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55"/>
            <a:ext cx="3171290" cy="479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b" anchorCtr="0" compatLnSpc="1">
            <a:prstTxWarp prst="textNoShape">
              <a:avLst/>
            </a:prstTxWarp>
          </a:bodyPr>
          <a:lstStyle>
            <a:lvl1pPr algn="l">
              <a:defRPr sz="1300" i="0" u="none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910" y="9121755"/>
            <a:ext cx="3171290" cy="479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b" anchorCtr="0" compatLnSpc="1">
            <a:prstTxWarp prst="textNoShape">
              <a:avLst/>
            </a:prstTxWarp>
          </a:bodyPr>
          <a:lstStyle>
            <a:lvl1pPr algn="r">
              <a:defRPr sz="1300" i="0" u="none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B706BAD8-76A3-4509-8594-BB86C4CD100B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48363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210675" cy="51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t" anchorCtr="0" compatLnSpc="1">
            <a:prstTxWarp prst="textNoShape">
              <a:avLst/>
            </a:prstTxWarp>
          </a:bodyPr>
          <a:lstStyle>
            <a:lvl1pPr algn="l">
              <a:defRPr sz="1300" i="0" u="none"/>
            </a:lvl1pPr>
          </a:lstStyle>
          <a:p>
            <a:endParaRPr lang="en-US" alt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1" y="0"/>
            <a:ext cx="3210673" cy="51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t" anchorCtr="0" compatLnSpc="1">
            <a:prstTxWarp prst="textNoShape">
              <a:avLst/>
            </a:prstTxWarp>
          </a:bodyPr>
          <a:lstStyle>
            <a:lvl1pPr algn="r">
              <a:defRPr sz="1300" i="0" u="none"/>
            </a:lvl1pPr>
          </a:lstStyle>
          <a:p>
            <a:endParaRPr lang="en-US" alt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12763" y="738188"/>
            <a:ext cx="6299200" cy="3544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8033" y="4579318"/>
            <a:ext cx="5349411" cy="4285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087948"/>
            <a:ext cx="3210675" cy="5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b" anchorCtr="0" compatLnSpc="1">
            <a:prstTxWarp prst="textNoShape">
              <a:avLst/>
            </a:prstTxWarp>
          </a:bodyPr>
          <a:lstStyle>
            <a:lvl1pPr algn="l">
              <a:defRPr sz="1300" i="0" u="none"/>
            </a:lvl1pPr>
          </a:lstStyle>
          <a:p>
            <a:endParaRPr lang="en-US" alt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1" y="9087948"/>
            <a:ext cx="3210673" cy="5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9" tIns="47755" rIns="95509" bIns="47755" numCol="1" anchor="b" anchorCtr="0" compatLnSpc="1">
            <a:prstTxWarp prst="textNoShape">
              <a:avLst/>
            </a:prstTxWarp>
          </a:bodyPr>
          <a:lstStyle>
            <a:lvl1pPr algn="r">
              <a:defRPr sz="1300" i="0" u="none"/>
            </a:lvl1pPr>
          </a:lstStyle>
          <a:p>
            <a:fld id="{7191394F-30D9-438D-BF09-1013A2B55463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904192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12" indent="0" algn="ctr">
              <a:buNone/>
              <a:defRPr/>
            </a:lvl2pPr>
            <a:lvl3pPr marL="914423" indent="0" algn="ctr">
              <a:buNone/>
              <a:defRPr/>
            </a:lvl3pPr>
            <a:lvl4pPr marL="1371634" indent="0" algn="ctr">
              <a:buNone/>
              <a:defRPr/>
            </a:lvl4pPr>
            <a:lvl5pPr marL="1828846" indent="0" algn="ctr">
              <a:buNone/>
              <a:defRPr/>
            </a:lvl5pPr>
            <a:lvl6pPr marL="2286057" indent="0" algn="ctr">
              <a:buNone/>
              <a:defRPr/>
            </a:lvl6pPr>
            <a:lvl7pPr marL="2743269" indent="0" algn="ctr">
              <a:buNone/>
              <a:defRPr/>
            </a:lvl7pPr>
            <a:lvl8pPr marL="3200480" indent="0" algn="ctr">
              <a:buNone/>
              <a:defRPr/>
            </a:lvl8pPr>
            <a:lvl9pPr marL="3657691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698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588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1"/>
            <a:ext cx="804203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7458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629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i="0" u="none"/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Mar 23, 2022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1" u="none"/>
            </a:lvl1pPr>
          </a:lstStyle>
          <a:p>
            <a:r>
              <a:rPr lang="da-DK">
                <a:solidFill>
                  <a:prstClr val="black">
                    <a:tint val="75000"/>
                  </a:prstClr>
                </a:solidFill>
              </a:rPr>
              <a:t>CERN 28 nm Forum #4</a:t>
            </a:r>
            <a:r>
              <a:rPr lang="en-US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i="0" u="none"/>
            </a:lvl1pPr>
          </a:lstStyle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AutoShape 1113"/>
          <p:cNvSpPr>
            <a:spLocks noChangeArrowheads="1"/>
          </p:cNvSpPr>
          <p:nvPr userDrawn="1"/>
        </p:nvSpPr>
        <p:spPr bwMode="auto">
          <a:xfrm>
            <a:off x="156308" y="174665"/>
            <a:ext cx="10974754" cy="374571"/>
          </a:xfrm>
          <a:prstGeom prst="roundRect">
            <a:avLst>
              <a:gd name="adj" fmla="val 16667"/>
            </a:avLst>
          </a:prstGeom>
          <a:solidFill>
            <a:srgbClr val="000066"/>
          </a:solidFill>
          <a:ln w="9525">
            <a:noFill/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>
            <a:lvl1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37931725" indent="-37474525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FFE107"/>
              </a:buClr>
              <a:buFont typeface="Wingdings" charset="2"/>
              <a:buNone/>
              <a:defRPr/>
            </a:pP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44480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/>
            </a:lvl1pPr>
          </a:lstStyle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72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/>
            </a:lvl1pPr>
          </a:lstStyle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132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62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338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01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4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12" indent="0">
              <a:buNone/>
              <a:defRPr sz="1200"/>
            </a:lvl2pPr>
            <a:lvl3pPr marL="914423" indent="0">
              <a:buNone/>
              <a:defRPr sz="1000"/>
            </a:lvl3pPr>
            <a:lvl4pPr marL="1371634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9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3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8222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12" indent="0">
              <a:buNone/>
              <a:defRPr sz="1200"/>
            </a:lvl2pPr>
            <a:lvl3pPr marL="914423" indent="0">
              <a:buNone/>
              <a:defRPr sz="1000"/>
            </a:lvl3pPr>
            <a:lvl4pPr marL="1371634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9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267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3486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2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LBNL - July 15,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LEGEND v1 Design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219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548D-F952-B332-61F1-1EF36E225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7DC65-BE6D-72C3-F1CC-0394897F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75A00-6BCB-E61E-93FC-54E11AAE1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2D57-AF76-4982-A4A8-B8F2E6A79EF9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B98DC-5410-C206-E90A-CD226E4D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7056B-C679-C386-C87F-E67195128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C336-7EDE-49CE-B88C-9C42C001E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9645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933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2021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84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47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12" indent="0">
              <a:buNone/>
              <a:defRPr sz="1800"/>
            </a:lvl2pPr>
            <a:lvl3pPr marL="914423" indent="0">
              <a:buNone/>
              <a:defRPr sz="1600"/>
            </a:lvl3pPr>
            <a:lvl4pPr marL="1371634" indent="0">
              <a:buNone/>
              <a:defRPr sz="1400"/>
            </a:lvl4pPr>
            <a:lvl5pPr marL="1828846" indent="0">
              <a:buNone/>
              <a:defRPr sz="1400"/>
            </a:lvl5pPr>
            <a:lvl6pPr marL="2286057" indent="0">
              <a:buNone/>
              <a:defRPr sz="1400"/>
            </a:lvl6pPr>
            <a:lvl7pPr marL="2743269" indent="0">
              <a:buNone/>
              <a:defRPr sz="1400"/>
            </a:lvl7pPr>
            <a:lvl8pPr marL="3200480" indent="0">
              <a:buNone/>
              <a:defRPr sz="1400"/>
            </a:lvl8pPr>
            <a:lvl9pPr marL="3657691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299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6" y="1600203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095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94" y="1535113"/>
            <a:ext cx="538870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94" y="2174875"/>
            <a:ext cx="538870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040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486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3" name="Footer Placeholder 2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777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24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386" y="273053"/>
            <a:ext cx="6815015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247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12" indent="0">
              <a:buNone/>
              <a:defRPr sz="1200"/>
            </a:lvl2pPr>
            <a:lvl3pPr marL="914423" indent="0">
              <a:buNone/>
              <a:defRPr sz="1000"/>
            </a:lvl3pPr>
            <a:lvl4pPr marL="1371634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9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945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12" indent="0">
              <a:buNone/>
              <a:defRPr sz="1200"/>
            </a:lvl2pPr>
            <a:lvl3pPr marL="914423" indent="0">
              <a:buNone/>
              <a:defRPr sz="1000"/>
            </a:lvl3pPr>
            <a:lvl4pPr marL="1371634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9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LBNL - July 15, 2019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altLang="en-US" dirty="0"/>
              <a:t>LEGEND v1 Design Review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49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0"/>
          <p:cNvSpPr>
            <a:spLocks noChangeArrowheads="1"/>
          </p:cNvSpPr>
          <p:nvPr userDrawn="1"/>
        </p:nvSpPr>
        <p:spPr bwMode="auto">
          <a:xfrm flipH="1">
            <a:off x="5362774" y="2726323"/>
            <a:ext cx="184731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37931725" indent="-37474525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2051" name="Rectangle 75"/>
          <p:cNvSpPr>
            <a:spLocks noChangeArrowheads="1"/>
          </p:cNvSpPr>
          <p:nvPr userDrawn="1"/>
        </p:nvSpPr>
        <p:spPr bwMode="auto">
          <a:xfrm flipH="1">
            <a:off x="6424246" y="4072523"/>
            <a:ext cx="4517292" cy="338554"/>
          </a:xfrm>
          <a:prstGeom prst="rect">
            <a:avLst/>
          </a:prstGeom>
          <a:solidFill>
            <a:schemeClr val="bg1">
              <a:alpha val="59999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1pPr>
            <a:lvl2pPr marL="37931725" indent="-37474525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2pPr>
            <a:lvl3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3pPr>
            <a:lvl4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4pPr>
            <a:lvl5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0308" y="6479089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0" u="none">
                <a:solidFill>
                  <a:srgbClr val="898989"/>
                </a:solidFill>
              </a:defRPr>
            </a:lvl1pPr>
          </a:lstStyle>
          <a:p>
            <a:fld id="{30CDECF9-0FB6-4F71-A843-3BEE5410AA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228" r:id="rId1"/>
    <p:sldLayoutId id="2147489229" r:id="rId2"/>
    <p:sldLayoutId id="2147489230" r:id="rId3"/>
    <p:sldLayoutId id="2147489231" r:id="rId4"/>
    <p:sldLayoutId id="2147489232" r:id="rId5"/>
    <p:sldLayoutId id="2147489233" r:id="rId6"/>
    <p:sldLayoutId id="2147489234" r:id="rId7"/>
    <p:sldLayoutId id="2147489235" r:id="rId8"/>
    <p:sldLayoutId id="2147489236" r:id="rId9"/>
    <p:sldLayoutId id="2147489237" r:id="rId10"/>
    <p:sldLayoutId id="214748923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1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1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1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1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12" algn="ctr" rtl="0" fontAlgn="base">
        <a:spcBef>
          <a:spcPct val="0"/>
        </a:spcBef>
        <a:spcAft>
          <a:spcPct val="0"/>
        </a:spcAft>
        <a:defRPr sz="4401">
          <a:solidFill>
            <a:schemeClr val="tx2"/>
          </a:solidFill>
          <a:latin typeface="Arial" pitchFamily="-65" charset="0"/>
        </a:defRPr>
      </a:lvl6pPr>
      <a:lvl7pPr marL="914423" algn="ctr" rtl="0" fontAlgn="base">
        <a:spcBef>
          <a:spcPct val="0"/>
        </a:spcBef>
        <a:spcAft>
          <a:spcPct val="0"/>
        </a:spcAft>
        <a:defRPr sz="4401">
          <a:solidFill>
            <a:schemeClr val="tx2"/>
          </a:solidFill>
          <a:latin typeface="Arial" pitchFamily="-65" charset="0"/>
        </a:defRPr>
      </a:lvl7pPr>
      <a:lvl8pPr marL="1371634" algn="ctr" rtl="0" fontAlgn="base">
        <a:spcBef>
          <a:spcPct val="0"/>
        </a:spcBef>
        <a:spcAft>
          <a:spcPct val="0"/>
        </a:spcAft>
        <a:defRPr sz="4401">
          <a:solidFill>
            <a:schemeClr val="tx2"/>
          </a:solidFill>
          <a:latin typeface="Arial" pitchFamily="-65" charset="0"/>
        </a:defRPr>
      </a:lvl8pPr>
      <a:lvl9pPr marL="1828846" algn="ctr" rtl="0" fontAlgn="base">
        <a:spcBef>
          <a:spcPct val="0"/>
        </a:spcBef>
        <a:spcAft>
          <a:spcPct val="0"/>
        </a:spcAft>
        <a:defRPr sz="4401">
          <a:solidFill>
            <a:schemeClr val="tx2"/>
          </a:solidFill>
          <a:latin typeface="Arial" pitchFamily="-65" charset="0"/>
        </a:defRPr>
      </a:lvl9pPr>
    </p:titleStyle>
    <p:bodyStyle>
      <a:lvl1pPr marL="342908" indent="-342908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69" indent="-285757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28" indent="-228606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40" indent="-228606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52" indent="-22860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63" indent="-22860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74" indent="-22860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86" indent="-22860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97" indent="-22860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it-IT"/>
      </a:defPPr>
      <a:lvl1pPr marL="0" algn="l" defTabSz="457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457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457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457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457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457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457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457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457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r>
              <a:rPr lang="en-US" i="0" u="none">
                <a:solidFill>
                  <a:prstClr val="black">
                    <a:tint val="75000"/>
                  </a:prstClr>
                </a:solidFill>
                <a:latin typeface="Calibri"/>
              </a:rPr>
              <a:t>LBNL - July 15,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r>
              <a:rPr lang="en-US" i="0" u="none">
                <a:solidFill>
                  <a:prstClr val="black">
                    <a:tint val="75000"/>
                  </a:prstClr>
                </a:solidFill>
                <a:latin typeface="Calibri"/>
              </a:rPr>
              <a:t>LEGEND v1 Design Review</a:t>
            </a:r>
            <a:endParaRPr lang="en-US" i="0" u="non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</a:pPr>
            <a:fld id="{D7AD323D-A82C-4E91-9525-026550509F03}" type="slidenum">
              <a:rPr lang="en-US" i="0" u="non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</a:pPr>
              <a:t>‹#›</a:t>
            </a:fld>
            <a:endParaRPr lang="en-US" i="0" u="non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244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264" r:id="rId1"/>
    <p:sldLayoutId id="2147489265" r:id="rId2"/>
    <p:sldLayoutId id="2147489266" r:id="rId3"/>
    <p:sldLayoutId id="2147489267" r:id="rId4"/>
    <p:sldLayoutId id="2147489268" r:id="rId5"/>
    <p:sldLayoutId id="2147489269" r:id="rId6"/>
    <p:sldLayoutId id="2147489270" r:id="rId7"/>
    <p:sldLayoutId id="2147489271" r:id="rId8"/>
    <p:sldLayoutId id="2147489272" r:id="rId9"/>
    <p:sldLayoutId id="2147489273" r:id="rId10"/>
    <p:sldLayoutId id="2147489274" r:id="rId11"/>
    <p:sldLayoutId id="2147489275" r:id="rId12"/>
  </p:sldLayoutIdLst>
  <p:hf hdr="0"/>
  <p:txStyles>
    <p:titleStyle>
      <a:lvl1pPr algn="ctr" defTabSz="914423" rtl="0" eaLnBrk="1" latinLnBrk="0" hangingPunct="1"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8" indent="-342908" algn="l" defTabSz="9144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9" indent="-285757" algn="l" defTabSz="9144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defTabSz="9144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1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277" r:id="rId1"/>
    <p:sldLayoutId id="2147489278" r:id="rId2"/>
    <p:sldLayoutId id="214748927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3043"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145990" y="2160730"/>
            <a:ext cx="6706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-1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SLDO Update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A53DDA-16B2-48B4-1BAD-2F2B0C03CA95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479AB5-CF77-E6B9-C955-4EB0C6E6191F}"/>
              </a:ext>
            </a:extLst>
          </p:cNvPr>
          <p:cNvSpPr/>
          <p:nvPr/>
        </p:nvSpPr>
        <p:spPr>
          <a:xfrm>
            <a:off x="403338" y="949999"/>
            <a:ext cx="9100880" cy="3857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-100" normalizeH="0" baseline="0" noProof="0" dirty="0">
                <a:ln>
                  <a:noFill/>
                </a:ln>
                <a:solidFill>
                  <a:srgbClr val="1E5D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 at RAL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Schematic design complete in 65nm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i="0" u="none" dirty="0">
                <a:solidFill>
                  <a:srgbClr val="6262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Porting to XT011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Full Verification</a:t>
            </a: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-100" normalizeH="0" baseline="0" noProof="0" dirty="0">
                <a:ln>
                  <a:noFill/>
                </a:ln>
                <a:solidFill>
                  <a:srgbClr val="1E5D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 at LBNL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Porting of sub-blocks for September run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800" i="0" u="none" dirty="0">
                <a:solidFill>
                  <a:srgbClr val="62626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Layout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20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D0754-D5E6-655E-DF7A-3560F6FC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65nm Simulation Results</a:t>
            </a:r>
          </a:p>
        </p:txBody>
      </p:sp>
      <p:pic>
        <p:nvPicPr>
          <p:cNvPr id="1026" name="Picture 2" descr="Elc SHUNT LDO_V2 tb_OVP 一 &#10;Name &#10;Transient Response &#10;/II/MI/D &#10;• /II/MO/D &#10;/130/MSHUNT/D &#10;/net9 &#10;/130/MPASS/D 3 &#10;/11/net4 &#10;/11/net2 &#10;/11/net10 &#10;3 &#10;3 &#10;3 &#10;3 &#10;10b &#10;2P0 &#10;30b &#10;40b &#10;5P0 &#10;time ) &#10;80b &#10;9P0 &#10;10P0 &#10;11P0 &#10;120b &#10;130b &#10;Wed Jan 24 14 … 48 … 43 2024 1. &#10;14P0 &#10;15P0 &#10;, 260 - 0 &#10;, 240 - 0 &#10;, 220 - 0 &#10;, 28-0 &#10;, 160 - 0 &#10;, 140 - 0 &#10;, 120 - 0 ">
            <a:extLst>
              <a:ext uri="{FF2B5EF4-FFF2-40B4-BE49-F238E27FC236}">
                <a16:creationId xmlns:a16="http://schemas.microsoft.com/office/drawing/2014/main" id="{B32B7F46-7348-760C-C3A2-1B86295649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013" y="1825625"/>
            <a:ext cx="661197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2E2F45-D01B-46D7-2E08-D3A5D1C0E977}"/>
              </a:ext>
            </a:extLst>
          </p:cNvPr>
          <p:cNvSpPr txBox="1"/>
          <p:nvPr/>
        </p:nvSpPr>
        <p:spPr>
          <a:xfrm>
            <a:off x="9566989" y="3304592"/>
            <a:ext cx="2226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err="1">
                <a:solidFill>
                  <a:srgbClr val="FF0000"/>
                </a:solidFill>
              </a:rPr>
              <a:t>Vout</a:t>
            </a:r>
            <a:r>
              <a:rPr lang="en-GB">
                <a:solidFill>
                  <a:srgbClr val="FF0000"/>
                </a:solidFill>
              </a:rPr>
              <a:t> 1.2v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815A223-6CC0-5C50-0036-477BCFBA1402}"/>
              </a:ext>
            </a:extLst>
          </p:cNvPr>
          <p:cNvCxnSpPr>
            <a:stCxn id="4" idx="1"/>
          </p:cNvCxnSpPr>
          <p:nvPr/>
        </p:nvCxnSpPr>
        <p:spPr>
          <a:xfrm flipH="1">
            <a:off x="8360229" y="3489258"/>
            <a:ext cx="1206760" cy="13724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97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805D2-C2F5-BD52-AB65-57798F0F8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SLDO Port</a:t>
            </a:r>
            <a:br>
              <a:rPr lang="en-GB"/>
            </a:br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9CD969-041D-CD12-ABB8-C4D71F69F0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7725" y="1901031"/>
            <a:ext cx="10496550" cy="4200525"/>
          </a:xfrm>
        </p:spPr>
      </p:pic>
    </p:spTree>
    <p:extLst>
      <p:ext uri="{BB962C8B-B14F-4D97-AF65-F5344CB8AC3E}">
        <p14:creationId xmlns:p14="http://schemas.microsoft.com/office/powerpoint/2010/main" val="427862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A26E-F21C-9C0D-3B53-255B590BF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SLDO Simulation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02012A8-F409-EBFA-BC64-FADB0D040E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1454" y="1825625"/>
            <a:ext cx="6689091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2CEF1C-7DA7-FC00-B3CD-ACBCBEEED012}"/>
              </a:ext>
            </a:extLst>
          </p:cNvPr>
          <p:cNvSpPr txBox="1"/>
          <p:nvPr/>
        </p:nvSpPr>
        <p:spPr>
          <a:xfrm>
            <a:off x="9573209" y="3373016"/>
            <a:ext cx="2226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err="1">
                <a:solidFill>
                  <a:srgbClr val="FF0000"/>
                </a:solidFill>
              </a:rPr>
              <a:t>Vout</a:t>
            </a:r>
            <a:r>
              <a:rPr lang="en-GB">
                <a:solidFill>
                  <a:srgbClr val="FF0000"/>
                </a:solidFill>
              </a:rPr>
              <a:t> 1.2v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F70B1CD-D5B7-5670-B53A-2A34DE38D648}"/>
              </a:ext>
            </a:extLst>
          </p:cNvPr>
          <p:cNvCxnSpPr>
            <a:stCxn id="6" idx="1"/>
          </p:cNvCxnSpPr>
          <p:nvPr/>
        </p:nvCxnSpPr>
        <p:spPr>
          <a:xfrm flipH="1">
            <a:off x="8366449" y="3557682"/>
            <a:ext cx="1206760" cy="1372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256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4" descr="XBD200302-00063-02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rcRect l="3206" t="26352" r="66402" b="1721"/>
          <a:stretch>
            <a:fillRect/>
          </a:stretch>
        </p:blipFill>
        <p:spPr bwMode="auto">
          <a:xfrm>
            <a:off x="0" y="1085850"/>
            <a:ext cx="12191999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4589" y="1239919"/>
            <a:ext cx="8727159" cy="1537464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/>
              <a:t>EIC—</a:t>
            </a:r>
            <a:r>
              <a:rPr lang="en-US" sz="3800" b="1" dirty="0" err="1"/>
              <a:t>AncASIC</a:t>
            </a:r>
            <a:br>
              <a:rPr lang="en-US" sz="3800" b="1" dirty="0"/>
            </a:br>
            <a:r>
              <a:rPr lang="en-US" sz="3800" b="1" dirty="0"/>
              <a:t>SLDO initial work at LBNL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2058" y="3182185"/>
            <a:ext cx="6583175" cy="105084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Amanda Krieger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6" descr="TEID03_HD:Users:teid03:Desktop:WIP_Kelly_Howe:2 0 1 0:LBNL_PPT_Template_Revise:x images:DOE_Banner_Revised_Logo_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5353" y="-15875"/>
            <a:ext cx="1013129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ATLAS Visual Identity Design Guidelin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934" y="12451766"/>
            <a:ext cx="1090249" cy="449845"/>
          </a:xfrm>
          <a:prstGeom prst="rect">
            <a:avLst/>
          </a:prstGeom>
          <a:noFill/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394589" y="6361972"/>
            <a:ext cx="6583175" cy="496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23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69" indent="0" algn="ctr" defTabSz="914423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91" indent="0" algn="ctr" defTabSz="914423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</a:pPr>
            <a:r>
              <a:rPr lang="en-US" sz="1600" i="0" u="none" dirty="0" err="1">
                <a:solidFill>
                  <a:schemeClr val="tx1"/>
                </a:solidFill>
              </a:rPr>
              <a:t>ePIC</a:t>
            </a:r>
            <a:r>
              <a:rPr lang="en-US" sz="1600" i="0" u="none" dirty="0">
                <a:solidFill>
                  <a:schemeClr val="tx1"/>
                </a:solidFill>
              </a:rPr>
              <a:t> SVT DSC		June 11, 2024</a:t>
            </a:r>
          </a:p>
        </p:txBody>
      </p:sp>
    </p:spTree>
    <p:extLst>
      <p:ext uri="{BB962C8B-B14F-4D97-AF65-F5344CB8AC3E}">
        <p14:creationId xmlns:p14="http://schemas.microsoft.com/office/powerpoint/2010/main" val="4286299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107"/>
          <p:cNvSpPr txBox="1">
            <a:spLocks noChangeArrowheads="1"/>
          </p:cNvSpPr>
          <p:nvPr/>
        </p:nvSpPr>
        <p:spPr bwMode="auto">
          <a:xfrm>
            <a:off x="1280267" y="130090"/>
            <a:ext cx="880321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400" b="1" i="0" u="none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LBNL work on SLDO: Completed to date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796954" y="1174459"/>
            <a:ext cx="10607646" cy="5002504"/>
          </a:xfrm>
        </p:spPr>
        <p:txBody>
          <a:bodyPr>
            <a:normAutofit/>
          </a:bodyPr>
          <a:lstStyle/>
          <a:p>
            <a:r>
              <a:rPr lang="en-US" sz="2400" dirty="0"/>
              <a:t>Install xt011 PDK</a:t>
            </a:r>
          </a:p>
          <a:p>
            <a:pPr lvl="1"/>
            <a:r>
              <a:rPr lang="en-US" sz="2400" dirty="0"/>
              <a:t>Siemens tools—</a:t>
            </a:r>
            <a:r>
              <a:rPr lang="en-US" sz="2400" dirty="0" err="1"/>
              <a:t>Calibre</a:t>
            </a:r>
            <a:r>
              <a:rPr lang="en-US" sz="2400" dirty="0"/>
              <a:t>, </a:t>
            </a:r>
            <a:r>
              <a:rPr lang="en-US" sz="2400" dirty="0" err="1"/>
              <a:t>Eldo</a:t>
            </a:r>
            <a:r>
              <a:rPr lang="en-US" sz="2400" dirty="0"/>
              <a:t>, ADE interface</a:t>
            </a:r>
          </a:p>
          <a:p>
            <a:pPr lvl="1"/>
            <a:r>
              <a:rPr lang="en-US" sz="2400" dirty="0"/>
              <a:t>Cadence—</a:t>
            </a:r>
            <a:r>
              <a:rPr lang="en-US" sz="2400" dirty="0" err="1"/>
              <a:t>Eldo</a:t>
            </a:r>
            <a:r>
              <a:rPr lang="en-US" sz="2400" dirty="0"/>
              <a:t> and </a:t>
            </a:r>
            <a:r>
              <a:rPr lang="en-US" sz="2400" dirty="0" err="1"/>
              <a:t>Spectre</a:t>
            </a:r>
            <a:r>
              <a:rPr lang="en-US" sz="2400" dirty="0"/>
              <a:t> models, primitives, process docs, etc.</a:t>
            </a:r>
          </a:p>
          <a:p>
            <a:r>
              <a:rPr lang="en-US" sz="2400" dirty="0"/>
              <a:t>Pilot design cells: </a:t>
            </a:r>
            <a:r>
              <a:rPr lang="en-US" sz="2400" dirty="0" err="1"/>
              <a:t>n_amp</a:t>
            </a:r>
            <a:r>
              <a:rPr lang="en-US" sz="2400" dirty="0"/>
              <a:t>, </a:t>
            </a:r>
            <a:r>
              <a:rPr lang="en-US" sz="2400" dirty="0" err="1"/>
              <a:t>preReg</a:t>
            </a:r>
            <a:endParaRPr lang="en-US" sz="2400" dirty="0"/>
          </a:p>
          <a:p>
            <a:pPr lvl="1"/>
            <a:r>
              <a:rPr lang="en-US" sz="2400" dirty="0"/>
              <a:t>Schematic simulation in </a:t>
            </a:r>
            <a:r>
              <a:rPr lang="en-US" sz="2400" dirty="0" err="1"/>
              <a:t>Eldo</a:t>
            </a:r>
            <a:r>
              <a:rPr lang="en-US" sz="2400" dirty="0"/>
              <a:t> and </a:t>
            </a:r>
            <a:r>
              <a:rPr lang="en-US" sz="2400" dirty="0" err="1"/>
              <a:t>Spectre</a:t>
            </a:r>
            <a:r>
              <a:rPr lang="en-US" sz="2400" dirty="0"/>
              <a:t> is up and running</a:t>
            </a:r>
          </a:p>
          <a:p>
            <a:pPr lvl="1"/>
            <a:r>
              <a:rPr lang="en-US" sz="2400" dirty="0"/>
              <a:t>Layout </a:t>
            </a:r>
            <a:r>
              <a:rPr lang="en-US" sz="2400" dirty="0" err="1"/>
              <a:t>n_amp</a:t>
            </a:r>
            <a:r>
              <a:rPr lang="en-US" sz="2400" dirty="0"/>
              <a:t>— DRC, LVS clean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4814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107"/>
          <p:cNvSpPr txBox="1">
            <a:spLocks noChangeArrowheads="1"/>
          </p:cNvSpPr>
          <p:nvPr/>
        </p:nvSpPr>
        <p:spPr bwMode="auto">
          <a:xfrm>
            <a:off x="1280267" y="130090"/>
            <a:ext cx="880321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400" b="1" i="0" u="none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LBNL work on SLDO:  Near term to do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880844" y="1191237"/>
            <a:ext cx="10523756" cy="4985726"/>
          </a:xfrm>
        </p:spPr>
        <p:txBody>
          <a:bodyPr>
            <a:normAutofit/>
          </a:bodyPr>
          <a:lstStyle/>
          <a:p>
            <a:r>
              <a:rPr lang="en-US" sz="2400" dirty="0"/>
              <a:t>Layout of </a:t>
            </a:r>
            <a:r>
              <a:rPr lang="en-US" sz="2400" dirty="0" err="1"/>
              <a:t>preReg</a:t>
            </a:r>
            <a:r>
              <a:rPr lang="en-US" sz="2400" dirty="0"/>
              <a:t> (pass transistor, decoupling, compensation)</a:t>
            </a:r>
          </a:p>
          <a:p>
            <a:r>
              <a:rPr lang="en-US" sz="2400" dirty="0"/>
              <a:t>Schematic simulation</a:t>
            </a:r>
          </a:p>
          <a:p>
            <a:pPr lvl="1"/>
            <a:r>
              <a:rPr lang="en-US" sz="2400" dirty="0"/>
              <a:t>Write extract scripts for </a:t>
            </a:r>
            <a:r>
              <a:rPr lang="en-US" sz="2400" dirty="0" err="1"/>
              <a:t>n_amp</a:t>
            </a:r>
            <a:r>
              <a:rPr lang="en-US" sz="2400" dirty="0"/>
              <a:t> and </a:t>
            </a:r>
            <a:r>
              <a:rPr lang="en-US" sz="2400" dirty="0" err="1"/>
              <a:t>preReg</a:t>
            </a:r>
            <a:r>
              <a:rPr lang="en-US" sz="2400" dirty="0"/>
              <a:t> (LDO) performance</a:t>
            </a:r>
          </a:p>
          <a:p>
            <a:pPr lvl="1"/>
            <a:r>
              <a:rPr lang="en-US" sz="2400" dirty="0"/>
              <a:t>Write corner recipe for automated simulation (PVT)</a:t>
            </a:r>
          </a:p>
          <a:p>
            <a:r>
              <a:rPr lang="en-US" sz="2400" dirty="0" err="1"/>
              <a:t>Backannotated</a:t>
            </a:r>
            <a:r>
              <a:rPr lang="en-US" sz="2400" dirty="0"/>
              <a:t> simulation</a:t>
            </a:r>
          </a:p>
          <a:p>
            <a:pPr lvl="1"/>
            <a:r>
              <a:rPr lang="en-US" sz="2400" dirty="0"/>
              <a:t>Compare schematic performance to full parasitic extraction with devices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9938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323D-A82C-4E91-9525-026550509F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107"/>
          <p:cNvSpPr txBox="1">
            <a:spLocks noChangeArrowheads="1"/>
          </p:cNvSpPr>
          <p:nvPr/>
        </p:nvSpPr>
        <p:spPr bwMode="auto">
          <a:xfrm>
            <a:off x="1280267" y="130090"/>
            <a:ext cx="880321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400" b="1" i="0" u="none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LBNL work:  Sept submission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931178" y="1231422"/>
            <a:ext cx="10335237" cy="4351338"/>
          </a:xfrm>
        </p:spPr>
        <p:txBody>
          <a:bodyPr>
            <a:normAutofit/>
          </a:bodyPr>
          <a:lstStyle/>
          <a:p>
            <a:r>
              <a:rPr lang="en-US" sz="2400" dirty="0"/>
              <a:t>Start a community </a:t>
            </a:r>
            <a:r>
              <a:rPr lang="en-US" sz="2400" dirty="0" err="1"/>
              <a:t>pinlist</a:t>
            </a:r>
            <a:r>
              <a:rPr lang="en-US" sz="2400" dirty="0"/>
              <a:t> for the </a:t>
            </a:r>
            <a:r>
              <a:rPr lang="en-US" sz="2400" dirty="0" err="1"/>
              <a:t>padring</a:t>
            </a:r>
            <a:r>
              <a:rPr lang="en-US" sz="2400" dirty="0"/>
              <a:t> I/O (imminent) </a:t>
            </a:r>
          </a:p>
          <a:p>
            <a:r>
              <a:rPr lang="en-US" sz="2400" dirty="0"/>
              <a:t>Desirable:  add BGR to the SLDO test structures</a:t>
            </a:r>
          </a:p>
          <a:p>
            <a:r>
              <a:rPr lang="en-US" sz="2400" dirty="0"/>
              <a:t>Time permitting:  design a basic </a:t>
            </a:r>
            <a:r>
              <a:rPr lang="en-US" sz="2400" dirty="0" err="1"/>
              <a:t>padframe</a:t>
            </a:r>
            <a:r>
              <a:rPr lang="en-US" sz="2400" dirty="0"/>
              <a:t> schematic + layout for MPW</a:t>
            </a:r>
          </a:p>
          <a:p>
            <a:pPr lvl="1"/>
            <a:r>
              <a:rPr lang="en-US" sz="2400" dirty="0"/>
              <a:t>Find xt011 pad + IO module(s) and install—simple </a:t>
            </a:r>
          </a:p>
          <a:p>
            <a:pPr lvl="1"/>
            <a:r>
              <a:rPr lang="en-US" sz="2400" dirty="0"/>
              <a:t>Periphery rules, pads, etc. need to be understood—might be easy or complicated (power domains, generate </a:t>
            </a:r>
            <a:r>
              <a:rPr lang="en-US" sz="2400" dirty="0" err="1"/>
              <a:t>sealring</a:t>
            </a:r>
            <a:r>
              <a:rPr lang="en-US" sz="2400" dirty="0"/>
              <a:t>, corner stress rules, etc.)</a:t>
            </a:r>
          </a:p>
          <a:p>
            <a:r>
              <a:rPr lang="en-US" sz="2400" dirty="0"/>
              <a:t>Get Design Sharing Agreement signed (?)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0626804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pitchFamily="-65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pitchFamily="-65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pitchFamily="-65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F81BD">
            <a:alpha val="20000"/>
          </a:srgbClr>
        </a:solidFill>
        <a:ln>
          <a:solidFill>
            <a:srgbClr val="00B0F0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i="0" u="none" dirty="0" smtClean="0">
            <a:solidFill>
              <a:srgbClr val="0000FF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UKRI">
      <a:dk1>
        <a:srgbClr val="201D3E"/>
      </a:dk1>
      <a:lt1>
        <a:srgbClr val="FF6800"/>
      </a:lt1>
      <a:dk2>
        <a:srgbClr val="F19D1B"/>
      </a:dk2>
      <a:lt2>
        <a:srgbClr val="F9BB0E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116203</TotalTime>
  <Words>296</Words>
  <Application>Microsoft Office PowerPoint</Application>
  <PresentationFormat>Widescreen</PresentationFormat>
  <Paragraphs>46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</vt:lpstr>
      <vt:lpstr>Personalizza struttura</vt:lpstr>
      <vt:lpstr>Office Theme</vt:lpstr>
      <vt:lpstr>1_Office Theme</vt:lpstr>
      <vt:lpstr>PowerPoint Presentation</vt:lpstr>
      <vt:lpstr>PowerPoint Presentation</vt:lpstr>
      <vt:lpstr>65nm Simulation Results</vt:lpstr>
      <vt:lpstr>SLDO Port </vt:lpstr>
      <vt:lpstr>SLDO Simulation</vt:lpstr>
      <vt:lpstr>EIC—AncASIC SLDO initial work at LBNL</vt:lpstr>
      <vt:lpstr>PowerPoint Presentation</vt:lpstr>
      <vt:lpstr>PowerPoint Presentation</vt:lpstr>
      <vt:lpstr>PowerPoint Presentation</vt:lpstr>
    </vt:vector>
  </TitlesOfParts>
  <Company>Università di Pavia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Amanda Krieger</dc:creator>
  <cp:lastModifiedBy>Sedgwick, Iain (STFC,RAL,TECH)</cp:lastModifiedBy>
  <cp:revision>3730</cp:revision>
  <cp:lastPrinted>2019-01-21T02:42:32Z</cp:lastPrinted>
  <dcterms:created xsi:type="dcterms:W3CDTF">2016-06-13T12:52:07Z</dcterms:created>
  <dcterms:modified xsi:type="dcterms:W3CDTF">2024-06-11T12:48:34Z</dcterms:modified>
</cp:coreProperties>
</file>