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9" r:id="rId3"/>
    <p:sldId id="310" r:id="rId4"/>
    <p:sldId id="311" r:id="rId5"/>
    <p:sldId id="264" r:id="rId6"/>
    <p:sldId id="279" r:id="rId7"/>
    <p:sldId id="265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92"/>
  </p:normalViewPr>
  <p:slideViewPr>
    <p:cSldViewPr snapToGrid="0">
      <p:cViewPr varScale="1">
        <p:scale>
          <a:sx n="102" d="100"/>
          <a:sy n="102" d="100"/>
        </p:scale>
        <p:origin x="7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E4EA1-0C8C-1341-7F26-643DC683B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42C20-F6CB-64FC-85B6-33DF6E38D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0ECE3-0B48-DD51-010A-E9DFFD904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34740-C84B-F57B-38EC-20D26BE6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7FD5-970A-3998-1919-07C4C8B3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4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1EBAA-21D1-C0A6-40AB-A08B78680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5C57E-E9B4-ABCB-B7FC-011B241F4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E4E96-689C-E319-9FBC-ED93150D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52599-ADA8-4D0F-F28B-A8E0632C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13584-960E-EB68-9B17-9D0C24E9D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0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9DF89B-5501-8225-39CF-E7B5E2E566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D9260F-8885-0938-2CDA-1EC6452EE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54641-28ED-01F0-8971-0D71E3FD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1148E-5944-BD87-E102-C8A87B8C3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6B44C-FDEB-E7F3-DD28-881C73D78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6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3A5E-F8FE-06F9-B55A-41776A32C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D6D77-9D01-8BE7-3D55-16FE5ECC6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92ED5-1A2B-ED52-8C77-2A82D6F2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E5F3B-CE58-6A21-AA53-8279F1C7D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CA4DC-F6C6-45AC-6B36-87B4E5313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34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2A55-F6F5-79B3-DBFB-ED689F7A6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08774-63FD-D4D3-B931-24C1BC64F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F8426-3BAB-EEC9-AECA-6336E723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3A350-C53A-4B4E-00AF-55F2BDEB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A9C6C-18E3-02D0-5A54-6BB4CAAC9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16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FD8A0-4E7D-8EB7-2880-3D8060DE4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72F60-6BB0-3B05-27B7-C2E4A36D7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165E6-6754-3FB3-AE59-C0428EC3F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AFE9B-8A08-BFF4-1A16-81788CD32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68EE8-46A6-EE7F-8276-19B666A7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A09C4-4AFA-323D-E6A2-92FE2CEF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95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F8AD8-D949-D574-8F92-A59EA359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A28A64-9995-1B0C-94D8-3DB14B276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ECCA67-70B9-DE13-CF5C-27CAEA5377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4D8532-5B24-2F21-BCD2-AB51EA850D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CCE435-1D33-5338-5A2F-988C227E4C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C621A5-D7E4-DA14-E045-4BD338A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1BC943-F8F8-E814-2129-27DF2B1E5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AD2844-49B0-9FF7-C903-716E4DA6E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4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FAC24-97E6-6CC4-E175-CA3D40BE0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983CC-30D4-A524-9300-5C5EC5B82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18CB78-9626-DF6B-6BE6-43DD5A6C9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F1A2A-B22D-F79F-85D3-34326CD3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2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26B166-BD5D-E28D-2872-7F1D8F3C4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70AC64-32C5-092A-ADC3-F51EF0EF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E27F4-891D-28C7-5FC7-10566E107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3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99E54-A8DA-6DFB-4705-2D29037E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B58F6-8F0B-B05E-1947-FB3EEDBA0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5A7A7-8BFC-0ECA-D2C6-31648F154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314B7-8BBE-8188-8798-EAAEF6FFB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D5277-02D1-3B61-EBD2-690B9E6C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F8DD9E-FC0C-A8EF-9A2D-35B4C3F3E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68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C53A3-40B4-02AA-DFBA-DFA886BCD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41FA2-1021-8780-DB2D-5A80D6AC5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7C985-170B-7D5B-4F18-5F932AFCE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F7262-D65A-893F-016B-161A01B70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0CCB3F-5065-91D6-1108-A10DAB2E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B34E1-F778-B0B4-AA63-DC0C45053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7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6D5778-82B4-BC5E-3B8F-110CEA1E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9EDB9-1B1D-F68B-2C87-6C21E79A8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9D285-8331-2189-6E64-DA044BDFF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99AA38-C1A2-3044-85E1-76944FE65CB0}" type="datetimeFigureOut">
              <a:rPr lang="en-US" smtClean="0"/>
              <a:t>5/30/24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29A00-615D-2CB5-0A12-6758F2AD32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CC701-29AF-304B-B2C9-C2281101A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0739DD-8DEB-A042-9791-301FC4AE4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5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xxx@dunegpvm01.fnal.gov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etacat.fnal.gov:9443/dune_meta_prod/app/gui/namespaces?all=y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7D0A6-017A-CE65-1904-1D08089C4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ProtoDUNE</a:t>
            </a:r>
            <a:r>
              <a:rPr lang="en-US" dirty="0"/>
              <a:t> News and Data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7AE234-9D1E-99E6-2FA7-8F0376ECFC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Wenqiang Gu</a:t>
            </a:r>
          </a:p>
        </p:txBody>
      </p:sp>
    </p:spTree>
    <p:extLst>
      <p:ext uri="{BB962C8B-B14F-4D97-AF65-F5344CB8AC3E}">
        <p14:creationId xmlns:p14="http://schemas.microsoft.com/office/powerpoint/2010/main" val="420355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22A58-77B7-BA52-ABE2-CA55C1FDA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Gill Sans Light" panose="020B0302020104020203" pitchFamily="34" charset="-79"/>
              </a:rPr>
              <a:t>Successful talks at the collaboration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36098-9783-81B8-A443-0BCD6579A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cs typeface="Gill Sans" panose="020B0502020104020203" pitchFamily="34" charset="-79"/>
              </a:rPr>
              <a:t>ProtoDUNE</a:t>
            </a:r>
            <a:r>
              <a:rPr lang="en-US" dirty="0">
                <a:cs typeface="Gill Sans" panose="020B0502020104020203" pitchFamily="34" charset="-79"/>
              </a:rPr>
              <a:t> HD noise filter by Barnali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Configuration is done, may further adjust some parameters with physics run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DQM tools can be useful (see Gabriela’s talk)</a:t>
            </a:r>
          </a:p>
          <a:p>
            <a:r>
              <a:rPr lang="en-US" dirty="0">
                <a:cs typeface="Gill Sans" panose="020B0502020104020203" pitchFamily="34" charset="-79"/>
              </a:rPr>
              <a:t>CE response calibration by Karla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Further improvements: averaged waveform, overall gain vs pulse DAC? 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Need a calibration table for </a:t>
            </a:r>
            <a:r>
              <a:rPr lang="en-US" dirty="0" err="1">
                <a:cs typeface="Gill Sans" panose="020B0502020104020203" pitchFamily="34" charset="-79"/>
              </a:rPr>
              <a:t>ProtoDUNE</a:t>
            </a:r>
            <a:r>
              <a:rPr lang="en-US" dirty="0">
                <a:cs typeface="Gill Sans" panose="020B0502020104020203" pitchFamily="34" charset="-79"/>
              </a:rPr>
              <a:t> HD</a:t>
            </a:r>
          </a:p>
          <a:p>
            <a:r>
              <a:rPr lang="en-US" dirty="0" err="1">
                <a:cs typeface="Gill Sans" panose="020B0502020104020203" pitchFamily="34" charset="-79"/>
              </a:rPr>
              <a:t>ProtoDUNE</a:t>
            </a:r>
            <a:r>
              <a:rPr lang="en-US" dirty="0">
                <a:cs typeface="Gill Sans" panose="020B0502020104020203" pitchFamily="34" charset="-79"/>
              </a:rPr>
              <a:t> HD DNN ROI by Sergey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Short term: integrate into production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Long term: any further improvement?</a:t>
            </a:r>
          </a:p>
          <a:p>
            <a:pPr lvl="1"/>
            <a:endParaRPr lang="en-US" dirty="0"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00214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AF52-1BF0-5282-7675-64E9BAAB8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Gill Sans Light" panose="020B0302020104020203" pitchFamily="34" charset="-79"/>
              </a:rPr>
              <a:t>Sim/</a:t>
            </a:r>
            <a:r>
              <a:rPr lang="en-US" dirty="0" err="1">
                <a:cs typeface="Gill Sans Light" panose="020B0302020104020203" pitchFamily="34" charset="-79"/>
              </a:rPr>
              <a:t>Reco</a:t>
            </a:r>
            <a:r>
              <a:rPr lang="en-US" dirty="0">
                <a:cs typeface="Gill Sans Light" panose="020B0302020104020203" pitchFamily="34" charset="-79"/>
              </a:rPr>
              <a:t> updates for APA#1 collection plane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94B95-4FD1-9837-E5BB-FBA19749E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Gill Sans" panose="020B0502020104020203" pitchFamily="34" charset="-79"/>
              </a:rPr>
              <a:t>Update simulation chain without signal in anode 0, plane 2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Reuse the field response file, plane 1 -&gt; 2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Still provide </a:t>
            </a:r>
            <a:r>
              <a:rPr lang="en-US" dirty="0" err="1">
                <a:cs typeface="Gill Sans" panose="020B0502020104020203" pitchFamily="34" charset="-79"/>
              </a:rPr>
              <a:t>RawDigits</a:t>
            </a:r>
            <a:r>
              <a:rPr lang="en-US" dirty="0">
                <a:cs typeface="Gill Sans" panose="020B0502020104020203" pitchFamily="34" charset="-79"/>
              </a:rPr>
              <a:t> but with noise only in plane 2</a:t>
            </a:r>
          </a:p>
          <a:p>
            <a:r>
              <a:rPr lang="en-US" dirty="0">
                <a:cs typeface="Gill Sans" panose="020B0502020104020203" pitchFamily="34" charset="-79"/>
              </a:rPr>
              <a:t>Disable signal processing in anode 0, plane 2</a:t>
            </a:r>
          </a:p>
          <a:p>
            <a:r>
              <a:rPr lang="en-US" dirty="0">
                <a:cs typeface="Gill Sans" panose="020B0502020104020203" pitchFamily="34" charset="-79"/>
              </a:rPr>
              <a:t>Study PDHD imaging with 2 views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Practice 3-view imaging first to validate the workflow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For two-view imaging, study the improvement from de-ghosting </a:t>
            </a:r>
          </a:p>
          <a:p>
            <a:pPr lvl="1"/>
            <a:r>
              <a:rPr lang="en-US" dirty="0">
                <a:cs typeface="Gill Sans" panose="020B0502020104020203" pitchFamily="34" charset="-79"/>
              </a:rPr>
              <a:t>Use de-ghosted result to improve the </a:t>
            </a:r>
            <a:r>
              <a:rPr lang="en-US" dirty="0" err="1">
                <a:cs typeface="Gill Sans" panose="020B0502020104020203" pitchFamily="34" charset="-79"/>
              </a:rPr>
              <a:t>deambiguation</a:t>
            </a:r>
            <a:r>
              <a:rPr lang="en-US" dirty="0">
                <a:cs typeface="Gill Sans" panose="020B0502020104020203" pitchFamily="34" charset="-79"/>
              </a:rPr>
              <a:t> of </a:t>
            </a:r>
            <a:r>
              <a:rPr lang="en-US" dirty="0" err="1">
                <a:cs typeface="Gill Sans" panose="020B0502020104020203" pitchFamily="34" charset="-79"/>
              </a:rPr>
              <a:t>recob</a:t>
            </a:r>
            <a:r>
              <a:rPr lang="en-US" dirty="0">
                <a:cs typeface="Gill Sans" panose="020B0502020104020203" pitchFamily="34" charset="-79"/>
              </a:rPr>
              <a:t>::Hit</a:t>
            </a:r>
          </a:p>
          <a:p>
            <a:endParaRPr lang="en-US" dirty="0"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2472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93E4B3-2D2E-61A2-D50D-75536CB00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Access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154AFA-2F78-47E5-7732-D6DC75D382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36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304A2-BCC8-2BF6-3B47-FD46566C0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552"/>
            <a:ext cx="10515600" cy="1060278"/>
          </a:xfrm>
        </p:spPr>
        <p:txBody>
          <a:bodyPr/>
          <a:lstStyle/>
          <a:p>
            <a:r>
              <a:rPr lang="en-US" dirty="0"/>
              <a:t>How to use SL7 container on </a:t>
            </a:r>
            <a:r>
              <a:rPr lang="en-US" dirty="0" err="1"/>
              <a:t>AlmaLinux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8FC296-9234-A8ED-7578-29A846CFA96B}"/>
              </a:ext>
            </a:extLst>
          </p:cNvPr>
          <p:cNvSpPr txBox="1"/>
          <p:nvPr/>
        </p:nvSpPr>
        <p:spPr>
          <a:xfrm>
            <a:off x="838200" y="1372865"/>
            <a:ext cx="1021411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400" b="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ssh</a:t>
            </a:r>
            <a:r>
              <a:rPr lang="en-US" sz="1400" b="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wenqiang</a:t>
            </a:r>
            <a:r>
              <a:rPr lang="en-US" sz="1400" b="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@dunegpvm01.fnal.gov</a:t>
            </a:r>
            <a:endParaRPr lang="en-US" sz="1400" b="0" i="0" dirty="0">
              <a:solidFill>
                <a:srgbClr val="1D1C1D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0" i="0" dirty="0">
              <a:solidFill>
                <a:srgbClr val="1D1C1D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Use SL7 container in </a:t>
            </a:r>
            <a:r>
              <a:rPr lang="en-US" sz="1400" dirty="0" err="1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AlmaLinux</a:t>
            </a:r>
            <a:endParaRPr lang="en-US" sz="1400" b="0" i="0" dirty="0">
              <a:solidFill>
                <a:srgbClr val="1D1C1D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cvmfs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oasis.opensciencegrid.org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/mis/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apptainer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/current/bin/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apptainer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shell --shell=/bin/bash  -B 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cvmfs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,/exp,/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nashome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pnfs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/dune,/opt,/run/user,/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/hostname,/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/hosts,/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/krb5.conf --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ipc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--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cvmfs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singularity.opensciencegrid.org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i="0" dirty="0" err="1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fermilab</a:t>
            </a:r>
            <a:r>
              <a:rPr lang="en-US" sz="1400" i="0" dirty="0">
                <a:solidFill>
                  <a:srgbClr val="1D1C1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/fnal-dev-sl7:latest</a:t>
            </a:r>
          </a:p>
          <a:p>
            <a:endParaRPr lang="en-US" sz="1400" dirty="0">
              <a:solidFill>
                <a:srgbClr val="1D1C1D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source /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cvmfs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dune.opensciencegrid.org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/products/dune/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setup_dune.sh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setup </a:t>
            </a:r>
            <a:r>
              <a:rPr lang="en-US" sz="1400" dirty="0" err="1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dunesw</a:t>
            </a:r>
            <a:r>
              <a:rPr lang="en-US" sz="1400" dirty="0">
                <a:solidFill>
                  <a:srgbClr val="1D1C1D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v09_89_01d01 -q e26:prof</a:t>
            </a:r>
          </a:p>
          <a:p>
            <a:r>
              <a:rPr lang="en-US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setup_fnal_security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# setup proxy if you want to access files</a:t>
            </a:r>
            <a:endParaRPr lang="en-US" sz="1400" dirty="0">
              <a:solidFill>
                <a:srgbClr val="1D1C1D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Monaco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8392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783CD-A11F-DD33-4008-6F801F7CB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How to get metadata (</a:t>
            </a:r>
            <a:r>
              <a:rPr lang="en-US" dirty="0" err="1"/>
              <a:t>eg</a:t>
            </a:r>
            <a:r>
              <a:rPr lang="en-US" dirty="0"/>
              <a:t>, file name) with run number?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872AD-7E9D-1973-D766-DBB7A18BA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setup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metacat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export METACAT_SERVER_URL=https://metacat.fnal.gov:9443/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dune_meta_prod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/app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export METACAT_AUTH_SERVER_URL=https://metacat.fnal.gov:8143/auth/dune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metacat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query "files from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dune:all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where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core.run_type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coldbox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-bottom and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core.file_type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=detector and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core.runs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=21212"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vd-coldbox-bottom:np02_bde_coldbox_run021212_0000_dataflow0_datawriter_0_20230429T202252.hdf5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58258C-6A1A-13D5-A74D-958FEE02B610}"/>
              </a:ext>
            </a:extLst>
          </p:cNvPr>
          <p:cNvSpPr txBox="1"/>
          <p:nvPr/>
        </p:nvSpPr>
        <p:spPr>
          <a:xfrm>
            <a:off x="838199" y="5235879"/>
            <a:ext cx="9783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Find more </a:t>
            </a:r>
            <a:r>
              <a:rPr lang="en-US" dirty="0" err="1"/>
              <a:t>run_type</a:t>
            </a:r>
            <a:r>
              <a:rPr lang="en-US" dirty="0"/>
              <a:t>/namespace (equiv. to </a:t>
            </a:r>
            <a:r>
              <a:rPr lang="en-US" dirty="0" err="1"/>
              <a:t>samweb</a:t>
            </a:r>
            <a:r>
              <a:rPr lang="en-US" dirty="0"/>
              <a:t> definition) from the </a:t>
            </a:r>
            <a:r>
              <a:rPr lang="en-US" dirty="0" err="1"/>
              <a:t>MetaCat</a:t>
            </a:r>
            <a:r>
              <a:rPr lang="en-US" dirty="0"/>
              <a:t> portal page!</a:t>
            </a:r>
          </a:p>
        </p:txBody>
      </p:sp>
    </p:spTree>
    <p:extLst>
      <p:ext uri="{BB962C8B-B14F-4D97-AF65-F5344CB8AC3E}">
        <p14:creationId xmlns:p14="http://schemas.microsoft.com/office/powerpoint/2010/main" val="3793910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D99FEA7C-7FA4-7954-3D7A-DFB7566BD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163" y="1984531"/>
            <a:ext cx="6490912" cy="447920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735CC1-986D-8DA5-6256-0A45615D2B98}"/>
              </a:ext>
            </a:extLst>
          </p:cNvPr>
          <p:cNvSpPr txBox="1"/>
          <p:nvPr/>
        </p:nvSpPr>
        <p:spPr>
          <a:xfrm>
            <a:off x="319432" y="627678"/>
            <a:ext cx="81914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https://metacat.fnal.gov:9443/dune_meta_prod/app/gui/namespaces?all=yes</a:t>
            </a:r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A4D2B3-8A48-431A-C085-49F245122936}"/>
              </a:ext>
            </a:extLst>
          </p:cNvPr>
          <p:cNvSpPr txBox="1"/>
          <p:nvPr/>
        </p:nvSpPr>
        <p:spPr>
          <a:xfrm>
            <a:off x="319432" y="1126435"/>
            <a:ext cx="5882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your SERVICE account to login</a:t>
            </a:r>
          </a:p>
        </p:txBody>
      </p:sp>
    </p:spTree>
    <p:extLst>
      <p:ext uri="{BB962C8B-B14F-4D97-AF65-F5344CB8AC3E}">
        <p14:creationId xmlns:p14="http://schemas.microsoft.com/office/powerpoint/2010/main" val="1547198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C305F-96F0-BD3C-B972-F3EC54B44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stream a file? (RUCIO)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60474-C919-AF32-27AE-4DA565E5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 setup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rucio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 export RUCIO_ACCOUNT=$USER</a:t>
            </a:r>
          </a:p>
          <a:p>
            <a:pPr marL="0" indent="0">
              <a:buNone/>
            </a:pPr>
            <a:endParaRPr lang="en-US" sz="28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locate the file with a 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namespace (i.e. 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defname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8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filename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returned paths in root:// format, choose the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fnal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one, not EOS (at CERN)</a:t>
            </a:r>
            <a:endParaRPr lang="en-US" sz="28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rucio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list-file-replicas hd-protodune:np04hd_raw_run025136_0723_dataflow0_datawriter_0_20240424T195956.hdf5 --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pfns</a:t>
            </a:r>
            <a:endParaRPr lang="en-US" sz="28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use LD_PRELOAD trick for streaming pdf5 </a:t>
            </a: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28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LD_PRELOAD=$XROOTD_LIB/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libXrdPosixPreload.so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lar -c &lt;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fcl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root://&lt;name&gt;.hdf5</a:t>
            </a:r>
          </a:p>
          <a:p>
            <a:pPr marL="0" indent="0">
              <a:buNone/>
            </a:pPr>
            <a:endParaRPr lang="en-US" sz="2800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# Alternatively, one can also copy the file to local</a:t>
            </a:r>
          </a:p>
          <a:p>
            <a:pPr marL="0" indent="0">
              <a:buNone/>
            </a:pPr>
            <a:r>
              <a:rPr lang="en-US" sz="28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28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xrdcp</a:t>
            </a:r>
            <a:r>
              <a:rPr lang="en-US" sz="28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-f  root://&lt;name&gt;.hdf5 .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471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605</Words>
  <Application>Microsoft Macintosh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Gill Sans</vt:lpstr>
      <vt:lpstr>Gill Sans Light</vt:lpstr>
      <vt:lpstr>Monaco</vt:lpstr>
      <vt:lpstr>Office Theme</vt:lpstr>
      <vt:lpstr>ProtoDUNE News and Data Management</vt:lpstr>
      <vt:lpstr>Successful talks at the collaboration meeting</vt:lpstr>
      <vt:lpstr>Sim/Reco updates for APA#1 collection plane</vt:lpstr>
      <vt:lpstr>Data Access</vt:lpstr>
      <vt:lpstr>How to use SL7 container on AlmaLinux?</vt:lpstr>
      <vt:lpstr>How to get metadata (eg, file name) with run number? </vt:lpstr>
      <vt:lpstr>PowerPoint Presentation</vt:lpstr>
      <vt:lpstr>How to stream a file? (RUCIO)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1</cp:revision>
  <dcterms:created xsi:type="dcterms:W3CDTF">2024-05-30T16:46:27Z</dcterms:created>
  <dcterms:modified xsi:type="dcterms:W3CDTF">2024-05-30T16:54:24Z</dcterms:modified>
</cp:coreProperties>
</file>