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48" r:id="rId1"/>
  </p:sldMasterIdLst>
  <p:notesMasterIdLst>
    <p:notesMasterId r:id="rId21"/>
  </p:notesMasterIdLst>
  <p:sldIdLst>
    <p:sldId id="256" r:id="rId2"/>
    <p:sldId id="264" r:id="rId3"/>
    <p:sldId id="257" r:id="rId4"/>
    <p:sldId id="265" r:id="rId5"/>
    <p:sldId id="269" r:id="rId6"/>
    <p:sldId id="271" r:id="rId7"/>
    <p:sldId id="272" r:id="rId8"/>
    <p:sldId id="273" r:id="rId9"/>
    <p:sldId id="274" r:id="rId10"/>
    <p:sldId id="275" r:id="rId11"/>
    <p:sldId id="270" r:id="rId12"/>
    <p:sldId id="262" r:id="rId13"/>
    <p:sldId id="266" r:id="rId14"/>
    <p:sldId id="267" r:id="rId15"/>
    <p:sldId id="268" r:id="rId16"/>
    <p:sldId id="263" r:id="rId17"/>
    <p:sldId id="258" r:id="rId18"/>
    <p:sldId id="260" r:id="rId19"/>
    <p:sldId id="25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FCD745-659F-4412-B4D8-4A3EE07ECE79}">
          <p14:sldIdLst>
            <p14:sldId id="256"/>
            <p14:sldId id="264"/>
            <p14:sldId id="257"/>
            <p14:sldId id="265"/>
            <p14:sldId id="269"/>
            <p14:sldId id="271"/>
            <p14:sldId id="272"/>
            <p14:sldId id="273"/>
            <p14:sldId id="274"/>
            <p14:sldId id="275"/>
            <p14:sldId id="270"/>
            <p14:sldId id="262"/>
            <p14:sldId id="266"/>
            <p14:sldId id="267"/>
            <p14:sldId id="268"/>
            <p14:sldId id="263"/>
            <p14:sldId id="258"/>
            <p14:sldId id="260"/>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4472C4"/>
    <a:srgbClr val="EAEFF7"/>
    <a:srgbClr val="ABABAB"/>
    <a:srgbClr val="FF9933"/>
    <a:srgbClr val="FFFFFF"/>
    <a:srgbClr val="699BFF"/>
    <a:srgbClr val="000000"/>
    <a:srgbClr val="AAE8FC"/>
    <a:srgbClr val="2202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64" d="100"/>
          <a:sy n="64" d="100"/>
        </p:scale>
        <p:origin x="64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Maximum Deflection </a:t>
            </a:r>
          </a:p>
          <a:p>
            <a:pPr>
              <a:defRPr/>
            </a:pPr>
            <a:r>
              <a:rPr lang="en-US" dirty="0"/>
              <a:t>(1000 Pa</a:t>
            </a:r>
            <a:r>
              <a:rPr lang="en-US" baseline="0" dirty="0"/>
              <a:t> Internal Pressure)</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1"/>
          <c:order val="0"/>
          <c:tx>
            <c:strRef>
              <c:f>Sheet1!$D$2</c:f>
              <c:strCache>
                <c:ptCount val="1"/>
                <c:pt idx="0">
                  <c:v>First Mode</c:v>
                </c:pt>
              </c:strCache>
            </c:strRef>
          </c:tx>
          <c:spPr>
            <a:ln w="25400" cap="rnd">
              <a:noFill/>
              <a:round/>
            </a:ln>
            <a:effectLst/>
          </c:spPr>
          <c:marker>
            <c:symbol val="circle"/>
            <c:size val="5"/>
            <c:spPr>
              <a:solidFill>
                <a:schemeClr val="accent2"/>
              </a:solidFill>
              <a:ln w="9525">
                <a:solidFill>
                  <a:schemeClr val="accent2"/>
                </a:solidFill>
              </a:ln>
              <a:effectLst/>
            </c:spPr>
          </c:marker>
          <c:xVal>
            <c:numRef>
              <c:f>Sheet1!$C$3:$C$14</c:f>
              <c:numCache>
                <c:formatCode>General</c:formatCode>
                <c:ptCount val="12"/>
                <c:pt idx="0">
                  <c:v>0.05</c:v>
                </c:pt>
                <c:pt idx="1">
                  <c:v>0.1</c:v>
                </c:pt>
                <c:pt idx="2">
                  <c:v>0.2</c:v>
                </c:pt>
                <c:pt idx="3">
                  <c:v>0.3</c:v>
                </c:pt>
                <c:pt idx="4">
                  <c:v>0.5</c:v>
                </c:pt>
                <c:pt idx="5">
                  <c:v>1</c:v>
                </c:pt>
                <c:pt idx="6">
                  <c:v>1.5</c:v>
                </c:pt>
                <c:pt idx="7">
                  <c:v>2</c:v>
                </c:pt>
                <c:pt idx="8">
                  <c:v>10</c:v>
                </c:pt>
                <c:pt idx="9">
                  <c:v>100</c:v>
                </c:pt>
                <c:pt idx="10">
                  <c:v>1000</c:v>
                </c:pt>
                <c:pt idx="11">
                  <c:v>10000</c:v>
                </c:pt>
              </c:numCache>
            </c:numRef>
          </c:xVal>
          <c:yVal>
            <c:numRef>
              <c:f>Sheet1!$G$3:$G$14</c:f>
              <c:numCache>
                <c:formatCode>0.00E+00</c:formatCode>
                <c:ptCount val="12"/>
                <c:pt idx="0">
                  <c:v>1.3309530624139399E-4</c:v>
                </c:pt>
                <c:pt idx="1">
                  <c:v>5.3526954101842104E-4</c:v>
                </c:pt>
                <c:pt idx="2">
                  <c:v>2.1208983266586901E-3</c:v>
                </c:pt>
                <c:pt idx="3">
                  <c:v>4.7160175956673499E-3</c:v>
                </c:pt>
                <c:pt idx="4">
                  <c:v>1.26585478911985E-2</c:v>
                </c:pt>
                <c:pt idx="5">
                  <c:v>4.3821280032782302E-2</c:v>
                </c:pt>
                <c:pt idx="6">
                  <c:v>7.9490939416657094E-2</c:v>
                </c:pt>
                <c:pt idx="7">
                  <c:v>0.111111770632596</c:v>
                </c:pt>
                <c:pt idx="8">
                  <c:v>0.21876502531963099</c:v>
                </c:pt>
                <c:pt idx="9">
                  <c:v>0.227904999530299</c:v>
                </c:pt>
                <c:pt idx="10">
                  <c:v>0.228000528341126</c:v>
                </c:pt>
                <c:pt idx="11">
                  <c:v>0.22800129954748699</c:v>
                </c:pt>
              </c:numCache>
            </c:numRef>
          </c:yVal>
          <c:smooth val="0"/>
          <c:extLst>
            <c:ext xmlns:c16="http://schemas.microsoft.com/office/drawing/2014/chart" uri="{C3380CC4-5D6E-409C-BE32-E72D297353CC}">
              <c16:uniqueId val="{00000000-B6B0-44CB-AD3D-19BAA889C49A}"/>
            </c:ext>
          </c:extLst>
        </c:ser>
        <c:dLbls>
          <c:showLegendKey val="0"/>
          <c:showVal val="0"/>
          <c:showCatName val="0"/>
          <c:showSerName val="0"/>
          <c:showPercent val="0"/>
          <c:showBubbleSize val="0"/>
        </c:dLbls>
        <c:axId val="480717640"/>
        <c:axId val="480717968"/>
      </c:scatterChart>
      <c:valAx>
        <c:axId val="480717640"/>
        <c:scaling>
          <c:logBase val="10"/>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Sensor Curvature Diameter (m)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80717968"/>
        <c:crosses val="autoZero"/>
        <c:crossBetween val="midCat"/>
      </c:valAx>
      <c:valAx>
        <c:axId val="480717968"/>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Maximum Deflection (mm)</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80717640"/>
        <c:crossesAt val="1.0000000000000002E-3"/>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A48294-1B3F-46C7-8501-273AD7D79B4F}" type="datetimeFigureOut">
              <a:rPr lang="en-GB" smtClean="0"/>
              <a:t>25/06/2024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F2F4C-E58C-4CCD-AFD6-611CFE2E222D}" type="slidenum">
              <a:rPr lang="en-GB" smtClean="0"/>
              <a:t>‹#›</a:t>
            </a:fld>
            <a:endParaRPr lang="en-GB"/>
          </a:p>
        </p:txBody>
      </p:sp>
    </p:spTree>
    <p:extLst>
      <p:ext uri="{BB962C8B-B14F-4D97-AF65-F5344CB8AC3E}">
        <p14:creationId xmlns:p14="http://schemas.microsoft.com/office/powerpoint/2010/main" val="3384071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57556" y="1508257"/>
            <a:ext cx="9144000" cy="2387600"/>
          </a:xfrm>
        </p:spPr>
        <p:txBody>
          <a:bodyPr anchor="b"/>
          <a:lstStyle>
            <a:lvl1pPr algn="ctr">
              <a:defRPr sz="6000" b="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57556" y="3987932"/>
            <a:ext cx="9144000" cy="1655762"/>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grpSp>
        <p:nvGrpSpPr>
          <p:cNvPr id="4" name="Group 3">
            <a:extLst>
              <a:ext uri="{FF2B5EF4-FFF2-40B4-BE49-F238E27FC236}">
                <a16:creationId xmlns:a16="http://schemas.microsoft.com/office/drawing/2014/main" id="{5AFBF77B-003A-4E1A-898E-FBE7F15C7ACD}"/>
              </a:ext>
            </a:extLst>
          </p:cNvPr>
          <p:cNvGrpSpPr/>
          <p:nvPr userDrawn="1"/>
        </p:nvGrpSpPr>
        <p:grpSpPr>
          <a:xfrm>
            <a:off x="-109438" y="5643694"/>
            <a:ext cx="2515109" cy="1440000"/>
            <a:chOff x="-109438" y="5643694"/>
            <a:chExt cx="2515109" cy="1440000"/>
          </a:xfrm>
        </p:grpSpPr>
        <p:pic>
          <p:nvPicPr>
            <p:cNvPr id="5" name="Picture 4">
              <a:extLst>
                <a:ext uri="{FF2B5EF4-FFF2-40B4-BE49-F238E27FC236}">
                  <a16:creationId xmlns:a16="http://schemas.microsoft.com/office/drawing/2014/main" id="{F30356C3-1559-4CEC-9ADF-910395CF29D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438" y="5643694"/>
              <a:ext cx="1839581" cy="1440000"/>
            </a:xfrm>
            <a:prstGeom prst="rect">
              <a:avLst/>
            </a:prstGeom>
          </p:spPr>
        </p:pic>
        <p:sp>
          <p:nvSpPr>
            <p:cNvPr id="6" name="TextBox 5">
              <a:extLst>
                <a:ext uri="{FF2B5EF4-FFF2-40B4-BE49-F238E27FC236}">
                  <a16:creationId xmlns:a16="http://schemas.microsoft.com/office/drawing/2014/main" id="{690A1CDC-2BBF-4AD9-B5B5-2E07FBF48821}"/>
                </a:ext>
              </a:extLst>
            </p:cNvPr>
            <p:cNvSpPr txBox="1"/>
            <p:nvPr/>
          </p:nvSpPr>
          <p:spPr>
            <a:xfrm>
              <a:off x="1441946" y="6014987"/>
              <a:ext cx="963725" cy="738664"/>
            </a:xfrm>
            <a:prstGeom prst="rect">
              <a:avLst/>
            </a:prstGeom>
            <a:noFill/>
          </p:spPr>
          <p:txBody>
            <a:bodyPr wrap="none" rtlCol="0">
              <a:spAutoFit/>
            </a:bodyPr>
            <a:lstStyle/>
            <a:p>
              <a:r>
                <a:rPr lang="en-US" sz="4200" b="1" dirty="0">
                  <a:latin typeface="Arial" panose="020B0604020202020204" pitchFamily="34" charset="0"/>
                  <a:cs typeface="Arial" panose="020B0604020202020204" pitchFamily="34" charset="0"/>
                </a:rPr>
                <a:t>UK</a:t>
              </a:r>
              <a:endParaRPr lang="en-GB" sz="4200" b="1" dirty="0">
                <a:latin typeface="Arial" panose="020B0604020202020204" pitchFamily="34" charset="0"/>
                <a:cs typeface="Arial" panose="020B0604020202020204" pitchFamily="34" charset="0"/>
              </a:endParaRPr>
            </a:p>
          </p:txBody>
        </p:sp>
      </p:grpSp>
      <p:sp>
        <p:nvSpPr>
          <p:cNvPr id="7" name="Slide Number Placeholder 5">
            <a:extLst>
              <a:ext uri="{FF2B5EF4-FFF2-40B4-BE49-F238E27FC236}">
                <a16:creationId xmlns:a16="http://schemas.microsoft.com/office/drawing/2014/main" id="{F7F12490-59CD-452F-B02D-F2D799164001}"/>
              </a:ext>
            </a:extLst>
          </p:cNvPr>
          <p:cNvSpPr>
            <a:spLocks noGrp="1"/>
          </p:cNvSpPr>
          <p:nvPr>
            <p:ph type="sldNum" sz="quarter" idx="12"/>
          </p:nvPr>
        </p:nvSpPr>
        <p:spPr>
          <a:xfrm>
            <a:off x="10813408" y="6356350"/>
            <a:ext cx="662731" cy="296695"/>
          </a:xfrm>
        </p:spPr>
        <p:txBody>
          <a:bodyPr/>
          <a:lstStyle>
            <a:lvl1pPr>
              <a:defRPr sz="2400">
                <a:solidFill>
                  <a:srgbClr val="002060"/>
                </a:solidFill>
              </a:defRPr>
            </a:lvl1pPr>
          </a:lstStyle>
          <a:p>
            <a:fld id="{1CA36EEA-5A28-4A70-BCAC-0B68DA8D366C}" type="slidenum">
              <a:rPr lang="en-GB" smtClean="0"/>
              <a:pPr/>
              <a:t>‹#›</a:t>
            </a:fld>
            <a:endParaRPr lang="en-GB" dirty="0"/>
          </a:p>
        </p:txBody>
      </p:sp>
    </p:spTree>
    <p:extLst>
      <p:ext uri="{BB962C8B-B14F-4D97-AF65-F5344CB8AC3E}">
        <p14:creationId xmlns:p14="http://schemas.microsoft.com/office/powerpoint/2010/main" val="399956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561439" cy="743504"/>
          </a:xfrm>
        </p:spPr>
        <p:txBody>
          <a:bodyPr/>
          <a:lstStyle>
            <a:lvl1pPr algn="ctr">
              <a:defRPr b="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440445"/>
            <a:ext cx="10515600" cy="4736518"/>
          </a:xfrm>
        </p:spPr>
        <p:txBody>
          <a:bodyPr/>
          <a:lstStyle>
            <a:lvl1pPr>
              <a:defRPr>
                <a:solidFill>
                  <a:srgbClr val="002060"/>
                </a:solidFill>
                <a:latin typeface="Palatino Linotype" panose="02040502050505030304" pitchFamily="18" charset="0"/>
              </a:defRPr>
            </a:lvl1pPr>
            <a:lvl2pPr>
              <a:defRPr>
                <a:solidFill>
                  <a:srgbClr val="002060"/>
                </a:solidFill>
                <a:latin typeface="Palatino Linotype" panose="02040502050505030304" pitchFamily="18" charset="0"/>
              </a:defRPr>
            </a:lvl2pPr>
            <a:lvl3pPr>
              <a:defRPr>
                <a:solidFill>
                  <a:srgbClr val="002060"/>
                </a:solidFill>
                <a:latin typeface="Palatino Linotype" panose="02040502050505030304" pitchFamily="18" charset="0"/>
              </a:defRPr>
            </a:lvl3pPr>
            <a:lvl4pPr>
              <a:defRPr>
                <a:solidFill>
                  <a:srgbClr val="002060"/>
                </a:solidFill>
                <a:latin typeface="Palatino Linotype" panose="02040502050505030304" pitchFamily="18" charset="0"/>
              </a:defRPr>
            </a:lvl4pPr>
            <a:lvl5pPr>
              <a:defRPr>
                <a:solidFill>
                  <a:srgbClr val="002060"/>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a:xfrm>
            <a:off x="10813408" y="6356350"/>
            <a:ext cx="662731" cy="296695"/>
          </a:xfrm>
        </p:spPr>
        <p:txBody>
          <a:bodyPr/>
          <a:lstStyle>
            <a:lvl1pPr>
              <a:defRPr sz="2400">
                <a:solidFill>
                  <a:srgbClr val="002060"/>
                </a:solidFill>
              </a:defRPr>
            </a:lvl1pPr>
          </a:lstStyle>
          <a:p>
            <a:fld id="{1CA36EEA-5A28-4A70-BCAC-0B68DA8D366C}" type="slidenum">
              <a:rPr lang="en-GB" smtClean="0"/>
              <a:pPr/>
              <a:t>‹#›</a:t>
            </a:fld>
            <a:endParaRPr lang="en-GB" dirty="0"/>
          </a:p>
        </p:txBody>
      </p:sp>
      <p:cxnSp>
        <p:nvCxnSpPr>
          <p:cNvPr id="10" name="Straight Connector 9"/>
          <p:cNvCxnSpPr/>
          <p:nvPr userDrawn="1"/>
        </p:nvCxnSpPr>
        <p:spPr>
          <a:xfrm>
            <a:off x="721453" y="1237683"/>
            <a:ext cx="10754686" cy="0"/>
          </a:xfrm>
          <a:prstGeom prst="line">
            <a:avLst/>
          </a:prstGeom>
          <a:ln w="38100">
            <a:solidFill>
              <a:srgbClr val="28038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721453" y="1313897"/>
            <a:ext cx="10754686" cy="0"/>
          </a:xfrm>
          <a:prstGeom prst="line">
            <a:avLst/>
          </a:prstGeom>
          <a:ln w="38100">
            <a:solidFill>
              <a:srgbClr val="AAE8FC"/>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8E649DFF-E639-4E02-86CC-A533CCEFA814}"/>
              </a:ext>
            </a:extLst>
          </p:cNvPr>
          <p:cNvGrpSpPr/>
          <p:nvPr userDrawn="1"/>
        </p:nvGrpSpPr>
        <p:grpSpPr>
          <a:xfrm>
            <a:off x="9555853" y="16878"/>
            <a:ext cx="2515109" cy="1440000"/>
            <a:chOff x="-109438" y="5643694"/>
            <a:chExt cx="2515109" cy="1440000"/>
          </a:xfrm>
        </p:grpSpPr>
        <p:pic>
          <p:nvPicPr>
            <p:cNvPr id="8" name="Picture 7">
              <a:extLst>
                <a:ext uri="{FF2B5EF4-FFF2-40B4-BE49-F238E27FC236}">
                  <a16:creationId xmlns:a16="http://schemas.microsoft.com/office/drawing/2014/main" id="{A636AF2B-5CDB-4DCA-B86E-19B10986285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438" y="5643694"/>
              <a:ext cx="1839581" cy="1440000"/>
            </a:xfrm>
            <a:prstGeom prst="rect">
              <a:avLst/>
            </a:prstGeom>
          </p:spPr>
        </p:pic>
        <p:sp>
          <p:nvSpPr>
            <p:cNvPr id="9" name="TextBox 8">
              <a:extLst>
                <a:ext uri="{FF2B5EF4-FFF2-40B4-BE49-F238E27FC236}">
                  <a16:creationId xmlns:a16="http://schemas.microsoft.com/office/drawing/2014/main" id="{9A6F51D6-9453-4ECC-9762-441C75CAD0A1}"/>
                </a:ext>
              </a:extLst>
            </p:cNvPr>
            <p:cNvSpPr txBox="1"/>
            <p:nvPr/>
          </p:nvSpPr>
          <p:spPr>
            <a:xfrm>
              <a:off x="1441946" y="6014987"/>
              <a:ext cx="963725" cy="738664"/>
            </a:xfrm>
            <a:prstGeom prst="rect">
              <a:avLst/>
            </a:prstGeom>
            <a:noFill/>
          </p:spPr>
          <p:txBody>
            <a:bodyPr wrap="none" rtlCol="0">
              <a:spAutoFit/>
            </a:bodyPr>
            <a:lstStyle/>
            <a:p>
              <a:r>
                <a:rPr lang="en-US" sz="4200" b="1" dirty="0">
                  <a:latin typeface="Arial" panose="020B0604020202020204" pitchFamily="34" charset="0"/>
                  <a:cs typeface="Arial" panose="020B0604020202020204" pitchFamily="34" charset="0"/>
                </a:rPr>
                <a:t>UK</a:t>
              </a:r>
              <a:endParaRPr lang="en-GB" sz="42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687286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3000">
              <a:srgbClr val="FFFFFF"/>
            </a:gs>
            <a:gs pos="0">
              <a:schemeClr val="accent1">
                <a:lumMod val="20000"/>
                <a:lumOff val="80000"/>
              </a:schemeClr>
            </a:gs>
            <a:gs pos="81000">
              <a:srgbClr val="FFFFFF"/>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36EEA-5A28-4A70-BCAC-0B68DA8D366C}" type="slidenum">
              <a:rPr lang="en-GB" smtClean="0"/>
              <a:t>‹#›</a:t>
            </a:fld>
            <a:endParaRPr lang="en-GB"/>
          </a:p>
        </p:txBody>
      </p:sp>
    </p:spTree>
    <p:extLst>
      <p:ext uri="{BB962C8B-B14F-4D97-AF65-F5344CB8AC3E}">
        <p14:creationId xmlns:p14="http://schemas.microsoft.com/office/powerpoint/2010/main" val="317258769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ndico.bnl.gov/event/2392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7CF08-6B80-4A22-9AA9-3065C4A8F8A0}"/>
              </a:ext>
            </a:extLst>
          </p:cNvPr>
          <p:cNvSpPr>
            <a:spLocks noGrp="1"/>
          </p:cNvSpPr>
          <p:nvPr>
            <p:ph type="ctrTitle"/>
          </p:nvPr>
        </p:nvSpPr>
        <p:spPr/>
        <p:txBody>
          <a:bodyPr>
            <a:normAutofit/>
          </a:bodyPr>
          <a:lstStyle/>
          <a:p>
            <a:r>
              <a:rPr lang="en-US" dirty="0"/>
              <a:t>OB prototype </a:t>
            </a:r>
            <a:r>
              <a:rPr lang="en-US" dirty="0" err="1"/>
              <a:t>programme</a:t>
            </a:r>
            <a:endParaRPr lang="en-GB" dirty="0"/>
          </a:p>
        </p:txBody>
      </p:sp>
      <p:sp>
        <p:nvSpPr>
          <p:cNvPr id="3" name="Subtitle 2">
            <a:extLst>
              <a:ext uri="{FF2B5EF4-FFF2-40B4-BE49-F238E27FC236}">
                <a16:creationId xmlns:a16="http://schemas.microsoft.com/office/drawing/2014/main" id="{6F6A7F85-6320-4A3B-B150-605EDDF28294}"/>
              </a:ext>
            </a:extLst>
          </p:cNvPr>
          <p:cNvSpPr>
            <a:spLocks noGrp="1"/>
          </p:cNvSpPr>
          <p:nvPr>
            <p:ph type="subTitle" idx="1"/>
          </p:nvPr>
        </p:nvSpPr>
        <p:spPr/>
        <p:txBody>
          <a:bodyPr/>
          <a:lstStyle/>
          <a:p>
            <a:r>
              <a:rPr lang="en-US" dirty="0"/>
              <a:t>For the UK SVT groups</a:t>
            </a:r>
          </a:p>
          <a:p>
            <a:r>
              <a:rPr lang="en-US" dirty="0"/>
              <a:t>With material from Adam Huddart and Stephanie Yang </a:t>
            </a:r>
            <a:endParaRPr lang="en-GB" dirty="0"/>
          </a:p>
        </p:txBody>
      </p:sp>
    </p:spTree>
    <p:extLst>
      <p:ext uri="{BB962C8B-B14F-4D97-AF65-F5344CB8AC3E}">
        <p14:creationId xmlns:p14="http://schemas.microsoft.com/office/powerpoint/2010/main" val="40506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8DC52-D9C7-4DF9-A693-F97D5F5F5B86}"/>
              </a:ext>
            </a:extLst>
          </p:cNvPr>
          <p:cNvSpPr>
            <a:spLocks noGrp="1"/>
          </p:cNvSpPr>
          <p:nvPr>
            <p:ph type="title"/>
          </p:nvPr>
        </p:nvSpPr>
        <p:spPr/>
        <p:txBody>
          <a:bodyPr/>
          <a:lstStyle/>
          <a:p>
            <a:r>
              <a:rPr lang="en-US" dirty="0"/>
              <a:t>ΔT for different flows</a:t>
            </a:r>
            <a:endParaRPr lang="en-GB" dirty="0"/>
          </a:p>
        </p:txBody>
      </p:sp>
      <p:sp>
        <p:nvSpPr>
          <p:cNvPr id="3" name="Content Placeholder 2">
            <a:extLst>
              <a:ext uri="{FF2B5EF4-FFF2-40B4-BE49-F238E27FC236}">
                <a16:creationId xmlns:a16="http://schemas.microsoft.com/office/drawing/2014/main" id="{4CA8F116-9738-4A12-A631-9792B0ED0BA6}"/>
              </a:ext>
            </a:extLst>
          </p:cNvPr>
          <p:cNvSpPr>
            <a:spLocks noGrp="1"/>
          </p:cNvSpPr>
          <p:nvPr>
            <p:ph idx="1"/>
          </p:nvPr>
        </p:nvSpPr>
        <p:spPr>
          <a:xfrm>
            <a:off x="838200" y="1440444"/>
            <a:ext cx="10515600" cy="5417555"/>
          </a:xfrm>
        </p:spPr>
        <p:txBody>
          <a:bodyPr>
            <a:normAutofit fontScale="85000" lnSpcReduction="20000"/>
          </a:bodyPr>
          <a:lstStyle/>
          <a:p>
            <a:r>
              <a:rPr lang="en-US" dirty="0"/>
              <a:t>2D CFD with 6 mm height, 2 mm holes in K9</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2 mm holes in K9 reduce pressure gradient, with negligible degradation of thermal performance</a:t>
            </a:r>
          </a:p>
          <a:p>
            <a:pPr lvl="1"/>
            <a:r>
              <a:rPr lang="en-US" dirty="0"/>
              <a:t>But simulation accuracy is limited in modeling of interfaces</a:t>
            </a:r>
          </a:p>
          <a:p>
            <a:r>
              <a:rPr lang="en-US" dirty="0"/>
              <a:t>It appears that heat transfer at more than m/s is not as performant</a:t>
            </a:r>
          </a:p>
          <a:p>
            <a:pPr lvl="1"/>
            <a:r>
              <a:rPr lang="en-US" dirty="0"/>
              <a:t>Not clear why, will study further</a:t>
            </a:r>
          </a:p>
          <a:p>
            <a:r>
              <a:rPr lang="en-US" dirty="0"/>
              <a:t>Next step is 3D CFD (essential to assess performance of counter-flow)</a:t>
            </a:r>
            <a:endParaRPr lang="en-GB" dirty="0"/>
          </a:p>
        </p:txBody>
      </p:sp>
      <p:sp>
        <p:nvSpPr>
          <p:cNvPr id="4" name="Slide Number Placeholder 3">
            <a:extLst>
              <a:ext uri="{FF2B5EF4-FFF2-40B4-BE49-F238E27FC236}">
                <a16:creationId xmlns:a16="http://schemas.microsoft.com/office/drawing/2014/main" id="{0870A9EF-DB7F-4880-BFC7-BD5136AED8AE}"/>
              </a:ext>
            </a:extLst>
          </p:cNvPr>
          <p:cNvSpPr>
            <a:spLocks noGrp="1"/>
          </p:cNvSpPr>
          <p:nvPr>
            <p:ph type="sldNum" sz="quarter" idx="12"/>
          </p:nvPr>
        </p:nvSpPr>
        <p:spPr/>
        <p:txBody>
          <a:bodyPr/>
          <a:lstStyle/>
          <a:p>
            <a:fld id="{1CA36EEA-5A28-4A70-BCAC-0B68DA8D366C}" type="slidenum">
              <a:rPr lang="en-GB" smtClean="0"/>
              <a:pPr/>
              <a:t>10</a:t>
            </a:fld>
            <a:endParaRPr lang="en-GB" dirty="0"/>
          </a:p>
        </p:txBody>
      </p:sp>
      <p:pic>
        <p:nvPicPr>
          <p:cNvPr id="5" name="Picture 4">
            <a:extLst>
              <a:ext uri="{FF2B5EF4-FFF2-40B4-BE49-F238E27FC236}">
                <a16:creationId xmlns:a16="http://schemas.microsoft.com/office/drawing/2014/main" id="{49ADDCBA-F144-45B2-9108-D3B1F360669D}"/>
              </a:ext>
            </a:extLst>
          </p:cNvPr>
          <p:cNvPicPr>
            <a:picLocks noChangeAspect="1"/>
          </p:cNvPicPr>
          <p:nvPr/>
        </p:nvPicPr>
        <p:blipFill>
          <a:blip r:embed="rId2"/>
          <a:stretch>
            <a:fillRect/>
          </a:stretch>
        </p:blipFill>
        <p:spPr>
          <a:xfrm>
            <a:off x="6547857" y="1785199"/>
            <a:ext cx="4686674" cy="3045218"/>
          </a:xfrm>
          <a:prstGeom prst="rect">
            <a:avLst/>
          </a:prstGeom>
        </p:spPr>
      </p:pic>
      <p:pic>
        <p:nvPicPr>
          <p:cNvPr id="6" name="Picture 5">
            <a:extLst>
              <a:ext uri="{FF2B5EF4-FFF2-40B4-BE49-F238E27FC236}">
                <a16:creationId xmlns:a16="http://schemas.microsoft.com/office/drawing/2014/main" id="{B461C483-7E4D-46EA-9434-CAFFB8CA93AD}"/>
              </a:ext>
            </a:extLst>
          </p:cNvPr>
          <p:cNvPicPr>
            <a:picLocks noChangeAspect="1"/>
          </p:cNvPicPr>
          <p:nvPr/>
        </p:nvPicPr>
        <p:blipFill>
          <a:blip r:embed="rId3"/>
          <a:stretch>
            <a:fillRect/>
          </a:stretch>
        </p:blipFill>
        <p:spPr>
          <a:xfrm>
            <a:off x="1022671" y="1785200"/>
            <a:ext cx="5152150" cy="3045217"/>
          </a:xfrm>
          <a:prstGeom prst="rect">
            <a:avLst/>
          </a:prstGeom>
        </p:spPr>
      </p:pic>
    </p:spTree>
    <p:extLst>
      <p:ext uri="{BB962C8B-B14F-4D97-AF65-F5344CB8AC3E}">
        <p14:creationId xmlns:p14="http://schemas.microsoft.com/office/powerpoint/2010/main" val="2421497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245D97-91D2-4897-AC90-CEFB91BA3064}"/>
              </a:ext>
            </a:extLst>
          </p:cNvPr>
          <p:cNvSpPr>
            <a:spLocks noGrp="1"/>
          </p:cNvSpPr>
          <p:nvPr>
            <p:ph type="ctrTitle"/>
          </p:nvPr>
        </p:nvSpPr>
        <p:spPr/>
        <p:txBody>
          <a:bodyPr/>
          <a:lstStyle/>
          <a:p>
            <a:r>
              <a:rPr lang="en-US" dirty="0"/>
              <a:t>Prototype test </a:t>
            </a:r>
            <a:r>
              <a:rPr lang="en-US" dirty="0" err="1"/>
              <a:t>programme</a:t>
            </a:r>
            <a:endParaRPr lang="en-GB" dirty="0"/>
          </a:p>
        </p:txBody>
      </p:sp>
      <p:sp>
        <p:nvSpPr>
          <p:cNvPr id="6" name="Subtitle 5">
            <a:extLst>
              <a:ext uri="{FF2B5EF4-FFF2-40B4-BE49-F238E27FC236}">
                <a16:creationId xmlns:a16="http://schemas.microsoft.com/office/drawing/2014/main" id="{1B4C0525-1594-4A1A-8728-16097B70C3C7}"/>
              </a:ext>
            </a:extLst>
          </p:cNvPr>
          <p:cNvSpPr>
            <a:spLocks noGrp="1"/>
          </p:cNvSpPr>
          <p:nvPr>
            <p:ph type="subTitle" idx="1"/>
          </p:nvPr>
        </p:nvSpPr>
        <p:spPr/>
        <p:txBody>
          <a:bodyPr/>
          <a:lstStyle/>
          <a:p>
            <a:endParaRPr lang="en-GB"/>
          </a:p>
        </p:txBody>
      </p:sp>
      <p:sp>
        <p:nvSpPr>
          <p:cNvPr id="4" name="Slide Number Placeholder 3">
            <a:extLst>
              <a:ext uri="{FF2B5EF4-FFF2-40B4-BE49-F238E27FC236}">
                <a16:creationId xmlns:a16="http://schemas.microsoft.com/office/drawing/2014/main" id="{E240BACE-CB0F-424D-A28F-0D21238A9620}"/>
              </a:ext>
            </a:extLst>
          </p:cNvPr>
          <p:cNvSpPr>
            <a:spLocks noGrp="1"/>
          </p:cNvSpPr>
          <p:nvPr>
            <p:ph type="sldNum" sz="quarter" idx="12"/>
          </p:nvPr>
        </p:nvSpPr>
        <p:spPr/>
        <p:txBody>
          <a:bodyPr/>
          <a:lstStyle/>
          <a:p>
            <a:fld id="{1CA36EEA-5A28-4A70-BCAC-0B68DA8D366C}" type="slidenum">
              <a:rPr lang="en-GB" smtClean="0"/>
              <a:pPr/>
              <a:t>11</a:t>
            </a:fld>
            <a:endParaRPr lang="en-GB" dirty="0"/>
          </a:p>
        </p:txBody>
      </p:sp>
    </p:spTree>
    <p:extLst>
      <p:ext uri="{BB962C8B-B14F-4D97-AF65-F5344CB8AC3E}">
        <p14:creationId xmlns:p14="http://schemas.microsoft.com/office/powerpoint/2010/main" val="2334468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2B040-9E54-4B8A-9C60-D9D1927BBDB5}"/>
              </a:ext>
            </a:extLst>
          </p:cNvPr>
          <p:cNvSpPr>
            <a:spLocks noGrp="1"/>
          </p:cNvSpPr>
          <p:nvPr>
            <p:ph type="title"/>
          </p:nvPr>
        </p:nvSpPr>
        <p:spPr/>
        <p:txBody>
          <a:bodyPr>
            <a:noAutofit/>
          </a:bodyPr>
          <a:lstStyle/>
          <a:p>
            <a:r>
              <a:rPr lang="en-US" sz="3200" dirty="0"/>
              <a:t>What is different than in final system</a:t>
            </a:r>
            <a:endParaRPr lang="en-GB" sz="3200" dirty="0"/>
          </a:p>
        </p:txBody>
      </p:sp>
      <p:sp>
        <p:nvSpPr>
          <p:cNvPr id="3" name="Content Placeholder 2">
            <a:extLst>
              <a:ext uri="{FF2B5EF4-FFF2-40B4-BE49-F238E27FC236}">
                <a16:creationId xmlns:a16="http://schemas.microsoft.com/office/drawing/2014/main" id="{A364AA20-70DC-4025-9A91-274CC71D4E22}"/>
              </a:ext>
            </a:extLst>
          </p:cNvPr>
          <p:cNvSpPr>
            <a:spLocks noGrp="1"/>
          </p:cNvSpPr>
          <p:nvPr>
            <p:ph idx="1"/>
          </p:nvPr>
        </p:nvSpPr>
        <p:spPr>
          <a:xfrm>
            <a:off x="838200" y="1440445"/>
            <a:ext cx="10515600" cy="5212600"/>
          </a:xfrm>
        </p:spPr>
        <p:txBody>
          <a:bodyPr>
            <a:normAutofit fontScale="92500" lnSpcReduction="10000"/>
          </a:bodyPr>
          <a:lstStyle/>
          <a:p>
            <a:r>
              <a:rPr lang="en-US" dirty="0"/>
              <a:t>Interfaces to support cones are not yet defined</a:t>
            </a:r>
          </a:p>
          <a:p>
            <a:r>
              <a:rPr lang="en-US" dirty="0"/>
              <a:t>Thermo-mechanical dummy sensors</a:t>
            </a:r>
          </a:p>
          <a:p>
            <a:pPr lvl="1"/>
            <a:r>
              <a:rPr lang="en-US" dirty="0"/>
              <a:t>40 </a:t>
            </a:r>
            <a:r>
              <a:rPr lang="el-GR" dirty="0"/>
              <a:t>μ</a:t>
            </a:r>
            <a:r>
              <a:rPr lang="en-US" dirty="0"/>
              <a:t>m thick silicon, encapsulated in Kapton with Cu heating traces (similar to ITS3 prototypes) </a:t>
            </a:r>
          </a:p>
          <a:p>
            <a:pPr lvl="1"/>
            <a:r>
              <a:rPr lang="en-US" dirty="0"/>
              <a:t>Simplified but representative power densities (2 power areas: LEC and matrix)</a:t>
            </a:r>
          </a:p>
          <a:p>
            <a:r>
              <a:rPr lang="en-US" dirty="0"/>
              <a:t>No discrete </a:t>
            </a:r>
            <a:r>
              <a:rPr lang="en-US" dirty="0" err="1"/>
              <a:t>AncASIC</a:t>
            </a:r>
            <a:r>
              <a:rPr lang="en-US" dirty="0"/>
              <a:t> chips</a:t>
            </a:r>
          </a:p>
          <a:p>
            <a:pPr lvl="1"/>
            <a:r>
              <a:rPr lang="en-US" dirty="0"/>
              <a:t>Current plan is to implement them directly as metal traces on the module carrier</a:t>
            </a:r>
          </a:p>
          <a:p>
            <a:r>
              <a:rPr lang="en-US" dirty="0"/>
              <a:t>No bridge FPC and no wire-bonding</a:t>
            </a:r>
          </a:p>
          <a:p>
            <a:r>
              <a:rPr lang="en-US" dirty="0"/>
              <a:t>Not clear how we will bring in power, either a special version of the main FPC, or wires</a:t>
            </a:r>
          </a:p>
          <a:p>
            <a:pPr lvl="1"/>
            <a:r>
              <a:rPr lang="en-US" dirty="0"/>
              <a:t>In the latter case the mass likely will be higher, but can be accommodated in FEA</a:t>
            </a:r>
          </a:p>
        </p:txBody>
      </p:sp>
      <p:sp>
        <p:nvSpPr>
          <p:cNvPr id="4" name="Slide Number Placeholder 3">
            <a:extLst>
              <a:ext uri="{FF2B5EF4-FFF2-40B4-BE49-F238E27FC236}">
                <a16:creationId xmlns:a16="http://schemas.microsoft.com/office/drawing/2014/main" id="{825D1A12-7B29-459E-B448-C5B526178134}"/>
              </a:ext>
            </a:extLst>
          </p:cNvPr>
          <p:cNvSpPr>
            <a:spLocks noGrp="1"/>
          </p:cNvSpPr>
          <p:nvPr>
            <p:ph type="sldNum" sz="quarter" idx="12"/>
          </p:nvPr>
        </p:nvSpPr>
        <p:spPr/>
        <p:txBody>
          <a:bodyPr/>
          <a:lstStyle/>
          <a:p>
            <a:fld id="{1CA36EEA-5A28-4A70-BCAC-0B68DA8D366C}" type="slidenum">
              <a:rPr lang="en-GB" smtClean="0"/>
              <a:pPr/>
              <a:t>12</a:t>
            </a:fld>
            <a:endParaRPr lang="en-GB" dirty="0"/>
          </a:p>
        </p:txBody>
      </p:sp>
    </p:spTree>
    <p:extLst>
      <p:ext uri="{BB962C8B-B14F-4D97-AF65-F5344CB8AC3E}">
        <p14:creationId xmlns:p14="http://schemas.microsoft.com/office/powerpoint/2010/main" val="3809868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603A7-1236-44D5-830C-85DC73E3A796}"/>
              </a:ext>
            </a:extLst>
          </p:cNvPr>
          <p:cNvSpPr>
            <a:spLocks noGrp="1"/>
          </p:cNvSpPr>
          <p:nvPr>
            <p:ph type="title"/>
          </p:nvPr>
        </p:nvSpPr>
        <p:spPr/>
        <p:txBody>
          <a:bodyPr>
            <a:normAutofit fontScale="90000"/>
          </a:bodyPr>
          <a:lstStyle/>
          <a:p>
            <a:r>
              <a:rPr lang="en-US" dirty="0"/>
              <a:t>Test </a:t>
            </a:r>
            <a:r>
              <a:rPr lang="en-US" dirty="0" err="1"/>
              <a:t>programme</a:t>
            </a:r>
            <a:r>
              <a:rPr lang="en-US" dirty="0"/>
              <a:t> – quarter stave</a:t>
            </a:r>
            <a:endParaRPr lang="en-GB" dirty="0"/>
          </a:p>
        </p:txBody>
      </p:sp>
      <p:sp>
        <p:nvSpPr>
          <p:cNvPr id="3" name="Content Placeholder 2">
            <a:extLst>
              <a:ext uri="{FF2B5EF4-FFF2-40B4-BE49-F238E27FC236}">
                <a16:creationId xmlns:a16="http://schemas.microsoft.com/office/drawing/2014/main" id="{BC501B4A-F8C3-443E-BD6E-34101AE86735}"/>
              </a:ext>
            </a:extLst>
          </p:cNvPr>
          <p:cNvSpPr>
            <a:spLocks noGrp="1"/>
          </p:cNvSpPr>
          <p:nvPr>
            <p:ph idx="1"/>
          </p:nvPr>
        </p:nvSpPr>
        <p:spPr>
          <a:xfrm>
            <a:off x="838200" y="1440444"/>
            <a:ext cx="10515600" cy="5212601"/>
          </a:xfrm>
        </p:spPr>
        <p:txBody>
          <a:bodyPr>
            <a:normAutofit fontScale="92500" lnSpcReduction="20000"/>
          </a:bodyPr>
          <a:lstStyle/>
          <a:p>
            <a:r>
              <a:rPr lang="en-US" dirty="0"/>
              <a:t>First challenge is to get a stave together (without modules) </a:t>
            </a:r>
          </a:p>
          <a:p>
            <a:pPr lvl="1"/>
            <a:r>
              <a:rPr lang="en-US" dirty="0"/>
              <a:t>Consolidation of CF prepreg and joints</a:t>
            </a:r>
          </a:p>
          <a:p>
            <a:pPr lvl="1"/>
            <a:r>
              <a:rPr lang="en-US" dirty="0"/>
              <a:t>Will possibly start with quarter stave</a:t>
            </a:r>
          </a:p>
          <a:p>
            <a:pPr lvl="2"/>
            <a:r>
              <a:rPr lang="en-US" dirty="0"/>
              <a:t>Quarter stave is quarter length L4 stave (2 modules = 4 dummy LAS)</a:t>
            </a:r>
          </a:p>
          <a:p>
            <a:pPr lvl="2"/>
            <a:r>
              <a:rPr lang="en-US" dirty="0"/>
              <a:t>Use the same tooling as for full size stave but only over a quarter of the length</a:t>
            </a:r>
          </a:p>
          <a:p>
            <a:r>
              <a:rPr lang="en-US" dirty="0"/>
              <a:t>Then assemble 2 modules and mount them on quarter stave</a:t>
            </a:r>
          </a:p>
          <a:p>
            <a:pPr lvl="1"/>
            <a:r>
              <a:rPr lang="en-US" dirty="0"/>
              <a:t>Again using parts of the full size tooling</a:t>
            </a:r>
          </a:p>
          <a:p>
            <a:r>
              <a:rPr lang="en-US" dirty="0"/>
              <a:t>With thermo-mechanical dummy modules this will be the first representative object for cooling studies</a:t>
            </a:r>
          </a:p>
          <a:p>
            <a:pPr lvl="1"/>
            <a:r>
              <a:rPr lang="en-US" dirty="0"/>
              <a:t>Thermo-mechanical modules are not expected before September/October </a:t>
            </a:r>
          </a:p>
          <a:p>
            <a:pPr lvl="1"/>
            <a:r>
              <a:rPr lang="en-US" dirty="0"/>
              <a:t>We have a wind channel, but need to work on couplings and mechanical interfaces</a:t>
            </a:r>
          </a:p>
          <a:p>
            <a:pPr lvl="2"/>
            <a:r>
              <a:rPr lang="en-US" dirty="0"/>
              <a:t>Will start on this when tooling manufacture is under way</a:t>
            </a:r>
            <a:endParaRPr lang="en-GB" dirty="0"/>
          </a:p>
          <a:p>
            <a:pPr lvl="1"/>
            <a:r>
              <a:rPr lang="en-US" dirty="0"/>
              <a:t>Thermal performance will be verified by thermal imaging + some PT1000s for calibration (emissivity not well known)</a:t>
            </a:r>
          </a:p>
          <a:p>
            <a:r>
              <a:rPr lang="en-US" dirty="0"/>
              <a:t>Finally, quarter stave may be useful for bonding trials </a:t>
            </a:r>
          </a:p>
          <a:p>
            <a:pPr lvl="1"/>
            <a:endParaRPr lang="en-US" dirty="0"/>
          </a:p>
        </p:txBody>
      </p:sp>
      <p:sp>
        <p:nvSpPr>
          <p:cNvPr id="4" name="Slide Number Placeholder 3">
            <a:extLst>
              <a:ext uri="{FF2B5EF4-FFF2-40B4-BE49-F238E27FC236}">
                <a16:creationId xmlns:a16="http://schemas.microsoft.com/office/drawing/2014/main" id="{99F00535-21E3-42D5-9F69-981FE3E4AC2E}"/>
              </a:ext>
            </a:extLst>
          </p:cNvPr>
          <p:cNvSpPr>
            <a:spLocks noGrp="1"/>
          </p:cNvSpPr>
          <p:nvPr>
            <p:ph type="sldNum" sz="quarter" idx="12"/>
          </p:nvPr>
        </p:nvSpPr>
        <p:spPr/>
        <p:txBody>
          <a:bodyPr/>
          <a:lstStyle/>
          <a:p>
            <a:fld id="{1CA36EEA-5A28-4A70-BCAC-0B68DA8D366C}" type="slidenum">
              <a:rPr lang="en-GB" smtClean="0"/>
              <a:pPr/>
              <a:t>13</a:t>
            </a:fld>
            <a:endParaRPr lang="en-GB" dirty="0"/>
          </a:p>
        </p:txBody>
      </p:sp>
    </p:spTree>
    <p:extLst>
      <p:ext uri="{BB962C8B-B14F-4D97-AF65-F5344CB8AC3E}">
        <p14:creationId xmlns:p14="http://schemas.microsoft.com/office/powerpoint/2010/main" val="83816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06263-579D-460D-A982-974A018D96DA}"/>
              </a:ext>
            </a:extLst>
          </p:cNvPr>
          <p:cNvSpPr>
            <a:spLocks noGrp="1"/>
          </p:cNvSpPr>
          <p:nvPr>
            <p:ph type="title"/>
          </p:nvPr>
        </p:nvSpPr>
        <p:spPr/>
        <p:txBody>
          <a:bodyPr/>
          <a:lstStyle/>
          <a:p>
            <a:r>
              <a:rPr lang="en-US" dirty="0"/>
              <a:t>Full size stave tests</a:t>
            </a:r>
            <a:endParaRPr lang="en-GB" dirty="0"/>
          </a:p>
        </p:txBody>
      </p:sp>
      <p:sp>
        <p:nvSpPr>
          <p:cNvPr id="3" name="Content Placeholder 2">
            <a:extLst>
              <a:ext uri="{FF2B5EF4-FFF2-40B4-BE49-F238E27FC236}">
                <a16:creationId xmlns:a16="http://schemas.microsoft.com/office/drawing/2014/main" id="{08BC7562-97E0-4438-85E9-17AFC3F53778}"/>
              </a:ext>
            </a:extLst>
          </p:cNvPr>
          <p:cNvSpPr>
            <a:spLocks noGrp="1"/>
          </p:cNvSpPr>
          <p:nvPr>
            <p:ph idx="1"/>
          </p:nvPr>
        </p:nvSpPr>
        <p:spPr>
          <a:xfrm>
            <a:off x="838200" y="1440445"/>
            <a:ext cx="10515600" cy="5338042"/>
          </a:xfrm>
        </p:spPr>
        <p:txBody>
          <a:bodyPr>
            <a:normAutofit fontScale="92500" lnSpcReduction="10000"/>
          </a:bodyPr>
          <a:lstStyle/>
          <a:p>
            <a:r>
              <a:rPr lang="en-US" dirty="0"/>
              <a:t>After we are happy with building quarter stave and parallel to its tests we will build a full length L4 stave</a:t>
            </a:r>
          </a:p>
          <a:p>
            <a:pPr lvl="1"/>
            <a:r>
              <a:rPr lang="en-US" dirty="0"/>
              <a:t>First without modules</a:t>
            </a:r>
          </a:p>
          <a:p>
            <a:pPr lvl="2"/>
            <a:r>
              <a:rPr lang="en-US" dirty="0"/>
              <a:t>This can be tested in our vibration setup to find resonance frequencies &amp; Q values</a:t>
            </a:r>
          </a:p>
          <a:p>
            <a:pPr lvl="2"/>
            <a:r>
              <a:rPr lang="en-US" dirty="0"/>
              <a:t>For the displacement measurements we can use capacitive sensors or FSI </a:t>
            </a:r>
          </a:p>
          <a:p>
            <a:pPr lvl="3"/>
            <a:r>
              <a:rPr lang="en-US" dirty="0"/>
              <a:t>Both are good to &lt;1 </a:t>
            </a:r>
            <a:r>
              <a:rPr lang="en-US" dirty="0" err="1"/>
              <a:t>μm</a:t>
            </a:r>
            <a:r>
              <a:rPr lang="en-US" dirty="0"/>
              <a:t> when excitation frequency is known</a:t>
            </a:r>
          </a:p>
          <a:p>
            <a:pPr lvl="2"/>
            <a:r>
              <a:rPr lang="en-US" dirty="0"/>
              <a:t>Compare to FEA</a:t>
            </a:r>
          </a:p>
          <a:p>
            <a:pPr lvl="1"/>
            <a:r>
              <a:rPr lang="en-US" dirty="0"/>
              <a:t>With regards to thermal design we might want to try out holes of different geometry in the K9 blocks (decide after further CFD)</a:t>
            </a:r>
          </a:p>
          <a:p>
            <a:pPr lvl="1"/>
            <a:r>
              <a:rPr lang="en-US" dirty="0"/>
              <a:t>Then mount modules and repeat these mechanical measurements</a:t>
            </a:r>
          </a:p>
          <a:p>
            <a:r>
              <a:rPr lang="en-US" dirty="0"/>
              <a:t>Thermal test on full scale stave</a:t>
            </a:r>
          </a:p>
          <a:p>
            <a:pPr lvl="1"/>
            <a:r>
              <a:rPr lang="en-US" dirty="0"/>
              <a:t>Again use wind channel and thermal imaging</a:t>
            </a:r>
          </a:p>
          <a:p>
            <a:pPr lvl="2"/>
            <a:r>
              <a:rPr lang="en-US" dirty="0"/>
              <a:t>This also includes counter-current flow</a:t>
            </a:r>
          </a:p>
          <a:p>
            <a:pPr lvl="1"/>
            <a:r>
              <a:rPr lang="en-US" dirty="0"/>
              <a:t>In parallel measure deformations due to the airflow, again using capacitive sensors and FSI</a:t>
            </a:r>
          </a:p>
          <a:p>
            <a:pPr lvl="2"/>
            <a:r>
              <a:rPr lang="en-US" dirty="0"/>
              <a:t>If these are too large we will investigate methods of damping</a:t>
            </a:r>
          </a:p>
        </p:txBody>
      </p:sp>
      <p:sp>
        <p:nvSpPr>
          <p:cNvPr id="4" name="Slide Number Placeholder 3">
            <a:extLst>
              <a:ext uri="{FF2B5EF4-FFF2-40B4-BE49-F238E27FC236}">
                <a16:creationId xmlns:a16="http://schemas.microsoft.com/office/drawing/2014/main" id="{4E1BA7E1-692C-4FFA-AB31-16ECB1202A78}"/>
              </a:ext>
            </a:extLst>
          </p:cNvPr>
          <p:cNvSpPr>
            <a:spLocks noGrp="1"/>
          </p:cNvSpPr>
          <p:nvPr>
            <p:ph type="sldNum" sz="quarter" idx="12"/>
          </p:nvPr>
        </p:nvSpPr>
        <p:spPr/>
        <p:txBody>
          <a:bodyPr/>
          <a:lstStyle/>
          <a:p>
            <a:fld id="{1CA36EEA-5A28-4A70-BCAC-0B68DA8D366C}" type="slidenum">
              <a:rPr lang="en-GB" smtClean="0"/>
              <a:pPr/>
              <a:t>14</a:t>
            </a:fld>
            <a:endParaRPr lang="en-GB" dirty="0"/>
          </a:p>
        </p:txBody>
      </p:sp>
    </p:spTree>
    <p:extLst>
      <p:ext uri="{BB962C8B-B14F-4D97-AF65-F5344CB8AC3E}">
        <p14:creationId xmlns:p14="http://schemas.microsoft.com/office/powerpoint/2010/main" val="4093296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E0B0-DD47-4F04-9FB8-D930E79049A9}"/>
              </a:ext>
            </a:extLst>
          </p:cNvPr>
          <p:cNvSpPr>
            <a:spLocks noGrp="1"/>
          </p:cNvSpPr>
          <p:nvPr>
            <p:ph type="title"/>
          </p:nvPr>
        </p:nvSpPr>
        <p:spPr/>
        <p:txBody>
          <a:bodyPr/>
          <a:lstStyle/>
          <a:p>
            <a:r>
              <a:rPr lang="en-US" dirty="0"/>
              <a:t>Future prototypes and tests</a:t>
            </a:r>
            <a:endParaRPr lang="en-GB" dirty="0"/>
          </a:p>
        </p:txBody>
      </p:sp>
      <p:sp>
        <p:nvSpPr>
          <p:cNvPr id="3" name="Content Placeholder 2">
            <a:extLst>
              <a:ext uri="{FF2B5EF4-FFF2-40B4-BE49-F238E27FC236}">
                <a16:creationId xmlns:a16="http://schemas.microsoft.com/office/drawing/2014/main" id="{7E5194C4-3486-42C5-90F0-63E8B576430F}"/>
              </a:ext>
            </a:extLst>
          </p:cNvPr>
          <p:cNvSpPr>
            <a:spLocks noGrp="1"/>
          </p:cNvSpPr>
          <p:nvPr>
            <p:ph idx="1"/>
          </p:nvPr>
        </p:nvSpPr>
        <p:spPr/>
        <p:txBody>
          <a:bodyPr/>
          <a:lstStyle/>
          <a:p>
            <a:r>
              <a:rPr lang="en-US" dirty="0"/>
              <a:t>Once all this has been completed we will do some, or all, of the following:  </a:t>
            </a:r>
          </a:p>
          <a:p>
            <a:pPr lvl="1"/>
            <a:r>
              <a:rPr lang="en-US" dirty="0"/>
              <a:t>Work on optimization of L4 staves</a:t>
            </a:r>
          </a:p>
          <a:p>
            <a:pPr lvl="1"/>
            <a:r>
              <a:rPr lang="en-US" dirty="0"/>
              <a:t>Build modules with more realistic </a:t>
            </a:r>
            <a:r>
              <a:rPr lang="en-US" dirty="0" err="1"/>
              <a:t>AncASICs</a:t>
            </a:r>
            <a:r>
              <a:rPr lang="en-US" dirty="0"/>
              <a:t>, bridge FPC and wire-bonding</a:t>
            </a:r>
          </a:p>
          <a:p>
            <a:pPr lvl="1"/>
            <a:r>
              <a:rPr lang="en-US" dirty="0"/>
              <a:t>Build an L3 stave</a:t>
            </a:r>
          </a:p>
          <a:p>
            <a:pPr lvl="1"/>
            <a:r>
              <a:rPr lang="en-US" dirty="0"/>
              <a:t>Work on more realistic interfaces to support cone</a:t>
            </a:r>
          </a:p>
          <a:p>
            <a:pPr lvl="1"/>
            <a:r>
              <a:rPr lang="en-US" dirty="0"/>
              <a:t>Build an electrically functional stave (will depend on the availability of prototype LAS and </a:t>
            </a:r>
            <a:r>
              <a:rPr lang="en-US" dirty="0" err="1"/>
              <a:t>AncASICs</a:t>
            </a:r>
            <a:r>
              <a:rPr lang="en-US" dirty="0"/>
              <a:t>)</a:t>
            </a:r>
          </a:p>
          <a:p>
            <a:r>
              <a:rPr lang="en-US" dirty="0"/>
              <a:t>Guidance welcome</a:t>
            </a:r>
          </a:p>
          <a:p>
            <a:endParaRPr lang="en-GB" dirty="0"/>
          </a:p>
        </p:txBody>
      </p:sp>
      <p:sp>
        <p:nvSpPr>
          <p:cNvPr id="4" name="Slide Number Placeholder 3">
            <a:extLst>
              <a:ext uri="{FF2B5EF4-FFF2-40B4-BE49-F238E27FC236}">
                <a16:creationId xmlns:a16="http://schemas.microsoft.com/office/drawing/2014/main" id="{24012AA1-39D9-4298-B487-6C7A84A4AD54}"/>
              </a:ext>
            </a:extLst>
          </p:cNvPr>
          <p:cNvSpPr>
            <a:spLocks noGrp="1"/>
          </p:cNvSpPr>
          <p:nvPr>
            <p:ph type="sldNum" sz="quarter" idx="12"/>
          </p:nvPr>
        </p:nvSpPr>
        <p:spPr/>
        <p:txBody>
          <a:bodyPr/>
          <a:lstStyle/>
          <a:p>
            <a:fld id="{1CA36EEA-5A28-4A70-BCAC-0B68DA8D366C}" type="slidenum">
              <a:rPr lang="en-GB" smtClean="0"/>
              <a:pPr/>
              <a:t>15</a:t>
            </a:fld>
            <a:endParaRPr lang="en-GB" dirty="0"/>
          </a:p>
        </p:txBody>
      </p:sp>
    </p:spTree>
    <p:extLst>
      <p:ext uri="{BB962C8B-B14F-4D97-AF65-F5344CB8AC3E}">
        <p14:creationId xmlns:p14="http://schemas.microsoft.com/office/powerpoint/2010/main" val="2349567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DDEC6C-69B1-4812-ADBE-381D8393B6AE}"/>
              </a:ext>
            </a:extLst>
          </p:cNvPr>
          <p:cNvSpPr>
            <a:spLocks noGrp="1"/>
          </p:cNvSpPr>
          <p:nvPr>
            <p:ph type="ctrTitle"/>
          </p:nvPr>
        </p:nvSpPr>
        <p:spPr/>
        <p:txBody>
          <a:bodyPr/>
          <a:lstStyle/>
          <a:p>
            <a:r>
              <a:rPr lang="en-US" dirty="0"/>
              <a:t>Further material</a:t>
            </a:r>
            <a:endParaRPr lang="en-GB" dirty="0"/>
          </a:p>
        </p:txBody>
      </p:sp>
      <p:sp>
        <p:nvSpPr>
          <p:cNvPr id="6" name="Subtitle 5">
            <a:extLst>
              <a:ext uri="{FF2B5EF4-FFF2-40B4-BE49-F238E27FC236}">
                <a16:creationId xmlns:a16="http://schemas.microsoft.com/office/drawing/2014/main" id="{342C65F0-BC12-42E1-B957-00C4D625B4DE}"/>
              </a:ext>
            </a:extLst>
          </p:cNvPr>
          <p:cNvSpPr>
            <a:spLocks noGrp="1"/>
          </p:cNvSpPr>
          <p:nvPr>
            <p:ph type="subTitle" idx="1"/>
          </p:nvPr>
        </p:nvSpPr>
        <p:spPr/>
        <p:txBody>
          <a:bodyPr/>
          <a:lstStyle/>
          <a:p>
            <a:endParaRPr lang="en-GB"/>
          </a:p>
        </p:txBody>
      </p:sp>
      <p:sp>
        <p:nvSpPr>
          <p:cNvPr id="4" name="Slide Number Placeholder 3">
            <a:extLst>
              <a:ext uri="{FF2B5EF4-FFF2-40B4-BE49-F238E27FC236}">
                <a16:creationId xmlns:a16="http://schemas.microsoft.com/office/drawing/2014/main" id="{EF4887A6-834F-4914-AA45-00CE39657E35}"/>
              </a:ext>
            </a:extLst>
          </p:cNvPr>
          <p:cNvSpPr>
            <a:spLocks noGrp="1"/>
          </p:cNvSpPr>
          <p:nvPr>
            <p:ph type="sldNum" sz="quarter" idx="12"/>
          </p:nvPr>
        </p:nvSpPr>
        <p:spPr/>
        <p:txBody>
          <a:bodyPr/>
          <a:lstStyle/>
          <a:p>
            <a:fld id="{1CA36EEA-5A28-4A70-BCAC-0B68DA8D366C}" type="slidenum">
              <a:rPr lang="en-GB" smtClean="0"/>
              <a:pPr/>
              <a:t>16</a:t>
            </a:fld>
            <a:endParaRPr lang="en-GB" dirty="0"/>
          </a:p>
        </p:txBody>
      </p:sp>
    </p:spTree>
    <p:extLst>
      <p:ext uri="{BB962C8B-B14F-4D97-AF65-F5344CB8AC3E}">
        <p14:creationId xmlns:p14="http://schemas.microsoft.com/office/powerpoint/2010/main" val="3006699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A9004-2491-408C-B8BE-400210BC5FE4}"/>
              </a:ext>
            </a:extLst>
          </p:cNvPr>
          <p:cNvSpPr>
            <a:spLocks noGrp="1"/>
          </p:cNvSpPr>
          <p:nvPr>
            <p:ph type="title"/>
          </p:nvPr>
        </p:nvSpPr>
        <p:spPr/>
        <p:txBody>
          <a:bodyPr/>
          <a:lstStyle/>
          <a:p>
            <a:r>
              <a:rPr lang="en-US" dirty="0"/>
              <a:t>System overview</a:t>
            </a:r>
            <a:endParaRPr lang="en-GB" dirty="0"/>
          </a:p>
        </p:txBody>
      </p:sp>
      <p:sp>
        <p:nvSpPr>
          <p:cNvPr id="3" name="Content Placeholder 2">
            <a:extLst>
              <a:ext uri="{FF2B5EF4-FFF2-40B4-BE49-F238E27FC236}">
                <a16:creationId xmlns:a16="http://schemas.microsoft.com/office/drawing/2014/main" id="{9355B6B6-962C-45E8-AE4D-454B15D843A8}"/>
              </a:ext>
            </a:extLst>
          </p:cNvPr>
          <p:cNvSpPr>
            <a:spLocks noGrp="1"/>
          </p:cNvSpPr>
          <p:nvPr>
            <p:ph idx="1"/>
          </p:nvPr>
        </p:nvSpPr>
        <p:spPr>
          <a:xfrm>
            <a:off x="838200" y="1439906"/>
            <a:ext cx="10515600" cy="5418094"/>
          </a:xfrm>
        </p:spPr>
        <p:txBody>
          <a:bodyPr>
            <a:normAutofit fontScale="77500" lnSpcReduction="20000"/>
          </a:bodyPr>
          <a:lstStyle/>
          <a:p>
            <a:r>
              <a:rPr lang="en-US" dirty="0"/>
              <a:t>2 OB layers, segmented into staves</a:t>
            </a:r>
          </a:p>
          <a:p>
            <a:endParaRPr lang="en-US" dirty="0"/>
          </a:p>
          <a:p>
            <a:endParaRPr lang="en-US" dirty="0"/>
          </a:p>
          <a:p>
            <a:endParaRPr lang="en-US" dirty="0"/>
          </a:p>
          <a:p>
            <a:endParaRPr lang="en-US" dirty="0"/>
          </a:p>
          <a:p>
            <a:endParaRPr lang="en-US" dirty="0"/>
          </a:p>
          <a:p>
            <a:r>
              <a:rPr lang="en-US" dirty="0"/>
              <a:t>Exact dimensions still being optimized</a:t>
            </a:r>
          </a:p>
          <a:p>
            <a:r>
              <a:rPr lang="en-US" dirty="0"/>
              <a:t>Each LAS is accompanied with </a:t>
            </a:r>
            <a:r>
              <a:rPr lang="en-US" dirty="0" err="1"/>
              <a:t>AncASIC</a:t>
            </a:r>
            <a:r>
              <a:rPr lang="en-US" dirty="0"/>
              <a:t> (powering and control) on the stave</a:t>
            </a:r>
          </a:p>
          <a:p>
            <a:r>
              <a:rPr lang="en-US" dirty="0"/>
              <a:t>LAS is a version of ITS3 MOSAIX with reduced number of RSUs and rows</a:t>
            </a:r>
          </a:p>
          <a:p>
            <a:pPr lvl="1"/>
            <a:r>
              <a:rPr lang="en-US" dirty="0"/>
              <a:t>Power based on MOSAIX designs (still in work – likely to change)</a:t>
            </a:r>
          </a:p>
          <a:p>
            <a:pPr lvl="1"/>
            <a:r>
              <a:rPr lang="en-US" dirty="0"/>
              <a:t>Largest power density in LEC and </a:t>
            </a:r>
            <a:r>
              <a:rPr lang="en-US" dirty="0" err="1"/>
              <a:t>AncASIC</a:t>
            </a:r>
            <a:endParaRPr lang="en-US" dirty="0"/>
          </a:p>
          <a:p>
            <a:pPr lvl="1"/>
            <a:r>
              <a:rPr lang="en-US" dirty="0"/>
              <a:t>LAS power is temperature-dependent (power from </a:t>
            </a:r>
            <a:r>
              <a:rPr lang="en-US" dirty="0" err="1"/>
              <a:t>AncASIC</a:t>
            </a:r>
            <a:r>
              <a:rPr lang="en-US" dirty="0"/>
              <a:t> less so)</a:t>
            </a:r>
          </a:p>
          <a:p>
            <a:pPr lvl="1"/>
            <a:r>
              <a:rPr lang="en-US" dirty="0"/>
              <a:t>We use worst case power estimates, what ITS3 call max 45 (maximum, at 45°C)</a:t>
            </a:r>
          </a:p>
          <a:p>
            <a:pPr lvl="1"/>
            <a:r>
              <a:rPr lang="en-US" dirty="0"/>
              <a:t>Current estimate is that power in </a:t>
            </a:r>
            <a:r>
              <a:rPr lang="en-US" dirty="0" err="1"/>
              <a:t>AncASIC</a:t>
            </a:r>
            <a:r>
              <a:rPr lang="en-US" dirty="0"/>
              <a:t> is about 1/3 of LAS power</a:t>
            </a:r>
          </a:p>
          <a:p>
            <a:r>
              <a:rPr lang="en-US" dirty="0"/>
              <a:t>Plan is to integrate 2 LAS and 2 </a:t>
            </a:r>
            <a:r>
              <a:rPr lang="en-US" dirty="0" err="1"/>
              <a:t>AncASICs</a:t>
            </a:r>
            <a:r>
              <a:rPr lang="en-US" dirty="0"/>
              <a:t> into a module </a:t>
            </a:r>
          </a:p>
          <a:p>
            <a:pPr lvl="1"/>
            <a:r>
              <a:rPr lang="en-US" dirty="0"/>
              <a:t>To allow for QC of complete unit</a:t>
            </a:r>
          </a:p>
        </p:txBody>
      </p:sp>
      <p:sp>
        <p:nvSpPr>
          <p:cNvPr id="4" name="Slide Number Placeholder 3">
            <a:extLst>
              <a:ext uri="{FF2B5EF4-FFF2-40B4-BE49-F238E27FC236}">
                <a16:creationId xmlns:a16="http://schemas.microsoft.com/office/drawing/2014/main" id="{1291079B-3F37-4CB9-86AA-5384EC192FBD}"/>
              </a:ext>
            </a:extLst>
          </p:cNvPr>
          <p:cNvSpPr>
            <a:spLocks noGrp="1"/>
          </p:cNvSpPr>
          <p:nvPr>
            <p:ph type="sldNum" sz="quarter" idx="12"/>
          </p:nvPr>
        </p:nvSpPr>
        <p:spPr/>
        <p:txBody>
          <a:bodyPr/>
          <a:lstStyle/>
          <a:p>
            <a:fld id="{1CA36EEA-5A28-4A70-BCAC-0B68DA8D366C}" type="slidenum">
              <a:rPr lang="en-GB" smtClean="0"/>
              <a:pPr/>
              <a:t>17</a:t>
            </a:fld>
            <a:endParaRPr lang="en-GB" dirty="0"/>
          </a:p>
        </p:txBody>
      </p:sp>
      <p:graphicFrame>
        <p:nvGraphicFramePr>
          <p:cNvPr id="5" name="Table 4">
            <a:extLst>
              <a:ext uri="{FF2B5EF4-FFF2-40B4-BE49-F238E27FC236}">
                <a16:creationId xmlns:a16="http://schemas.microsoft.com/office/drawing/2014/main" id="{4152B034-0645-4536-BB40-786B9AD4A12C}"/>
              </a:ext>
            </a:extLst>
          </p:cNvPr>
          <p:cNvGraphicFramePr>
            <a:graphicFrameLocks noGrp="1"/>
          </p:cNvGraphicFramePr>
          <p:nvPr>
            <p:extLst>
              <p:ext uri="{D42A27DB-BD31-4B8C-83A1-F6EECF244321}">
                <p14:modId xmlns:p14="http://schemas.microsoft.com/office/powerpoint/2010/main" val="898132082"/>
              </p:ext>
            </p:extLst>
          </p:nvPr>
        </p:nvGraphicFramePr>
        <p:xfrm>
          <a:off x="881667" y="1775788"/>
          <a:ext cx="10428665" cy="1760385"/>
        </p:xfrm>
        <a:graphic>
          <a:graphicData uri="http://schemas.openxmlformats.org/drawingml/2006/table">
            <a:tbl>
              <a:tblPr firstRow="1" bandRow="1">
                <a:tableStyleId>{5C22544A-7EE6-4342-B048-85BDC9FD1C3A}</a:tableStyleId>
              </a:tblPr>
              <a:tblGrid>
                <a:gridCol w="412107">
                  <a:extLst>
                    <a:ext uri="{9D8B030D-6E8A-4147-A177-3AD203B41FA5}">
                      <a16:colId xmlns:a16="http://schemas.microsoft.com/office/drawing/2014/main" val="219023974"/>
                    </a:ext>
                  </a:extLst>
                </a:gridCol>
                <a:gridCol w="1366651">
                  <a:extLst>
                    <a:ext uri="{9D8B030D-6E8A-4147-A177-3AD203B41FA5}">
                      <a16:colId xmlns:a16="http://schemas.microsoft.com/office/drawing/2014/main" val="4218740915"/>
                    </a:ext>
                  </a:extLst>
                </a:gridCol>
                <a:gridCol w="1342467">
                  <a:extLst>
                    <a:ext uri="{9D8B030D-6E8A-4147-A177-3AD203B41FA5}">
                      <a16:colId xmlns:a16="http://schemas.microsoft.com/office/drawing/2014/main" val="3281605980"/>
                    </a:ext>
                  </a:extLst>
                </a:gridCol>
                <a:gridCol w="1986350">
                  <a:extLst>
                    <a:ext uri="{9D8B030D-6E8A-4147-A177-3AD203B41FA5}">
                      <a16:colId xmlns:a16="http://schemas.microsoft.com/office/drawing/2014/main" val="3785744391"/>
                    </a:ext>
                  </a:extLst>
                </a:gridCol>
                <a:gridCol w="769755">
                  <a:extLst>
                    <a:ext uri="{9D8B030D-6E8A-4147-A177-3AD203B41FA5}">
                      <a16:colId xmlns:a16="http://schemas.microsoft.com/office/drawing/2014/main" val="907073392"/>
                    </a:ext>
                  </a:extLst>
                </a:gridCol>
                <a:gridCol w="1138884">
                  <a:extLst>
                    <a:ext uri="{9D8B030D-6E8A-4147-A177-3AD203B41FA5}">
                      <a16:colId xmlns:a16="http://schemas.microsoft.com/office/drawing/2014/main" val="463412773"/>
                    </a:ext>
                  </a:extLst>
                </a:gridCol>
                <a:gridCol w="773895">
                  <a:extLst>
                    <a:ext uri="{9D8B030D-6E8A-4147-A177-3AD203B41FA5}">
                      <a16:colId xmlns:a16="http://schemas.microsoft.com/office/drawing/2014/main" val="370205317"/>
                    </a:ext>
                  </a:extLst>
                </a:gridCol>
                <a:gridCol w="967818">
                  <a:extLst>
                    <a:ext uri="{9D8B030D-6E8A-4147-A177-3AD203B41FA5}">
                      <a16:colId xmlns:a16="http://schemas.microsoft.com/office/drawing/2014/main" val="2885569694"/>
                    </a:ext>
                  </a:extLst>
                </a:gridCol>
                <a:gridCol w="835369">
                  <a:extLst>
                    <a:ext uri="{9D8B030D-6E8A-4147-A177-3AD203B41FA5}">
                      <a16:colId xmlns:a16="http://schemas.microsoft.com/office/drawing/2014/main" val="1431178082"/>
                    </a:ext>
                  </a:extLst>
                </a:gridCol>
                <a:gridCol w="835369">
                  <a:extLst>
                    <a:ext uri="{9D8B030D-6E8A-4147-A177-3AD203B41FA5}">
                      <a16:colId xmlns:a16="http://schemas.microsoft.com/office/drawing/2014/main" val="668194120"/>
                    </a:ext>
                  </a:extLst>
                </a:gridCol>
              </a:tblGrid>
              <a:tr h="371900">
                <a:tc rowSpan="2">
                  <a:txBody>
                    <a:bodyPr/>
                    <a:lstStyle/>
                    <a:p>
                      <a:endParaRPr lang="en-GB" dirty="0"/>
                    </a:p>
                  </a:txBody>
                  <a:tcPr/>
                </a:tc>
                <a:tc rowSpan="2">
                  <a:txBody>
                    <a:bodyPr/>
                    <a:lstStyle/>
                    <a:p>
                      <a:pPr algn="ctr"/>
                      <a:r>
                        <a:rPr lang="en-US" dirty="0"/>
                        <a:t>Nominal R [mm]</a:t>
                      </a:r>
                      <a:endParaRPr lang="en-GB" dirty="0"/>
                    </a:p>
                  </a:txBody>
                  <a:tcPr/>
                </a:tc>
                <a:tc rowSpan="2">
                  <a:txBody>
                    <a:bodyPr/>
                    <a:lstStyle/>
                    <a:p>
                      <a:pPr algn="ctr"/>
                      <a:r>
                        <a:rPr lang="en-US" dirty="0"/>
                        <a:t>Nominal L [mm]</a:t>
                      </a:r>
                      <a:endParaRPr lang="en-GB" dirty="0"/>
                    </a:p>
                  </a:txBody>
                  <a:tcPr/>
                </a:tc>
                <a:tc rowSpan="2">
                  <a:txBody>
                    <a:bodyPr/>
                    <a:lstStyle/>
                    <a:p>
                      <a:pPr algn="ctr"/>
                      <a:r>
                        <a:rPr lang="en-US" dirty="0"/>
                        <a:t>Tentative # per layer</a:t>
                      </a:r>
                      <a:endParaRPr lang="en-GB" dirty="0"/>
                    </a:p>
                  </a:txBody>
                  <a:tcPr>
                    <a:lnB w="28575" cap="flat" cmpd="sng" algn="ctr">
                      <a:solidFill>
                        <a:schemeClr val="bg1"/>
                      </a:solidFill>
                      <a:prstDash val="solid"/>
                      <a:round/>
                      <a:headEnd type="none" w="med" len="med"/>
                      <a:tailEnd type="none" w="med" len="med"/>
                    </a:lnB>
                  </a:tcPr>
                </a:tc>
                <a:tc rowSpan="2">
                  <a:txBody>
                    <a:bodyPr/>
                    <a:lstStyle/>
                    <a:p>
                      <a:pPr algn="ctr"/>
                      <a:r>
                        <a:rPr lang="en-US" dirty="0"/>
                        <a:t>LAS type</a:t>
                      </a:r>
                      <a:endParaRPr lang="en-GB" dirty="0"/>
                    </a:p>
                  </a:txBody>
                  <a:tcPr>
                    <a:lnB w="28575" cap="flat" cmpd="sng" algn="ctr">
                      <a:solidFill>
                        <a:schemeClr val="bg1"/>
                      </a:solidFill>
                      <a:prstDash val="solid"/>
                      <a:round/>
                      <a:headEnd type="none" w="med" len="med"/>
                      <a:tailEnd type="none" w="med" len="med"/>
                    </a:lnB>
                  </a:tcPr>
                </a:tc>
                <a:tc rowSpan="2">
                  <a:txBody>
                    <a:bodyPr/>
                    <a:lstStyle/>
                    <a:p>
                      <a:pPr algn="ctr"/>
                      <a:r>
                        <a:rPr lang="en-US" dirty="0"/>
                        <a:t>LAS per stave</a:t>
                      </a:r>
                      <a:endParaRPr lang="en-GB" dirty="0"/>
                    </a:p>
                  </a:txBody>
                  <a:tcPr>
                    <a:lnB w="28575" cap="flat" cmpd="sng" algn="ctr">
                      <a:solidFill>
                        <a:schemeClr val="bg1"/>
                      </a:solidFill>
                      <a:prstDash val="solid"/>
                      <a:round/>
                      <a:headEnd type="none" w="med" len="med"/>
                      <a:tailEnd type="none" w="med" len="med"/>
                    </a:lnB>
                  </a:tcPr>
                </a:tc>
                <a:tc gridSpan="4">
                  <a:txBody>
                    <a:bodyPr/>
                    <a:lstStyle/>
                    <a:p>
                      <a:pPr algn="ctr"/>
                      <a:r>
                        <a:rPr lang="en-US" dirty="0"/>
                        <a:t>Power [W]</a:t>
                      </a:r>
                      <a:endParaRPr lang="en-GB" dirty="0"/>
                    </a:p>
                  </a:txBody>
                  <a:tcPr>
                    <a:lnB w="12700" cap="flat" cmpd="sng" algn="ctr">
                      <a:solidFill>
                        <a:schemeClr val="bg1"/>
                      </a:solidFill>
                      <a:prstDash val="solid"/>
                      <a:round/>
                      <a:headEnd type="none" w="med" len="med"/>
                      <a:tailEnd type="none" w="med" len="med"/>
                    </a:lnB>
                  </a:tcPr>
                </a:tc>
                <a:tc hMerge="1">
                  <a:txBody>
                    <a:bodyPr/>
                    <a:lstStyle/>
                    <a:p>
                      <a:endParaRPr lang="en-GB" dirty="0"/>
                    </a:p>
                  </a:txBody>
                  <a:tcPr/>
                </a:tc>
                <a:tc hMerge="1">
                  <a:txBody>
                    <a:bodyPr/>
                    <a:lstStyle/>
                    <a:p>
                      <a:endParaRPr lang="en-GB" dirty="0"/>
                    </a:p>
                  </a:txBody>
                  <a:tcPr/>
                </a:tc>
                <a:tc hMerge="1">
                  <a:txBody>
                    <a:bodyPr/>
                    <a:lstStyle/>
                    <a:p>
                      <a:pPr algn="ctr"/>
                      <a:endParaRPr lang="en-GB" dirty="0"/>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1973406"/>
                  </a:ext>
                </a:extLst>
              </a:tr>
              <a:tr h="650825">
                <a:tc vMerge="1">
                  <a:txBody>
                    <a:bodyPr/>
                    <a:lstStyle/>
                    <a:p>
                      <a:endParaRPr lang="en-GB" dirty="0"/>
                    </a:p>
                  </a:txBody>
                  <a:tcPr/>
                </a:tc>
                <a:tc vMerge="1">
                  <a:txBody>
                    <a:bodyPr/>
                    <a:lstStyle/>
                    <a:p>
                      <a:pPr algn="ctr"/>
                      <a:endParaRPr lang="en-GB" dirty="0"/>
                    </a:p>
                  </a:txBody>
                  <a:tcPr/>
                </a:tc>
                <a:tc vMerge="1">
                  <a:txBody>
                    <a:bodyPr/>
                    <a:lstStyle/>
                    <a:p>
                      <a:pPr algn="ctr"/>
                      <a:endParaRPr lang="en-GB" dirty="0"/>
                    </a:p>
                  </a:txBody>
                  <a:tcPr/>
                </a:tc>
                <a:tc vMerge="1">
                  <a:txBody>
                    <a:bodyPr/>
                    <a:lstStyle/>
                    <a:p>
                      <a:pPr algn="ctr"/>
                      <a:endParaRPr lang="en-GB"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pPr algn="ctr"/>
                      <a:endParaRPr lang="en-GB"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pPr algn="ctr"/>
                      <a:endParaRPr lang="en-GB"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b="1" dirty="0">
                          <a:solidFill>
                            <a:schemeClr val="bg1"/>
                          </a:solidFill>
                        </a:rPr>
                        <a:t>per LAS</a:t>
                      </a:r>
                      <a:endParaRPr lang="en-GB"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a:r>
                        <a:rPr lang="en-US" b="1" dirty="0">
                          <a:solidFill>
                            <a:schemeClr val="bg1"/>
                          </a:solidFill>
                        </a:rPr>
                        <a:t>per </a:t>
                      </a:r>
                      <a:r>
                        <a:rPr lang="en-US" b="1" dirty="0" err="1">
                          <a:solidFill>
                            <a:schemeClr val="bg1"/>
                          </a:solidFill>
                        </a:rPr>
                        <a:t>AncASIC</a:t>
                      </a:r>
                      <a:endParaRPr lang="en-GB"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a:r>
                        <a:rPr lang="en-US" b="1" dirty="0">
                          <a:solidFill>
                            <a:schemeClr val="bg1"/>
                          </a:solidFill>
                        </a:rPr>
                        <a:t>per stave</a:t>
                      </a:r>
                      <a:endParaRPr lang="en-GB"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a:r>
                        <a:rPr lang="en-US" b="1" dirty="0">
                          <a:solidFill>
                            <a:schemeClr val="bg1"/>
                          </a:solidFill>
                        </a:rPr>
                        <a:t>per layer</a:t>
                      </a:r>
                      <a:endParaRPr lang="en-GB"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3101428762"/>
                  </a:ext>
                </a:extLst>
              </a:tr>
              <a:tr h="371900">
                <a:tc>
                  <a:txBody>
                    <a:bodyPr/>
                    <a:lstStyle/>
                    <a:p>
                      <a:r>
                        <a:rPr lang="en-US" dirty="0"/>
                        <a:t>L3</a:t>
                      </a:r>
                      <a:endParaRPr lang="en-GB" dirty="0"/>
                    </a:p>
                  </a:txBody>
                  <a:tcPr/>
                </a:tc>
                <a:tc>
                  <a:txBody>
                    <a:bodyPr/>
                    <a:lstStyle/>
                    <a:p>
                      <a:pPr algn="ctr"/>
                      <a:r>
                        <a:rPr lang="en-US" dirty="0"/>
                        <a:t>270</a:t>
                      </a:r>
                      <a:endParaRPr lang="en-GB" dirty="0"/>
                    </a:p>
                  </a:txBody>
                  <a:tcPr anchor="ctr"/>
                </a:tc>
                <a:tc>
                  <a:txBody>
                    <a:bodyPr/>
                    <a:lstStyle/>
                    <a:p>
                      <a:pPr algn="ctr"/>
                      <a:r>
                        <a:rPr lang="en-US" dirty="0"/>
                        <a:t>540</a:t>
                      </a:r>
                      <a:endParaRPr lang="en-GB" dirty="0"/>
                    </a:p>
                  </a:txBody>
                  <a:tcPr anchor="ctr"/>
                </a:tc>
                <a:tc>
                  <a:txBody>
                    <a:bodyPr/>
                    <a:lstStyle/>
                    <a:p>
                      <a:pPr algn="ctr"/>
                      <a:r>
                        <a:rPr lang="en-US" dirty="0"/>
                        <a:t>46</a:t>
                      </a:r>
                      <a:endParaRPr lang="en-GB" dirty="0"/>
                    </a:p>
                  </a:txBody>
                  <a:tcPr anchor="ctr">
                    <a:lnT w="28575" cap="flat" cmpd="sng" algn="ctr">
                      <a:solidFill>
                        <a:schemeClr val="bg1"/>
                      </a:solidFill>
                      <a:prstDash val="solid"/>
                      <a:round/>
                      <a:headEnd type="none" w="med" len="med"/>
                      <a:tailEnd type="none" w="med" len="med"/>
                    </a:lnT>
                  </a:tcPr>
                </a:tc>
                <a:tc>
                  <a:txBody>
                    <a:bodyPr/>
                    <a:lstStyle/>
                    <a:p>
                      <a:pPr algn="ctr"/>
                      <a:r>
                        <a:rPr lang="en-US" dirty="0"/>
                        <a:t>6-RSU</a:t>
                      </a:r>
                      <a:endParaRPr lang="en-GB" dirty="0"/>
                    </a:p>
                  </a:txBody>
                  <a:tcPr anchor="ctr">
                    <a:lnT w="28575"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2×4</a:t>
                      </a:r>
                      <a:endParaRPr lang="en-GB" dirty="0"/>
                    </a:p>
                  </a:txBody>
                  <a:tcPr anchor="ctr">
                    <a:lnT w="28575" cap="flat" cmpd="sng" algn="ctr">
                      <a:solidFill>
                        <a:schemeClr val="bg1"/>
                      </a:solidFill>
                      <a:prstDash val="solid"/>
                      <a:round/>
                      <a:headEnd type="none" w="med" len="med"/>
                      <a:tailEnd type="none" w="med" len="med"/>
                    </a:lnT>
                  </a:tcPr>
                </a:tc>
                <a:tc>
                  <a:txBody>
                    <a:bodyPr/>
                    <a:lstStyle/>
                    <a:p>
                      <a:pPr algn="ctr"/>
                      <a:r>
                        <a:rPr lang="en-US" dirty="0"/>
                        <a:t>1.98</a:t>
                      </a:r>
                      <a:endParaRPr lang="en-GB" dirty="0"/>
                    </a:p>
                  </a:txBody>
                  <a:tcPr anchor="ctr">
                    <a:lnT w="28575" cap="flat" cmpd="sng" algn="ctr">
                      <a:solidFill>
                        <a:schemeClr val="bg1"/>
                      </a:solidFill>
                      <a:prstDash val="solid"/>
                      <a:round/>
                      <a:headEnd type="none" w="med" len="med"/>
                      <a:tailEnd type="none" w="med" len="med"/>
                    </a:lnT>
                  </a:tcPr>
                </a:tc>
                <a:tc>
                  <a:txBody>
                    <a:bodyPr/>
                    <a:lstStyle/>
                    <a:p>
                      <a:pPr algn="ctr"/>
                      <a:r>
                        <a:rPr lang="en-US" dirty="0"/>
                        <a:t>0.66</a:t>
                      </a:r>
                      <a:endParaRPr lang="en-GB" dirty="0"/>
                    </a:p>
                  </a:txBody>
                  <a:tcPr anchor="ctr">
                    <a:lnT w="28575" cap="flat" cmpd="sng" algn="ctr">
                      <a:solidFill>
                        <a:schemeClr val="bg1"/>
                      </a:solidFill>
                      <a:prstDash val="solid"/>
                      <a:round/>
                      <a:headEnd type="none" w="med" len="med"/>
                      <a:tailEnd type="none" w="med" len="med"/>
                    </a:lnT>
                  </a:tcPr>
                </a:tc>
                <a:tc>
                  <a:txBody>
                    <a:bodyPr/>
                    <a:lstStyle/>
                    <a:p>
                      <a:pPr algn="ctr"/>
                      <a:r>
                        <a:rPr lang="en-US" dirty="0"/>
                        <a:t>21.0</a:t>
                      </a:r>
                      <a:endParaRPr lang="en-GB" dirty="0"/>
                    </a:p>
                  </a:txBody>
                  <a:tcPr anchor="ctr">
                    <a:lnT w="28575" cap="flat" cmpd="sng" algn="ctr">
                      <a:solidFill>
                        <a:schemeClr val="bg1"/>
                      </a:solidFill>
                      <a:prstDash val="solid"/>
                      <a:round/>
                      <a:headEnd type="none" w="med" len="med"/>
                      <a:tailEnd type="none" w="med" len="med"/>
                    </a:lnT>
                  </a:tcPr>
                </a:tc>
                <a:tc>
                  <a:txBody>
                    <a:bodyPr/>
                    <a:lstStyle/>
                    <a:p>
                      <a:pPr algn="ctr"/>
                      <a:r>
                        <a:rPr lang="en-US" dirty="0"/>
                        <a:t>1.0 kW</a:t>
                      </a:r>
                      <a:endParaRPr lang="en-GB" dirty="0"/>
                    </a:p>
                  </a:txBody>
                  <a:tcPr anchor="ct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457228075"/>
                  </a:ext>
                </a:extLst>
              </a:tr>
              <a:tr h="288404">
                <a:tc>
                  <a:txBody>
                    <a:bodyPr/>
                    <a:lstStyle/>
                    <a:p>
                      <a:r>
                        <a:rPr lang="en-US" dirty="0"/>
                        <a:t>L4</a:t>
                      </a:r>
                      <a:endParaRPr lang="en-GB" dirty="0"/>
                    </a:p>
                  </a:txBody>
                  <a:tcPr/>
                </a:tc>
                <a:tc>
                  <a:txBody>
                    <a:bodyPr/>
                    <a:lstStyle/>
                    <a:p>
                      <a:pPr algn="ctr"/>
                      <a:r>
                        <a:rPr lang="en-US" dirty="0"/>
                        <a:t>420</a:t>
                      </a:r>
                      <a:endParaRPr lang="en-GB" dirty="0"/>
                    </a:p>
                  </a:txBody>
                  <a:tcPr anchor="ctr"/>
                </a:tc>
                <a:tc>
                  <a:txBody>
                    <a:bodyPr/>
                    <a:lstStyle/>
                    <a:p>
                      <a:pPr algn="ctr"/>
                      <a:r>
                        <a:rPr lang="en-US" dirty="0"/>
                        <a:t>840</a:t>
                      </a:r>
                      <a:endParaRPr lang="en-GB" dirty="0"/>
                    </a:p>
                  </a:txBody>
                  <a:tcPr anchor="ctr"/>
                </a:tc>
                <a:tc>
                  <a:txBody>
                    <a:bodyPr/>
                    <a:lstStyle/>
                    <a:p>
                      <a:pPr algn="ctr"/>
                      <a:r>
                        <a:rPr lang="en-US" dirty="0"/>
                        <a:t>70</a:t>
                      </a:r>
                      <a:endParaRPr lang="en-GB" dirty="0"/>
                    </a:p>
                  </a:txBody>
                  <a:tcPr anchor="ctr"/>
                </a:tc>
                <a:tc>
                  <a:txBody>
                    <a:bodyPr/>
                    <a:lstStyle/>
                    <a:p>
                      <a:pPr algn="ctr"/>
                      <a:r>
                        <a:rPr lang="en-US" dirty="0"/>
                        <a:t>5-RSU</a:t>
                      </a:r>
                      <a:endParaRPr lang="en-GB" dirty="0"/>
                    </a:p>
                  </a:txBody>
                  <a:tcPr anchor="ctr"/>
                </a:tc>
                <a:tc>
                  <a:txBody>
                    <a:bodyPr/>
                    <a:lstStyle/>
                    <a:p>
                      <a:pPr algn="ctr"/>
                      <a:r>
                        <a:rPr lang="en-US" dirty="0"/>
                        <a:t>2×8</a:t>
                      </a:r>
                      <a:endParaRPr lang="en-GB" dirty="0"/>
                    </a:p>
                  </a:txBody>
                  <a:tcPr anchor="ctr"/>
                </a:tc>
                <a:tc>
                  <a:txBody>
                    <a:bodyPr/>
                    <a:lstStyle/>
                    <a:p>
                      <a:pPr algn="ctr"/>
                      <a:r>
                        <a:rPr lang="en-US" dirty="0"/>
                        <a:t>1.76</a:t>
                      </a:r>
                      <a:endParaRPr lang="en-GB" dirty="0"/>
                    </a:p>
                  </a:txBody>
                  <a:tcPr anchor="ctr"/>
                </a:tc>
                <a:tc>
                  <a:txBody>
                    <a:bodyPr/>
                    <a:lstStyle/>
                    <a:p>
                      <a:pPr algn="ctr"/>
                      <a:r>
                        <a:rPr lang="en-US" dirty="0"/>
                        <a:t>0.59</a:t>
                      </a:r>
                      <a:endParaRPr lang="en-GB"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37.5</a:t>
                      </a:r>
                      <a:endParaRPr lang="en-GB" dirty="0"/>
                    </a:p>
                  </a:txBody>
                  <a:tcPr anchor="ctr"/>
                </a:tc>
                <a:tc>
                  <a:txBody>
                    <a:bodyPr/>
                    <a:lstStyle/>
                    <a:p>
                      <a:pPr algn="ctr"/>
                      <a:r>
                        <a:rPr lang="en-US" dirty="0"/>
                        <a:t>2.6 kW</a:t>
                      </a:r>
                      <a:endParaRPr lang="en-GB" dirty="0"/>
                    </a:p>
                  </a:txBody>
                  <a:tcPr anchor="ctr"/>
                </a:tc>
                <a:extLst>
                  <a:ext uri="{0D108BD9-81ED-4DB2-BD59-A6C34878D82A}">
                    <a16:rowId xmlns:a16="http://schemas.microsoft.com/office/drawing/2014/main" val="841223060"/>
                  </a:ext>
                </a:extLst>
              </a:tr>
            </a:tbl>
          </a:graphicData>
        </a:graphic>
      </p:graphicFrame>
    </p:spTree>
    <p:extLst>
      <p:ext uri="{BB962C8B-B14F-4D97-AF65-F5344CB8AC3E}">
        <p14:creationId xmlns:p14="http://schemas.microsoft.com/office/powerpoint/2010/main" val="1521455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026BF-DD59-435E-9EF5-7F4A5A8329A6}"/>
              </a:ext>
            </a:extLst>
          </p:cNvPr>
          <p:cNvSpPr>
            <a:spLocks noGrp="1"/>
          </p:cNvSpPr>
          <p:nvPr>
            <p:ph type="title"/>
          </p:nvPr>
        </p:nvSpPr>
        <p:spPr/>
        <p:txBody>
          <a:bodyPr/>
          <a:lstStyle/>
          <a:p>
            <a:r>
              <a:rPr lang="en-US" dirty="0"/>
              <a:t>Thermal requirements</a:t>
            </a:r>
            <a:endParaRPr lang="en-GB" dirty="0"/>
          </a:p>
        </p:txBody>
      </p:sp>
      <p:sp>
        <p:nvSpPr>
          <p:cNvPr id="3" name="Content Placeholder 2">
            <a:extLst>
              <a:ext uri="{FF2B5EF4-FFF2-40B4-BE49-F238E27FC236}">
                <a16:creationId xmlns:a16="http://schemas.microsoft.com/office/drawing/2014/main" id="{8E750DD9-58B9-4392-AB8E-F2C2B31FC0C8}"/>
              </a:ext>
            </a:extLst>
          </p:cNvPr>
          <p:cNvSpPr>
            <a:spLocks noGrp="1"/>
          </p:cNvSpPr>
          <p:nvPr>
            <p:ph idx="1"/>
          </p:nvPr>
        </p:nvSpPr>
        <p:spPr>
          <a:xfrm>
            <a:off x="838200" y="1590261"/>
            <a:ext cx="10515600" cy="4586702"/>
          </a:xfrm>
        </p:spPr>
        <p:txBody>
          <a:bodyPr>
            <a:normAutofit/>
          </a:bodyPr>
          <a:lstStyle/>
          <a:p>
            <a:r>
              <a:rPr lang="en-US" dirty="0"/>
              <a:t>Hope is to get away with air cooling</a:t>
            </a:r>
          </a:p>
          <a:p>
            <a:pPr lvl="1"/>
            <a:r>
              <a:rPr lang="en-US" dirty="0"/>
              <a:t>Plan B is to introduce thin-wall </a:t>
            </a:r>
            <a:r>
              <a:rPr lang="en-US" dirty="0" err="1"/>
              <a:t>monophase</a:t>
            </a:r>
            <a:r>
              <a:rPr lang="en-US" dirty="0"/>
              <a:t> cooling pipe in foam longerons along stave edge</a:t>
            </a:r>
          </a:p>
          <a:p>
            <a:r>
              <a:rPr lang="en-US" dirty="0"/>
              <a:t>Plan for a Δ</a:t>
            </a:r>
            <a:r>
              <a:rPr lang="en-US" i="1" dirty="0"/>
              <a:t>T</a:t>
            </a:r>
            <a:r>
              <a:rPr lang="en-US" dirty="0"/>
              <a:t> of 10°C, with </a:t>
            </a:r>
            <a:r>
              <a:rPr lang="en-GB" i="1" dirty="0" err="1"/>
              <a:t>c</a:t>
            </a:r>
            <a:r>
              <a:rPr lang="en-GB" i="1" baseline="-25000" dirty="0" err="1"/>
              <a:t>p,V</a:t>
            </a:r>
            <a:r>
              <a:rPr lang="en-GB" dirty="0"/>
              <a:t> = 0.001297 J/Kcm</a:t>
            </a:r>
            <a:r>
              <a:rPr lang="en-GB" baseline="30000" dirty="0"/>
              <a:t>3</a:t>
            </a:r>
            <a:r>
              <a:rPr lang="en-GB" dirty="0"/>
              <a:t> </a:t>
            </a:r>
          </a:p>
          <a:p>
            <a:pPr lvl="1"/>
            <a:r>
              <a:rPr lang="en-US" dirty="0"/>
              <a:t>L3: 1.6 l/s, L4: 2.9 l/s</a:t>
            </a:r>
          </a:p>
          <a:p>
            <a:pPr lvl="1"/>
            <a:r>
              <a:rPr lang="en-US" dirty="0"/>
              <a:t>For cross-section of 40×6 mm</a:t>
            </a:r>
            <a:r>
              <a:rPr lang="en-US" baseline="30000" dirty="0"/>
              <a:t>2</a:t>
            </a:r>
            <a:r>
              <a:rPr lang="en-US" dirty="0"/>
              <a:t>: L3: 6.8 m/s, L4: 12.0 m/s</a:t>
            </a:r>
          </a:p>
          <a:p>
            <a:r>
              <a:rPr lang="en-US" dirty="0"/>
              <a:t>Things to study</a:t>
            </a:r>
          </a:p>
          <a:p>
            <a:pPr lvl="1"/>
            <a:r>
              <a:rPr lang="en-US" dirty="0"/>
              <a:t>Confirm temperature distributions of FEA</a:t>
            </a:r>
          </a:p>
          <a:p>
            <a:pPr lvl="1"/>
            <a:r>
              <a:rPr lang="en-US" dirty="0"/>
              <a:t>Intend to alleviate Δ</a:t>
            </a:r>
            <a:r>
              <a:rPr lang="en-US" i="1" dirty="0"/>
              <a:t>T</a:t>
            </a:r>
            <a:r>
              <a:rPr lang="en-US" dirty="0"/>
              <a:t> by counter-current air flow</a:t>
            </a:r>
          </a:p>
          <a:p>
            <a:pPr lvl="1"/>
            <a:r>
              <a:rPr lang="en-US" dirty="0"/>
              <a:t>Splitting the heat path from the LEC and the </a:t>
            </a:r>
            <a:r>
              <a:rPr lang="en-US" dirty="0" err="1"/>
              <a:t>AncASIC</a:t>
            </a:r>
            <a:r>
              <a:rPr lang="en-US" dirty="0"/>
              <a:t> to keep LEC cooler</a:t>
            </a:r>
          </a:p>
          <a:p>
            <a:pPr lvl="1"/>
            <a:endParaRPr lang="en-US" dirty="0"/>
          </a:p>
        </p:txBody>
      </p:sp>
      <p:sp>
        <p:nvSpPr>
          <p:cNvPr id="4" name="Slide Number Placeholder 3">
            <a:extLst>
              <a:ext uri="{FF2B5EF4-FFF2-40B4-BE49-F238E27FC236}">
                <a16:creationId xmlns:a16="http://schemas.microsoft.com/office/drawing/2014/main" id="{A5BB853A-FDFD-44D8-A004-B6F0CE8A8FB5}"/>
              </a:ext>
            </a:extLst>
          </p:cNvPr>
          <p:cNvSpPr>
            <a:spLocks noGrp="1"/>
          </p:cNvSpPr>
          <p:nvPr>
            <p:ph type="sldNum" sz="quarter" idx="12"/>
          </p:nvPr>
        </p:nvSpPr>
        <p:spPr/>
        <p:txBody>
          <a:bodyPr/>
          <a:lstStyle/>
          <a:p>
            <a:fld id="{1CA36EEA-5A28-4A70-BCAC-0B68DA8D366C}" type="slidenum">
              <a:rPr lang="en-GB" smtClean="0"/>
              <a:pPr/>
              <a:t>18</a:t>
            </a:fld>
            <a:endParaRPr lang="en-GB" dirty="0"/>
          </a:p>
        </p:txBody>
      </p:sp>
    </p:spTree>
    <p:extLst>
      <p:ext uri="{BB962C8B-B14F-4D97-AF65-F5344CB8AC3E}">
        <p14:creationId xmlns:p14="http://schemas.microsoft.com/office/powerpoint/2010/main" val="768683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F4844-893F-4E37-AAAE-9BDE3BCEA72A}"/>
              </a:ext>
            </a:extLst>
          </p:cNvPr>
          <p:cNvSpPr>
            <a:spLocks noGrp="1"/>
          </p:cNvSpPr>
          <p:nvPr>
            <p:ph type="title"/>
          </p:nvPr>
        </p:nvSpPr>
        <p:spPr/>
        <p:txBody>
          <a:bodyPr/>
          <a:lstStyle/>
          <a:p>
            <a:r>
              <a:rPr lang="en-US" dirty="0"/>
              <a:t>Mechanical requirements</a:t>
            </a:r>
            <a:endParaRPr lang="en-GB" dirty="0"/>
          </a:p>
        </p:txBody>
      </p:sp>
      <p:sp>
        <p:nvSpPr>
          <p:cNvPr id="3" name="Content Placeholder 2">
            <a:extLst>
              <a:ext uri="{FF2B5EF4-FFF2-40B4-BE49-F238E27FC236}">
                <a16:creationId xmlns:a16="http://schemas.microsoft.com/office/drawing/2014/main" id="{B049A84F-F337-4637-9A61-656B96650CF1}"/>
              </a:ext>
            </a:extLst>
          </p:cNvPr>
          <p:cNvSpPr>
            <a:spLocks noGrp="1"/>
          </p:cNvSpPr>
          <p:nvPr>
            <p:ph idx="1"/>
          </p:nvPr>
        </p:nvSpPr>
        <p:spPr>
          <a:xfrm>
            <a:off x="838200" y="1440444"/>
            <a:ext cx="10515600" cy="5129321"/>
          </a:xfrm>
        </p:spPr>
        <p:txBody>
          <a:bodyPr>
            <a:normAutofit fontScale="85000" lnSpcReduction="20000"/>
          </a:bodyPr>
          <a:lstStyle/>
          <a:p>
            <a:r>
              <a:rPr lang="en-US" dirty="0"/>
              <a:t>(As usual) sensor placement accuracy is not critical </a:t>
            </a:r>
          </a:p>
          <a:p>
            <a:r>
              <a:rPr lang="en-US" dirty="0"/>
              <a:t>Dimensional specifications for stave components and tooling will be driven by build requirements</a:t>
            </a:r>
          </a:p>
          <a:p>
            <a:pPr lvl="1"/>
            <a:r>
              <a:rPr lang="en-US" dirty="0"/>
              <a:t>In particular need for consolidation of CF prepreg</a:t>
            </a:r>
          </a:p>
          <a:p>
            <a:pPr lvl="2"/>
            <a:r>
              <a:rPr lang="en-US" dirty="0"/>
              <a:t>I do not have numbers for this – will need to find out from prototypes</a:t>
            </a:r>
          </a:p>
          <a:p>
            <a:pPr lvl="1"/>
            <a:r>
              <a:rPr lang="en-US" dirty="0"/>
              <a:t>Also, modules (sensors) will play structural role, and will close off air channel, so module/stave geometry and build accuracy needs to be compatible with that</a:t>
            </a:r>
          </a:p>
          <a:p>
            <a:r>
              <a:rPr lang="en-US" dirty="0"/>
              <a:t>Requirement is stability (= stiffness)</a:t>
            </a:r>
          </a:p>
          <a:p>
            <a:pPr lvl="1"/>
            <a:r>
              <a:rPr lang="en-US" dirty="0"/>
              <a:t>Don’t have a number (no software alignment studies done), but assume that we want similar to other trackers, ~1</a:t>
            </a:r>
            <a:r>
              <a:rPr lang="el-GR" dirty="0"/>
              <a:t>μ</a:t>
            </a:r>
            <a:r>
              <a:rPr lang="en-US" dirty="0"/>
              <a:t>m RMS</a:t>
            </a:r>
          </a:p>
          <a:p>
            <a:pPr lvl="1"/>
            <a:r>
              <a:rPr lang="en-US" dirty="0"/>
              <a:t>Loads: </a:t>
            </a:r>
          </a:p>
          <a:p>
            <a:pPr lvl="2"/>
            <a:r>
              <a:rPr lang="en-US" dirty="0"/>
              <a:t>Air flow most likely biggest source of vibrations</a:t>
            </a:r>
          </a:p>
          <a:p>
            <a:pPr lvl="2"/>
            <a:r>
              <a:rPr lang="en-US" dirty="0"/>
              <a:t>Thermo-mechanical loads – deformations</a:t>
            </a:r>
          </a:p>
          <a:p>
            <a:pPr lvl="1"/>
            <a:r>
              <a:rPr lang="en-US" dirty="0"/>
              <a:t>As a first benchmark we aim for a first mode &gt;100 Hz (reality likely to be worse)</a:t>
            </a:r>
          </a:p>
          <a:p>
            <a:r>
              <a:rPr lang="en-US" dirty="0"/>
              <a:t>Things to study</a:t>
            </a:r>
          </a:p>
          <a:p>
            <a:pPr lvl="1"/>
            <a:r>
              <a:rPr lang="en-US" dirty="0"/>
              <a:t>Verify assembly tooling and procedures – in particular co-curing</a:t>
            </a:r>
          </a:p>
          <a:p>
            <a:pPr lvl="1"/>
            <a:r>
              <a:rPr lang="en-US" dirty="0"/>
              <a:t>Confirm FEA – even if stave geometry is not final, can use to benchmark FEA</a:t>
            </a:r>
          </a:p>
          <a:p>
            <a:pPr lvl="1"/>
            <a:r>
              <a:rPr lang="en-US" dirty="0"/>
              <a:t>Possibly damping</a:t>
            </a:r>
          </a:p>
          <a:p>
            <a:pPr lvl="1"/>
            <a:endParaRPr lang="en-US" dirty="0"/>
          </a:p>
          <a:p>
            <a:endParaRPr lang="en-GB" dirty="0"/>
          </a:p>
        </p:txBody>
      </p:sp>
      <p:sp>
        <p:nvSpPr>
          <p:cNvPr id="4" name="Slide Number Placeholder 3">
            <a:extLst>
              <a:ext uri="{FF2B5EF4-FFF2-40B4-BE49-F238E27FC236}">
                <a16:creationId xmlns:a16="http://schemas.microsoft.com/office/drawing/2014/main" id="{3E26A5AD-EDBE-4412-A92A-5E7A22B7BFB9}"/>
              </a:ext>
            </a:extLst>
          </p:cNvPr>
          <p:cNvSpPr>
            <a:spLocks noGrp="1"/>
          </p:cNvSpPr>
          <p:nvPr>
            <p:ph type="sldNum" sz="quarter" idx="12"/>
          </p:nvPr>
        </p:nvSpPr>
        <p:spPr/>
        <p:txBody>
          <a:bodyPr/>
          <a:lstStyle/>
          <a:p>
            <a:fld id="{1CA36EEA-5A28-4A70-BCAC-0B68DA8D366C}" type="slidenum">
              <a:rPr lang="en-GB" smtClean="0"/>
              <a:pPr/>
              <a:t>19</a:t>
            </a:fld>
            <a:endParaRPr lang="en-GB" dirty="0"/>
          </a:p>
        </p:txBody>
      </p:sp>
    </p:spTree>
    <p:extLst>
      <p:ext uri="{BB962C8B-B14F-4D97-AF65-F5344CB8AC3E}">
        <p14:creationId xmlns:p14="http://schemas.microsoft.com/office/powerpoint/2010/main" val="3061604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AFE4A-6616-4B83-ABB5-2D6440E2CBEE}"/>
              </a:ext>
            </a:extLst>
          </p:cNvPr>
          <p:cNvSpPr>
            <a:spLocks noGrp="1"/>
          </p:cNvSpPr>
          <p:nvPr>
            <p:ph type="title"/>
          </p:nvPr>
        </p:nvSpPr>
        <p:spPr/>
        <p:txBody>
          <a:bodyPr/>
          <a:lstStyle/>
          <a:p>
            <a:r>
              <a:rPr lang="en-US" dirty="0"/>
              <a:t>Introduction</a:t>
            </a:r>
            <a:endParaRPr lang="en-GB" dirty="0"/>
          </a:p>
        </p:txBody>
      </p:sp>
      <p:sp>
        <p:nvSpPr>
          <p:cNvPr id="3" name="Content Placeholder 2">
            <a:extLst>
              <a:ext uri="{FF2B5EF4-FFF2-40B4-BE49-F238E27FC236}">
                <a16:creationId xmlns:a16="http://schemas.microsoft.com/office/drawing/2014/main" id="{DD20ABBA-2EC6-49DC-9CEF-888E94E84A15}"/>
              </a:ext>
            </a:extLst>
          </p:cNvPr>
          <p:cNvSpPr>
            <a:spLocks noGrp="1"/>
          </p:cNvSpPr>
          <p:nvPr>
            <p:ph idx="1"/>
          </p:nvPr>
        </p:nvSpPr>
        <p:spPr>
          <a:xfrm>
            <a:off x="838200" y="1460322"/>
            <a:ext cx="10515600" cy="5397677"/>
          </a:xfrm>
        </p:spPr>
        <p:txBody>
          <a:bodyPr>
            <a:normAutofit/>
          </a:bodyPr>
          <a:lstStyle/>
          <a:p>
            <a:r>
              <a:rPr lang="en-US" dirty="0"/>
              <a:t>We are progressing in our designs for modules and stave, and the associated tooling</a:t>
            </a:r>
          </a:p>
          <a:p>
            <a:r>
              <a:rPr lang="en-US" dirty="0"/>
              <a:t>Before launch of production we wanted to get some independent look at what we are planning</a:t>
            </a:r>
          </a:p>
          <a:p>
            <a:pPr lvl="1"/>
            <a:r>
              <a:rPr lang="en-US" dirty="0"/>
              <a:t>Last Friday we had a review (</a:t>
            </a:r>
            <a:r>
              <a:rPr lang="en-US" dirty="0">
                <a:hlinkClick r:id="rId2"/>
              </a:rPr>
              <a:t>https://indico.bnl.gov/event/23924/</a:t>
            </a:r>
            <a:r>
              <a:rPr lang="en-US" dirty="0"/>
              <a:t>, reviewers: Tim Jones, James Glover, Adam Lowe)</a:t>
            </a:r>
          </a:p>
          <a:p>
            <a:pPr lvl="2"/>
            <a:r>
              <a:rPr lang="en-US" dirty="0"/>
              <a:t>The material Adam will show has been prepared for this</a:t>
            </a:r>
            <a:endParaRPr lang="en-GB" dirty="0"/>
          </a:p>
          <a:p>
            <a:pPr lvl="1"/>
            <a:r>
              <a:rPr lang="en-US" dirty="0"/>
              <a:t>T</a:t>
            </a:r>
            <a:r>
              <a:rPr lang="en-GB" dirty="0"/>
              <a:t>his has been extremely useful and the reviewers have produced a report with very quick turnaround (attached to the agenda)</a:t>
            </a:r>
          </a:p>
          <a:p>
            <a:pPr lvl="1"/>
            <a:r>
              <a:rPr lang="en-US" dirty="0"/>
              <a:t>We will now look at the suggested changes and see how to implement them</a:t>
            </a:r>
          </a:p>
          <a:p>
            <a:pPr lvl="2"/>
            <a:r>
              <a:rPr lang="en-US" dirty="0"/>
              <a:t>One concern raised was the very limited manpower for the suggested </a:t>
            </a:r>
            <a:r>
              <a:rPr lang="en-US" dirty="0" err="1"/>
              <a:t>programme</a:t>
            </a:r>
            <a:r>
              <a:rPr lang="en-US" dirty="0"/>
              <a:t> of work</a:t>
            </a:r>
          </a:p>
        </p:txBody>
      </p:sp>
      <p:sp>
        <p:nvSpPr>
          <p:cNvPr id="4" name="Slide Number Placeholder 3">
            <a:extLst>
              <a:ext uri="{FF2B5EF4-FFF2-40B4-BE49-F238E27FC236}">
                <a16:creationId xmlns:a16="http://schemas.microsoft.com/office/drawing/2014/main" id="{542D06B7-B349-47CD-A617-F9BBE665B2DA}"/>
              </a:ext>
            </a:extLst>
          </p:cNvPr>
          <p:cNvSpPr>
            <a:spLocks noGrp="1"/>
          </p:cNvSpPr>
          <p:nvPr>
            <p:ph type="sldNum" sz="quarter" idx="12"/>
          </p:nvPr>
        </p:nvSpPr>
        <p:spPr/>
        <p:txBody>
          <a:bodyPr/>
          <a:lstStyle/>
          <a:p>
            <a:fld id="{1CA36EEA-5A28-4A70-BCAC-0B68DA8D366C}" type="slidenum">
              <a:rPr lang="en-GB" smtClean="0"/>
              <a:pPr/>
              <a:t>2</a:t>
            </a:fld>
            <a:endParaRPr lang="en-GB" dirty="0"/>
          </a:p>
        </p:txBody>
      </p:sp>
    </p:spTree>
    <p:extLst>
      <p:ext uri="{BB962C8B-B14F-4D97-AF65-F5344CB8AC3E}">
        <p14:creationId xmlns:p14="http://schemas.microsoft.com/office/powerpoint/2010/main" val="2873831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38670-AF74-4DCC-9DEC-321F403BB7AD}"/>
              </a:ext>
            </a:extLst>
          </p:cNvPr>
          <p:cNvSpPr>
            <a:spLocks noGrp="1"/>
          </p:cNvSpPr>
          <p:nvPr>
            <p:ph type="title"/>
          </p:nvPr>
        </p:nvSpPr>
        <p:spPr/>
        <p:txBody>
          <a:bodyPr/>
          <a:lstStyle/>
          <a:p>
            <a:r>
              <a:rPr lang="en-US" dirty="0"/>
              <a:t>Remit of the review</a:t>
            </a:r>
            <a:endParaRPr lang="en-GB" dirty="0"/>
          </a:p>
        </p:txBody>
      </p:sp>
      <p:sp>
        <p:nvSpPr>
          <p:cNvPr id="3" name="Content Placeholder 2">
            <a:extLst>
              <a:ext uri="{FF2B5EF4-FFF2-40B4-BE49-F238E27FC236}">
                <a16:creationId xmlns:a16="http://schemas.microsoft.com/office/drawing/2014/main" id="{8FD28943-5EC1-44F8-833E-F8566DC61587}"/>
              </a:ext>
            </a:extLst>
          </p:cNvPr>
          <p:cNvSpPr>
            <a:spLocks noGrp="1"/>
          </p:cNvSpPr>
          <p:nvPr>
            <p:ph idx="1"/>
          </p:nvPr>
        </p:nvSpPr>
        <p:spPr>
          <a:xfrm>
            <a:off x="838200" y="1440444"/>
            <a:ext cx="10515600" cy="5212601"/>
          </a:xfrm>
        </p:spPr>
        <p:txBody>
          <a:bodyPr>
            <a:normAutofit fontScale="92500" lnSpcReduction="10000"/>
          </a:bodyPr>
          <a:lstStyle/>
          <a:p>
            <a:r>
              <a:rPr lang="en-US" dirty="0"/>
              <a:t>Assess the </a:t>
            </a:r>
            <a:r>
              <a:rPr lang="en-US" dirty="0" err="1"/>
              <a:t>programme</a:t>
            </a:r>
            <a:r>
              <a:rPr lang="en-US" dirty="0"/>
              <a:t> for </a:t>
            </a:r>
            <a:r>
              <a:rPr lang="en-US" dirty="0">
                <a:solidFill>
                  <a:srgbClr val="FF0000"/>
                </a:solidFill>
              </a:rPr>
              <a:t>OB stave prototyping</a:t>
            </a:r>
            <a:r>
              <a:rPr lang="en-US" dirty="0"/>
              <a:t>, in particular </a:t>
            </a:r>
          </a:p>
          <a:p>
            <a:pPr marL="514350" indent="-514350">
              <a:buFont typeface="+mj-lt"/>
              <a:buAutoNum type="alphaLcParenR"/>
            </a:pPr>
            <a:r>
              <a:rPr lang="en-US" dirty="0"/>
              <a:t>the requirements for the OB staves (for orientation), </a:t>
            </a:r>
          </a:p>
          <a:p>
            <a:pPr marL="514350" indent="-514350">
              <a:buFont typeface="+mj-lt"/>
              <a:buAutoNum type="alphaLcParenR"/>
            </a:pPr>
            <a:r>
              <a:rPr lang="en-US" dirty="0"/>
              <a:t>the design for the prototype staves (incl. modules) and computational verification, </a:t>
            </a:r>
          </a:p>
          <a:p>
            <a:pPr marL="514350" indent="-514350">
              <a:buFont typeface="+mj-lt"/>
              <a:buAutoNum type="alphaLcParenR"/>
            </a:pPr>
            <a:r>
              <a:rPr lang="en-US" dirty="0"/>
              <a:t>production tooling and procedures (stave and module), </a:t>
            </a:r>
          </a:p>
          <a:p>
            <a:pPr marL="514350" indent="-514350">
              <a:buFont typeface="+mj-lt"/>
              <a:buAutoNum type="alphaLcParenR"/>
            </a:pPr>
            <a:r>
              <a:rPr lang="en-US" dirty="0"/>
              <a:t>proposed testing (incl. support conditions)</a:t>
            </a:r>
          </a:p>
          <a:p>
            <a:r>
              <a:rPr lang="en-US" dirty="0"/>
              <a:t>The basic stave design is not to be reviewed in detail at this point (although any suggestions will be gladly received and taken into consideration), as the basic stave design will be evaluated and reviewed once the results from this prototype </a:t>
            </a:r>
            <a:r>
              <a:rPr lang="en-US" dirty="0" err="1"/>
              <a:t>programme</a:t>
            </a:r>
            <a:r>
              <a:rPr lang="en-US" dirty="0"/>
              <a:t> are available. The purpose of the review is to give us input for optimization of the tooling and procedures for prototype module and stave assembly and tests to be employed, and to give us confidence that we can instigate production of the tooling.</a:t>
            </a:r>
          </a:p>
          <a:p>
            <a:endParaRPr lang="en-GB" dirty="0"/>
          </a:p>
        </p:txBody>
      </p:sp>
      <p:sp>
        <p:nvSpPr>
          <p:cNvPr id="4" name="Slide Number Placeholder 3">
            <a:extLst>
              <a:ext uri="{FF2B5EF4-FFF2-40B4-BE49-F238E27FC236}">
                <a16:creationId xmlns:a16="http://schemas.microsoft.com/office/drawing/2014/main" id="{6629E2BB-7DA4-4616-985B-A2295F64BFF5}"/>
              </a:ext>
            </a:extLst>
          </p:cNvPr>
          <p:cNvSpPr>
            <a:spLocks noGrp="1"/>
          </p:cNvSpPr>
          <p:nvPr>
            <p:ph type="sldNum" sz="quarter" idx="12"/>
          </p:nvPr>
        </p:nvSpPr>
        <p:spPr/>
        <p:txBody>
          <a:bodyPr/>
          <a:lstStyle/>
          <a:p>
            <a:fld id="{1CA36EEA-5A28-4A70-BCAC-0B68DA8D366C}" type="slidenum">
              <a:rPr lang="en-GB" smtClean="0"/>
              <a:pPr/>
              <a:t>3</a:t>
            </a:fld>
            <a:endParaRPr lang="en-GB" dirty="0"/>
          </a:p>
        </p:txBody>
      </p:sp>
    </p:spTree>
    <p:extLst>
      <p:ext uri="{BB962C8B-B14F-4D97-AF65-F5344CB8AC3E}">
        <p14:creationId xmlns:p14="http://schemas.microsoft.com/office/powerpoint/2010/main" val="2231817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AC147E1-FE6E-431C-874E-75663C36D747}"/>
              </a:ext>
            </a:extLst>
          </p:cNvPr>
          <p:cNvSpPr>
            <a:spLocks noGrp="1"/>
          </p:cNvSpPr>
          <p:nvPr>
            <p:ph type="ctrTitle"/>
          </p:nvPr>
        </p:nvSpPr>
        <p:spPr/>
        <p:txBody>
          <a:bodyPr/>
          <a:lstStyle/>
          <a:p>
            <a:r>
              <a:rPr lang="en-US" dirty="0"/>
              <a:t>Module and stave design and tooling</a:t>
            </a:r>
            <a:endParaRPr lang="en-GB" dirty="0"/>
          </a:p>
        </p:txBody>
      </p:sp>
      <p:sp>
        <p:nvSpPr>
          <p:cNvPr id="6" name="Subtitle 5">
            <a:extLst>
              <a:ext uri="{FF2B5EF4-FFF2-40B4-BE49-F238E27FC236}">
                <a16:creationId xmlns:a16="http://schemas.microsoft.com/office/drawing/2014/main" id="{E1A108D5-6510-43A4-AF43-C7DD4C403FD8}"/>
              </a:ext>
            </a:extLst>
          </p:cNvPr>
          <p:cNvSpPr>
            <a:spLocks noGrp="1"/>
          </p:cNvSpPr>
          <p:nvPr>
            <p:ph type="subTitle" idx="1"/>
          </p:nvPr>
        </p:nvSpPr>
        <p:spPr/>
        <p:txBody>
          <a:bodyPr>
            <a:normAutofit/>
          </a:bodyPr>
          <a:lstStyle/>
          <a:p>
            <a:r>
              <a:rPr lang="en-US" sz="4000" dirty="0"/>
              <a:t>Talk by Adam</a:t>
            </a:r>
            <a:endParaRPr lang="en-GB" sz="4000" dirty="0"/>
          </a:p>
        </p:txBody>
      </p:sp>
      <p:sp>
        <p:nvSpPr>
          <p:cNvPr id="4" name="Slide Number Placeholder 3">
            <a:extLst>
              <a:ext uri="{FF2B5EF4-FFF2-40B4-BE49-F238E27FC236}">
                <a16:creationId xmlns:a16="http://schemas.microsoft.com/office/drawing/2014/main" id="{A3ADF67B-536F-4620-B5FD-75EB89EDA2BC}"/>
              </a:ext>
            </a:extLst>
          </p:cNvPr>
          <p:cNvSpPr>
            <a:spLocks noGrp="1"/>
          </p:cNvSpPr>
          <p:nvPr>
            <p:ph type="sldNum" sz="quarter" idx="12"/>
          </p:nvPr>
        </p:nvSpPr>
        <p:spPr/>
        <p:txBody>
          <a:bodyPr/>
          <a:lstStyle/>
          <a:p>
            <a:fld id="{1CA36EEA-5A28-4A70-BCAC-0B68DA8D366C}" type="slidenum">
              <a:rPr lang="en-GB" smtClean="0"/>
              <a:pPr/>
              <a:t>4</a:t>
            </a:fld>
            <a:endParaRPr lang="en-GB" dirty="0"/>
          </a:p>
        </p:txBody>
      </p:sp>
    </p:spTree>
    <p:extLst>
      <p:ext uri="{BB962C8B-B14F-4D97-AF65-F5344CB8AC3E}">
        <p14:creationId xmlns:p14="http://schemas.microsoft.com/office/powerpoint/2010/main" val="4070182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FCCABA2-23B8-4F16-879D-14682C722C25}"/>
              </a:ext>
            </a:extLst>
          </p:cNvPr>
          <p:cNvSpPr>
            <a:spLocks noGrp="1"/>
          </p:cNvSpPr>
          <p:nvPr>
            <p:ph type="ctrTitle"/>
          </p:nvPr>
        </p:nvSpPr>
        <p:spPr/>
        <p:txBody>
          <a:bodyPr>
            <a:normAutofit/>
          </a:bodyPr>
          <a:lstStyle/>
          <a:p>
            <a:r>
              <a:rPr lang="en-US" dirty="0"/>
              <a:t>Highlights from computational studies</a:t>
            </a:r>
            <a:endParaRPr lang="en-GB" dirty="0"/>
          </a:p>
        </p:txBody>
      </p:sp>
      <p:sp>
        <p:nvSpPr>
          <p:cNvPr id="8" name="Subtitle 7">
            <a:extLst>
              <a:ext uri="{FF2B5EF4-FFF2-40B4-BE49-F238E27FC236}">
                <a16:creationId xmlns:a16="http://schemas.microsoft.com/office/drawing/2014/main" id="{C8B691C4-D04C-411B-998A-7F568969C796}"/>
              </a:ext>
            </a:extLst>
          </p:cNvPr>
          <p:cNvSpPr>
            <a:spLocks noGrp="1"/>
          </p:cNvSpPr>
          <p:nvPr>
            <p:ph type="subTitle" idx="1"/>
          </p:nvPr>
        </p:nvSpPr>
        <p:spPr/>
        <p:txBody>
          <a:bodyPr/>
          <a:lstStyle/>
          <a:p>
            <a:r>
              <a:rPr lang="en-US" dirty="0"/>
              <a:t>More details in talks at review</a:t>
            </a:r>
            <a:endParaRPr lang="en-GB" dirty="0"/>
          </a:p>
        </p:txBody>
      </p:sp>
      <p:sp>
        <p:nvSpPr>
          <p:cNvPr id="4" name="Slide Number Placeholder 3">
            <a:extLst>
              <a:ext uri="{FF2B5EF4-FFF2-40B4-BE49-F238E27FC236}">
                <a16:creationId xmlns:a16="http://schemas.microsoft.com/office/drawing/2014/main" id="{627B4C84-9AC8-462F-B5D0-8EB0A8744BCC}"/>
              </a:ext>
            </a:extLst>
          </p:cNvPr>
          <p:cNvSpPr>
            <a:spLocks noGrp="1"/>
          </p:cNvSpPr>
          <p:nvPr>
            <p:ph type="sldNum" sz="quarter" idx="12"/>
          </p:nvPr>
        </p:nvSpPr>
        <p:spPr/>
        <p:txBody>
          <a:bodyPr/>
          <a:lstStyle/>
          <a:p>
            <a:fld id="{1CA36EEA-5A28-4A70-BCAC-0B68DA8D366C}" type="slidenum">
              <a:rPr lang="en-GB" smtClean="0"/>
              <a:pPr/>
              <a:t>5</a:t>
            </a:fld>
            <a:endParaRPr lang="en-GB" dirty="0"/>
          </a:p>
        </p:txBody>
      </p:sp>
    </p:spTree>
    <p:extLst>
      <p:ext uri="{BB962C8B-B14F-4D97-AF65-F5344CB8AC3E}">
        <p14:creationId xmlns:p14="http://schemas.microsoft.com/office/powerpoint/2010/main" val="11749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BAF7C-F8CC-4AED-B4A5-762E4C76D83D}"/>
              </a:ext>
            </a:extLst>
          </p:cNvPr>
          <p:cNvSpPr>
            <a:spLocks noGrp="1"/>
          </p:cNvSpPr>
          <p:nvPr>
            <p:ph type="title"/>
          </p:nvPr>
        </p:nvSpPr>
        <p:spPr/>
        <p:txBody>
          <a:bodyPr/>
          <a:lstStyle/>
          <a:p>
            <a:r>
              <a:rPr lang="en-US" dirty="0"/>
              <a:t>Mechanical FEA </a:t>
            </a:r>
            <a:endParaRPr lang="en-GB" dirty="0"/>
          </a:p>
        </p:txBody>
      </p:sp>
      <p:sp>
        <p:nvSpPr>
          <p:cNvPr id="3" name="Content Placeholder 2">
            <a:extLst>
              <a:ext uri="{FF2B5EF4-FFF2-40B4-BE49-F238E27FC236}">
                <a16:creationId xmlns:a16="http://schemas.microsoft.com/office/drawing/2014/main" id="{176EDC43-5309-4F45-BA40-CE6D7A462047}"/>
              </a:ext>
            </a:extLst>
          </p:cNvPr>
          <p:cNvSpPr>
            <a:spLocks noGrp="1"/>
          </p:cNvSpPr>
          <p:nvPr>
            <p:ph idx="1"/>
          </p:nvPr>
        </p:nvSpPr>
        <p:spPr>
          <a:xfrm>
            <a:off x="838200" y="1440445"/>
            <a:ext cx="5632176" cy="4736518"/>
          </a:xfrm>
        </p:spPr>
        <p:txBody>
          <a:bodyPr/>
          <a:lstStyle/>
          <a:p>
            <a:r>
              <a:rPr lang="en-US" dirty="0"/>
              <a:t>First-mode frequency about 122 Hz</a:t>
            </a:r>
          </a:p>
          <a:p>
            <a:r>
              <a:rPr lang="en-US" dirty="0"/>
              <a:t>Expect real prototypes to be lower (joints, boundaries etc.)</a:t>
            </a:r>
          </a:p>
          <a:p>
            <a:r>
              <a:rPr lang="en-US" dirty="0"/>
              <a:t>No simple theory how this translates into deformations under air flow</a:t>
            </a:r>
          </a:p>
          <a:p>
            <a:pPr lvl="1"/>
            <a:r>
              <a:rPr lang="en-US" dirty="0"/>
              <a:t>But for external ASD of 10</a:t>
            </a:r>
            <a:r>
              <a:rPr lang="en-US" baseline="30000" dirty="0"/>
              <a:t>-7</a:t>
            </a:r>
            <a:r>
              <a:rPr lang="en-US" dirty="0"/>
              <a:t> </a:t>
            </a:r>
            <a:r>
              <a:rPr lang="en-US" i="1" dirty="0"/>
              <a:t>g</a:t>
            </a:r>
            <a:r>
              <a:rPr lang="en-US" baseline="30000" dirty="0"/>
              <a:t>2</a:t>
            </a:r>
            <a:r>
              <a:rPr lang="en-US" dirty="0"/>
              <a:t>/Hz (more than in typical detectors)     </a:t>
            </a:r>
            <a:r>
              <a:rPr lang="en-US" i="1" dirty="0"/>
              <a:t>f</a:t>
            </a:r>
            <a:r>
              <a:rPr lang="en-US" baseline="-25000" dirty="0"/>
              <a:t>0 </a:t>
            </a:r>
            <a:r>
              <a:rPr lang="en-US" dirty="0"/>
              <a:t>= 50 Hz results in about 1 </a:t>
            </a:r>
            <a:r>
              <a:rPr lang="el-GR" dirty="0"/>
              <a:t>μ</a:t>
            </a:r>
            <a:r>
              <a:rPr lang="en-US" dirty="0"/>
              <a:t>m RMS deformation</a:t>
            </a:r>
          </a:p>
          <a:p>
            <a:endParaRPr lang="en-US" dirty="0"/>
          </a:p>
          <a:p>
            <a:endParaRPr lang="en-GB" dirty="0"/>
          </a:p>
        </p:txBody>
      </p:sp>
      <p:sp>
        <p:nvSpPr>
          <p:cNvPr id="4" name="Slide Number Placeholder 3">
            <a:extLst>
              <a:ext uri="{FF2B5EF4-FFF2-40B4-BE49-F238E27FC236}">
                <a16:creationId xmlns:a16="http://schemas.microsoft.com/office/drawing/2014/main" id="{12870C8B-E612-4C83-950A-F64F73652AFF}"/>
              </a:ext>
            </a:extLst>
          </p:cNvPr>
          <p:cNvSpPr>
            <a:spLocks noGrp="1"/>
          </p:cNvSpPr>
          <p:nvPr>
            <p:ph type="sldNum" sz="quarter" idx="12"/>
          </p:nvPr>
        </p:nvSpPr>
        <p:spPr/>
        <p:txBody>
          <a:bodyPr/>
          <a:lstStyle/>
          <a:p>
            <a:fld id="{1CA36EEA-5A28-4A70-BCAC-0B68DA8D366C}" type="slidenum">
              <a:rPr lang="en-GB" smtClean="0"/>
              <a:pPr/>
              <a:t>6</a:t>
            </a:fld>
            <a:endParaRPr lang="en-GB" dirty="0"/>
          </a:p>
        </p:txBody>
      </p:sp>
      <p:pic>
        <p:nvPicPr>
          <p:cNvPr id="5" name="Picture 4">
            <a:extLst>
              <a:ext uri="{FF2B5EF4-FFF2-40B4-BE49-F238E27FC236}">
                <a16:creationId xmlns:a16="http://schemas.microsoft.com/office/drawing/2014/main" id="{6AE1B684-3A03-8312-2E6D-7380D99F785C}"/>
              </a:ext>
            </a:extLst>
          </p:cNvPr>
          <p:cNvPicPr>
            <a:picLocks noChangeAspect="1"/>
          </p:cNvPicPr>
          <p:nvPr/>
        </p:nvPicPr>
        <p:blipFill>
          <a:blip r:embed="rId2"/>
          <a:stretch>
            <a:fillRect/>
          </a:stretch>
        </p:blipFill>
        <p:spPr>
          <a:xfrm>
            <a:off x="6337854" y="2176670"/>
            <a:ext cx="5753297" cy="3503080"/>
          </a:xfrm>
          <a:prstGeom prst="rect">
            <a:avLst/>
          </a:prstGeom>
        </p:spPr>
      </p:pic>
    </p:spTree>
    <p:extLst>
      <p:ext uri="{BB962C8B-B14F-4D97-AF65-F5344CB8AC3E}">
        <p14:creationId xmlns:p14="http://schemas.microsoft.com/office/powerpoint/2010/main" val="480905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353AE-452E-4039-B609-5D6E186E1ADF}"/>
              </a:ext>
            </a:extLst>
          </p:cNvPr>
          <p:cNvSpPr>
            <a:spLocks noGrp="1"/>
          </p:cNvSpPr>
          <p:nvPr>
            <p:ph type="title"/>
          </p:nvPr>
        </p:nvSpPr>
        <p:spPr/>
        <p:txBody>
          <a:bodyPr/>
          <a:lstStyle/>
          <a:p>
            <a:r>
              <a:rPr lang="en-US" dirty="0"/>
              <a:t>Why curved modules?</a:t>
            </a:r>
            <a:endParaRPr lang="en-GB" dirty="0"/>
          </a:p>
        </p:txBody>
      </p:sp>
      <p:sp>
        <p:nvSpPr>
          <p:cNvPr id="3" name="Content Placeholder 2">
            <a:extLst>
              <a:ext uri="{FF2B5EF4-FFF2-40B4-BE49-F238E27FC236}">
                <a16:creationId xmlns:a16="http://schemas.microsoft.com/office/drawing/2014/main" id="{3BFA9E17-6B39-47D0-A208-D8512F550487}"/>
              </a:ext>
            </a:extLst>
          </p:cNvPr>
          <p:cNvSpPr>
            <a:spLocks noGrp="1"/>
          </p:cNvSpPr>
          <p:nvPr>
            <p:ph idx="1"/>
          </p:nvPr>
        </p:nvSpPr>
        <p:spPr>
          <a:xfrm>
            <a:off x="838200" y="1440445"/>
            <a:ext cx="5493013" cy="5212600"/>
          </a:xfrm>
        </p:spPr>
        <p:txBody>
          <a:bodyPr>
            <a:normAutofit fontScale="92500" lnSpcReduction="10000"/>
          </a:bodyPr>
          <a:lstStyle/>
          <a:p>
            <a:r>
              <a:rPr lang="en-US" dirty="0"/>
              <a:t>Curvature increases local stiffness</a:t>
            </a:r>
          </a:p>
          <a:p>
            <a:pPr lvl="1"/>
            <a:r>
              <a:rPr lang="en-US" dirty="0"/>
              <a:t>Sensors are only supported (glued) around perimeter</a:t>
            </a:r>
          </a:p>
          <a:p>
            <a:pPr lvl="2"/>
            <a:r>
              <a:rPr lang="en-US" dirty="0"/>
              <a:t>Most of the sensor area is not supported</a:t>
            </a:r>
          </a:p>
          <a:p>
            <a:pPr lvl="1"/>
            <a:r>
              <a:rPr lang="en-US" dirty="0"/>
              <a:t>Verified under static (pressure) load, but we expect better performance under air flow as well</a:t>
            </a:r>
          </a:p>
          <a:p>
            <a:r>
              <a:rPr lang="en-US" dirty="0"/>
              <a:t>We are also studying the overall stave performance for a square stave with similar moment of inertia</a:t>
            </a:r>
          </a:p>
          <a:p>
            <a:pPr lvl="1"/>
            <a:r>
              <a:rPr lang="en-US" dirty="0"/>
              <a:t>Possibly better overall performance due to the curvature, but will depend on the effects of buckling, not clear whether significant enough </a:t>
            </a:r>
          </a:p>
          <a:p>
            <a:pPr lvl="1"/>
            <a:endParaRPr lang="en-GB" dirty="0"/>
          </a:p>
        </p:txBody>
      </p:sp>
      <p:sp>
        <p:nvSpPr>
          <p:cNvPr id="4" name="Slide Number Placeholder 3">
            <a:extLst>
              <a:ext uri="{FF2B5EF4-FFF2-40B4-BE49-F238E27FC236}">
                <a16:creationId xmlns:a16="http://schemas.microsoft.com/office/drawing/2014/main" id="{B67BC832-A513-4D21-8735-BEF7CE347EBF}"/>
              </a:ext>
            </a:extLst>
          </p:cNvPr>
          <p:cNvSpPr>
            <a:spLocks noGrp="1"/>
          </p:cNvSpPr>
          <p:nvPr>
            <p:ph type="sldNum" sz="quarter" idx="12"/>
          </p:nvPr>
        </p:nvSpPr>
        <p:spPr/>
        <p:txBody>
          <a:bodyPr/>
          <a:lstStyle/>
          <a:p>
            <a:fld id="{1CA36EEA-5A28-4A70-BCAC-0B68DA8D366C}" type="slidenum">
              <a:rPr lang="en-GB" smtClean="0"/>
              <a:pPr/>
              <a:t>7</a:t>
            </a:fld>
            <a:endParaRPr lang="en-GB" dirty="0"/>
          </a:p>
        </p:txBody>
      </p:sp>
      <p:graphicFrame>
        <p:nvGraphicFramePr>
          <p:cNvPr id="5" name="Chart 4">
            <a:extLst>
              <a:ext uri="{FF2B5EF4-FFF2-40B4-BE49-F238E27FC236}">
                <a16:creationId xmlns:a16="http://schemas.microsoft.com/office/drawing/2014/main" id="{A6F43F35-26EC-4C4C-B818-A466A07C36A9}"/>
              </a:ext>
            </a:extLst>
          </p:cNvPr>
          <p:cNvGraphicFramePr>
            <a:graphicFrameLocks/>
          </p:cNvGraphicFramePr>
          <p:nvPr>
            <p:extLst>
              <p:ext uri="{D42A27DB-BD31-4B8C-83A1-F6EECF244321}">
                <p14:modId xmlns:p14="http://schemas.microsoft.com/office/powerpoint/2010/main" val="3272365485"/>
              </p:ext>
            </p:extLst>
          </p:nvPr>
        </p:nvGraphicFramePr>
        <p:xfrm>
          <a:off x="6331214" y="3012750"/>
          <a:ext cx="5631656" cy="3262312"/>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a:extLst>
              <a:ext uri="{FF2B5EF4-FFF2-40B4-BE49-F238E27FC236}">
                <a16:creationId xmlns:a16="http://schemas.microsoft.com/office/drawing/2014/main" id="{DACFCAA1-5D24-4DF7-A221-2BBDD5A7D63B}"/>
              </a:ext>
            </a:extLst>
          </p:cNvPr>
          <p:cNvCxnSpPr/>
          <p:nvPr/>
        </p:nvCxnSpPr>
        <p:spPr>
          <a:xfrm>
            <a:off x="8143346" y="3705694"/>
            <a:ext cx="0" cy="2237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4557562-565A-44C3-8EBA-FAFFC84678C3}"/>
              </a:ext>
            </a:extLst>
          </p:cNvPr>
          <p:cNvCxnSpPr/>
          <p:nvPr/>
        </p:nvCxnSpPr>
        <p:spPr>
          <a:xfrm flipV="1">
            <a:off x="11679497" y="3705695"/>
            <a:ext cx="0" cy="2005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9AF3B0E-BD42-4021-87A7-F7980C2A666D}"/>
              </a:ext>
            </a:extLst>
          </p:cNvPr>
          <p:cNvCxnSpPr/>
          <p:nvPr/>
        </p:nvCxnSpPr>
        <p:spPr>
          <a:xfrm>
            <a:off x="10929401" y="3048749"/>
            <a:ext cx="750096" cy="65694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C53461A-E60B-4955-B28E-2B8A54D0894F}"/>
              </a:ext>
            </a:extLst>
          </p:cNvPr>
          <p:cNvCxnSpPr/>
          <p:nvPr/>
        </p:nvCxnSpPr>
        <p:spPr>
          <a:xfrm>
            <a:off x="7393250" y="3043718"/>
            <a:ext cx="750096" cy="656945"/>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8C91CB63-F779-4186-A33B-7423978582EA}"/>
              </a:ext>
            </a:extLst>
          </p:cNvPr>
          <p:cNvPicPr>
            <a:picLocks noChangeAspect="1"/>
          </p:cNvPicPr>
          <p:nvPr/>
        </p:nvPicPr>
        <p:blipFill rotWithShape="1">
          <a:blip r:embed="rId3"/>
          <a:srcRect l="9059" t="-21851" r="15625" b="-11234"/>
          <a:stretch/>
        </p:blipFill>
        <p:spPr>
          <a:xfrm>
            <a:off x="6489151" y="1443163"/>
            <a:ext cx="2441662" cy="1605650"/>
          </a:xfrm>
          <a:prstGeom prst="rect">
            <a:avLst/>
          </a:prstGeom>
          <a:solidFill>
            <a:schemeClr val="bg1"/>
          </a:solidFill>
          <a:ln>
            <a:solidFill>
              <a:schemeClr val="accent1"/>
            </a:solidFill>
          </a:ln>
        </p:spPr>
      </p:pic>
      <p:pic>
        <p:nvPicPr>
          <p:cNvPr id="11" name="Picture 10">
            <a:extLst>
              <a:ext uri="{FF2B5EF4-FFF2-40B4-BE49-F238E27FC236}">
                <a16:creationId xmlns:a16="http://schemas.microsoft.com/office/drawing/2014/main" id="{0AD3735F-03D6-4409-A711-C926869B749E}"/>
              </a:ext>
            </a:extLst>
          </p:cNvPr>
          <p:cNvPicPr>
            <a:picLocks noChangeAspect="1"/>
          </p:cNvPicPr>
          <p:nvPr/>
        </p:nvPicPr>
        <p:blipFill rotWithShape="1">
          <a:blip r:embed="rId4"/>
          <a:srcRect l="3445" t="-30408" r="7933" b="-25612"/>
          <a:stretch/>
        </p:blipFill>
        <p:spPr>
          <a:xfrm>
            <a:off x="9205382" y="1440445"/>
            <a:ext cx="2837543" cy="1611085"/>
          </a:xfrm>
          <a:prstGeom prst="rect">
            <a:avLst/>
          </a:prstGeom>
          <a:solidFill>
            <a:schemeClr val="bg1"/>
          </a:solidFill>
          <a:ln>
            <a:solidFill>
              <a:schemeClr val="accent1"/>
            </a:solidFill>
          </a:ln>
        </p:spPr>
      </p:pic>
    </p:spTree>
    <p:extLst>
      <p:ext uri="{BB962C8B-B14F-4D97-AF65-F5344CB8AC3E}">
        <p14:creationId xmlns:p14="http://schemas.microsoft.com/office/powerpoint/2010/main" val="36154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1D02E-F099-4558-B361-C44BB02A6CBB}"/>
              </a:ext>
            </a:extLst>
          </p:cNvPr>
          <p:cNvSpPr>
            <a:spLocks noGrp="1"/>
          </p:cNvSpPr>
          <p:nvPr>
            <p:ph type="title"/>
          </p:nvPr>
        </p:nvSpPr>
        <p:spPr/>
        <p:txBody>
          <a:bodyPr/>
          <a:lstStyle/>
          <a:p>
            <a:r>
              <a:rPr lang="en-US" dirty="0"/>
              <a:t>Air flow CFD and thermal FEA</a:t>
            </a:r>
            <a:endParaRPr lang="en-GB" dirty="0"/>
          </a:p>
        </p:txBody>
      </p:sp>
      <p:sp>
        <p:nvSpPr>
          <p:cNvPr id="3" name="Content Placeholder 2">
            <a:extLst>
              <a:ext uri="{FF2B5EF4-FFF2-40B4-BE49-F238E27FC236}">
                <a16:creationId xmlns:a16="http://schemas.microsoft.com/office/drawing/2014/main" id="{04FF0E45-1C7C-4AF3-BF69-D0B4D8A59126}"/>
              </a:ext>
            </a:extLst>
          </p:cNvPr>
          <p:cNvSpPr>
            <a:spLocks noGrp="1"/>
          </p:cNvSpPr>
          <p:nvPr>
            <p:ph idx="1"/>
          </p:nvPr>
        </p:nvSpPr>
        <p:spPr>
          <a:xfrm>
            <a:off x="506652" y="1440445"/>
            <a:ext cx="10969487" cy="5338042"/>
          </a:xfrm>
        </p:spPr>
        <p:txBody>
          <a:bodyPr>
            <a:normAutofit fontScale="85000" lnSpcReduction="20000"/>
          </a:bodyPr>
          <a:lstStyle/>
          <a:p>
            <a:r>
              <a:rPr lang="en-US" dirty="0"/>
              <a:t>Complex problem and we are approaching it in steps</a:t>
            </a:r>
          </a:p>
          <a:p>
            <a:r>
              <a:rPr lang="en-US" dirty="0"/>
              <a:t>Currently: 2D CFD</a:t>
            </a:r>
          </a:p>
          <a:p>
            <a:r>
              <a:rPr lang="en-US" dirty="0"/>
              <a:t>Heat loads according to max 45 scenario + 33% power in </a:t>
            </a:r>
            <a:r>
              <a:rPr lang="en-US" dirty="0" err="1"/>
              <a:t>AncASIC</a:t>
            </a:r>
            <a:r>
              <a:rPr lang="en-US" dirty="0"/>
              <a:t> (latest numbers from Iain)</a:t>
            </a:r>
          </a:p>
          <a:p>
            <a:endParaRPr lang="en-US" dirty="0"/>
          </a:p>
          <a:p>
            <a:endParaRPr lang="en-US" dirty="0"/>
          </a:p>
          <a:p>
            <a:endParaRPr lang="en-US" dirty="0"/>
          </a:p>
          <a:p>
            <a:endParaRPr lang="en-US" dirty="0"/>
          </a:p>
          <a:p>
            <a:endParaRPr lang="en-US" dirty="0"/>
          </a:p>
          <a:p>
            <a:r>
              <a:rPr lang="en-US" dirty="0"/>
              <a:t>Air cooling: Naïve expectation (</a:t>
            </a:r>
            <a:r>
              <a:rPr lang="el-GR" dirty="0"/>
              <a:t>Δ</a:t>
            </a:r>
            <a:r>
              <a:rPr lang="en-US" dirty="0"/>
              <a:t>T = 10°C):</a:t>
            </a:r>
          </a:p>
          <a:p>
            <a:pPr lvl="1"/>
            <a:r>
              <a:rPr lang="en-US" dirty="0"/>
              <a:t>L3: 1.6 l/s, L4: 2.9 l/s</a:t>
            </a:r>
          </a:p>
          <a:p>
            <a:pPr lvl="1"/>
            <a:r>
              <a:rPr lang="en-US" dirty="0"/>
              <a:t>For cross-section of 40×6 mm</a:t>
            </a:r>
            <a:r>
              <a:rPr lang="en-US" baseline="30000" dirty="0"/>
              <a:t>2</a:t>
            </a:r>
            <a:r>
              <a:rPr lang="en-US" dirty="0"/>
              <a:t>: L3: 6.8 m/s, L4: 12.0 m/s</a:t>
            </a:r>
          </a:p>
          <a:p>
            <a:r>
              <a:rPr lang="en-US" dirty="0"/>
              <a:t>To reduce pressure gradients: foam blocks </a:t>
            </a:r>
            <a:r>
              <a:rPr lang="en-GB" dirty="0"/>
              <a:t>with Ø2 mm holes</a:t>
            </a:r>
          </a:p>
          <a:p>
            <a:r>
              <a:rPr lang="en-US" dirty="0"/>
              <a:t>To keep sensor cooler: split heat path (K9 blocks) between </a:t>
            </a:r>
            <a:r>
              <a:rPr lang="en-US" dirty="0" err="1"/>
              <a:t>AncASIC</a:t>
            </a:r>
            <a:r>
              <a:rPr lang="en-US" dirty="0"/>
              <a:t> and LEC</a:t>
            </a:r>
          </a:p>
          <a:p>
            <a:pPr lvl="1"/>
            <a:r>
              <a:rPr lang="en-US" dirty="0"/>
              <a:t>Sensor power depends on temperature, </a:t>
            </a:r>
            <a:r>
              <a:rPr lang="en-US" dirty="0" err="1"/>
              <a:t>AncASIC</a:t>
            </a:r>
            <a:r>
              <a:rPr lang="en-US" dirty="0"/>
              <a:t> performance less so</a:t>
            </a:r>
          </a:p>
        </p:txBody>
      </p:sp>
      <p:sp>
        <p:nvSpPr>
          <p:cNvPr id="4" name="Slide Number Placeholder 3">
            <a:extLst>
              <a:ext uri="{FF2B5EF4-FFF2-40B4-BE49-F238E27FC236}">
                <a16:creationId xmlns:a16="http://schemas.microsoft.com/office/drawing/2014/main" id="{AC1B7EC5-8D3A-445F-A5C7-4B470208A766}"/>
              </a:ext>
            </a:extLst>
          </p:cNvPr>
          <p:cNvSpPr>
            <a:spLocks noGrp="1"/>
          </p:cNvSpPr>
          <p:nvPr>
            <p:ph type="sldNum" sz="quarter" idx="12"/>
          </p:nvPr>
        </p:nvSpPr>
        <p:spPr/>
        <p:txBody>
          <a:bodyPr/>
          <a:lstStyle/>
          <a:p>
            <a:fld id="{1CA36EEA-5A28-4A70-BCAC-0B68DA8D366C}" type="slidenum">
              <a:rPr lang="en-GB" smtClean="0"/>
              <a:pPr/>
              <a:t>8</a:t>
            </a:fld>
            <a:endParaRPr lang="en-GB" dirty="0"/>
          </a:p>
        </p:txBody>
      </p:sp>
      <p:graphicFrame>
        <p:nvGraphicFramePr>
          <p:cNvPr id="5" name="Table 4">
            <a:extLst>
              <a:ext uri="{FF2B5EF4-FFF2-40B4-BE49-F238E27FC236}">
                <a16:creationId xmlns:a16="http://schemas.microsoft.com/office/drawing/2014/main" id="{7B007F40-93A6-4100-8DE4-AFD78DC64F63}"/>
              </a:ext>
            </a:extLst>
          </p:cNvPr>
          <p:cNvGraphicFramePr>
            <a:graphicFrameLocks noGrp="1"/>
          </p:cNvGraphicFramePr>
          <p:nvPr>
            <p:extLst>
              <p:ext uri="{D42A27DB-BD31-4B8C-83A1-F6EECF244321}">
                <p14:modId xmlns:p14="http://schemas.microsoft.com/office/powerpoint/2010/main" val="2184850012"/>
              </p:ext>
            </p:extLst>
          </p:nvPr>
        </p:nvGraphicFramePr>
        <p:xfrm>
          <a:off x="1163664" y="2975938"/>
          <a:ext cx="9981109" cy="1486627"/>
        </p:xfrm>
        <a:graphic>
          <a:graphicData uri="http://schemas.openxmlformats.org/drawingml/2006/table">
            <a:tbl>
              <a:tblPr firstRow="1" bandRow="1">
                <a:tableStyleId>{5C22544A-7EE6-4342-B048-85BDC9FD1C3A}</a:tableStyleId>
              </a:tblPr>
              <a:tblGrid>
                <a:gridCol w="412107">
                  <a:extLst>
                    <a:ext uri="{9D8B030D-6E8A-4147-A177-3AD203B41FA5}">
                      <a16:colId xmlns:a16="http://schemas.microsoft.com/office/drawing/2014/main" val="219023974"/>
                    </a:ext>
                  </a:extLst>
                </a:gridCol>
                <a:gridCol w="1342467">
                  <a:extLst>
                    <a:ext uri="{9D8B030D-6E8A-4147-A177-3AD203B41FA5}">
                      <a16:colId xmlns:a16="http://schemas.microsoft.com/office/drawing/2014/main" val="3281605980"/>
                    </a:ext>
                  </a:extLst>
                </a:gridCol>
                <a:gridCol w="1425152">
                  <a:extLst>
                    <a:ext uri="{9D8B030D-6E8A-4147-A177-3AD203B41FA5}">
                      <a16:colId xmlns:a16="http://schemas.microsoft.com/office/drawing/2014/main" val="3785744391"/>
                    </a:ext>
                  </a:extLst>
                </a:gridCol>
                <a:gridCol w="765313">
                  <a:extLst>
                    <a:ext uri="{9D8B030D-6E8A-4147-A177-3AD203B41FA5}">
                      <a16:colId xmlns:a16="http://schemas.microsoft.com/office/drawing/2014/main" val="907073392"/>
                    </a:ext>
                  </a:extLst>
                </a:gridCol>
                <a:gridCol w="934278">
                  <a:extLst>
                    <a:ext uri="{9D8B030D-6E8A-4147-A177-3AD203B41FA5}">
                      <a16:colId xmlns:a16="http://schemas.microsoft.com/office/drawing/2014/main" val="463412773"/>
                    </a:ext>
                  </a:extLst>
                </a:gridCol>
                <a:gridCol w="1544141">
                  <a:extLst>
                    <a:ext uri="{9D8B030D-6E8A-4147-A177-3AD203B41FA5}">
                      <a16:colId xmlns:a16="http://schemas.microsoft.com/office/drawing/2014/main" val="370205317"/>
                    </a:ext>
                  </a:extLst>
                </a:gridCol>
                <a:gridCol w="1387792">
                  <a:extLst>
                    <a:ext uri="{9D8B030D-6E8A-4147-A177-3AD203B41FA5}">
                      <a16:colId xmlns:a16="http://schemas.microsoft.com/office/drawing/2014/main" val="2885569694"/>
                    </a:ext>
                  </a:extLst>
                </a:gridCol>
                <a:gridCol w="1099884">
                  <a:extLst>
                    <a:ext uri="{9D8B030D-6E8A-4147-A177-3AD203B41FA5}">
                      <a16:colId xmlns:a16="http://schemas.microsoft.com/office/drawing/2014/main" val="1431178082"/>
                    </a:ext>
                  </a:extLst>
                </a:gridCol>
                <a:gridCol w="1069975">
                  <a:extLst>
                    <a:ext uri="{9D8B030D-6E8A-4147-A177-3AD203B41FA5}">
                      <a16:colId xmlns:a16="http://schemas.microsoft.com/office/drawing/2014/main" val="668194120"/>
                    </a:ext>
                  </a:extLst>
                </a:gridCol>
              </a:tblGrid>
              <a:tr h="371900">
                <a:tc rowSpan="2">
                  <a:txBody>
                    <a:bodyPr/>
                    <a:lstStyle/>
                    <a:p>
                      <a:endParaRPr lang="en-GB" dirty="0"/>
                    </a:p>
                  </a:txBody>
                  <a:tcPr/>
                </a:tc>
                <a:tc rowSpan="2">
                  <a:txBody>
                    <a:bodyPr/>
                    <a:lstStyle/>
                    <a:p>
                      <a:pPr algn="ctr"/>
                      <a:r>
                        <a:rPr lang="en-US" dirty="0"/>
                        <a:t>Nominal L [mm]</a:t>
                      </a:r>
                      <a:endParaRPr lang="en-GB" dirty="0"/>
                    </a:p>
                  </a:txBody>
                  <a:tcPr/>
                </a:tc>
                <a:tc rowSpan="2">
                  <a:txBody>
                    <a:bodyPr/>
                    <a:lstStyle/>
                    <a:p>
                      <a:pPr algn="ctr"/>
                      <a:r>
                        <a:rPr lang="en-US" dirty="0"/>
                        <a:t>Tentative # per layer</a:t>
                      </a:r>
                      <a:endParaRPr lang="en-GB" dirty="0"/>
                    </a:p>
                  </a:txBody>
                  <a:tcPr>
                    <a:lnB w="28575" cap="flat" cmpd="sng" algn="ctr">
                      <a:solidFill>
                        <a:schemeClr val="bg1"/>
                      </a:solidFill>
                      <a:prstDash val="solid"/>
                      <a:round/>
                      <a:headEnd type="none" w="med" len="med"/>
                      <a:tailEnd type="none" w="med" len="med"/>
                    </a:lnB>
                  </a:tcPr>
                </a:tc>
                <a:tc rowSpan="2">
                  <a:txBody>
                    <a:bodyPr/>
                    <a:lstStyle/>
                    <a:p>
                      <a:pPr algn="ctr"/>
                      <a:r>
                        <a:rPr lang="en-US" dirty="0"/>
                        <a:t>LAS type</a:t>
                      </a:r>
                      <a:endParaRPr lang="en-GB" dirty="0"/>
                    </a:p>
                  </a:txBody>
                  <a:tcPr>
                    <a:lnB w="28575" cap="flat" cmpd="sng" algn="ctr">
                      <a:solidFill>
                        <a:schemeClr val="bg1"/>
                      </a:solidFill>
                      <a:prstDash val="solid"/>
                      <a:round/>
                      <a:headEnd type="none" w="med" len="med"/>
                      <a:tailEnd type="none" w="med" len="med"/>
                    </a:lnB>
                  </a:tcPr>
                </a:tc>
                <a:tc rowSpan="2">
                  <a:txBody>
                    <a:bodyPr/>
                    <a:lstStyle/>
                    <a:p>
                      <a:pPr algn="ctr"/>
                      <a:r>
                        <a:rPr lang="en-US" dirty="0"/>
                        <a:t>LAS per stave</a:t>
                      </a:r>
                      <a:endParaRPr lang="en-GB" dirty="0"/>
                    </a:p>
                  </a:txBody>
                  <a:tcPr>
                    <a:lnB w="28575" cap="flat" cmpd="sng" algn="ctr">
                      <a:solidFill>
                        <a:schemeClr val="bg1"/>
                      </a:solidFill>
                      <a:prstDash val="solid"/>
                      <a:round/>
                      <a:headEnd type="none" w="med" len="med"/>
                      <a:tailEnd type="none" w="med" len="med"/>
                    </a:lnB>
                  </a:tcPr>
                </a:tc>
                <a:tc gridSpan="4">
                  <a:txBody>
                    <a:bodyPr/>
                    <a:lstStyle/>
                    <a:p>
                      <a:pPr algn="ctr"/>
                      <a:r>
                        <a:rPr lang="en-US" dirty="0"/>
                        <a:t>Power [W]</a:t>
                      </a:r>
                      <a:endParaRPr lang="en-GB" dirty="0"/>
                    </a:p>
                  </a:txBody>
                  <a:tcPr>
                    <a:lnB w="12700" cap="flat" cmpd="sng" algn="ctr">
                      <a:solidFill>
                        <a:schemeClr val="bg1"/>
                      </a:solidFill>
                      <a:prstDash val="solid"/>
                      <a:round/>
                      <a:headEnd type="none" w="med" len="med"/>
                      <a:tailEnd type="none" w="med" len="med"/>
                    </a:lnB>
                  </a:tcPr>
                </a:tc>
                <a:tc hMerge="1">
                  <a:txBody>
                    <a:bodyPr/>
                    <a:lstStyle/>
                    <a:p>
                      <a:endParaRPr lang="en-GB" dirty="0"/>
                    </a:p>
                  </a:txBody>
                  <a:tcPr/>
                </a:tc>
                <a:tc hMerge="1">
                  <a:txBody>
                    <a:bodyPr/>
                    <a:lstStyle/>
                    <a:p>
                      <a:endParaRPr lang="en-GB" dirty="0"/>
                    </a:p>
                  </a:txBody>
                  <a:tcPr/>
                </a:tc>
                <a:tc hMerge="1">
                  <a:txBody>
                    <a:bodyPr/>
                    <a:lstStyle/>
                    <a:p>
                      <a:pPr algn="ctr"/>
                      <a:endParaRPr lang="en-GB" dirty="0"/>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1973406"/>
                  </a:ext>
                </a:extLst>
              </a:tr>
              <a:tr h="377067">
                <a:tc vMerge="1">
                  <a:txBody>
                    <a:bodyPr/>
                    <a:lstStyle/>
                    <a:p>
                      <a:endParaRPr lang="en-GB" dirty="0"/>
                    </a:p>
                  </a:txBody>
                  <a:tcPr/>
                </a:tc>
                <a:tc vMerge="1">
                  <a:txBody>
                    <a:bodyPr/>
                    <a:lstStyle/>
                    <a:p>
                      <a:pPr algn="ctr"/>
                      <a:endParaRPr lang="en-GB" dirty="0"/>
                    </a:p>
                  </a:txBody>
                  <a:tcPr/>
                </a:tc>
                <a:tc vMerge="1">
                  <a:txBody>
                    <a:bodyPr/>
                    <a:lstStyle/>
                    <a:p>
                      <a:pPr algn="ctr"/>
                      <a:endParaRPr lang="en-GB"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pPr algn="ctr"/>
                      <a:endParaRPr lang="en-GB"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pPr algn="ctr"/>
                      <a:endParaRPr lang="en-GB"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b="1" dirty="0">
                          <a:solidFill>
                            <a:schemeClr val="bg1"/>
                          </a:solidFill>
                        </a:rPr>
                        <a:t>per LAS</a:t>
                      </a:r>
                      <a:endParaRPr lang="en-GB"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a:r>
                        <a:rPr lang="en-US" b="1" dirty="0">
                          <a:solidFill>
                            <a:schemeClr val="bg1"/>
                          </a:solidFill>
                        </a:rPr>
                        <a:t>per </a:t>
                      </a:r>
                      <a:r>
                        <a:rPr lang="en-US" b="1" dirty="0" err="1">
                          <a:solidFill>
                            <a:schemeClr val="bg1"/>
                          </a:solidFill>
                        </a:rPr>
                        <a:t>AncASIC</a:t>
                      </a:r>
                      <a:endParaRPr lang="en-GB"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a:r>
                        <a:rPr lang="en-US" b="1" dirty="0">
                          <a:solidFill>
                            <a:schemeClr val="bg1"/>
                          </a:solidFill>
                        </a:rPr>
                        <a:t>per stave</a:t>
                      </a:r>
                      <a:endParaRPr lang="en-GB"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a:r>
                        <a:rPr lang="en-US" b="1" dirty="0">
                          <a:solidFill>
                            <a:schemeClr val="bg1"/>
                          </a:solidFill>
                        </a:rPr>
                        <a:t>per layer</a:t>
                      </a:r>
                      <a:endParaRPr lang="en-GB"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3101428762"/>
                  </a:ext>
                </a:extLst>
              </a:tr>
              <a:tr h="371900">
                <a:tc>
                  <a:txBody>
                    <a:bodyPr/>
                    <a:lstStyle/>
                    <a:p>
                      <a:r>
                        <a:rPr lang="en-US" dirty="0"/>
                        <a:t>L3</a:t>
                      </a:r>
                      <a:endParaRPr lang="en-GB" dirty="0"/>
                    </a:p>
                  </a:txBody>
                  <a:tcPr/>
                </a:tc>
                <a:tc>
                  <a:txBody>
                    <a:bodyPr/>
                    <a:lstStyle/>
                    <a:p>
                      <a:pPr algn="ctr"/>
                      <a:r>
                        <a:rPr lang="en-US" dirty="0"/>
                        <a:t>540</a:t>
                      </a:r>
                      <a:endParaRPr lang="en-GB" dirty="0"/>
                    </a:p>
                  </a:txBody>
                  <a:tcPr anchor="ctr"/>
                </a:tc>
                <a:tc>
                  <a:txBody>
                    <a:bodyPr/>
                    <a:lstStyle/>
                    <a:p>
                      <a:pPr algn="ctr"/>
                      <a:r>
                        <a:rPr lang="en-US" dirty="0"/>
                        <a:t>46</a:t>
                      </a:r>
                      <a:endParaRPr lang="en-GB" dirty="0"/>
                    </a:p>
                  </a:txBody>
                  <a:tcPr anchor="ctr">
                    <a:lnT w="28575" cap="flat" cmpd="sng" algn="ctr">
                      <a:solidFill>
                        <a:schemeClr val="bg1"/>
                      </a:solidFill>
                      <a:prstDash val="solid"/>
                      <a:round/>
                      <a:headEnd type="none" w="med" len="med"/>
                      <a:tailEnd type="none" w="med" len="med"/>
                    </a:lnT>
                  </a:tcPr>
                </a:tc>
                <a:tc>
                  <a:txBody>
                    <a:bodyPr/>
                    <a:lstStyle/>
                    <a:p>
                      <a:pPr algn="ctr"/>
                      <a:r>
                        <a:rPr lang="en-US" dirty="0"/>
                        <a:t>6-RSU</a:t>
                      </a:r>
                      <a:endParaRPr lang="en-GB" dirty="0"/>
                    </a:p>
                  </a:txBody>
                  <a:tcPr anchor="ctr">
                    <a:lnT w="28575"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2×4</a:t>
                      </a:r>
                      <a:endParaRPr lang="en-GB" dirty="0"/>
                    </a:p>
                  </a:txBody>
                  <a:tcPr anchor="ctr">
                    <a:lnT w="28575" cap="flat" cmpd="sng" algn="ctr">
                      <a:solidFill>
                        <a:schemeClr val="bg1"/>
                      </a:solidFill>
                      <a:prstDash val="solid"/>
                      <a:round/>
                      <a:headEnd type="none" w="med" len="med"/>
                      <a:tailEnd type="none" w="med" len="med"/>
                    </a:lnT>
                  </a:tcPr>
                </a:tc>
                <a:tc>
                  <a:txBody>
                    <a:bodyPr/>
                    <a:lstStyle/>
                    <a:p>
                      <a:pPr algn="ctr"/>
                      <a:r>
                        <a:rPr lang="en-US" dirty="0"/>
                        <a:t>1.98</a:t>
                      </a:r>
                      <a:endParaRPr lang="en-GB" dirty="0"/>
                    </a:p>
                  </a:txBody>
                  <a:tcPr anchor="ctr">
                    <a:lnT w="28575" cap="flat" cmpd="sng" algn="ctr">
                      <a:solidFill>
                        <a:schemeClr val="bg1"/>
                      </a:solidFill>
                      <a:prstDash val="solid"/>
                      <a:round/>
                      <a:headEnd type="none" w="med" len="med"/>
                      <a:tailEnd type="none" w="med" len="med"/>
                    </a:lnT>
                  </a:tcPr>
                </a:tc>
                <a:tc>
                  <a:txBody>
                    <a:bodyPr/>
                    <a:lstStyle/>
                    <a:p>
                      <a:pPr algn="ctr"/>
                      <a:r>
                        <a:rPr lang="en-US" dirty="0"/>
                        <a:t>0.66</a:t>
                      </a:r>
                      <a:endParaRPr lang="en-GB" dirty="0"/>
                    </a:p>
                  </a:txBody>
                  <a:tcPr anchor="ctr">
                    <a:lnT w="28575" cap="flat" cmpd="sng" algn="ctr">
                      <a:solidFill>
                        <a:schemeClr val="bg1"/>
                      </a:solidFill>
                      <a:prstDash val="solid"/>
                      <a:round/>
                      <a:headEnd type="none" w="med" len="med"/>
                      <a:tailEnd type="none" w="med" len="med"/>
                    </a:lnT>
                  </a:tcPr>
                </a:tc>
                <a:tc>
                  <a:txBody>
                    <a:bodyPr/>
                    <a:lstStyle/>
                    <a:p>
                      <a:pPr algn="ctr"/>
                      <a:r>
                        <a:rPr lang="en-US" dirty="0"/>
                        <a:t>21.0</a:t>
                      </a:r>
                      <a:endParaRPr lang="en-GB" dirty="0"/>
                    </a:p>
                  </a:txBody>
                  <a:tcPr anchor="ctr">
                    <a:lnT w="28575" cap="flat" cmpd="sng" algn="ctr">
                      <a:solidFill>
                        <a:schemeClr val="bg1"/>
                      </a:solidFill>
                      <a:prstDash val="solid"/>
                      <a:round/>
                      <a:headEnd type="none" w="med" len="med"/>
                      <a:tailEnd type="none" w="med" len="med"/>
                    </a:lnT>
                  </a:tcPr>
                </a:tc>
                <a:tc>
                  <a:txBody>
                    <a:bodyPr/>
                    <a:lstStyle/>
                    <a:p>
                      <a:pPr algn="ctr"/>
                      <a:r>
                        <a:rPr lang="en-US" dirty="0"/>
                        <a:t>1.0 kW</a:t>
                      </a:r>
                      <a:endParaRPr lang="en-GB" dirty="0"/>
                    </a:p>
                  </a:txBody>
                  <a:tcPr anchor="ct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457228075"/>
                  </a:ext>
                </a:extLst>
              </a:tr>
              <a:tr h="288404">
                <a:tc>
                  <a:txBody>
                    <a:bodyPr/>
                    <a:lstStyle/>
                    <a:p>
                      <a:r>
                        <a:rPr lang="en-US" dirty="0"/>
                        <a:t>L4</a:t>
                      </a:r>
                      <a:endParaRPr lang="en-GB" dirty="0"/>
                    </a:p>
                  </a:txBody>
                  <a:tcPr/>
                </a:tc>
                <a:tc>
                  <a:txBody>
                    <a:bodyPr/>
                    <a:lstStyle/>
                    <a:p>
                      <a:pPr algn="ctr"/>
                      <a:r>
                        <a:rPr lang="en-US" dirty="0"/>
                        <a:t>840</a:t>
                      </a:r>
                      <a:endParaRPr lang="en-GB" dirty="0"/>
                    </a:p>
                  </a:txBody>
                  <a:tcPr anchor="ctr"/>
                </a:tc>
                <a:tc>
                  <a:txBody>
                    <a:bodyPr/>
                    <a:lstStyle/>
                    <a:p>
                      <a:pPr algn="ctr"/>
                      <a:r>
                        <a:rPr lang="en-US" dirty="0"/>
                        <a:t>70</a:t>
                      </a:r>
                      <a:endParaRPr lang="en-GB" dirty="0"/>
                    </a:p>
                  </a:txBody>
                  <a:tcPr anchor="ctr"/>
                </a:tc>
                <a:tc>
                  <a:txBody>
                    <a:bodyPr/>
                    <a:lstStyle/>
                    <a:p>
                      <a:pPr algn="ctr"/>
                      <a:r>
                        <a:rPr lang="en-US" dirty="0"/>
                        <a:t>5-RSU</a:t>
                      </a:r>
                      <a:endParaRPr lang="en-GB" dirty="0"/>
                    </a:p>
                  </a:txBody>
                  <a:tcPr anchor="ctr"/>
                </a:tc>
                <a:tc>
                  <a:txBody>
                    <a:bodyPr/>
                    <a:lstStyle/>
                    <a:p>
                      <a:pPr algn="ctr"/>
                      <a:r>
                        <a:rPr lang="en-US" dirty="0"/>
                        <a:t>2×8</a:t>
                      </a:r>
                      <a:endParaRPr lang="en-GB" dirty="0"/>
                    </a:p>
                  </a:txBody>
                  <a:tcPr anchor="ctr"/>
                </a:tc>
                <a:tc>
                  <a:txBody>
                    <a:bodyPr/>
                    <a:lstStyle/>
                    <a:p>
                      <a:pPr algn="ctr"/>
                      <a:r>
                        <a:rPr lang="en-US" dirty="0"/>
                        <a:t>1.76</a:t>
                      </a:r>
                      <a:endParaRPr lang="en-GB" dirty="0"/>
                    </a:p>
                  </a:txBody>
                  <a:tcPr anchor="ctr"/>
                </a:tc>
                <a:tc>
                  <a:txBody>
                    <a:bodyPr/>
                    <a:lstStyle/>
                    <a:p>
                      <a:pPr algn="ctr"/>
                      <a:r>
                        <a:rPr lang="en-US" dirty="0"/>
                        <a:t>0.59</a:t>
                      </a:r>
                      <a:endParaRPr lang="en-GB"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37.5</a:t>
                      </a:r>
                      <a:endParaRPr lang="en-GB" dirty="0"/>
                    </a:p>
                  </a:txBody>
                  <a:tcPr anchor="ctr"/>
                </a:tc>
                <a:tc>
                  <a:txBody>
                    <a:bodyPr/>
                    <a:lstStyle/>
                    <a:p>
                      <a:pPr algn="ctr"/>
                      <a:r>
                        <a:rPr lang="en-US" dirty="0"/>
                        <a:t>2.6 kW</a:t>
                      </a:r>
                      <a:endParaRPr lang="en-GB" dirty="0"/>
                    </a:p>
                  </a:txBody>
                  <a:tcPr anchor="ctr"/>
                </a:tc>
                <a:extLst>
                  <a:ext uri="{0D108BD9-81ED-4DB2-BD59-A6C34878D82A}">
                    <a16:rowId xmlns:a16="http://schemas.microsoft.com/office/drawing/2014/main" val="841223060"/>
                  </a:ext>
                </a:extLst>
              </a:tr>
            </a:tbl>
          </a:graphicData>
        </a:graphic>
      </p:graphicFrame>
    </p:spTree>
    <p:extLst>
      <p:ext uri="{BB962C8B-B14F-4D97-AF65-F5344CB8AC3E}">
        <p14:creationId xmlns:p14="http://schemas.microsoft.com/office/powerpoint/2010/main" val="703740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03D5E-2510-4B4E-84E6-9E01D8CE0E08}"/>
              </a:ext>
            </a:extLst>
          </p:cNvPr>
          <p:cNvSpPr>
            <a:spLocks noGrp="1"/>
          </p:cNvSpPr>
          <p:nvPr>
            <p:ph type="title"/>
          </p:nvPr>
        </p:nvSpPr>
        <p:spPr/>
        <p:txBody>
          <a:bodyPr/>
          <a:lstStyle/>
          <a:p>
            <a:r>
              <a:rPr lang="en-US" dirty="0"/>
              <a:t>CFD results</a:t>
            </a:r>
            <a:endParaRPr lang="en-GB" dirty="0"/>
          </a:p>
        </p:txBody>
      </p:sp>
      <p:sp>
        <p:nvSpPr>
          <p:cNvPr id="3" name="Content Placeholder 2">
            <a:extLst>
              <a:ext uri="{FF2B5EF4-FFF2-40B4-BE49-F238E27FC236}">
                <a16:creationId xmlns:a16="http://schemas.microsoft.com/office/drawing/2014/main" id="{CB04AB8F-C7A1-4A3F-8D38-634270530F07}"/>
              </a:ext>
            </a:extLst>
          </p:cNvPr>
          <p:cNvSpPr>
            <a:spLocks noGrp="1"/>
          </p:cNvSpPr>
          <p:nvPr>
            <p:ph idx="1"/>
          </p:nvPr>
        </p:nvSpPr>
        <p:spPr>
          <a:xfrm>
            <a:off x="838200" y="1361744"/>
            <a:ext cx="10515600" cy="4736518"/>
          </a:xfrm>
        </p:spPr>
        <p:txBody>
          <a:bodyPr/>
          <a:lstStyle/>
          <a:p>
            <a:r>
              <a:rPr lang="en-US" dirty="0"/>
              <a:t>For flow channel height of 6 mm</a:t>
            </a:r>
          </a:p>
          <a:p>
            <a:endParaRPr lang="en-GB" dirty="0"/>
          </a:p>
        </p:txBody>
      </p:sp>
      <p:sp>
        <p:nvSpPr>
          <p:cNvPr id="4" name="Slide Number Placeholder 3">
            <a:extLst>
              <a:ext uri="{FF2B5EF4-FFF2-40B4-BE49-F238E27FC236}">
                <a16:creationId xmlns:a16="http://schemas.microsoft.com/office/drawing/2014/main" id="{CEE31BAB-1427-4DE6-9CD9-339E591E19DE}"/>
              </a:ext>
            </a:extLst>
          </p:cNvPr>
          <p:cNvSpPr>
            <a:spLocks noGrp="1"/>
          </p:cNvSpPr>
          <p:nvPr>
            <p:ph type="sldNum" sz="quarter" idx="12"/>
          </p:nvPr>
        </p:nvSpPr>
        <p:spPr/>
        <p:txBody>
          <a:bodyPr/>
          <a:lstStyle/>
          <a:p>
            <a:fld id="{1CA36EEA-5A28-4A70-BCAC-0B68DA8D366C}" type="slidenum">
              <a:rPr lang="en-GB" smtClean="0"/>
              <a:pPr/>
              <a:t>9</a:t>
            </a:fld>
            <a:endParaRPr lang="en-GB" dirty="0"/>
          </a:p>
        </p:txBody>
      </p:sp>
      <p:grpSp>
        <p:nvGrpSpPr>
          <p:cNvPr id="6" name="Group 5">
            <a:extLst>
              <a:ext uri="{FF2B5EF4-FFF2-40B4-BE49-F238E27FC236}">
                <a16:creationId xmlns:a16="http://schemas.microsoft.com/office/drawing/2014/main" id="{1B291747-BA38-4E72-A708-EF282D3970A5}"/>
              </a:ext>
            </a:extLst>
          </p:cNvPr>
          <p:cNvGrpSpPr/>
          <p:nvPr/>
        </p:nvGrpSpPr>
        <p:grpSpPr>
          <a:xfrm>
            <a:off x="0" y="1839763"/>
            <a:ext cx="4778998" cy="4144952"/>
            <a:chOff x="325264" y="2636276"/>
            <a:chExt cx="4118679" cy="3553386"/>
          </a:xfrm>
        </p:grpSpPr>
        <p:pic>
          <p:nvPicPr>
            <p:cNvPr id="7" name="Picture 6">
              <a:extLst>
                <a:ext uri="{FF2B5EF4-FFF2-40B4-BE49-F238E27FC236}">
                  <a16:creationId xmlns:a16="http://schemas.microsoft.com/office/drawing/2014/main" id="{4E15471C-2E8E-4412-A1A7-A1E3BCEDA037}"/>
                </a:ext>
              </a:extLst>
            </p:cNvPr>
            <p:cNvPicPr>
              <a:picLocks noChangeAspect="1"/>
            </p:cNvPicPr>
            <p:nvPr/>
          </p:nvPicPr>
          <p:blipFill>
            <a:blip r:embed="rId2"/>
            <a:stretch>
              <a:fillRect/>
            </a:stretch>
          </p:blipFill>
          <p:spPr>
            <a:xfrm>
              <a:off x="333721" y="2636276"/>
              <a:ext cx="4110222" cy="2666577"/>
            </a:xfrm>
            <a:prstGeom prst="rect">
              <a:avLst/>
            </a:prstGeom>
          </p:spPr>
        </p:pic>
        <p:grpSp>
          <p:nvGrpSpPr>
            <p:cNvPr id="8" name="Group 7">
              <a:extLst>
                <a:ext uri="{FF2B5EF4-FFF2-40B4-BE49-F238E27FC236}">
                  <a16:creationId xmlns:a16="http://schemas.microsoft.com/office/drawing/2014/main" id="{467D11BA-F1E5-441E-A27F-541B16912C96}"/>
                </a:ext>
              </a:extLst>
            </p:cNvPr>
            <p:cNvGrpSpPr/>
            <p:nvPr/>
          </p:nvGrpSpPr>
          <p:grpSpPr>
            <a:xfrm>
              <a:off x="325264" y="5302853"/>
              <a:ext cx="4103828" cy="886809"/>
              <a:chOff x="325264" y="5302853"/>
              <a:chExt cx="4103828" cy="886809"/>
            </a:xfrm>
          </p:grpSpPr>
          <p:pic>
            <p:nvPicPr>
              <p:cNvPr id="9" name="Picture 8">
                <a:extLst>
                  <a:ext uri="{FF2B5EF4-FFF2-40B4-BE49-F238E27FC236}">
                    <a16:creationId xmlns:a16="http://schemas.microsoft.com/office/drawing/2014/main" id="{18003B40-EC27-47BD-964B-7F01C9691FEB}"/>
                  </a:ext>
                </a:extLst>
              </p:cNvPr>
              <p:cNvPicPr>
                <a:picLocks noChangeAspect="1"/>
              </p:cNvPicPr>
              <p:nvPr/>
            </p:nvPicPr>
            <p:blipFill>
              <a:blip r:embed="rId3"/>
              <a:stretch>
                <a:fillRect/>
              </a:stretch>
            </p:blipFill>
            <p:spPr>
              <a:xfrm>
                <a:off x="325264" y="5518562"/>
                <a:ext cx="4103827" cy="671100"/>
              </a:xfrm>
              <a:prstGeom prst="rect">
                <a:avLst/>
              </a:prstGeom>
            </p:spPr>
          </p:pic>
          <p:pic>
            <p:nvPicPr>
              <p:cNvPr id="10" name="Picture 9">
                <a:extLst>
                  <a:ext uri="{FF2B5EF4-FFF2-40B4-BE49-F238E27FC236}">
                    <a16:creationId xmlns:a16="http://schemas.microsoft.com/office/drawing/2014/main" id="{19BEF724-1E57-494B-8399-9A6F6EC6FD2A}"/>
                  </a:ext>
                </a:extLst>
              </p:cNvPr>
              <p:cNvPicPr>
                <a:picLocks noChangeAspect="1"/>
              </p:cNvPicPr>
              <p:nvPr/>
            </p:nvPicPr>
            <p:blipFill rotWithShape="1">
              <a:blip r:embed="rId3"/>
              <a:srcRect t="7713" b="80809"/>
              <a:stretch/>
            </p:blipFill>
            <p:spPr>
              <a:xfrm>
                <a:off x="325265" y="5302853"/>
                <a:ext cx="4103827" cy="404676"/>
              </a:xfrm>
              <a:prstGeom prst="rect">
                <a:avLst/>
              </a:prstGeom>
            </p:spPr>
          </p:pic>
        </p:grpSp>
      </p:grpSp>
      <p:pic>
        <p:nvPicPr>
          <p:cNvPr id="11" name="Picture 10">
            <a:extLst>
              <a:ext uri="{FF2B5EF4-FFF2-40B4-BE49-F238E27FC236}">
                <a16:creationId xmlns:a16="http://schemas.microsoft.com/office/drawing/2014/main" id="{88D1F2EE-3A41-49E0-A2AD-A7D099A52707}"/>
              </a:ext>
            </a:extLst>
          </p:cNvPr>
          <p:cNvPicPr>
            <a:picLocks noChangeAspect="1"/>
          </p:cNvPicPr>
          <p:nvPr/>
        </p:nvPicPr>
        <p:blipFill>
          <a:blip r:embed="rId4"/>
          <a:stretch>
            <a:fillRect/>
          </a:stretch>
        </p:blipFill>
        <p:spPr>
          <a:xfrm>
            <a:off x="4788810" y="1827452"/>
            <a:ext cx="5193657" cy="3110506"/>
          </a:xfrm>
          <a:prstGeom prst="rect">
            <a:avLst/>
          </a:prstGeom>
        </p:spPr>
      </p:pic>
      <p:grpSp>
        <p:nvGrpSpPr>
          <p:cNvPr id="12" name="Group 11">
            <a:extLst>
              <a:ext uri="{FF2B5EF4-FFF2-40B4-BE49-F238E27FC236}">
                <a16:creationId xmlns:a16="http://schemas.microsoft.com/office/drawing/2014/main" id="{E09C8924-93CE-4ED1-B2B4-0BEBE14B716E}"/>
              </a:ext>
            </a:extLst>
          </p:cNvPr>
          <p:cNvGrpSpPr/>
          <p:nvPr/>
        </p:nvGrpSpPr>
        <p:grpSpPr>
          <a:xfrm>
            <a:off x="4757913" y="4943379"/>
            <a:ext cx="5224553" cy="1041336"/>
            <a:chOff x="4601118" y="5469542"/>
            <a:chExt cx="4261104" cy="757308"/>
          </a:xfrm>
        </p:grpSpPr>
        <p:pic>
          <p:nvPicPr>
            <p:cNvPr id="13" name="Picture 12">
              <a:extLst>
                <a:ext uri="{FF2B5EF4-FFF2-40B4-BE49-F238E27FC236}">
                  <a16:creationId xmlns:a16="http://schemas.microsoft.com/office/drawing/2014/main" id="{68588038-B7A1-4AB6-8DC1-37EFFB90F417}"/>
                </a:ext>
              </a:extLst>
            </p:cNvPr>
            <p:cNvPicPr>
              <a:picLocks noChangeAspect="1"/>
            </p:cNvPicPr>
            <p:nvPr/>
          </p:nvPicPr>
          <p:blipFill rotWithShape="1">
            <a:blip r:embed="rId5"/>
            <a:srcRect b="82447"/>
            <a:stretch/>
          </p:blipFill>
          <p:spPr>
            <a:xfrm>
              <a:off x="4601118" y="5469542"/>
              <a:ext cx="4261104" cy="404675"/>
            </a:xfrm>
            <a:prstGeom prst="rect">
              <a:avLst/>
            </a:prstGeom>
          </p:spPr>
        </p:pic>
        <p:pic>
          <p:nvPicPr>
            <p:cNvPr id="14" name="Picture 13">
              <a:extLst>
                <a:ext uri="{FF2B5EF4-FFF2-40B4-BE49-F238E27FC236}">
                  <a16:creationId xmlns:a16="http://schemas.microsoft.com/office/drawing/2014/main" id="{23DEDC09-0891-4A9D-9EF7-F8404177B1A3}"/>
                </a:ext>
              </a:extLst>
            </p:cNvPr>
            <p:cNvPicPr>
              <a:picLocks noChangeAspect="1"/>
            </p:cNvPicPr>
            <p:nvPr/>
          </p:nvPicPr>
          <p:blipFill>
            <a:blip r:embed="rId6"/>
            <a:stretch>
              <a:fillRect/>
            </a:stretch>
          </p:blipFill>
          <p:spPr>
            <a:xfrm>
              <a:off x="5844987" y="5814752"/>
              <a:ext cx="3017233" cy="412098"/>
            </a:xfrm>
            <a:prstGeom prst="rect">
              <a:avLst/>
            </a:prstGeom>
          </p:spPr>
        </p:pic>
      </p:grpSp>
      <p:sp>
        <p:nvSpPr>
          <p:cNvPr id="15" name="TextBox 14">
            <a:extLst>
              <a:ext uri="{FF2B5EF4-FFF2-40B4-BE49-F238E27FC236}">
                <a16:creationId xmlns:a16="http://schemas.microsoft.com/office/drawing/2014/main" id="{306A9447-5E01-4FFF-8DD7-63EE704F4FC9}"/>
              </a:ext>
            </a:extLst>
          </p:cNvPr>
          <p:cNvSpPr txBox="1"/>
          <p:nvPr/>
        </p:nvSpPr>
        <p:spPr>
          <a:xfrm>
            <a:off x="367765" y="6124482"/>
            <a:ext cx="7096521" cy="646331"/>
          </a:xfrm>
          <a:prstGeom prst="rect">
            <a:avLst/>
          </a:prstGeom>
          <a:noFill/>
        </p:spPr>
        <p:txBody>
          <a:bodyPr wrap="square">
            <a:spAutoFit/>
          </a:bodyPr>
          <a:lstStyle/>
          <a:p>
            <a:r>
              <a:rPr lang="el-GR" sz="1200" b="1" dirty="0"/>
              <a:t>Δ</a:t>
            </a:r>
            <a:r>
              <a:rPr lang="en-GB" sz="1200" b="1" i="1" dirty="0"/>
              <a:t>T max</a:t>
            </a:r>
            <a:r>
              <a:rPr lang="en-GB" sz="1200" i="1" dirty="0"/>
              <a:t>: </a:t>
            </a:r>
            <a:r>
              <a:rPr lang="en-GB" sz="1200" dirty="0"/>
              <a:t>temperature difference between the hottest area of the boundary and inlet temperature;</a:t>
            </a:r>
          </a:p>
          <a:p>
            <a:r>
              <a:rPr lang="el-GR" sz="1200" b="1" dirty="0"/>
              <a:t>Δ</a:t>
            </a:r>
            <a:r>
              <a:rPr lang="en-GB" sz="1200" b="1" i="1" dirty="0"/>
              <a:t>T</a:t>
            </a:r>
            <a:r>
              <a:rPr lang="en-GB" sz="1200" b="1" dirty="0"/>
              <a:t> air</a:t>
            </a:r>
            <a:r>
              <a:rPr lang="en-GB" sz="1200" dirty="0"/>
              <a:t>: temperature difference between inlet and outlet;</a:t>
            </a:r>
          </a:p>
          <a:p>
            <a:r>
              <a:rPr lang="el-GR" sz="1200" b="1" dirty="0"/>
              <a:t>Δ</a:t>
            </a:r>
            <a:r>
              <a:rPr lang="en-GB" sz="1200" b="1" i="1" dirty="0"/>
              <a:t>T</a:t>
            </a:r>
            <a:r>
              <a:rPr lang="en-GB" sz="1200" b="1" dirty="0"/>
              <a:t> sensor: </a:t>
            </a:r>
            <a:r>
              <a:rPr lang="en-GB" sz="1200" dirty="0"/>
              <a:t>temperature difference between the hottest sensor area and inlet.</a:t>
            </a:r>
            <a:endParaRPr lang="en-GB" sz="1200" i="1" dirty="0"/>
          </a:p>
        </p:txBody>
      </p:sp>
      <p:pic>
        <p:nvPicPr>
          <p:cNvPr id="5" name="Picture 4">
            <a:extLst>
              <a:ext uri="{FF2B5EF4-FFF2-40B4-BE49-F238E27FC236}">
                <a16:creationId xmlns:a16="http://schemas.microsoft.com/office/drawing/2014/main" id="{DD99B829-796E-434C-AB85-2BE9031628B6}"/>
              </a:ext>
            </a:extLst>
          </p:cNvPr>
          <p:cNvPicPr>
            <a:picLocks noChangeAspect="1"/>
          </p:cNvPicPr>
          <p:nvPr/>
        </p:nvPicPr>
        <p:blipFill>
          <a:blip r:embed="rId7"/>
          <a:stretch>
            <a:fillRect/>
          </a:stretch>
        </p:blipFill>
        <p:spPr>
          <a:xfrm>
            <a:off x="8514571" y="1358173"/>
            <a:ext cx="3607062" cy="1742836"/>
          </a:xfrm>
          <a:prstGeom prst="rect">
            <a:avLst/>
          </a:prstGeom>
        </p:spPr>
      </p:pic>
      <p:sp>
        <p:nvSpPr>
          <p:cNvPr id="16" name="TextBox 15">
            <a:extLst>
              <a:ext uri="{FF2B5EF4-FFF2-40B4-BE49-F238E27FC236}">
                <a16:creationId xmlns:a16="http://schemas.microsoft.com/office/drawing/2014/main" id="{4894519F-48A8-4FC1-835C-AA53BF26E48D}"/>
              </a:ext>
            </a:extLst>
          </p:cNvPr>
          <p:cNvSpPr txBox="1"/>
          <p:nvPr/>
        </p:nvSpPr>
        <p:spPr>
          <a:xfrm>
            <a:off x="458901" y="2035506"/>
            <a:ext cx="2413508" cy="923330"/>
          </a:xfrm>
          <a:prstGeom prst="rect">
            <a:avLst/>
          </a:prstGeom>
          <a:noFill/>
        </p:spPr>
        <p:txBody>
          <a:bodyPr wrap="square" rtlCol="0">
            <a:spAutoFit/>
          </a:bodyPr>
          <a:lstStyle/>
          <a:p>
            <a:r>
              <a:rPr lang="el-GR" dirty="0"/>
              <a:t>Δ</a:t>
            </a:r>
            <a:r>
              <a:rPr lang="en-GB" dirty="0"/>
              <a:t>T max = </a:t>
            </a:r>
            <a:r>
              <a:rPr lang="en-GB" b="1" dirty="0"/>
              <a:t>18.8K</a:t>
            </a:r>
            <a:r>
              <a:rPr lang="en-GB" sz="1200" dirty="0"/>
              <a:t>;</a:t>
            </a:r>
          </a:p>
          <a:p>
            <a:r>
              <a:rPr lang="el-GR" dirty="0"/>
              <a:t>Δ</a:t>
            </a:r>
            <a:r>
              <a:rPr lang="en-GB" dirty="0"/>
              <a:t>T (air) = </a:t>
            </a:r>
            <a:r>
              <a:rPr lang="en-GB" b="1" dirty="0"/>
              <a:t>10.9K;</a:t>
            </a:r>
          </a:p>
          <a:p>
            <a:r>
              <a:rPr lang="el-GR" dirty="0"/>
              <a:t>Δ</a:t>
            </a:r>
            <a:r>
              <a:rPr lang="en-GB" dirty="0"/>
              <a:t>T (sensors) =</a:t>
            </a:r>
            <a:r>
              <a:rPr lang="en-GB" b="1" dirty="0"/>
              <a:t>13.7</a:t>
            </a:r>
            <a:r>
              <a:rPr lang="en-GB" dirty="0"/>
              <a:t> </a:t>
            </a:r>
            <a:r>
              <a:rPr lang="en-GB" b="1" dirty="0"/>
              <a:t>K</a:t>
            </a:r>
            <a:r>
              <a:rPr lang="en-GB" dirty="0"/>
              <a:t> </a:t>
            </a:r>
          </a:p>
        </p:txBody>
      </p:sp>
    </p:spTree>
    <p:extLst>
      <p:ext uri="{BB962C8B-B14F-4D97-AF65-F5344CB8AC3E}">
        <p14:creationId xmlns:p14="http://schemas.microsoft.com/office/powerpoint/2010/main" val="2717620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31894</TotalTime>
  <Words>1745</Words>
  <Application>Microsoft Office PowerPoint</Application>
  <PresentationFormat>Widescreen</PresentationFormat>
  <Paragraphs>242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Palatino Linotype</vt:lpstr>
      <vt:lpstr>Verdana</vt:lpstr>
      <vt:lpstr>Office Theme</vt:lpstr>
      <vt:lpstr>OB prototype programme</vt:lpstr>
      <vt:lpstr>Introduction</vt:lpstr>
      <vt:lpstr>Remit of the review</vt:lpstr>
      <vt:lpstr>Module and stave design and tooling</vt:lpstr>
      <vt:lpstr>Highlights from computational studies</vt:lpstr>
      <vt:lpstr>Mechanical FEA </vt:lpstr>
      <vt:lpstr>Why curved modules?</vt:lpstr>
      <vt:lpstr>Air flow CFD and thermal FEA</vt:lpstr>
      <vt:lpstr>CFD results</vt:lpstr>
      <vt:lpstr>ΔT for different flows</vt:lpstr>
      <vt:lpstr>Prototype test programme</vt:lpstr>
      <vt:lpstr>What is different than in final system</vt:lpstr>
      <vt:lpstr>Test programme – quarter stave</vt:lpstr>
      <vt:lpstr>Full size stave tests</vt:lpstr>
      <vt:lpstr>Future prototypes and tests</vt:lpstr>
      <vt:lpstr>Further material</vt:lpstr>
      <vt:lpstr>System overview</vt:lpstr>
      <vt:lpstr>Thermal requirements</vt:lpstr>
      <vt:lpstr>Mechanical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 Viehhauser</dc:creator>
  <cp:lastModifiedBy>Georg Viehhauser</cp:lastModifiedBy>
  <cp:revision>1175</cp:revision>
  <dcterms:created xsi:type="dcterms:W3CDTF">2018-10-16T11:54:38Z</dcterms:created>
  <dcterms:modified xsi:type="dcterms:W3CDTF">2024-06-25T15:05:57Z</dcterms:modified>
</cp:coreProperties>
</file>