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Lst>
  <p:notesMasterIdLst>
    <p:notesMasterId r:id="rId16"/>
  </p:notesMasterIdLst>
  <p:sldIdLst>
    <p:sldId id="265" r:id="rId2"/>
    <p:sldId id="296" r:id="rId3"/>
    <p:sldId id="298" r:id="rId4"/>
    <p:sldId id="297" r:id="rId5"/>
    <p:sldId id="269" r:id="rId6"/>
    <p:sldId id="302" r:id="rId7"/>
    <p:sldId id="303" r:id="rId8"/>
    <p:sldId id="310" r:id="rId9"/>
    <p:sldId id="308" r:id="rId10"/>
    <p:sldId id="313" r:id="rId11"/>
    <p:sldId id="314" r:id="rId12"/>
    <p:sldId id="316" r:id="rId13"/>
    <p:sldId id="259" r:id="rId14"/>
    <p:sldId id="3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FCD745-659F-4412-B4D8-4A3EE07ECE79}">
          <p14:sldIdLst>
            <p14:sldId id="265"/>
            <p14:sldId id="296"/>
            <p14:sldId id="298"/>
            <p14:sldId id="297"/>
            <p14:sldId id="269"/>
            <p14:sldId id="302"/>
            <p14:sldId id="303"/>
            <p14:sldId id="310"/>
            <p14:sldId id="308"/>
            <p14:sldId id="313"/>
            <p14:sldId id="314"/>
            <p14:sldId id="316"/>
            <p14:sldId id="259"/>
            <p14:sldId id="318"/>
          </p14:sldIdLst>
        </p14:section>
        <p14:section name="Untitled Section" id="{7586515D-2168-4634-B7E4-0EDBF283B2F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4472C4"/>
    <a:srgbClr val="EAEFF7"/>
    <a:srgbClr val="ABABAB"/>
    <a:srgbClr val="FF9933"/>
    <a:srgbClr val="FFFFFF"/>
    <a:srgbClr val="699BFF"/>
    <a:srgbClr val="000000"/>
    <a:srgbClr val="AAE8FC"/>
    <a:srgbClr val="2202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9" d="100"/>
          <a:sy n="119" d="100"/>
        </p:scale>
        <p:origin x="106"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48294-1B3F-46C7-8501-273AD7D79B4F}" type="datetimeFigureOut">
              <a:rPr lang="en-GB" smtClean="0"/>
              <a:t>25/06/2024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F2F4C-E58C-4CCD-AFD6-611CFE2E222D}" type="slidenum">
              <a:rPr lang="en-GB" smtClean="0"/>
              <a:t>‹#›</a:t>
            </a:fld>
            <a:endParaRPr lang="en-GB"/>
          </a:p>
        </p:txBody>
      </p:sp>
    </p:spTree>
    <p:extLst>
      <p:ext uri="{BB962C8B-B14F-4D97-AF65-F5344CB8AC3E}">
        <p14:creationId xmlns:p14="http://schemas.microsoft.com/office/powerpoint/2010/main" val="338407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Large Area Sensor used for the 2 outer barrel</a:t>
            </a:r>
            <a:r>
              <a:rPr lang="en-GB" baseline="0" dirty="0"/>
              <a:t> layers is a variation of the sensor used on the inner barrel layers and ITS3.</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Within the sensor there are a number of Repeat sensor unites (RSU’s), this is the active region of the sensor, each RSU is around 22 x 20 mm.</a:t>
            </a:r>
          </a:p>
          <a:p>
            <a:pPr marL="171450" indent="-171450">
              <a:buFont typeface="Arial" panose="020B0604020202020204" pitchFamily="34" charset="0"/>
              <a:buChar char="•"/>
            </a:pPr>
            <a:r>
              <a:rPr lang="en-GB" baseline="0" dirty="0"/>
              <a:t>REC which we won’t focus on too much,</a:t>
            </a:r>
          </a:p>
          <a:p>
            <a:pPr marL="171450" indent="-171450">
              <a:buFont typeface="Arial" panose="020B0604020202020204" pitchFamily="34" charset="0"/>
              <a:buChar char="•"/>
            </a:pPr>
            <a:r>
              <a:rPr lang="en-GB" baseline="0" dirty="0"/>
              <a:t>LEC which houses the components for data and power connections, and is the highest power density region of the LAS.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For the EIC;LAS the number of repeat sensor units (or RSUs) from 12 to 6 RSU on the inner OB layer (L3) and 5 RSU on outermost layer (L4).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This number of RSU used for each layer has been selected to optimise the active area.</a:t>
            </a:r>
          </a:p>
          <a:p>
            <a:endParaRPr lang="en-GB" baseline="0"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2</a:t>
            </a:fld>
            <a:endParaRPr lang="en-US" dirty="0"/>
          </a:p>
        </p:txBody>
      </p:sp>
    </p:spTree>
    <p:extLst>
      <p:ext uri="{BB962C8B-B14F-4D97-AF65-F5344CB8AC3E}">
        <p14:creationId xmlns:p14="http://schemas.microsoft.com/office/powerpoint/2010/main" val="249704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To build up our staves we</a:t>
            </a:r>
            <a:r>
              <a:rPr lang="en-GB" baseline="0" dirty="0"/>
              <a:t> mount modules onto a support structure in an alternating top bottom arrangement, this allows sensor overlap in the Z direction.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The Longer L4 staves comprised of 8, 5 RSU sensors along their length are arranged at an approximately 440mm radius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L3 layer comprised of 4 x 6 RSU LAS sit at an approximately 270 mm radius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Neighbouring staves are castellated to allow sensor overlap around the Z axis.</a:t>
            </a:r>
            <a:endParaRPr lang="en-GB" dirty="0"/>
          </a:p>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4</a:t>
            </a:fld>
            <a:endParaRPr lang="en-US" dirty="0"/>
          </a:p>
        </p:txBody>
      </p:sp>
    </p:spTree>
    <p:extLst>
      <p:ext uri="{BB962C8B-B14F-4D97-AF65-F5344CB8AC3E}">
        <p14:creationId xmlns:p14="http://schemas.microsoft.com/office/powerpoint/2010/main" val="289061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stave structure</a:t>
            </a:r>
            <a:r>
              <a:rPr lang="en-GB" baseline="0" dirty="0"/>
              <a:t> is primarily build from carbon foam and carbon fibre laminates.</a:t>
            </a:r>
          </a:p>
          <a:p>
            <a:endParaRPr lang="en-GB" baseline="0" dirty="0"/>
          </a:p>
          <a:p>
            <a:r>
              <a:rPr lang="en-GB" baseline="0" dirty="0"/>
              <a:t>Main spine of the stave is a carbon fibre I beam build from 2 x 0.1mm thick U channel laminates, this runs uninterrupted down the lengths of the stave, giving rigidity and dividing the air volume of the stave into a left and right channel.</a:t>
            </a:r>
          </a:p>
          <a:p>
            <a:endParaRPr lang="en-GB" baseline="0" dirty="0"/>
          </a:p>
          <a:p>
            <a:r>
              <a:rPr lang="en-GB" baseline="0" dirty="0"/>
              <a:t>We use 2 types of carbon foam, K9 which you may be familiar with from ATLAS, is a higher density foam which gives better heat transfer properties and 3% RVC which offers lower flow resistance and is lighter weight.  Importantly in both vases high porosity of the foams allow air to pass through them.</a:t>
            </a:r>
          </a:p>
          <a:p>
            <a:endParaRPr lang="en-GB" baseline="0" dirty="0"/>
          </a:p>
          <a:p>
            <a:r>
              <a:rPr lang="en-GB" baseline="0" dirty="0"/>
              <a:t>We use K9 foam for the cross braces which sit under the high power density regions of the stave (so the Left End Cap and the Ancillary ASIC)</a:t>
            </a:r>
          </a:p>
          <a:p>
            <a:r>
              <a:rPr lang="en-GB" baseline="0" dirty="0"/>
              <a:t>3% RVC foam is used for the </a:t>
            </a:r>
            <a:r>
              <a:rPr lang="en-GB" baseline="0" dirty="0" err="1"/>
              <a:t>longerons</a:t>
            </a:r>
            <a:r>
              <a:rPr lang="en-GB" baseline="0" dirty="0"/>
              <a:t> which run along the edge of the stave structure, used to support the FPC, and outer edge of the sensor module.</a:t>
            </a:r>
          </a:p>
          <a:p>
            <a:endParaRPr lang="en-GB" baseline="0" dirty="0"/>
          </a:p>
          <a:p>
            <a:r>
              <a:rPr lang="en-GB" baseline="0" dirty="0"/>
              <a:t>A carbon fibre laminate skin runs </a:t>
            </a:r>
            <a:r>
              <a:rPr lang="en-GB" baseline="0" dirty="0" err="1"/>
              <a:t>accroos</a:t>
            </a:r>
            <a:r>
              <a:rPr lang="en-GB" baseline="0" dirty="0"/>
              <a:t> the top and bottom of the stave, combined with the EIC;LAS this forms the boundary for the internal flow channel.</a:t>
            </a:r>
          </a:p>
        </p:txBody>
      </p:sp>
      <p:sp>
        <p:nvSpPr>
          <p:cNvPr id="4" name="Slide Number Placeholder 3"/>
          <p:cNvSpPr>
            <a:spLocks noGrp="1"/>
          </p:cNvSpPr>
          <p:nvPr>
            <p:ph type="sldNum" sz="quarter" idx="10"/>
          </p:nvPr>
        </p:nvSpPr>
        <p:spPr/>
        <p:txBody>
          <a:bodyPr/>
          <a:lstStyle/>
          <a:p>
            <a:fld id="{C0F3BA1D-A00F-DB41-84DA-BE26C4853B35}" type="slidenum">
              <a:rPr lang="en-US" smtClean="0"/>
              <a:pPr/>
              <a:t>5</a:t>
            </a:fld>
            <a:endParaRPr lang="en-US" dirty="0"/>
          </a:p>
        </p:txBody>
      </p:sp>
    </p:spTree>
    <p:extLst>
      <p:ext uri="{BB962C8B-B14F-4D97-AF65-F5344CB8AC3E}">
        <p14:creationId xmlns:p14="http://schemas.microsoft.com/office/powerpoint/2010/main" val="1195067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Now if we look at the completed stave structure,</a:t>
            </a:r>
            <a:r>
              <a:rPr lang="en-GB" baseline="0" dirty="0"/>
              <a:t> with have 2 enclosed air volumes which are used as the coolant channels.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two 3D arrows shows represent</a:t>
            </a:r>
            <a:r>
              <a:rPr lang="en-GB" baseline="0" dirty="0"/>
              <a:t> the flow direction within the channels. the cold inlet enters from the end of the stave and passes through the K9 foam cross braces, drawing heat away from the heat generating components which are primarily the ASIC and LEC,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Coolant temperature will become substantially higher by the end of the stave  so will become less effective at cooling the power density components.  Sensors closer to the exhaust will run hotter.</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The idea of the counter current flow path which I have shown is that a lateral heat conduction through the k9 foam of 2 adjacent sensor will lead to come lateral heat flow, reducing the variation in temperature.  </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We’ve not done enough analysis to say this is effective yet.</a:t>
            </a:r>
          </a:p>
        </p:txBody>
      </p:sp>
      <p:sp>
        <p:nvSpPr>
          <p:cNvPr id="4" name="Slide Number Placeholder 3"/>
          <p:cNvSpPr>
            <a:spLocks noGrp="1"/>
          </p:cNvSpPr>
          <p:nvPr>
            <p:ph type="sldNum" sz="quarter" idx="10"/>
          </p:nvPr>
        </p:nvSpPr>
        <p:spPr/>
        <p:txBody>
          <a:bodyPr/>
          <a:lstStyle/>
          <a:p>
            <a:fld id="{C0F3BA1D-A00F-DB41-84DA-BE26C4853B35}" type="slidenum">
              <a:rPr lang="en-US" smtClean="0"/>
              <a:pPr/>
              <a:t>6</a:t>
            </a:fld>
            <a:endParaRPr lang="en-US" dirty="0"/>
          </a:p>
        </p:txBody>
      </p:sp>
    </p:spTree>
    <p:extLst>
      <p:ext uri="{BB962C8B-B14F-4D97-AF65-F5344CB8AC3E}">
        <p14:creationId xmlns:p14="http://schemas.microsoft.com/office/powerpoint/2010/main" val="271382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8</a:t>
            </a:fld>
            <a:endParaRPr lang="en-US" dirty="0"/>
          </a:p>
        </p:txBody>
      </p:sp>
    </p:spTree>
    <p:extLst>
      <p:ext uri="{BB962C8B-B14F-4D97-AF65-F5344CB8AC3E}">
        <p14:creationId xmlns:p14="http://schemas.microsoft.com/office/powerpoint/2010/main" val="343064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9</a:t>
            </a:fld>
            <a:endParaRPr lang="en-US" dirty="0"/>
          </a:p>
        </p:txBody>
      </p:sp>
    </p:spTree>
    <p:extLst>
      <p:ext uri="{BB962C8B-B14F-4D97-AF65-F5344CB8AC3E}">
        <p14:creationId xmlns:p14="http://schemas.microsoft.com/office/powerpoint/2010/main" val="330291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3BA1D-A00F-DB41-84DA-BE26C4853B35}" type="slidenum">
              <a:rPr lang="en-US" smtClean="0"/>
              <a:pPr/>
              <a:t>10</a:t>
            </a:fld>
            <a:endParaRPr lang="en-US" dirty="0"/>
          </a:p>
        </p:txBody>
      </p:sp>
    </p:spTree>
    <p:extLst>
      <p:ext uri="{BB962C8B-B14F-4D97-AF65-F5344CB8AC3E}">
        <p14:creationId xmlns:p14="http://schemas.microsoft.com/office/powerpoint/2010/main" val="4101634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7556" y="1508257"/>
            <a:ext cx="9144000" cy="2387600"/>
          </a:xfrm>
        </p:spPr>
        <p:txBody>
          <a:bodyPr anchor="b"/>
          <a:lstStyle>
            <a:lvl1pPr algn="ctr">
              <a:defRPr sz="6000" b="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557556" y="3987932"/>
            <a:ext cx="9144000" cy="1655762"/>
          </a:xfrm>
        </p:spPr>
        <p:txBody>
          <a:bodyPr/>
          <a:lstStyle>
            <a:lvl1pPr marL="0" indent="0" algn="ctr">
              <a:buNone/>
              <a:defRPr sz="2400">
                <a:solidFill>
                  <a:srgbClr val="0020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4" name="Group 3">
            <a:extLst>
              <a:ext uri="{FF2B5EF4-FFF2-40B4-BE49-F238E27FC236}">
                <a16:creationId xmlns:a16="http://schemas.microsoft.com/office/drawing/2014/main" id="{5AFBF77B-003A-4E1A-898E-FBE7F15C7ACD}"/>
              </a:ext>
            </a:extLst>
          </p:cNvPr>
          <p:cNvGrpSpPr/>
          <p:nvPr userDrawn="1"/>
        </p:nvGrpSpPr>
        <p:grpSpPr>
          <a:xfrm>
            <a:off x="-109438" y="5643694"/>
            <a:ext cx="2515109" cy="1440000"/>
            <a:chOff x="-109438" y="5643694"/>
            <a:chExt cx="2515109" cy="1440000"/>
          </a:xfrm>
        </p:grpSpPr>
        <p:pic>
          <p:nvPicPr>
            <p:cNvPr id="5" name="Picture 4">
              <a:extLst>
                <a:ext uri="{FF2B5EF4-FFF2-40B4-BE49-F238E27FC236}">
                  <a16:creationId xmlns:a16="http://schemas.microsoft.com/office/drawing/2014/main" id="{F30356C3-1559-4CEC-9ADF-910395CF2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38" y="5643694"/>
              <a:ext cx="1839581" cy="1440000"/>
            </a:xfrm>
            <a:prstGeom prst="rect">
              <a:avLst/>
            </a:prstGeom>
          </p:spPr>
        </p:pic>
        <p:sp>
          <p:nvSpPr>
            <p:cNvPr id="6" name="TextBox 5">
              <a:extLst>
                <a:ext uri="{FF2B5EF4-FFF2-40B4-BE49-F238E27FC236}">
                  <a16:creationId xmlns:a16="http://schemas.microsoft.com/office/drawing/2014/main" id="{690A1CDC-2BBF-4AD9-B5B5-2E07FBF48821}"/>
                </a:ext>
              </a:extLst>
            </p:cNvPr>
            <p:cNvSpPr txBox="1"/>
            <p:nvPr/>
          </p:nvSpPr>
          <p:spPr>
            <a:xfrm>
              <a:off x="1441946" y="6014987"/>
              <a:ext cx="963725" cy="738664"/>
            </a:xfrm>
            <a:prstGeom prst="rect">
              <a:avLst/>
            </a:prstGeom>
            <a:noFill/>
          </p:spPr>
          <p:txBody>
            <a:bodyPr wrap="none" rtlCol="0">
              <a:spAutoFit/>
            </a:bodyPr>
            <a:lstStyle/>
            <a:p>
              <a:r>
                <a:rPr lang="en-US" sz="4200" b="1" dirty="0">
                  <a:latin typeface="Arial" panose="020B0604020202020204" pitchFamily="34" charset="0"/>
                  <a:cs typeface="Arial" panose="020B0604020202020204" pitchFamily="34" charset="0"/>
                </a:rPr>
                <a:t>UK</a:t>
              </a:r>
              <a:endParaRPr lang="en-GB" sz="4200" b="1" dirty="0">
                <a:latin typeface="Arial" panose="020B0604020202020204" pitchFamily="34" charset="0"/>
                <a:cs typeface="Arial" panose="020B0604020202020204" pitchFamily="34" charset="0"/>
              </a:endParaRPr>
            </a:p>
          </p:txBody>
        </p:sp>
      </p:grpSp>
      <p:sp>
        <p:nvSpPr>
          <p:cNvPr id="7" name="Slide Number Placeholder 5">
            <a:extLst>
              <a:ext uri="{FF2B5EF4-FFF2-40B4-BE49-F238E27FC236}">
                <a16:creationId xmlns:a16="http://schemas.microsoft.com/office/drawing/2014/main" id="{F7F12490-59CD-452F-B02D-F2D799164001}"/>
              </a:ext>
            </a:extLst>
          </p:cNvPr>
          <p:cNvSpPr>
            <a:spLocks noGrp="1"/>
          </p:cNvSpPr>
          <p:nvPr>
            <p:ph type="sldNum" sz="quarter" idx="12"/>
          </p:nvPr>
        </p:nvSpPr>
        <p:spPr>
          <a:xfrm>
            <a:off x="10813408" y="6356350"/>
            <a:ext cx="662731" cy="296695"/>
          </a:xfrm>
        </p:spPr>
        <p:txBody>
          <a:bodyPr/>
          <a:lstStyle>
            <a:lvl1pPr>
              <a:defRPr sz="2400">
                <a:solidFill>
                  <a:srgbClr val="002060"/>
                </a:solidFill>
              </a:defRPr>
            </a:lvl1pPr>
          </a:lstStyle>
          <a:p>
            <a:fld id="{1CA36EEA-5A28-4A70-BCAC-0B68DA8D366C}" type="slidenum">
              <a:rPr lang="en-GB" smtClean="0"/>
              <a:pPr/>
              <a:t>‹#›</a:t>
            </a:fld>
            <a:endParaRPr lang="en-GB" dirty="0"/>
          </a:p>
        </p:txBody>
      </p:sp>
    </p:spTree>
    <p:extLst>
      <p:ext uri="{BB962C8B-B14F-4D97-AF65-F5344CB8AC3E}">
        <p14:creationId xmlns:p14="http://schemas.microsoft.com/office/powerpoint/2010/main" val="399956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8561439" cy="743504"/>
          </a:xfrm>
        </p:spPr>
        <p:txBody>
          <a:bodyPr/>
          <a:lstStyle>
            <a:lvl1pPr algn="ctr">
              <a:defRPr b="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440445"/>
            <a:ext cx="10515600" cy="4736518"/>
          </a:xfrm>
        </p:spPr>
        <p:txBody>
          <a:bodyPr/>
          <a:lstStyle>
            <a:lvl1pPr>
              <a:defRPr>
                <a:solidFill>
                  <a:srgbClr val="002060"/>
                </a:solidFill>
                <a:latin typeface="Palatino Linotype" panose="02040502050505030304" pitchFamily="18" charset="0"/>
              </a:defRPr>
            </a:lvl1pPr>
            <a:lvl2pPr>
              <a:defRPr>
                <a:solidFill>
                  <a:srgbClr val="002060"/>
                </a:solidFill>
                <a:latin typeface="Palatino Linotype" panose="02040502050505030304" pitchFamily="18" charset="0"/>
              </a:defRPr>
            </a:lvl2pPr>
            <a:lvl3pPr>
              <a:defRPr>
                <a:solidFill>
                  <a:srgbClr val="002060"/>
                </a:solidFill>
                <a:latin typeface="Palatino Linotype" panose="02040502050505030304" pitchFamily="18" charset="0"/>
              </a:defRPr>
            </a:lvl3pPr>
            <a:lvl4pPr>
              <a:defRPr>
                <a:solidFill>
                  <a:srgbClr val="002060"/>
                </a:solidFill>
                <a:latin typeface="Palatino Linotype" panose="02040502050505030304" pitchFamily="18" charset="0"/>
              </a:defRPr>
            </a:lvl4pPr>
            <a:lvl5pPr>
              <a:defRPr>
                <a:solidFill>
                  <a:srgbClr val="002060"/>
                </a:solidFill>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10813408" y="6356350"/>
            <a:ext cx="662731" cy="296695"/>
          </a:xfrm>
        </p:spPr>
        <p:txBody>
          <a:bodyPr/>
          <a:lstStyle>
            <a:lvl1pPr>
              <a:defRPr sz="2400">
                <a:solidFill>
                  <a:srgbClr val="002060"/>
                </a:solidFill>
              </a:defRPr>
            </a:lvl1pPr>
          </a:lstStyle>
          <a:p>
            <a:fld id="{1CA36EEA-5A28-4A70-BCAC-0B68DA8D366C}" type="slidenum">
              <a:rPr lang="en-GB" smtClean="0"/>
              <a:pPr/>
              <a:t>‹#›</a:t>
            </a:fld>
            <a:endParaRPr lang="en-GB" dirty="0"/>
          </a:p>
        </p:txBody>
      </p:sp>
      <p:cxnSp>
        <p:nvCxnSpPr>
          <p:cNvPr id="10" name="Straight Connector 9"/>
          <p:cNvCxnSpPr/>
          <p:nvPr userDrawn="1"/>
        </p:nvCxnSpPr>
        <p:spPr>
          <a:xfrm>
            <a:off x="721453" y="1237683"/>
            <a:ext cx="10754686" cy="0"/>
          </a:xfrm>
          <a:prstGeom prst="line">
            <a:avLst/>
          </a:prstGeom>
          <a:ln w="38100">
            <a:solidFill>
              <a:srgbClr val="28038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21453" y="1313897"/>
            <a:ext cx="10754686" cy="0"/>
          </a:xfrm>
          <a:prstGeom prst="line">
            <a:avLst/>
          </a:prstGeom>
          <a:ln w="38100">
            <a:solidFill>
              <a:srgbClr val="AAE8FC"/>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8E649DFF-E639-4E02-86CC-A533CCEFA814}"/>
              </a:ext>
            </a:extLst>
          </p:cNvPr>
          <p:cNvGrpSpPr/>
          <p:nvPr userDrawn="1"/>
        </p:nvGrpSpPr>
        <p:grpSpPr>
          <a:xfrm>
            <a:off x="9555853" y="16878"/>
            <a:ext cx="2515109" cy="1440000"/>
            <a:chOff x="-109438" y="5643694"/>
            <a:chExt cx="2515109" cy="1440000"/>
          </a:xfrm>
        </p:grpSpPr>
        <p:pic>
          <p:nvPicPr>
            <p:cNvPr id="8" name="Picture 7">
              <a:extLst>
                <a:ext uri="{FF2B5EF4-FFF2-40B4-BE49-F238E27FC236}">
                  <a16:creationId xmlns:a16="http://schemas.microsoft.com/office/drawing/2014/main" id="{A636AF2B-5CDB-4DCA-B86E-19B1098628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438" y="5643694"/>
              <a:ext cx="1839581" cy="1440000"/>
            </a:xfrm>
            <a:prstGeom prst="rect">
              <a:avLst/>
            </a:prstGeom>
          </p:spPr>
        </p:pic>
        <p:sp>
          <p:nvSpPr>
            <p:cNvPr id="9" name="TextBox 8">
              <a:extLst>
                <a:ext uri="{FF2B5EF4-FFF2-40B4-BE49-F238E27FC236}">
                  <a16:creationId xmlns:a16="http://schemas.microsoft.com/office/drawing/2014/main" id="{9A6F51D6-9453-4ECC-9762-441C75CAD0A1}"/>
                </a:ext>
              </a:extLst>
            </p:cNvPr>
            <p:cNvSpPr txBox="1"/>
            <p:nvPr/>
          </p:nvSpPr>
          <p:spPr>
            <a:xfrm>
              <a:off x="1441946" y="6014987"/>
              <a:ext cx="963725" cy="738664"/>
            </a:xfrm>
            <a:prstGeom prst="rect">
              <a:avLst/>
            </a:prstGeom>
            <a:noFill/>
          </p:spPr>
          <p:txBody>
            <a:bodyPr wrap="none" rtlCol="0">
              <a:spAutoFit/>
            </a:bodyPr>
            <a:lstStyle/>
            <a:p>
              <a:r>
                <a:rPr lang="en-US" sz="4200" b="1" dirty="0">
                  <a:latin typeface="Arial" panose="020B0604020202020204" pitchFamily="34" charset="0"/>
                  <a:cs typeface="Arial" panose="020B0604020202020204" pitchFamily="34" charset="0"/>
                </a:rPr>
                <a:t>UK</a:t>
              </a:r>
              <a:endParaRPr lang="en-GB" sz="42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8728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6555E-584C-DBF4-FE7B-620B6EAD0A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9A3A9D-18ED-F16F-9212-9E6BF973F0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C37F2C-369E-3CE3-E838-5D27AB3113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9468CA-E8A3-9A92-EF6B-B8441E769B5F}"/>
              </a:ext>
            </a:extLst>
          </p:cNvPr>
          <p:cNvSpPr>
            <a:spLocks noGrp="1"/>
          </p:cNvSpPr>
          <p:nvPr>
            <p:ph type="dt" sz="half" idx="10"/>
          </p:nvPr>
        </p:nvSpPr>
        <p:spPr/>
        <p:txBody>
          <a:bodyPr/>
          <a:lstStyle/>
          <a:p>
            <a:fld id="{7C88E5AD-C316-4041-9301-3F5A451C077D}" type="datetimeFigureOut">
              <a:rPr lang="en-GB" smtClean="0"/>
              <a:t>25/06/2024</a:t>
            </a:fld>
            <a:endParaRPr lang="en-GB"/>
          </a:p>
        </p:txBody>
      </p:sp>
      <p:sp>
        <p:nvSpPr>
          <p:cNvPr id="6" name="Footer Placeholder 5">
            <a:extLst>
              <a:ext uri="{FF2B5EF4-FFF2-40B4-BE49-F238E27FC236}">
                <a16:creationId xmlns:a16="http://schemas.microsoft.com/office/drawing/2014/main" id="{303ED398-A5AC-50B6-FDB7-DD062C2E8A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088F57-0391-1F45-531F-E0E5D0160502}"/>
              </a:ext>
            </a:extLst>
          </p:cNvPr>
          <p:cNvSpPr>
            <a:spLocks noGrp="1"/>
          </p:cNvSpPr>
          <p:nvPr>
            <p:ph type="sldNum" sz="quarter" idx="12"/>
          </p:nvPr>
        </p:nvSpPr>
        <p:spPr/>
        <p:txBody>
          <a:bodyPr/>
          <a:lstStyle/>
          <a:p>
            <a:fld id="{ACEED815-9B2D-49CA-8C22-690AAACBD9FB}" type="slidenum">
              <a:rPr lang="en-GB" smtClean="0"/>
              <a:t>‹#›</a:t>
            </a:fld>
            <a:endParaRPr lang="en-GB"/>
          </a:p>
        </p:txBody>
      </p:sp>
    </p:spTree>
    <p:extLst>
      <p:ext uri="{BB962C8B-B14F-4D97-AF65-F5344CB8AC3E}">
        <p14:creationId xmlns:p14="http://schemas.microsoft.com/office/powerpoint/2010/main" val="314263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968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3000">
              <a:srgbClr val="FFFFFF"/>
            </a:gs>
            <a:gs pos="0">
              <a:schemeClr val="accent1">
                <a:lumMod val="20000"/>
                <a:lumOff val="80000"/>
              </a:schemeClr>
            </a:gs>
            <a:gs pos="81000">
              <a:srgbClr val="FFFFFF"/>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36EEA-5A28-4A70-BCAC-0B68DA8D366C}" type="slidenum">
              <a:rPr lang="en-GB" smtClean="0"/>
              <a:t>‹#›</a:t>
            </a:fld>
            <a:endParaRPr lang="en-GB"/>
          </a:p>
        </p:txBody>
      </p:sp>
    </p:spTree>
    <p:extLst>
      <p:ext uri="{BB962C8B-B14F-4D97-AF65-F5344CB8AC3E}">
        <p14:creationId xmlns:p14="http://schemas.microsoft.com/office/powerpoint/2010/main" val="3172587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C147E1-FE6E-431C-874E-75663C36D747}"/>
              </a:ext>
            </a:extLst>
          </p:cNvPr>
          <p:cNvSpPr>
            <a:spLocks noGrp="1"/>
          </p:cNvSpPr>
          <p:nvPr>
            <p:ph type="ctrTitle"/>
          </p:nvPr>
        </p:nvSpPr>
        <p:spPr/>
        <p:txBody>
          <a:bodyPr/>
          <a:lstStyle/>
          <a:p>
            <a:r>
              <a:rPr lang="en-US" dirty="0"/>
              <a:t>Module and Stave Design and Tooling</a:t>
            </a:r>
            <a:endParaRPr lang="en-GB" dirty="0"/>
          </a:p>
        </p:txBody>
      </p:sp>
      <p:sp>
        <p:nvSpPr>
          <p:cNvPr id="6" name="Subtitle 5">
            <a:extLst>
              <a:ext uri="{FF2B5EF4-FFF2-40B4-BE49-F238E27FC236}">
                <a16:creationId xmlns:a16="http://schemas.microsoft.com/office/drawing/2014/main" id="{E1A108D5-6510-43A4-AF43-C7DD4C403FD8}"/>
              </a:ext>
            </a:extLst>
          </p:cNvPr>
          <p:cNvSpPr>
            <a:spLocks noGrp="1"/>
          </p:cNvSpPr>
          <p:nvPr>
            <p:ph type="subTitle" idx="1"/>
          </p:nvPr>
        </p:nvSpPr>
        <p:spPr/>
        <p:txBody>
          <a:bodyPr>
            <a:normAutofit/>
          </a:bodyPr>
          <a:lstStyle/>
          <a:p>
            <a:r>
              <a:rPr lang="en-US" sz="4000" dirty="0"/>
              <a:t>Talk by Adam Huddart</a:t>
            </a:r>
            <a:endParaRPr lang="en-GB" sz="4000" dirty="0"/>
          </a:p>
        </p:txBody>
      </p:sp>
      <p:sp>
        <p:nvSpPr>
          <p:cNvPr id="4" name="Slide Number Placeholder 3">
            <a:extLst>
              <a:ext uri="{FF2B5EF4-FFF2-40B4-BE49-F238E27FC236}">
                <a16:creationId xmlns:a16="http://schemas.microsoft.com/office/drawing/2014/main" id="{A3ADF67B-536F-4620-B5FD-75EB89EDA2BC}"/>
              </a:ext>
            </a:extLst>
          </p:cNvPr>
          <p:cNvSpPr>
            <a:spLocks noGrp="1"/>
          </p:cNvSpPr>
          <p:nvPr>
            <p:ph type="sldNum" sz="quarter" idx="12"/>
          </p:nvPr>
        </p:nvSpPr>
        <p:spPr/>
        <p:txBody>
          <a:bodyPr/>
          <a:lstStyle/>
          <a:p>
            <a:fld id="{1CA36EEA-5A28-4A70-BCAC-0B68DA8D366C}" type="slidenum">
              <a:rPr lang="en-GB" smtClean="0"/>
              <a:pPr/>
              <a:t>1</a:t>
            </a:fld>
            <a:endParaRPr lang="en-GB" dirty="0"/>
          </a:p>
        </p:txBody>
      </p:sp>
    </p:spTree>
    <p:extLst>
      <p:ext uri="{BB962C8B-B14F-4D97-AF65-F5344CB8AC3E}">
        <p14:creationId xmlns:p14="http://schemas.microsoft.com/office/powerpoint/2010/main" val="4070182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C2F20C-6B2E-477A-2937-995825CD0BC3}"/>
              </a:ext>
            </a:extLst>
          </p:cNvPr>
          <p:cNvSpPr/>
          <p:nvPr/>
        </p:nvSpPr>
        <p:spPr>
          <a:xfrm>
            <a:off x="403340" y="1413134"/>
            <a:ext cx="10652285" cy="1564018"/>
          </a:xfrm>
          <a:prstGeom prst="rect">
            <a:avLst/>
          </a:prstGeom>
        </p:spPr>
        <p:txBody>
          <a:bodyPr wrap="square" lIns="91440" tIns="45720" rIns="91440" bIns="45720" anchor="t">
            <a:spAutoFit/>
          </a:bodyPr>
          <a:lstStyle/>
          <a:p>
            <a:pPr marL="285750" indent="-285750">
              <a:lnSpc>
                <a:spcPct val="110000"/>
              </a:lnSpc>
              <a:spcAft>
                <a:spcPts val="1200"/>
              </a:spcAft>
              <a:buFont typeface="Arial" panose="020B0604020202020204" pitchFamily="34" charset="0"/>
              <a:buChar char="•"/>
            </a:pPr>
            <a:r>
              <a:rPr lang="en-US" dirty="0">
                <a:solidFill>
                  <a:srgbClr val="626262"/>
                </a:solidFill>
                <a:latin typeface="Palatino Linotype" panose="02040502050505030304" pitchFamily="18" charset="0"/>
                <a:cs typeface="Arial"/>
              </a:rPr>
              <a:t>We will most likely start with a 2-module stave assembly</a:t>
            </a:r>
          </a:p>
          <a:p>
            <a:pPr marL="285750" indent="-285750">
              <a:lnSpc>
                <a:spcPct val="110000"/>
              </a:lnSpc>
              <a:spcAft>
                <a:spcPts val="1200"/>
              </a:spcAft>
              <a:buFont typeface="Arial" panose="020B0604020202020204" pitchFamily="34" charset="0"/>
              <a:buChar char="•"/>
            </a:pPr>
            <a:r>
              <a:rPr lang="en-US" dirty="0">
                <a:solidFill>
                  <a:srgbClr val="626262"/>
                </a:solidFill>
                <a:latin typeface="Palatino Linotype" panose="02040502050505030304" pitchFamily="18" charset="0"/>
                <a:cs typeface="Arial"/>
              </a:rPr>
              <a:t>We can do this with the same tooling but leaving out the formers for modules 3-8 and lengthening the underside former for sensor 2</a:t>
            </a:r>
          </a:p>
          <a:p>
            <a:pPr>
              <a:lnSpc>
                <a:spcPct val="110000"/>
              </a:lnSpc>
              <a:spcAft>
                <a:spcPts val="1200"/>
              </a:spcAft>
            </a:pPr>
            <a:endParaRPr lang="en-US" sz="1600" dirty="0">
              <a:solidFill>
                <a:srgbClr val="626262"/>
              </a:solidFill>
              <a:latin typeface="Arial"/>
              <a:cs typeface="Arial"/>
            </a:endParaRPr>
          </a:p>
        </p:txBody>
      </p:sp>
      <p:grpSp>
        <p:nvGrpSpPr>
          <p:cNvPr id="14" name="Group 13">
            <a:extLst>
              <a:ext uri="{FF2B5EF4-FFF2-40B4-BE49-F238E27FC236}">
                <a16:creationId xmlns:a16="http://schemas.microsoft.com/office/drawing/2014/main" id="{CDAC87EF-9921-373F-A4ED-12555BED0B86}"/>
              </a:ext>
            </a:extLst>
          </p:cNvPr>
          <p:cNvGrpSpPr/>
          <p:nvPr/>
        </p:nvGrpSpPr>
        <p:grpSpPr>
          <a:xfrm>
            <a:off x="2849087" y="2565249"/>
            <a:ext cx="9230476" cy="2867425"/>
            <a:chOff x="2849087" y="2766417"/>
            <a:chExt cx="9230476" cy="2867425"/>
          </a:xfrm>
        </p:grpSpPr>
        <p:pic>
          <p:nvPicPr>
            <p:cNvPr id="4" name="Picture 3">
              <a:extLst>
                <a:ext uri="{FF2B5EF4-FFF2-40B4-BE49-F238E27FC236}">
                  <a16:creationId xmlns:a16="http://schemas.microsoft.com/office/drawing/2014/main" id="{17E785A6-19E0-366E-28AE-AC26447F331A}"/>
                </a:ext>
              </a:extLst>
            </p:cNvPr>
            <p:cNvPicPr>
              <a:picLocks noChangeAspect="1"/>
            </p:cNvPicPr>
            <p:nvPr/>
          </p:nvPicPr>
          <p:blipFill rotWithShape="1">
            <a:blip r:embed="rId3"/>
            <a:srcRect r="64"/>
            <a:stretch/>
          </p:blipFill>
          <p:spPr>
            <a:xfrm>
              <a:off x="2849087" y="2766417"/>
              <a:ext cx="8206538" cy="2867425"/>
            </a:xfrm>
            <a:prstGeom prst="rect">
              <a:avLst/>
            </a:prstGeom>
            <a:effectLst>
              <a:softEdge rad="31750"/>
            </a:effectLst>
          </p:spPr>
        </p:pic>
        <p:grpSp>
          <p:nvGrpSpPr>
            <p:cNvPr id="13" name="Group 12">
              <a:extLst>
                <a:ext uri="{FF2B5EF4-FFF2-40B4-BE49-F238E27FC236}">
                  <a16:creationId xmlns:a16="http://schemas.microsoft.com/office/drawing/2014/main" id="{E56A40C0-5F48-E4A7-CCC3-7C6B3DEEEA53}"/>
                </a:ext>
              </a:extLst>
            </p:cNvPr>
            <p:cNvGrpSpPr/>
            <p:nvPr/>
          </p:nvGrpSpPr>
          <p:grpSpPr>
            <a:xfrm>
              <a:off x="9998252" y="3268132"/>
              <a:ext cx="2081311" cy="2365710"/>
              <a:chOff x="9998252" y="3268132"/>
              <a:chExt cx="2081311" cy="2365710"/>
            </a:xfrm>
          </p:grpSpPr>
          <p:pic>
            <p:nvPicPr>
              <p:cNvPr id="11" name="Picture 10">
                <a:extLst>
                  <a:ext uri="{FF2B5EF4-FFF2-40B4-BE49-F238E27FC236}">
                    <a16:creationId xmlns:a16="http://schemas.microsoft.com/office/drawing/2014/main" id="{BE165412-88AC-A99B-8D14-7490187F7006}"/>
                  </a:ext>
                </a:extLst>
              </p:cNvPr>
              <p:cNvPicPr>
                <a:picLocks noChangeAspect="1"/>
              </p:cNvPicPr>
              <p:nvPr/>
            </p:nvPicPr>
            <p:blipFill rotWithShape="1">
              <a:blip r:embed="rId3"/>
              <a:srcRect l="82608" t="63243" r="4516"/>
              <a:stretch/>
            </p:blipFill>
            <p:spPr>
              <a:xfrm>
                <a:off x="9998252" y="4579856"/>
                <a:ext cx="1057373" cy="1053986"/>
              </a:xfrm>
              <a:prstGeom prst="rect">
                <a:avLst/>
              </a:prstGeom>
            </p:spPr>
          </p:pic>
          <p:pic>
            <p:nvPicPr>
              <p:cNvPr id="9" name="Picture 8">
                <a:extLst>
                  <a:ext uri="{FF2B5EF4-FFF2-40B4-BE49-F238E27FC236}">
                    <a16:creationId xmlns:a16="http://schemas.microsoft.com/office/drawing/2014/main" id="{D7166186-92B9-8B07-B8A0-1F85CE2D618D}"/>
                  </a:ext>
                </a:extLst>
              </p:cNvPr>
              <p:cNvPicPr>
                <a:picLocks noChangeAspect="1"/>
              </p:cNvPicPr>
              <p:nvPr/>
            </p:nvPicPr>
            <p:blipFill>
              <a:blip r:embed="rId4">
                <a:clrChange>
                  <a:clrFrom>
                    <a:srgbClr val="FFFFFF"/>
                  </a:clrFrom>
                  <a:clrTo>
                    <a:srgbClr val="FFFFFF">
                      <a:alpha val="0"/>
                    </a:srgbClr>
                  </a:clrTo>
                </a:clrChange>
              </a:blip>
              <a:stretch>
                <a:fillRect/>
              </a:stretch>
            </p:blipFill>
            <p:spPr>
              <a:xfrm flipH="1">
                <a:off x="10745877" y="3268132"/>
                <a:ext cx="1333686" cy="1181265"/>
              </a:xfrm>
              <a:prstGeom prst="rect">
                <a:avLst/>
              </a:prstGeom>
            </p:spPr>
          </p:pic>
        </p:grpSp>
      </p:grpSp>
      <p:sp>
        <p:nvSpPr>
          <p:cNvPr id="2" name="Title 1">
            <a:extLst>
              <a:ext uri="{FF2B5EF4-FFF2-40B4-BE49-F238E27FC236}">
                <a16:creationId xmlns:a16="http://schemas.microsoft.com/office/drawing/2014/main" id="{3A45C9AD-6649-CA92-6ABB-76D039FA6B11}"/>
              </a:ext>
            </a:extLst>
          </p:cNvPr>
          <p:cNvSpPr>
            <a:spLocks noGrp="1"/>
          </p:cNvSpPr>
          <p:nvPr>
            <p:ph type="title"/>
          </p:nvPr>
        </p:nvSpPr>
        <p:spPr/>
        <p:txBody>
          <a:bodyPr>
            <a:normAutofit/>
          </a:bodyPr>
          <a:lstStyle/>
          <a:p>
            <a:r>
              <a:rPr lang="en-GB" sz="4400" spc="-150" dirty="0">
                <a:solidFill>
                  <a:srgbClr val="2E2D62"/>
                </a:solidFill>
                <a:latin typeface="Arial" panose="020B0604020202020204" pitchFamily="34" charset="0"/>
                <a:cs typeface="Arial" panose="020B0604020202020204" pitchFamily="34" charset="0"/>
              </a:rPr>
              <a:t>Shorter Prototypes</a:t>
            </a:r>
            <a:endParaRPr lang="en-GB" dirty="0"/>
          </a:p>
        </p:txBody>
      </p:sp>
      <p:grpSp>
        <p:nvGrpSpPr>
          <p:cNvPr id="12" name="Group 11">
            <a:extLst>
              <a:ext uri="{FF2B5EF4-FFF2-40B4-BE49-F238E27FC236}">
                <a16:creationId xmlns:a16="http://schemas.microsoft.com/office/drawing/2014/main" id="{E9FBDDF0-4210-D0BA-2A92-E679AB698B65}"/>
              </a:ext>
            </a:extLst>
          </p:cNvPr>
          <p:cNvGrpSpPr/>
          <p:nvPr/>
        </p:nvGrpSpPr>
        <p:grpSpPr>
          <a:xfrm>
            <a:off x="44458" y="5259235"/>
            <a:ext cx="3814310" cy="1564019"/>
            <a:chOff x="178570" y="5004527"/>
            <a:chExt cx="4218492" cy="1727288"/>
          </a:xfrm>
        </p:grpSpPr>
        <p:pic>
          <p:nvPicPr>
            <p:cNvPr id="5" name="Picture 4" descr="A black rectangular object with a long black line&#10;&#10;Description automatically generated">
              <a:extLst>
                <a:ext uri="{FF2B5EF4-FFF2-40B4-BE49-F238E27FC236}">
                  <a16:creationId xmlns:a16="http://schemas.microsoft.com/office/drawing/2014/main" id="{4658C785-CB8D-E121-F827-6EF00AE298F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75" b="14850"/>
            <a:stretch/>
          </p:blipFill>
          <p:spPr>
            <a:xfrm>
              <a:off x="178570" y="5004527"/>
              <a:ext cx="4218492" cy="1508290"/>
            </a:xfrm>
            <a:prstGeom prst="roundRect">
              <a:avLst>
                <a:gd name="adj" fmla="val 4792"/>
              </a:avLst>
            </a:prstGeom>
          </p:spPr>
        </p:pic>
        <p:sp>
          <p:nvSpPr>
            <p:cNvPr id="8" name="Rectangle 7">
              <a:extLst>
                <a:ext uri="{FF2B5EF4-FFF2-40B4-BE49-F238E27FC236}">
                  <a16:creationId xmlns:a16="http://schemas.microsoft.com/office/drawing/2014/main" id="{F43B0F34-7743-1C01-4385-41757782C599}"/>
                </a:ext>
              </a:extLst>
            </p:cNvPr>
            <p:cNvSpPr/>
            <p:nvPr/>
          </p:nvSpPr>
          <p:spPr>
            <a:xfrm>
              <a:off x="178570" y="6293819"/>
              <a:ext cx="4218492" cy="43799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Test Section : 50-micron layer thickness</a:t>
              </a:r>
            </a:p>
          </p:txBody>
        </p:sp>
      </p:grpSp>
      <p:sp>
        <p:nvSpPr>
          <p:cNvPr id="6" name="Callout: Line 5">
            <a:extLst>
              <a:ext uri="{FF2B5EF4-FFF2-40B4-BE49-F238E27FC236}">
                <a16:creationId xmlns:a16="http://schemas.microsoft.com/office/drawing/2014/main" id="{0C73C147-0F3F-E3E1-F2DD-B43B415CAD34}"/>
              </a:ext>
            </a:extLst>
          </p:cNvPr>
          <p:cNvSpPr/>
          <p:nvPr/>
        </p:nvSpPr>
        <p:spPr>
          <a:xfrm>
            <a:off x="6334812" y="5351808"/>
            <a:ext cx="2696066" cy="929361"/>
          </a:xfrm>
          <a:prstGeom prst="borderCallout1">
            <a:avLst>
              <a:gd name="adj1" fmla="val 3588"/>
              <a:gd name="adj2" fmla="val 98857"/>
              <a:gd name="adj3" fmla="val -72979"/>
              <a:gd name="adj4" fmla="val 11760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Required modified (longer) version of underside former</a:t>
            </a:r>
          </a:p>
        </p:txBody>
      </p:sp>
    </p:spTree>
    <p:extLst>
      <p:ext uri="{BB962C8B-B14F-4D97-AF65-F5344CB8AC3E}">
        <p14:creationId xmlns:p14="http://schemas.microsoft.com/office/powerpoint/2010/main" val="3172461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75ED3-3279-787F-F205-6DF0B2681299}"/>
              </a:ext>
            </a:extLst>
          </p:cNvPr>
          <p:cNvSpPr>
            <a:spLocks noGrp="1"/>
          </p:cNvSpPr>
          <p:nvPr>
            <p:ph type="title"/>
          </p:nvPr>
        </p:nvSpPr>
        <p:spPr/>
        <p:txBody>
          <a:bodyPr/>
          <a:lstStyle/>
          <a:p>
            <a:r>
              <a:rPr lang="en-GB" dirty="0"/>
              <a:t>Module Assembly Tooling</a:t>
            </a:r>
          </a:p>
        </p:txBody>
      </p:sp>
      <p:sp>
        <p:nvSpPr>
          <p:cNvPr id="3" name="Content Placeholder 2">
            <a:extLst>
              <a:ext uri="{FF2B5EF4-FFF2-40B4-BE49-F238E27FC236}">
                <a16:creationId xmlns:a16="http://schemas.microsoft.com/office/drawing/2014/main" id="{E9A6007D-6A7C-FCF1-5A0F-908690AAC6B2}"/>
              </a:ext>
            </a:extLst>
          </p:cNvPr>
          <p:cNvSpPr>
            <a:spLocks noGrp="1"/>
          </p:cNvSpPr>
          <p:nvPr>
            <p:ph idx="1"/>
          </p:nvPr>
        </p:nvSpPr>
        <p:spPr/>
        <p:txBody>
          <a:bodyPr/>
          <a:lstStyle/>
          <a:p>
            <a:r>
              <a:rPr lang="en-GB" dirty="0"/>
              <a:t>Assemble the EIC-LAS (QTY 2) into a state where they can be easily tested (through connections on the bridge FPC) and transferred (repeatably and accurately) onto the stave structure.</a:t>
            </a:r>
          </a:p>
          <a:p>
            <a:endParaRPr lang="en-GB" dirty="0"/>
          </a:p>
          <a:p>
            <a:r>
              <a:rPr lang="en-GB" dirty="0"/>
              <a:t>Component List</a:t>
            </a:r>
          </a:p>
          <a:p>
            <a:pPr lvl="1"/>
            <a:r>
              <a:rPr lang="en-GB" dirty="0"/>
              <a:t>2x EIC-LAS</a:t>
            </a:r>
          </a:p>
          <a:p>
            <a:pPr lvl="1"/>
            <a:r>
              <a:rPr lang="en-GB" dirty="0"/>
              <a:t>1x Kapton Carrier</a:t>
            </a:r>
          </a:p>
          <a:p>
            <a:pPr lvl="1"/>
            <a:r>
              <a:rPr lang="en-GB" dirty="0"/>
              <a:t>2x Ancillary ASIC</a:t>
            </a:r>
          </a:p>
          <a:p>
            <a:pPr lvl="1"/>
            <a:r>
              <a:rPr lang="en-GB" dirty="0"/>
              <a:t>1x Bridge FPC</a:t>
            </a:r>
          </a:p>
          <a:p>
            <a:pPr lvl="1"/>
            <a:r>
              <a:rPr lang="en-GB" dirty="0">
                <a:solidFill>
                  <a:schemeClr val="bg1">
                    <a:lumMod val="65000"/>
                  </a:schemeClr>
                </a:solidFill>
              </a:rPr>
              <a:t>TBD 1x Kapton Cover Strip</a:t>
            </a:r>
          </a:p>
          <a:p>
            <a:endParaRPr lang="en-GB" dirty="0"/>
          </a:p>
        </p:txBody>
      </p:sp>
      <p:sp>
        <p:nvSpPr>
          <p:cNvPr id="4" name="Slide Number Placeholder 3">
            <a:extLst>
              <a:ext uri="{FF2B5EF4-FFF2-40B4-BE49-F238E27FC236}">
                <a16:creationId xmlns:a16="http://schemas.microsoft.com/office/drawing/2014/main" id="{C56BB972-E2D4-366D-BCCE-1B1580ABEC82}"/>
              </a:ext>
            </a:extLst>
          </p:cNvPr>
          <p:cNvSpPr>
            <a:spLocks noGrp="1"/>
          </p:cNvSpPr>
          <p:nvPr>
            <p:ph type="sldNum" sz="quarter" idx="12"/>
          </p:nvPr>
        </p:nvSpPr>
        <p:spPr/>
        <p:txBody>
          <a:bodyPr/>
          <a:lstStyle/>
          <a:p>
            <a:fld id="{1CA36EEA-5A28-4A70-BCAC-0B68DA8D366C}" type="slidenum">
              <a:rPr lang="en-GB" smtClean="0"/>
              <a:pPr/>
              <a:t>11</a:t>
            </a:fld>
            <a:endParaRPr lang="en-GB" dirty="0"/>
          </a:p>
        </p:txBody>
      </p:sp>
      <p:pic>
        <p:nvPicPr>
          <p:cNvPr id="5" name="Picture 4">
            <a:extLst>
              <a:ext uri="{FF2B5EF4-FFF2-40B4-BE49-F238E27FC236}">
                <a16:creationId xmlns:a16="http://schemas.microsoft.com/office/drawing/2014/main" id="{3F3FEA1F-2CEB-80E4-696D-23C95A67C24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656548" y="3064541"/>
            <a:ext cx="5697252" cy="3291809"/>
          </a:xfrm>
          <a:prstGeom prst="rect">
            <a:avLst/>
          </a:prstGeom>
        </p:spPr>
      </p:pic>
    </p:spTree>
    <p:extLst>
      <p:ext uri="{BB962C8B-B14F-4D97-AF65-F5344CB8AC3E}">
        <p14:creationId xmlns:p14="http://schemas.microsoft.com/office/powerpoint/2010/main" val="1786521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8075-F75A-2F07-DD5B-3093F055C619}"/>
              </a:ext>
            </a:extLst>
          </p:cNvPr>
          <p:cNvSpPr>
            <a:spLocks noGrp="1"/>
          </p:cNvSpPr>
          <p:nvPr>
            <p:ph type="title"/>
          </p:nvPr>
        </p:nvSpPr>
        <p:spPr/>
        <p:txBody>
          <a:bodyPr/>
          <a:lstStyle/>
          <a:p>
            <a:r>
              <a:rPr lang="en-GB" dirty="0"/>
              <a:t>Sensor Mounting</a:t>
            </a:r>
          </a:p>
        </p:txBody>
      </p:sp>
      <p:sp>
        <p:nvSpPr>
          <p:cNvPr id="3" name="Content Placeholder 2">
            <a:extLst>
              <a:ext uri="{FF2B5EF4-FFF2-40B4-BE49-F238E27FC236}">
                <a16:creationId xmlns:a16="http://schemas.microsoft.com/office/drawing/2014/main" id="{CD626EA4-36E9-BE76-4303-92BF60650214}"/>
              </a:ext>
            </a:extLst>
          </p:cNvPr>
          <p:cNvSpPr>
            <a:spLocks noGrp="1"/>
          </p:cNvSpPr>
          <p:nvPr>
            <p:ph idx="1"/>
          </p:nvPr>
        </p:nvSpPr>
        <p:spPr>
          <a:xfrm>
            <a:off x="838200" y="2011679"/>
            <a:ext cx="5617464" cy="4165283"/>
          </a:xfrm>
        </p:spPr>
        <p:txBody>
          <a:bodyPr>
            <a:normAutofit/>
          </a:bodyPr>
          <a:lstStyle/>
          <a:p>
            <a:r>
              <a:rPr lang="en-GB" sz="2400" dirty="0"/>
              <a:t>Silicon wafer will be cut into 5 &amp; 6 RSU LAS (100x20 &amp; 120x20mm)</a:t>
            </a:r>
          </a:p>
          <a:p>
            <a:r>
              <a:rPr lang="en-GB" sz="2400" dirty="0"/>
              <a:t>Sensors need to be picked up and placed onto a jig where it will be aligned and bent (by applying load) onto a convex vacuum pad </a:t>
            </a:r>
          </a:p>
        </p:txBody>
      </p:sp>
      <p:pic>
        <p:nvPicPr>
          <p:cNvPr id="5" name="Sensor Bending Jig">
            <a:hlinkClick r:id="" action="ppaction://media"/>
            <a:extLst>
              <a:ext uri="{FF2B5EF4-FFF2-40B4-BE49-F238E27FC236}">
                <a16:creationId xmlns:a16="http://schemas.microsoft.com/office/drawing/2014/main" id="{05FE645A-F1A8-5EEF-9478-3EC49ED64193}"/>
              </a:ext>
            </a:extLst>
          </p:cNvPr>
          <p:cNvPicPr>
            <a:picLocks noGrp="1" noChangeAspect="1"/>
          </p:cNvPicPr>
          <p:nvPr>
            <p:ph sz="half" idx="4294967295"/>
            <a:videoFile r:link="rId2"/>
            <p:extLst>
              <p:ext uri="{DAA4B4D4-6D71-4841-9C94-3DE7FCFB9230}">
                <p14:media xmlns:p14="http://schemas.microsoft.com/office/powerpoint/2010/main" r:embed="rId1"/>
              </p:ext>
            </p:extLst>
          </p:nvPr>
        </p:nvPicPr>
        <p:blipFill>
          <a:blip r:embed="rId4"/>
          <a:stretch>
            <a:fillRect/>
          </a:stretch>
        </p:blipFill>
        <p:spPr>
          <a:xfrm>
            <a:off x="6782186" y="1758572"/>
            <a:ext cx="4571614" cy="4571615"/>
          </a:xfrm>
        </p:spPr>
      </p:pic>
    </p:spTree>
    <p:extLst>
      <p:ext uri="{BB962C8B-B14F-4D97-AF65-F5344CB8AC3E}">
        <p14:creationId xmlns:p14="http://schemas.microsoft.com/office/powerpoint/2010/main" val="380959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4426-8248-F686-1574-CDD9F1C211C1}"/>
              </a:ext>
            </a:extLst>
          </p:cNvPr>
          <p:cNvSpPr>
            <a:spLocks noGrp="1"/>
          </p:cNvSpPr>
          <p:nvPr>
            <p:ph type="title"/>
          </p:nvPr>
        </p:nvSpPr>
        <p:spPr/>
        <p:txBody>
          <a:bodyPr>
            <a:noAutofit/>
          </a:bodyPr>
          <a:lstStyle/>
          <a:p>
            <a:r>
              <a:rPr lang="en-GB" sz="2800" dirty="0"/>
              <a:t>Assembly Procedure – Module Transfer Tooling</a:t>
            </a:r>
          </a:p>
        </p:txBody>
      </p:sp>
      <p:sp>
        <p:nvSpPr>
          <p:cNvPr id="13" name="Content Placeholder 12">
            <a:extLst>
              <a:ext uri="{FF2B5EF4-FFF2-40B4-BE49-F238E27FC236}">
                <a16:creationId xmlns:a16="http://schemas.microsoft.com/office/drawing/2014/main" id="{C73ECB90-44C0-2B4E-DD7B-F10B44AB1AD0}"/>
              </a:ext>
            </a:extLst>
          </p:cNvPr>
          <p:cNvSpPr>
            <a:spLocks noGrp="1"/>
          </p:cNvSpPr>
          <p:nvPr>
            <p:ph idx="1"/>
          </p:nvPr>
        </p:nvSpPr>
        <p:spPr>
          <a:xfrm>
            <a:off x="101600" y="1494043"/>
            <a:ext cx="4631386" cy="3077958"/>
          </a:xfrm>
        </p:spPr>
        <p:txBody>
          <a:bodyPr>
            <a:normAutofit/>
          </a:bodyPr>
          <a:lstStyle/>
          <a:p>
            <a:r>
              <a:rPr lang="en-GB" sz="2400" dirty="0"/>
              <a:t>EIC-LAS are glues onto the </a:t>
            </a:r>
            <a:r>
              <a:rPr lang="en-GB" sz="2400" dirty="0" err="1"/>
              <a:t>kapton</a:t>
            </a:r>
            <a:r>
              <a:rPr lang="en-GB" sz="2400" dirty="0"/>
              <a:t> carrier in the assembly tooling</a:t>
            </a:r>
          </a:p>
          <a:p>
            <a:r>
              <a:rPr lang="en-GB" sz="2400" dirty="0"/>
              <a:t>Wire/bump/tab bonds between EIC –LAS and FPC/ASIC can be made</a:t>
            </a:r>
          </a:p>
          <a:p>
            <a:r>
              <a:rPr lang="en-GB" sz="2400" dirty="0"/>
              <a:t>Module Assembly Tooling becomes the transfer tooling</a:t>
            </a:r>
          </a:p>
        </p:txBody>
      </p:sp>
      <p:pic>
        <p:nvPicPr>
          <p:cNvPr id="14" name="Module Assembly Tool Final">
            <a:hlinkClick r:id="" action="ppaction://media"/>
            <a:extLst>
              <a:ext uri="{FF2B5EF4-FFF2-40B4-BE49-F238E27FC236}">
                <a16:creationId xmlns:a16="http://schemas.microsoft.com/office/drawing/2014/main" id="{D95AF800-3081-0940-0F4C-6D58F0770319}"/>
              </a:ext>
            </a:extLst>
          </p:cNvPr>
          <p:cNvPicPr>
            <a:picLocks noGrp="1" noChangeAspect="1"/>
          </p:cNvPicPr>
          <p:nvPr>
            <p:ph sz="half" idx="4294967295"/>
            <a:videoFile r:link="rId2"/>
            <p:extLst>
              <p:ext uri="{DAA4B4D4-6D71-4841-9C94-3DE7FCFB9230}">
                <p14:media xmlns:p14="http://schemas.microsoft.com/office/powerpoint/2010/main" r:embed="rId1"/>
              </p:ext>
            </p:extLst>
          </p:nvPr>
        </p:nvPicPr>
        <p:blipFill>
          <a:blip r:embed="rId4"/>
          <a:stretch>
            <a:fillRect/>
          </a:stretch>
        </p:blipFill>
        <p:spPr>
          <a:xfrm>
            <a:off x="4992688" y="1295400"/>
            <a:ext cx="7199312" cy="5562600"/>
          </a:xfrm>
        </p:spPr>
      </p:pic>
      <p:sp>
        <p:nvSpPr>
          <p:cNvPr id="15" name="Callout: Line 14">
            <a:extLst>
              <a:ext uri="{FF2B5EF4-FFF2-40B4-BE49-F238E27FC236}">
                <a16:creationId xmlns:a16="http://schemas.microsoft.com/office/drawing/2014/main" id="{C18A2A6C-50CD-405C-770F-44244E2B911C}"/>
              </a:ext>
            </a:extLst>
          </p:cNvPr>
          <p:cNvSpPr/>
          <p:nvPr/>
        </p:nvSpPr>
        <p:spPr>
          <a:xfrm>
            <a:off x="9226974" y="2979737"/>
            <a:ext cx="2126826" cy="521547"/>
          </a:xfrm>
          <a:prstGeom prst="borderCallout1">
            <a:avLst>
              <a:gd name="adj1" fmla="val -730"/>
              <a:gd name="adj2" fmla="val -371"/>
              <a:gd name="adj3" fmla="val -65422"/>
              <a:gd name="adj4" fmla="val -744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Transfer Tooling</a:t>
            </a:r>
          </a:p>
        </p:txBody>
      </p:sp>
      <p:grpSp>
        <p:nvGrpSpPr>
          <p:cNvPr id="9" name="Group 8">
            <a:extLst>
              <a:ext uri="{FF2B5EF4-FFF2-40B4-BE49-F238E27FC236}">
                <a16:creationId xmlns:a16="http://schemas.microsoft.com/office/drawing/2014/main" id="{1131C922-E621-9614-BF7F-8330223E81DF}"/>
              </a:ext>
            </a:extLst>
          </p:cNvPr>
          <p:cNvGrpSpPr/>
          <p:nvPr/>
        </p:nvGrpSpPr>
        <p:grpSpPr>
          <a:xfrm>
            <a:off x="9895121" y="1444161"/>
            <a:ext cx="2195279" cy="1350474"/>
            <a:chOff x="168614" y="5142401"/>
            <a:chExt cx="2195279" cy="1350474"/>
          </a:xfrm>
        </p:grpSpPr>
        <p:sp>
          <p:nvSpPr>
            <p:cNvPr id="10" name="Rectangle 9">
              <a:extLst>
                <a:ext uri="{FF2B5EF4-FFF2-40B4-BE49-F238E27FC236}">
                  <a16:creationId xmlns:a16="http://schemas.microsoft.com/office/drawing/2014/main" id="{AECC2F1E-2E0D-AB48-400A-544EEAE8BFBA}"/>
                </a:ext>
              </a:extLst>
            </p:cNvPr>
            <p:cNvSpPr/>
            <p:nvPr/>
          </p:nvSpPr>
          <p:spPr>
            <a:xfrm>
              <a:off x="168614" y="5142401"/>
              <a:ext cx="2195279" cy="1350474"/>
            </a:xfrm>
            <a:prstGeom prst="rect">
              <a:avLst/>
            </a:prstGeom>
            <a:solidFill>
              <a:schemeClr val="accent1">
                <a:alpha val="40000"/>
              </a:schemeClr>
            </a:solidFill>
            <a:ln>
              <a:solidFill>
                <a:schemeClr val="accent1">
                  <a:shade val="15000"/>
                  <a:alpha val="94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noAutofit/>
            </a:bodyPr>
            <a:lstStyle/>
            <a:p>
              <a:r>
                <a:rPr lang="en-GB" sz="1100" dirty="0"/>
                <a:t>Material Legend</a:t>
              </a:r>
            </a:p>
            <a:p>
              <a:endParaRPr lang="en-GB" sz="1100" dirty="0"/>
            </a:p>
            <a:p>
              <a:r>
                <a:rPr lang="en-GB" sz="1100" dirty="0"/>
                <a:t>            Aluminium </a:t>
              </a:r>
            </a:p>
            <a:p>
              <a:endParaRPr lang="en-GB" sz="300" dirty="0"/>
            </a:p>
            <a:p>
              <a:r>
                <a:rPr lang="en-GB" sz="1100" dirty="0"/>
                <a:t>            PEEK</a:t>
              </a:r>
            </a:p>
            <a:p>
              <a:endParaRPr lang="en-GB" sz="600" dirty="0"/>
            </a:p>
            <a:p>
              <a:r>
                <a:rPr lang="en-GB" sz="1100" dirty="0"/>
                <a:t>            316 Stainless (Bolts Yellow)</a:t>
              </a:r>
            </a:p>
            <a:p>
              <a:endParaRPr lang="en-GB" sz="600" dirty="0"/>
            </a:p>
            <a:p>
              <a:r>
                <a:rPr lang="en-GB" sz="1100" dirty="0"/>
                <a:t>            Kapton</a:t>
              </a:r>
            </a:p>
            <a:p>
              <a:r>
                <a:rPr lang="en-GB" sz="1200" dirty="0"/>
                <a:t> </a:t>
              </a:r>
            </a:p>
          </p:txBody>
        </p:sp>
        <p:sp>
          <p:nvSpPr>
            <p:cNvPr id="11" name="Rectangle 10">
              <a:extLst>
                <a:ext uri="{FF2B5EF4-FFF2-40B4-BE49-F238E27FC236}">
                  <a16:creationId xmlns:a16="http://schemas.microsoft.com/office/drawing/2014/main" id="{ED5D97C0-0568-D626-E4D3-94BDBB09A4CF}"/>
                </a:ext>
              </a:extLst>
            </p:cNvPr>
            <p:cNvSpPr/>
            <p:nvPr/>
          </p:nvSpPr>
          <p:spPr>
            <a:xfrm>
              <a:off x="277419" y="5523796"/>
              <a:ext cx="291829" cy="125162"/>
            </a:xfrm>
            <a:prstGeom prst="rect">
              <a:avLst/>
            </a:prstGeom>
            <a:solidFill>
              <a:srgbClr val="0606B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72D0380-4D4B-69AC-3AFC-FC93C07A6A83}"/>
                </a:ext>
              </a:extLst>
            </p:cNvPr>
            <p:cNvSpPr/>
            <p:nvPr/>
          </p:nvSpPr>
          <p:spPr>
            <a:xfrm>
              <a:off x="277419" y="5760867"/>
              <a:ext cx="291829" cy="125162"/>
            </a:xfrm>
            <a:prstGeom prst="rect">
              <a:avLst/>
            </a:prstGeom>
            <a:solidFill>
              <a:srgbClr val="DBDB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F5D796F-F84F-6EF1-85FF-C0A7F82BC766}"/>
                </a:ext>
              </a:extLst>
            </p:cNvPr>
            <p:cNvSpPr/>
            <p:nvPr/>
          </p:nvSpPr>
          <p:spPr>
            <a:xfrm>
              <a:off x="277419" y="6005288"/>
              <a:ext cx="291829" cy="125162"/>
            </a:xfrm>
            <a:prstGeom prst="rect">
              <a:avLst/>
            </a:prstGeom>
            <a:solidFill>
              <a:srgbClr val="81818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F3D1F619-C077-DA65-4F95-AC607D259D27}"/>
                </a:ext>
              </a:extLst>
            </p:cNvPr>
            <p:cNvSpPr/>
            <p:nvPr/>
          </p:nvSpPr>
          <p:spPr>
            <a:xfrm>
              <a:off x="277419" y="6261169"/>
              <a:ext cx="291829" cy="123336"/>
            </a:xfrm>
            <a:prstGeom prst="rect">
              <a:avLst/>
            </a:prstGeom>
            <a:solidFill>
              <a:srgbClr val="F8F711"/>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6" name="Picture 5">
            <a:extLst>
              <a:ext uri="{FF2B5EF4-FFF2-40B4-BE49-F238E27FC236}">
                <a16:creationId xmlns:a16="http://schemas.microsoft.com/office/drawing/2014/main" id="{0E2EE805-178B-1C4C-CCEE-E4BC0164812C}"/>
              </a:ext>
            </a:extLst>
          </p:cNvPr>
          <p:cNvPicPr>
            <a:picLocks noChangeAspect="1"/>
          </p:cNvPicPr>
          <p:nvPr/>
        </p:nvPicPr>
        <p:blipFill>
          <a:blip r:embed="rId5"/>
          <a:stretch>
            <a:fillRect/>
          </a:stretch>
        </p:blipFill>
        <p:spPr>
          <a:xfrm>
            <a:off x="225527" y="4675032"/>
            <a:ext cx="2059314" cy="2077247"/>
          </a:xfrm>
          <a:prstGeom prst="rect">
            <a:avLst/>
          </a:prstGeom>
        </p:spPr>
      </p:pic>
      <p:pic>
        <p:nvPicPr>
          <p:cNvPr id="8" name="Picture 7">
            <a:extLst>
              <a:ext uri="{FF2B5EF4-FFF2-40B4-BE49-F238E27FC236}">
                <a16:creationId xmlns:a16="http://schemas.microsoft.com/office/drawing/2014/main" id="{0C2FE95B-D0F3-F298-05CB-1916622C98FA}"/>
              </a:ext>
            </a:extLst>
          </p:cNvPr>
          <p:cNvPicPr>
            <a:picLocks noChangeAspect="1"/>
          </p:cNvPicPr>
          <p:nvPr/>
        </p:nvPicPr>
        <p:blipFill>
          <a:blip r:embed="rId6"/>
          <a:stretch>
            <a:fillRect/>
          </a:stretch>
        </p:blipFill>
        <p:spPr>
          <a:xfrm>
            <a:off x="2638404" y="4675032"/>
            <a:ext cx="2094582" cy="2077247"/>
          </a:xfrm>
          <a:prstGeom prst="rect">
            <a:avLst/>
          </a:prstGeom>
        </p:spPr>
      </p:pic>
    </p:spTree>
    <p:extLst>
      <p:ext uri="{BB962C8B-B14F-4D97-AF65-F5344CB8AC3E}">
        <p14:creationId xmlns:p14="http://schemas.microsoft.com/office/powerpoint/2010/main" val="161018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28" fill="hold"/>
                                        <p:tgtEl>
                                          <p:spTgt spid="14"/>
                                        </p:tgtEl>
                                      </p:cBhvr>
                                    </p:cmd>
                                  </p:childTnLst>
                                </p:cTn>
                              </p:par>
                            </p:childTnLst>
                          </p:cTn>
                        </p:par>
                        <p:par>
                          <p:cTn id="7" fill="hold">
                            <p:stCondLst>
                              <p:cond delay="8428"/>
                            </p:stCondLst>
                            <p:childTnLst>
                              <p:par>
                                <p:cTn id="8" presetID="10"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4"/>
                </p:tgtEl>
              </p:cMediaNode>
            </p:video>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4"/>
                                        </p:tgtEl>
                                      </p:cBhvr>
                                    </p:cmd>
                                  </p:childTnLst>
                                </p:cTn>
                              </p:par>
                            </p:childTnLst>
                          </p:cTn>
                        </p:par>
                      </p:childTnLst>
                    </p:cTn>
                  </p:par>
                </p:childTnLst>
              </p:cTn>
              <p:nextCondLst>
                <p:cond evt="onClick" delay="0">
                  <p:tgtEl>
                    <p:spTgt spid="14"/>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1EC04-0229-30F2-3B5E-2A64B176FC4B}"/>
              </a:ext>
            </a:extLst>
          </p:cNvPr>
          <p:cNvSpPr>
            <a:spLocks noGrp="1"/>
          </p:cNvSpPr>
          <p:nvPr>
            <p:ph type="title"/>
          </p:nvPr>
        </p:nvSpPr>
        <p:spPr/>
        <p:txBody>
          <a:bodyPr/>
          <a:lstStyle/>
          <a:p>
            <a:r>
              <a:rPr lang="en-GB" dirty="0"/>
              <a:t>Module Installation Tool</a:t>
            </a:r>
          </a:p>
        </p:txBody>
      </p:sp>
      <p:sp>
        <p:nvSpPr>
          <p:cNvPr id="3" name="Content Placeholder 2">
            <a:extLst>
              <a:ext uri="{FF2B5EF4-FFF2-40B4-BE49-F238E27FC236}">
                <a16:creationId xmlns:a16="http://schemas.microsoft.com/office/drawing/2014/main" id="{CF99CC01-AC21-4ED8-C7A7-FC345CC641DE}"/>
              </a:ext>
            </a:extLst>
          </p:cNvPr>
          <p:cNvSpPr>
            <a:spLocks noGrp="1"/>
          </p:cNvSpPr>
          <p:nvPr>
            <p:ph idx="1"/>
          </p:nvPr>
        </p:nvSpPr>
        <p:spPr>
          <a:xfrm>
            <a:off x="206062" y="1440445"/>
            <a:ext cx="5170868" cy="4736518"/>
          </a:xfrm>
        </p:spPr>
        <p:txBody>
          <a:bodyPr/>
          <a:lstStyle/>
          <a:p>
            <a:r>
              <a:rPr lang="en-GB" dirty="0"/>
              <a:t>Stave transferred onto module installation tooling</a:t>
            </a:r>
          </a:p>
          <a:p>
            <a:r>
              <a:rPr lang="en-GB" dirty="0"/>
              <a:t>Module transfer tooling aligns with reference features on the installation tooling</a:t>
            </a:r>
          </a:p>
          <a:p>
            <a:r>
              <a:rPr lang="en-GB" dirty="0"/>
              <a:t>Two installation tools, one for 4 topside modules, one for bottom side.</a:t>
            </a:r>
          </a:p>
        </p:txBody>
      </p:sp>
      <p:sp>
        <p:nvSpPr>
          <p:cNvPr id="4" name="Slide Number Placeholder 3">
            <a:extLst>
              <a:ext uri="{FF2B5EF4-FFF2-40B4-BE49-F238E27FC236}">
                <a16:creationId xmlns:a16="http://schemas.microsoft.com/office/drawing/2014/main" id="{D912D1FC-2BDA-C751-8AD8-FA93B23C6D2B}"/>
              </a:ext>
            </a:extLst>
          </p:cNvPr>
          <p:cNvSpPr>
            <a:spLocks noGrp="1"/>
          </p:cNvSpPr>
          <p:nvPr>
            <p:ph type="sldNum" sz="quarter" idx="12"/>
          </p:nvPr>
        </p:nvSpPr>
        <p:spPr/>
        <p:txBody>
          <a:bodyPr/>
          <a:lstStyle/>
          <a:p>
            <a:fld id="{1CA36EEA-5A28-4A70-BCAC-0B68DA8D366C}" type="slidenum">
              <a:rPr lang="en-GB" smtClean="0"/>
              <a:pPr/>
              <a:t>14</a:t>
            </a:fld>
            <a:endParaRPr lang="en-GB" dirty="0"/>
          </a:p>
        </p:txBody>
      </p:sp>
      <p:pic>
        <p:nvPicPr>
          <p:cNvPr id="5" name="Picture 4">
            <a:extLst>
              <a:ext uri="{FF2B5EF4-FFF2-40B4-BE49-F238E27FC236}">
                <a16:creationId xmlns:a16="http://schemas.microsoft.com/office/drawing/2014/main" id="{593A8561-9632-89E9-4BA2-5DB04B8AC5F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892634" y="1690688"/>
            <a:ext cx="7299366" cy="4320032"/>
          </a:xfrm>
          <a:prstGeom prst="rect">
            <a:avLst/>
          </a:prstGeom>
        </p:spPr>
      </p:pic>
    </p:spTree>
    <p:extLst>
      <p:ext uri="{BB962C8B-B14F-4D97-AF65-F5344CB8AC3E}">
        <p14:creationId xmlns:p14="http://schemas.microsoft.com/office/powerpoint/2010/main" val="222419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a:xfrm>
            <a:off x="838200" y="2298192"/>
            <a:ext cx="10515600" cy="3878770"/>
          </a:xfrm>
        </p:spPr>
        <p:txBody>
          <a:bodyPr>
            <a:normAutofit/>
          </a:bodyPr>
          <a:lstStyle/>
          <a:p>
            <a:pPr>
              <a:defRPr/>
            </a:pPr>
            <a:r>
              <a:rPr lang="en-GB" sz="2000" dirty="0"/>
              <a:t>L4 will use 5x1 RSU (Repeat Sensor Units) LAS</a:t>
            </a:r>
          </a:p>
          <a:p>
            <a:pPr>
              <a:defRPr/>
            </a:pPr>
            <a:r>
              <a:rPr lang="en-GB" sz="2000" dirty="0"/>
              <a:t>Prototype parts/tooling only designed for 5 RSU sensor</a:t>
            </a:r>
          </a:p>
        </p:txBody>
      </p:sp>
      <p:grpSp>
        <p:nvGrpSpPr>
          <p:cNvPr id="4" name="Group 3"/>
          <p:cNvGrpSpPr/>
          <p:nvPr/>
        </p:nvGrpSpPr>
        <p:grpSpPr>
          <a:xfrm>
            <a:off x="2895600" y="3808704"/>
            <a:ext cx="5763868" cy="1951530"/>
            <a:chOff x="6163190" y="1034826"/>
            <a:chExt cx="5763868" cy="1951530"/>
          </a:xfrm>
        </p:grpSpPr>
        <p:pic>
          <p:nvPicPr>
            <p:cNvPr id="11" name="Picture 10" descr="A black and white rectangular box with blue letters&#10;&#10;Description automatically generated">
              <a:extLst>
                <a:ext uri="{FF2B5EF4-FFF2-40B4-BE49-F238E27FC236}">
                  <a16:creationId xmlns:a16="http://schemas.microsoft.com/office/drawing/2014/main" id="{68562E28-7081-58A2-6282-9FECDF6E20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65"/>
            <a:stretch/>
          </p:blipFill>
          <p:spPr>
            <a:xfrm>
              <a:off x="6582294" y="1203003"/>
              <a:ext cx="4771506" cy="975369"/>
            </a:xfrm>
            <a:prstGeom prst="rect">
              <a:avLst/>
            </a:prstGeom>
          </p:spPr>
        </p:pic>
        <p:sp>
          <p:nvSpPr>
            <p:cNvPr id="10" name="TextBox 9">
              <a:extLst>
                <a:ext uri="{FF2B5EF4-FFF2-40B4-BE49-F238E27FC236}">
                  <a16:creationId xmlns:a16="http://schemas.microsoft.com/office/drawing/2014/main" id="{922A1C02-775D-F6D1-D449-92E39656AE7C}"/>
                </a:ext>
              </a:extLst>
            </p:cNvPr>
            <p:cNvSpPr txBox="1"/>
            <p:nvPr/>
          </p:nvSpPr>
          <p:spPr bwMode="auto">
            <a:xfrm>
              <a:off x="6163190" y="1766068"/>
              <a:ext cx="936104" cy="307777"/>
            </a:xfrm>
            <a:prstGeom prst="rect">
              <a:avLst/>
            </a:prstGeom>
            <a:noFill/>
          </p:spPr>
          <p:txBody>
            <a:bodyPr wrap="square" rtlCol="0">
              <a:spAutoFit/>
            </a:bodyPr>
            <a:lstStyle/>
            <a:p>
              <a:r>
                <a:rPr lang="en-GB" sz="1400" dirty="0"/>
                <a:t>EIC-LAS</a:t>
              </a:r>
              <a:endParaRPr lang="en-GB" dirty="0"/>
            </a:p>
          </p:txBody>
        </p:sp>
        <p:sp>
          <p:nvSpPr>
            <p:cNvPr id="7" name="TextBox 6">
              <a:extLst>
                <a:ext uri="{FF2B5EF4-FFF2-40B4-BE49-F238E27FC236}">
                  <a16:creationId xmlns:a16="http://schemas.microsoft.com/office/drawing/2014/main" id="{AD2F692E-4379-FE95-BD43-CEDA412CA793}"/>
                </a:ext>
              </a:extLst>
            </p:cNvPr>
            <p:cNvSpPr txBox="1"/>
            <p:nvPr/>
          </p:nvSpPr>
          <p:spPr bwMode="auto">
            <a:xfrm>
              <a:off x="10166307" y="1058468"/>
              <a:ext cx="934825" cy="276999"/>
            </a:xfrm>
            <a:prstGeom prst="rect">
              <a:avLst/>
            </a:prstGeom>
            <a:noFill/>
          </p:spPr>
          <p:txBody>
            <a:bodyPr wrap="square">
              <a:spAutoFit/>
            </a:bodyPr>
            <a:lstStyle/>
            <a:p>
              <a:pPr algn="ctr"/>
              <a:r>
                <a:rPr lang="en-GB" sz="1200" dirty="0">
                  <a:solidFill>
                    <a:srgbClr val="7030A0"/>
                  </a:solidFill>
                </a:rPr>
                <a:t>REC:</a:t>
              </a:r>
            </a:p>
          </p:txBody>
        </p:sp>
        <p:sp>
          <p:nvSpPr>
            <p:cNvPr id="8" name="TextBox 7">
              <a:extLst>
                <a:ext uri="{FF2B5EF4-FFF2-40B4-BE49-F238E27FC236}">
                  <a16:creationId xmlns:a16="http://schemas.microsoft.com/office/drawing/2014/main" id="{27CFED25-290D-36DF-46DF-E41BEF8F80A7}"/>
                </a:ext>
              </a:extLst>
            </p:cNvPr>
            <p:cNvSpPr txBox="1"/>
            <p:nvPr/>
          </p:nvSpPr>
          <p:spPr bwMode="auto">
            <a:xfrm>
              <a:off x="6739524" y="1034826"/>
              <a:ext cx="861594" cy="276999"/>
            </a:xfrm>
            <a:prstGeom prst="rect">
              <a:avLst/>
            </a:prstGeom>
            <a:noFill/>
          </p:spPr>
          <p:txBody>
            <a:bodyPr wrap="square">
              <a:spAutoFit/>
            </a:bodyPr>
            <a:lstStyle/>
            <a:p>
              <a:pPr algn="ctr"/>
              <a:r>
                <a:rPr lang="en-GB" sz="1200" dirty="0">
                  <a:solidFill>
                    <a:schemeClr val="accent5"/>
                  </a:solidFill>
                </a:rPr>
                <a:t>LEC:</a:t>
              </a:r>
            </a:p>
          </p:txBody>
        </p:sp>
        <p:sp>
          <p:nvSpPr>
            <p:cNvPr id="14" name="Rectangle 13"/>
            <p:cNvSpPr/>
            <p:nvPr/>
          </p:nvSpPr>
          <p:spPr>
            <a:xfrm>
              <a:off x="10156965" y="1274723"/>
              <a:ext cx="1008000" cy="4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B054467C-4217-CD2B-2164-D6D93BCC2E92}"/>
                </a:ext>
              </a:extLst>
            </p:cNvPr>
            <p:cNvSpPr txBox="1"/>
            <p:nvPr/>
          </p:nvSpPr>
          <p:spPr>
            <a:xfrm>
              <a:off x="10057662" y="1245058"/>
              <a:ext cx="1152128" cy="461665"/>
            </a:xfrm>
            <a:prstGeom prst="rect">
              <a:avLst/>
            </a:prstGeom>
            <a:noFill/>
          </p:spPr>
          <p:txBody>
            <a:bodyPr wrap="square" rtlCol="0">
              <a:spAutoFit/>
            </a:bodyPr>
            <a:lstStyle/>
            <a:p>
              <a:pPr algn="ctr"/>
              <a:r>
                <a:rPr lang="en-GB" sz="1200" dirty="0">
                  <a:solidFill>
                    <a:srgbClr val="7030A0"/>
                  </a:solidFill>
                </a:rPr>
                <a:t>(stitching plan termination)</a:t>
              </a:r>
            </a:p>
          </p:txBody>
        </p:sp>
        <p:cxnSp>
          <p:nvCxnSpPr>
            <p:cNvPr id="26" name="Straight Arrow Connector 25"/>
            <p:cNvCxnSpPr/>
            <p:nvPr/>
          </p:nvCxnSpPr>
          <p:spPr>
            <a:xfrm flipV="1">
              <a:off x="10662576" y="1766068"/>
              <a:ext cx="0" cy="412304"/>
            </a:xfrm>
            <a:prstGeom prst="straightConnector1">
              <a:avLst/>
            </a:prstGeom>
            <a:ln>
              <a:solidFill>
                <a:srgbClr val="2B202B"/>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382459" y="2358140"/>
              <a:ext cx="3111305" cy="0"/>
            </a:xfrm>
            <a:prstGeom prst="straightConnector1">
              <a:avLst/>
            </a:prstGeom>
            <a:ln>
              <a:solidFill>
                <a:srgbClr val="2B202B"/>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404711" y="2432358"/>
              <a:ext cx="1941342" cy="553998"/>
            </a:xfrm>
            <a:prstGeom prst="rect">
              <a:avLst/>
            </a:prstGeom>
            <a:noFill/>
          </p:spPr>
          <p:txBody>
            <a:bodyPr wrap="square" rtlCol="0">
              <a:spAutoFit/>
            </a:bodyPr>
            <a:lstStyle/>
            <a:p>
              <a:r>
                <a:rPr lang="en-GB" sz="1200" dirty="0"/>
                <a:t>Length L4  ~ 114 mm</a:t>
              </a:r>
            </a:p>
            <a:p>
              <a:r>
                <a:rPr lang="en-GB" sz="1200" dirty="0"/>
                <a:t>Length L3  ~ 136 mm  </a:t>
              </a:r>
              <a:r>
                <a:rPr lang="en-GB" dirty="0"/>
                <a:t> </a:t>
              </a:r>
            </a:p>
          </p:txBody>
        </p:sp>
        <p:sp>
          <p:nvSpPr>
            <p:cNvPr id="30" name="TextBox 29"/>
            <p:cNvSpPr txBox="1"/>
            <p:nvPr/>
          </p:nvSpPr>
          <p:spPr>
            <a:xfrm>
              <a:off x="10660965" y="1860199"/>
              <a:ext cx="1266093" cy="276999"/>
            </a:xfrm>
            <a:prstGeom prst="rect">
              <a:avLst/>
            </a:prstGeom>
            <a:noFill/>
          </p:spPr>
          <p:txBody>
            <a:bodyPr wrap="square" rtlCol="0">
              <a:spAutoFit/>
            </a:bodyPr>
            <a:lstStyle/>
            <a:p>
              <a:r>
                <a:rPr lang="en-GB" sz="1200" dirty="0"/>
                <a:t>~ 20 mm</a:t>
              </a:r>
              <a:endParaRPr lang="en-GB" dirty="0"/>
            </a:p>
          </p:txBody>
        </p:sp>
      </p:grpSp>
    </p:spTree>
    <p:extLst>
      <p:ext uri="{BB962C8B-B14F-4D97-AF65-F5344CB8AC3E}">
        <p14:creationId xmlns:p14="http://schemas.microsoft.com/office/powerpoint/2010/main" val="166795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BA716-CA5B-3D7F-DE06-894A5853C633}"/>
              </a:ext>
            </a:extLst>
          </p:cNvPr>
          <p:cNvSpPr>
            <a:spLocks noGrp="1"/>
          </p:cNvSpPr>
          <p:nvPr>
            <p:ph type="title"/>
          </p:nvPr>
        </p:nvSpPr>
        <p:spPr/>
        <p:txBody>
          <a:bodyPr>
            <a:normAutofit/>
          </a:bodyPr>
          <a:lstStyle/>
          <a:p>
            <a:r>
              <a:rPr lang="en-GB" dirty="0"/>
              <a:t>EIC-LAS Module Layout</a:t>
            </a:r>
          </a:p>
        </p:txBody>
      </p:sp>
      <p:sp>
        <p:nvSpPr>
          <p:cNvPr id="4" name="Slide Number Placeholder 3">
            <a:extLst>
              <a:ext uri="{FF2B5EF4-FFF2-40B4-BE49-F238E27FC236}">
                <a16:creationId xmlns:a16="http://schemas.microsoft.com/office/drawing/2014/main" id="{498209DF-550F-3644-F3DF-B6B3B594FD0D}"/>
              </a:ext>
            </a:extLst>
          </p:cNvPr>
          <p:cNvSpPr>
            <a:spLocks noGrp="1"/>
          </p:cNvSpPr>
          <p:nvPr>
            <p:ph type="sldNum" sz="quarter" idx="12"/>
          </p:nvPr>
        </p:nvSpPr>
        <p:spPr/>
        <p:txBody>
          <a:bodyPr/>
          <a:lstStyle/>
          <a:p>
            <a:fld id="{1CA36EEA-5A28-4A70-BCAC-0B68DA8D366C}" type="slidenum">
              <a:rPr lang="en-GB" smtClean="0"/>
              <a:pPr/>
              <a:t>3</a:t>
            </a:fld>
            <a:endParaRPr lang="en-GB" dirty="0"/>
          </a:p>
        </p:txBody>
      </p:sp>
      <p:pic>
        <p:nvPicPr>
          <p:cNvPr id="13" name="Picture 12">
            <a:extLst>
              <a:ext uri="{FF2B5EF4-FFF2-40B4-BE49-F238E27FC236}">
                <a16:creationId xmlns:a16="http://schemas.microsoft.com/office/drawing/2014/main" id="{C43FC015-3309-DD35-95AF-E8F66F4DBC5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24500" y="1362075"/>
            <a:ext cx="6667500" cy="5495925"/>
          </a:xfrm>
          <a:prstGeom prst="rect">
            <a:avLst/>
          </a:prstGeom>
        </p:spPr>
      </p:pic>
      <p:sp>
        <p:nvSpPr>
          <p:cNvPr id="14" name="Line Callout 1 6">
            <a:extLst>
              <a:ext uri="{FF2B5EF4-FFF2-40B4-BE49-F238E27FC236}">
                <a16:creationId xmlns:a16="http://schemas.microsoft.com/office/drawing/2014/main" id="{5496BC26-730C-CA1F-1CBF-E6E69DF01CD3}"/>
              </a:ext>
            </a:extLst>
          </p:cNvPr>
          <p:cNvSpPr/>
          <p:nvPr/>
        </p:nvSpPr>
        <p:spPr>
          <a:xfrm>
            <a:off x="6281642" y="5336897"/>
            <a:ext cx="1663246" cy="376518"/>
          </a:xfrm>
          <a:prstGeom prst="borderCallout1">
            <a:avLst>
              <a:gd name="adj1" fmla="val 2330"/>
              <a:gd name="adj2" fmla="val 43589"/>
              <a:gd name="adj3" fmla="val -131689"/>
              <a:gd name="adj4" fmla="val 59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err="1"/>
              <a:t>Kapton</a:t>
            </a:r>
            <a:r>
              <a:rPr lang="en-GB" dirty="0"/>
              <a:t> Carrier</a:t>
            </a:r>
          </a:p>
        </p:txBody>
      </p:sp>
      <p:sp>
        <p:nvSpPr>
          <p:cNvPr id="15" name="Line Callout 1 7">
            <a:extLst>
              <a:ext uri="{FF2B5EF4-FFF2-40B4-BE49-F238E27FC236}">
                <a16:creationId xmlns:a16="http://schemas.microsoft.com/office/drawing/2014/main" id="{C413FED7-AE8C-9958-8EF7-A6D854EE7FF4}"/>
              </a:ext>
            </a:extLst>
          </p:cNvPr>
          <p:cNvSpPr/>
          <p:nvPr/>
        </p:nvSpPr>
        <p:spPr>
          <a:xfrm>
            <a:off x="11320936" y="931756"/>
            <a:ext cx="566263" cy="376518"/>
          </a:xfrm>
          <a:prstGeom prst="borderCallout1">
            <a:avLst>
              <a:gd name="adj1" fmla="val 98937"/>
              <a:gd name="adj2" fmla="val 41694"/>
              <a:gd name="adj3" fmla="val 243838"/>
              <a:gd name="adj4" fmla="val -5293"/>
            </a:avLst>
          </a:prstGeom>
          <a:solidFill>
            <a:schemeClr val="tx1">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REC</a:t>
            </a:r>
          </a:p>
        </p:txBody>
      </p:sp>
      <p:sp>
        <p:nvSpPr>
          <p:cNvPr id="16" name="Line Callout 1 8">
            <a:extLst>
              <a:ext uri="{FF2B5EF4-FFF2-40B4-BE49-F238E27FC236}">
                <a16:creationId xmlns:a16="http://schemas.microsoft.com/office/drawing/2014/main" id="{5C7DF9E1-9D8D-F114-3BE1-37C526820923}"/>
              </a:ext>
            </a:extLst>
          </p:cNvPr>
          <p:cNvSpPr/>
          <p:nvPr/>
        </p:nvSpPr>
        <p:spPr>
          <a:xfrm>
            <a:off x="5917248" y="2557945"/>
            <a:ext cx="566263" cy="376518"/>
          </a:xfrm>
          <a:prstGeom prst="borderCallout1">
            <a:avLst>
              <a:gd name="adj1" fmla="val 43427"/>
              <a:gd name="adj2" fmla="val 98597"/>
              <a:gd name="adj3" fmla="val 125879"/>
              <a:gd name="adj4" fmla="val 170028"/>
            </a:avLst>
          </a:prstGeom>
          <a:solidFill>
            <a:schemeClr val="accent1">
              <a:lumMod val="40000"/>
              <a:lumOff val="6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LEC</a:t>
            </a:r>
          </a:p>
        </p:txBody>
      </p:sp>
      <p:sp>
        <p:nvSpPr>
          <p:cNvPr id="17" name="Line Callout 1 9">
            <a:extLst>
              <a:ext uri="{FF2B5EF4-FFF2-40B4-BE49-F238E27FC236}">
                <a16:creationId xmlns:a16="http://schemas.microsoft.com/office/drawing/2014/main" id="{686BFB08-8D61-79A2-279C-1436B08F290D}"/>
              </a:ext>
            </a:extLst>
          </p:cNvPr>
          <p:cNvSpPr/>
          <p:nvPr/>
        </p:nvSpPr>
        <p:spPr>
          <a:xfrm>
            <a:off x="7183405" y="1502325"/>
            <a:ext cx="1114754" cy="646600"/>
          </a:xfrm>
          <a:prstGeom prst="borderCallout1">
            <a:avLst>
              <a:gd name="adj1" fmla="val 96889"/>
              <a:gd name="adj2" fmla="val 45579"/>
              <a:gd name="adj3" fmla="val 184515"/>
              <a:gd name="adj4" fmla="val -9031"/>
            </a:avLst>
          </a:prstGeom>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GB" dirty="0"/>
              <a:t>ASIC and Bridge</a:t>
            </a:r>
          </a:p>
        </p:txBody>
      </p:sp>
      <p:sp>
        <p:nvSpPr>
          <p:cNvPr id="18" name="Content Placeholder 2">
            <a:extLst>
              <a:ext uri="{FF2B5EF4-FFF2-40B4-BE49-F238E27FC236}">
                <a16:creationId xmlns:a16="http://schemas.microsoft.com/office/drawing/2014/main" id="{F6015B3B-2D21-9EBD-F004-FC34E541E8BC}"/>
              </a:ext>
            </a:extLst>
          </p:cNvPr>
          <p:cNvSpPr txBox="1">
            <a:spLocks/>
          </p:cNvSpPr>
          <p:nvPr/>
        </p:nvSpPr>
        <p:spPr>
          <a:xfrm>
            <a:off x="687977" y="1825625"/>
            <a:ext cx="533182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EIS-LAS are built into a module for testing and wire bonding.</a:t>
            </a:r>
          </a:p>
          <a:p>
            <a:pPr marL="0" indent="0">
              <a:buFont typeface="Arial" panose="020B0604020202020204" pitchFamily="34" charset="0"/>
              <a:buNone/>
            </a:pPr>
            <a:r>
              <a:rPr lang="en-GB" sz="2000" dirty="0"/>
              <a:t>Modules are built separately and adhesively mounted onto stave structure.</a:t>
            </a:r>
          </a:p>
          <a:p>
            <a:pPr marL="0" indent="0">
              <a:buFont typeface="Arial" panose="020B0604020202020204" pitchFamily="34" charset="0"/>
              <a:buNone/>
            </a:pPr>
            <a:endParaRPr lang="en-GB" sz="2000" dirty="0"/>
          </a:p>
          <a:p>
            <a:pPr marL="0" indent="0">
              <a:buFont typeface="Arial" panose="020B0604020202020204" pitchFamily="34" charset="0"/>
              <a:buNone/>
            </a:pPr>
            <a:r>
              <a:rPr lang="en-GB" sz="2000" dirty="0"/>
              <a:t>Modules are comprised of:</a:t>
            </a:r>
          </a:p>
          <a:p>
            <a:r>
              <a:rPr lang="en-GB" sz="2000" dirty="0"/>
              <a:t>Kapton carrier – serves as an electrical insulation layer &amp; bonding surface</a:t>
            </a:r>
          </a:p>
          <a:p>
            <a:r>
              <a:rPr lang="en-GB" sz="2000" dirty="0"/>
              <a:t>2 EIC-LAS mounted side by side             (2x6 or 2x5 RSU)</a:t>
            </a:r>
          </a:p>
          <a:p>
            <a:r>
              <a:rPr lang="en-GB" sz="2000" dirty="0"/>
              <a:t>Ancillary ASIC (one ASIC per EIC LAS)</a:t>
            </a:r>
          </a:p>
          <a:p>
            <a:r>
              <a:rPr lang="en-GB" sz="2000" dirty="0"/>
              <a:t>Bridge FPC (Flexible Printed Circuit)</a:t>
            </a:r>
          </a:p>
          <a:p>
            <a:endParaRPr lang="en-GB" sz="2000" dirty="0"/>
          </a:p>
          <a:p>
            <a:endParaRPr lang="en-GB" sz="2000" dirty="0"/>
          </a:p>
          <a:p>
            <a:endParaRPr lang="en-GB" sz="2000" dirty="0"/>
          </a:p>
          <a:p>
            <a:endParaRPr lang="en-GB" dirty="0"/>
          </a:p>
        </p:txBody>
      </p:sp>
    </p:spTree>
    <p:extLst>
      <p:ext uri="{BB962C8B-B14F-4D97-AF65-F5344CB8AC3E}">
        <p14:creationId xmlns:p14="http://schemas.microsoft.com/office/powerpoint/2010/main" val="95059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Outer Barrel Layout</a:t>
            </a:r>
          </a:p>
        </p:txBody>
      </p:sp>
      <p:sp>
        <p:nvSpPr>
          <p:cNvPr id="6" name="Content Placeholder 5"/>
          <p:cNvSpPr>
            <a:spLocks noGrp="1"/>
          </p:cNvSpPr>
          <p:nvPr>
            <p:ph idx="1"/>
          </p:nvPr>
        </p:nvSpPr>
        <p:spPr>
          <a:xfrm>
            <a:off x="104504" y="2360023"/>
            <a:ext cx="7060494" cy="4366092"/>
          </a:xfrm>
        </p:spPr>
        <p:txBody>
          <a:bodyPr>
            <a:normAutofit/>
          </a:bodyPr>
          <a:lstStyle/>
          <a:p>
            <a:r>
              <a:rPr lang="en-GB" sz="2000" dirty="0"/>
              <a:t>Modules placed in an alternating top/bottom arrangement</a:t>
            </a:r>
          </a:p>
          <a:p>
            <a:r>
              <a:rPr lang="en-GB" sz="2000" dirty="0"/>
              <a:t>Barrel layers comprised of castellated staves</a:t>
            </a:r>
          </a:p>
          <a:p>
            <a:pPr lvl="1"/>
            <a:r>
              <a:rPr lang="en-GB" sz="2000" dirty="0"/>
              <a:t>L4 (8 x 5 RSU long EIC-LAS) at approx. 440 mm radius</a:t>
            </a:r>
          </a:p>
          <a:p>
            <a:pPr lvl="1"/>
            <a:r>
              <a:rPr lang="en-GB" sz="2000" dirty="0"/>
              <a:t>L3 (4 x 6 RSU long EIC-LAS) @ approx. 270 mm radius</a:t>
            </a:r>
          </a:p>
          <a:p>
            <a:endParaRPr lang="en-GB" sz="2000" dirty="0"/>
          </a:p>
          <a:p>
            <a:r>
              <a:rPr lang="en-GB" sz="2000" dirty="0"/>
              <a:t>Modules are currently arranged for a minimum of overlap with a ± 10 cm interaction point and ideal radius locations</a:t>
            </a:r>
          </a:p>
          <a:p>
            <a:endParaRPr lang="en-GB" sz="2000" dirty="0"/>
          </a:p>
          <a:p>
            <a:endParaRPr lang="en-GB" sz="2000" dirty="0"/>
          </a:p>
          <a:p>
            <a:endParaRPr lang="en-GB" dirty="0"/>
          </a:p>
        </p:txBody>
      </p:sp>
      <p:pic>
        <p:nvPicPr>
          <p:cNvPr id="8" name="Content Placeholder 7">
            <a:extLst>
              <a:ext uri="{FF2B5EF4-FFF2-40B4-BE49-F238E27FC236}">
                <a16:creationId xmlns:a16="http://schemas.microsoft.com/office/drawing/2014/main" id="{6906CFAA-4F06-7A2A-25E5-8F2DA5724B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46230" y="1451660"/>
            <a:ext cx="5655323" cy="5274455"/>
          </a:xfrm>
          <a:prstGeom prst="rect">
            <a:avLst/>
          </a:prstGeom>
        </p:spPr>
      </p:pic>
      <p:grpSp>
        <p:nvGrpSpPr>
          <p:cNvPr id="9" name="Group 8">
            <a:extLst>
              <a:ext uri="{FF2B5EF4-FFF2-40B4-BE49-F238E27FC236}">
                <a16:creationId xmlns:a16="http://schemas.microsoft.com/office/drawing/2014/main" id="{87293ADC-76B0-F9EF-B730-31BF3D6962CA}"/>
              </a:ext>
            </a:extLst>
          </p:cNvPr>
          <p:cNvGrpSpPr/>
          <p:nvPr/>
        </p:nvGrpSpPr>
        <p:grpSpPr bwMode="auto">
          <a:xfrm>
            <a:off x="365212" y="1496283"/>
            <a:ext cx="7141095" cy="581313"/>
            <a:chOff x="367212" y="5029765"/>
            <a:chExt cx="7981224" cy="649703"/>
          </a:xfrm>
        </p:grpSpPr>
        <p:pic>
          <p:nvPicPr>
            <p:cNvPr id="10" name="Picture 9">
              <a:extLst>
                <a:ext uri="{FF2B5EF4-FFF2-40B4-BE49-F238E27FC236}">
                  <a16:creationId xmlns:a16="http://schemas.microsoft.com/office/drawing/2014/main" id="{AA24B12F-85E5-42F0-78A6-94D4E76405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367212" y="5429096"/>
              <a:ext cx="7981224" cy="250372"/>
            </a:xfrm>
            <a:prstGeom prst="rect">
              <a:avLst/>
            </a:prstGeom>
          </p:spPr>
        </p:pic>
        <p:sp>
          <p:nvSpPr>
            <p:cNvPr id="11" name="TextBox 10">
              <a:extLst>
                <a:ext uri="{FF2B5EF4-FFF2-40B4-BE49-F238E27FC236}">
                  <a16:creationId xmlns:a16="http://schemas.microsoft.com/office/drawing/2014/main" id="{938350B8-49BD-B605-288B-74CABECEA7B9}"/>
                </a:ext>
              </a:extLst>
            </p:cNvPr>
            <p:cNvSpPr txBox="1"/>
            <p:nvPr/>
          </p:nvSpPr>
          <p:spPr bwMode="auto">
            <a:xfrm>
              <a:off x="2326331" y="5029765"/>
              <a:ext cx="3846081" cy="412783"/>
            </a:xfrm>
            <a:prstGeom prst="rect">
              <a:avLst/>
            </a:prstGeom>
            <a:noFill/>
          </p:spPr>
          <p:txBody>
            <a:bodyPr wrap="square" rtlCol="0">
              <a:spAutoFit/>
            </a:bodyPr>
            <a:lstStyle/>
            <a:p>
              <a:pPr algn="ctr">
                <a:defRPr/>
              </a:pPr>
              <a:r>
                <a:rPr lang="en-GB" dirty="0"/>
                <a:t>OB L3 (6RSU segments)</a:t>
              </a:r>
            </a:p>
          </p:txBody>
        </p:sp>
      </p:grpSp>
    </p:spTree>
    <p:extLst>
      <p:ext uri="{BB962C8B-B14F-4D97-AF65-F5344CB8AC3E}">
        <p14:creationId xmlns:p14="http://schemas.microsoft.com/office/powerpoint/2010/main" val="167631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5552919" y="1569215"/>
            <a:ext cx="6639081" cy="5402067"/>
          </a:xfrm>
          <a:prstGeom prst="rect">
            <a:avLst/>
          </a:prstGeom>
        </p:spPr>
      </p:pic>
      <p:sp>
        <p:nvSpPr>
          <p:cNvPr id="11" name="Rectangle 10">
            <a:extLst>
              <a:ext uri="{FF2B5EF4-FFF2-40B4-BE49-F238E27FC236}">
                <a16:creationId xmlns:a16="http://schemas.microsoft.com/office/drawing/2014/main" id="{697BFE5A-7C82-E244-83C3-A634D5C30E22}"/>
              </a:ext>
            </a:extLst>
          </p:cNvPr>
          <p:cNvSpPr/>
          <p:nvPr/>
        </p:nvSpPr>
        <p:spPr>
          <a:xfrm>
            <a:off x="75378" y="1484094"/>
            <a:ext cx="6843582" cy="4962064"/>
          </a:xfrm>
          <a:prstGeom prst="rect">
            <a:avLst/>
          </a:prstGeom>
        </p:spPr>
        <p:txBody>
          <a:bodyPr wrap="square" lIns="91440" tIns="45720" rIns="91440" bIns="45720" anchor="t">
            <a:spAutoFit/>
          </a:bodyPr>
          <a:lstStyle/>
          <a:p>
            <a:pPr marL="342900" indent="-342900">
              <a:lnSpc>
                <a:spcPct val="110000"/>
              </a:lnSpc>
              <a:spcAft>
                <a:spcPts val="1200"/>
              </a:spcAft>
              <a:buFont typeface="Arial" panose="020B0604020202020204" pitchFamily="34" charset="0"/>
              <a:buChar char="•"/>
            </a:pPr>
            <a:r>
              <a:rPr lang="en-US" dirty="0">
                <a:solidFill>
                  <a:srgbClr val="626262"/>
                </a:solidFill>
                <a:latin typeface="Palatino Linotype" panose="02040502050505030304" pitchFamily="18" charset="0"/>
                <a:cs typeface="Arial"/>
              </a:rPr>
              <a:t>Combination of carbon foams and carbon fibre prepreg laminates</a:t>
            </a:r>
          </a:p>
          <a:p>
            <a:pPr marL="800100" lvl="1" indent="-342900">
              <a:lnSpc>
                <a:spcPct val="110000"/>
              </a:lnSpc>
              <a:spcAft>
                <a:spcPts val="1200"/>
              </a:spcAft>
              <a:buFont typeface="Arial" panose="020B0604020202020204" pitchFamily="34" charset="0"/>
              <a:buChar char="•"/>
            </a:pPr>
            <a:r>
              <a:rPr lang="en-US" dirty="0">
                <a:solidFill>
                  <a:srgbClr val="C37075"/>
                </a:solidFill>
                <a:latin typeface="Palatino Linotype" panose="02040502050505030304" pitchFamily="18" charset="0"/>
                <a:cs typeface="Arial"/>
              </a:rPr>
              <a:t>Central carbon fibre I-beam divides left and right                     air channels (shown in red)</a:t>
            </a:r>
          </a:p>
          <a:p>
            <a:pPr marL="800100" lvl="1" indent="-342900">
              <a:lnSpc>
                <a:spcPct val="110000"/>
              </a:lnSpc>
              <a:spcAft>
                <a:spcPts val="1200"/>
              </a:spcAft>
              <a:buFont typeface="Arial" panose="020B0604020202020204" pitchFamily="34" charset="0"/>
              <a:buChar char="•"/>
            </a:pPr>
            <a:r>
              <a:rPr lang="en-US" dirty="0">
                <a:solidFill>
                  <a:srgbClr val="626262"/>
                </a:solidFill>
                <a:latin typeface="Palatino Linotype" panose="02040502050505030304" pitchFamily="18" charset="0"/>
                <a:cs typeface="Arial"/>
              </a:rPr>
              <a:t>2 Densities of carbon foam (high porosity </a:t>
            </a:r>
            <a:r>
              <a:rPr lang="en-US" dirty="0">
                <a:solidFill>
                  <a:srgbClr val="626262"/>
                </a:solidFill>
                <a:latin typeface="Palatino Linotype" panose="02040502050505030304" pitchFamily="18" charset="0"/>
                <a:cs typeface="Arial"/>
                <a:sym typeface="Wingdings" panose="05000000000000000000" pitchFamily="2" charset="2"/>
              </a:rPr>
              <a:t> allow airflow)</a:t>
            </a:r>
            <a:endParaRPr lang="en-US" dirty="0">
              <a:solidFill>
                <a:srgbClr val="626262"/>
              </a:solidFill>
              <a:latin typeface="Palatino Linotype" panose="02040502050505030304" pitchFamily="18" charset="0"/>
              <a:cs typeface="Arial"/>
            </a:endParaRPr>
          </a:p>
          <a:p>
            <a:pPr marL="1257300" lvl="2" indent="-342900">
              <a:lnSpc>
                <a:spcPct val="110000"/>
              </a:lnSpc>
              <a:spcAft>
                <a:spcPts val="1200"/>
              </a:spcAft>
              <a:buFont typeface="Arial" panose="020B0604020202020204" pitchFamily="34" charset="0"/>
              <a:buChar char="•"/>
            </a:pPr>
            <a:r>
              <a:rPr lang="en-US" dirty="0">
                <a:solidFill>
                  <a:srgbClr val="00B050"/>
                </a:solidFill>
                <a:latin typeface="Palatino Linotype" panose="02040502050505030304" pitchFamily="18" charset="0"/>
                <a:cs typeface="Arial"/>
              </a:rPr>
              <a:t>K9 used as a heatsink, in contact with the high  power regions (ASIC &amp; LEC) to aid heat      dissipation</a:t>
            </a:r>
          </a:p>
          <a:p>
            <a:pPr marL="1257300" lvl="2" indent="-342900">
              <a:lnSpc>
                <a:spcPct val="110000"/>
              </a:lnSpc>
              <a:spcAft>
                <a:spcPts val="1200"/>
              </a:spcAft>
              <a:buFont typeface="Arial" panose="020B0604020202020204" pitchFamily="34" charset="0"/>
              <a:buChar char="•"/>
            </a:pPr>
            <a:r>
              <a:rPr lang="en-US" dirty="0">
                <a:solidFill>
                  <a:srgbClr val="2B202B"/>
                </a:solidFill>
                <a:latin typeface="Palatino Linotype" panose="02040502050505030304" pitchFamily="18" charset="0"/>
                <a:cs typeface="Arial"/>
              </a:rPr>
              <a:t>3% RVC foam </a:t>
            </a:r>
            <a:r>
              <a:rPr lang="en-US" dirty="0" err="1">
                <a:solidFill>
                  <a:srgbClr val="2B202B"/>
                </a:solidFill>
                <a:latin typeface="Palatino Linotype" panose="02040502050505030304" pitchFamily="18" charset="0"/>
                <a:cs typeface="Arial"/>
              </a:rPr>
              <a:t>longerons</a:t>
            </a:r>
            <a:r>
              <a:rPr lang="en-US" dirty="0">
                <a:solidFill>
                  <a:srgbClr val="2B202B"/>
                </a:solidFill>
                <a:latin typeface="Palatino Linotype" panose="02040502050505030304" pitchFamily="18" charset="0"/>
                <a:cs typeface="Arial"/>
              </a:rPr>
              <a:t> for structural support</a:t>
            </a:r>
          </a:p>
          <a:p>
            <a:pPr marL="800100" lvl="1" indent="-342900">
              <a:lnSpc>
                <a:spcPct val="110000"/>
              </a:lnSpc>
              <a:spcAft>
                <a:spcPts val="1200"/>
              </a:spcAft>
              <a:buFont typeface="Arial" panose="020B0604020202020204" pitchFamily="34" charset="0"/>
              <a:buChar char="•"/>
            </a:pPr>
            <a:r>
              <a:rPr lang="en-US" dirty="0">
                <a:solidFill>
                  <a:srgbClr val="2B202B"/>
                </a:solidFill>
                <a:latin typeface="Palatino Linotype" panose="02040502050505030304" pitchFamily="18" charset="0"/>
                <a:cs typeface="Arial"/>
              </a:rPr>
              <a:t>0.1mm thick 2 ply carbon fibre skins on top and bottom of the structure</a:t>
            </a:r>
          </a:p>
          <a:p>
            <a:pPr marL="800100" lvl="1" indent="-342900">
              <a:lnSpc>
                <a:spcPct val="110000"/>
              </a:lnSpc>
              <a:spcAft>
                <a:spcPts val="1200"/>
              </a:spcAft>
              <a:buFont typeface="Arial" panose="020B0604020202020204" pitchFamily="34" charset="0"/>
              <a:buChar char="•"/>
            </a:pPr>
            <a:r>
              <a:rPr lang="en-US" dirty="0">
                <a:solidFill>
                  <a:srgbClr val="FFC000"/>
                </a:solidFill>
                <a:latin typeface="Palatino Linotype" panose="02040502050505030304" pitchFamily="18" charset="0"/>
                <a:cs typeface="Arial"/>
              </a:rPr>
              <a:t>FPCs run along the longerons (shown in yellow)</a:t>
            </a:r>
          </a:p>
        </p:txBody>
      </p:sp>
      <p:pic>
        <p:nvPicPr>
          <p:cNvPr id="3" name="Picture 2"/>
          <p:cNvPicPr>
            <a:picLocks noChangeAspect="1"/>
          </p:cNvPicPr>
          <p:nvPr/>
        </p:nvPicPr>
        <p:blipFill>
          <a:blip r:embed="rId4"/>
          <a:stretch>
            <a:fillRect/>
          </a:stretch>
        </p:blipFill>
        <p:spPr>
          <a:xfrm>
            <a:off x="6366621" y="430218"/>
            <a:ext cx="1994959" cy="1667135"/>
          </a:xfrm>
          <a:prstGeom prst="ellipse">
            <a:avLst/>
          </a:prstGeom>
          <a:ln>
            <a:solidFill>
              <a:schemeClr val="tx1"/>
            </a:solidFill>
          </a:ln>
        </p:spPr>
      </p:pic>
      <p:sp>
        <p:nvSpPr>
          <p:cNvPr id="2" name="Title 1">
            <a:extLst>
              <a:ext uri="{FF2B5EF4-FFF2-40B4-BE49-F238E27FC236}">
                <a16:creationId xmlns:a16="http://schemas.microsoft.com/office/drawing/2014/main" id="{F0038E1D-3C25-846C-DB05-D1269D5A1AE7}"/>
              </a:ext>
            </a:extLst>
          </p:cNvPr>
          <p:cNvSpPr>
            <a:spLocks noGrp="1"/>
          </p:cNvSpPr>
          <p:nvPr>
            <p:ph type="title"/>
          </p:nvPr>
        </p:nvSpPr>
        <p:spPr>
          <a:xfrm>
            <a:off x="838201" y="365126"/>
            <a:ext cx="5257800" cy="743504"/>
          </a:xfrm>
        </p:spPr>
        <p:txBody>
          <a:bodyPr/>
          <a:lstStyle/>
          <a:p>
            <a:r>
              <a:rPr lang="en-GB" dirty="0"/>
              <a:t>Stave Structure</a:t>
            </a:r>
          </a:p>
        </p:txBody>
      </p:sp>
    </p:spTree>
    <p:extLst>
      <p:ext uri="{BB962C8B-B14F-4D97-AF65-F5344CB8AC3E}">
        <p14:creationId xmlns:p14="http://schemas.microsoft.com/office/powerpoint/2010/main" val="28267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1421915" y="0"/>
            <a:ext cx="10770085" cy="5762847"/>
          </a:xfrm>
          <a:prstGeom prst="rect">
            <a:avLst/>
          </a:prstGeom>
        </p:spPr>
      </p:pic>
      <p:sp>
        <p:nvSpPr>
          <p:cNvPr id="5" name="Line Callout 1 4"/>
          <p:cNvSpPr/>
          <p:nvPr/>
        </p:nvSpPr>
        <p:spPr>
          <a:xfrm>
            <a:off x="6446684" y="4915050"/>
            <a:ext cx="2033666" cy="602911"/>
          </a:xfrm>
          <a:prstGeom prst="borderCallout1">
            <a:avLst>
              <a:gd name="adj1" fmla="val 3060"/>
              <a:gd name="adj2" fmla="val 2124"/>
              <a:gd name="adj3" fmla="val -184248"/>
              <a:gd name="adj4" fmla="val -5506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High Power Density ASIC &amp; LEC</a:t>
            </a:r>
          </a:p>
        </p:txBody>
      </p:sp>
      <p:cxnSp>
        <p:nvCxnSpPr>
          <p:cNvPr id="8" name="Straight Connector 7"/>
          <p:cNvCxnSpPr/>
          <p:nvPr/>
        </p:nvCxnSpPr>
        <p:spPr>
          <a:xfrm flipV="1">
            <a:off x="5789427" y="4536926"/>
            <a:ext cx="287080" cy="108000"/>
          </a:xfrm>
          <a:prstGeom prst="line">
            <a:avLst/>
          </a:prstGeom>
        </p:spPr>
        <p:style>
          <a:lnRef idx="2">
            <a:schemeClr val="dk1">
              <a:shade val="50000"/>
            </a:schemeClr>
          </a:lnRef>
          <a:fillRef idx="1">
            <a:schemeClr val="dk1"/>
          </a:fillRef>
          <a:effectRef idx="0">
            <a:schemeClr val="dk1"/>
          </a:effectRef>
          <a:fontRef idx="minor">
            <a:schemeClr val="lt1"/>
          </a:fontRef>
        </p:style>
      </p:cxnSp>
      <p:cxnSp>
        <p:nvCxnSpPr>
          <p:cNvPr id="10" name="Straight Connector 9"/>
          <p:cNvCxnSpPr/>
          <p:nvPr/>
        </p:nvCxnSpPr>
        <p:spPr>
          <a:xfrm>
            <a:off x="5011000" y="3947487"/>
            <a:ext cx="783745" cy="709573"/>
          </a:xfrm>
          <a:prstGeom prst="line">
            <a:avLst/>
          </a:prstGeom>
        </p:spPr>
        <p:style>
          <a:lnRef idx="2">
            <a:schemeClr val="dk1">
              <a:shade val="50000"/>
            </a:schemeClr>
          </a:lnRef>
          <a:fillRef idx="1">
            <a:schemeClr val="dk1"/>
          </a:fillRef>
          <a:effectRef idx="0">
            <a:schemeClr val="dk1"/>
          </a:effectRef>
          <a:fontRef idx="minor">
            <a:schemeClr val="lt1"/>
          </a:fontRef>
        </p:style>
      </p:cxnSp>
      <p:sp>
        <p:nvSpPr>
          <p:cNvPr id="12" name="TextBox 11"/>
          <p:cNvSpPr txBox="1"/>
          <p:nvPr/>
        </p:nvSpPr>
        <p:spPr>
          <a:xfrm>
            <a:off x="2121194" y="4766194"/>
            <a:ext cx="2434856" cy="369332"/>
          </a:xfrm>
          <a:prstGeom prst="rect">
            <a:avLst/>
          </a:prstGeom>
          <a:noFill/>
        </p:spPr>
        <p:txBody>
          <a:bodyPr wrap="square" rtlCol="0">
            <a:spAutoFit/>
          </a:bodyPr>
          <a:lstStyle/>
          <a:p>
            <a:r>
              <a:rPr lang="en-GB" dirty="0"/>
              <a:t>Flow Channel 1 Inlet</a:t>
            </a:r>
          </a:p>
        </p:txBody>
      </p:sp>
      <p:sp>
        <p:nvSpPr>
          <p:cNvPr id="14" name="TextBox 13"/>
          <p:cNvSpPr txBox="1"/>
          <p:nvPr/>
        </p:nvSpPr>
        <p:spPr>
          <a:xfrm>
            <a:off x="3338622" y="1794353"/>
            <a:ext cx="1339703" cy="923330"/>
          </a:xfrm>
          <a:prstGeom prst="rect">
            <a:avLst/>
          </a:prstGeom>
          <a:noFill/>
        </p:spPr>
        <p:txBody>
          <a:bodyPr wrap="square" rtlCol="0">
            <a:spAutoFit/>
          </a:bodyPr>
          <a:lstStyle/>
          <a:p>
            <a:r>
              <a:rPr lang="en-GB" dirty="0"/>
              <a:t>Flow Channel 2 Outlet</a:t>
            </a:r>
          </a:p>
        </p:txBody>
      </p:sp>
      <p:sp>
        <p:nvSpPr>
          <p:cNvPr id="15" name="Parallelogram 14"/>
          <p:cNvSpPr/>
          <p:nvPr/>
        </p:nvSpPr>
        <p:spPr>
          <a:xfrm rot="2445600">
            <a:off x="4208785" y="3262140"/>
            <a:ext cx="460267" cy="288324"/>
          </a:xfrm>
          <a:prstGeom prst="parallelogram">
            <a:avLst>
              <a:gd name="adj" fmla="val 44962"/>
            </a:avLst>
          </a:prstGeom>
          <a:solidFill>
            <a:srgbClr val="C00000">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arallelogram 16"/>
          <p:cNvSpPr/>
          <p:nvPr/>
        </p:nvSpPr>
        <p:spPr>
          <a:xfrm rot="2445600">
            <a:off x="4737048" y="3762337"/>
            <a:ext cx="520560" cy="317383"/>
          </a:xfrm>
          <a:prstGeom prst="parallelogram">
            <a:avLst>
              <a:gd name="adj" fmla="val 53320"/>
            </a:avLst>
          </a:prstGeom>
          <a:solidFill>
            <a:schemeClr val="accent2">
              <a:lumMod val="40000"/>
              <a:lumOff val="60000"/>
              <a:alpha val="5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Up Arrow 15"/>
          <p:cNvSpPr/>
          <p:nvPr/>
        </p:nvSpPr>
        <p:spPr>
          <a:xfrm rot="8044696">
            <a:off x="4939974" y="2844693"/>
            <a:ext cx="524201" cy="1217619"/>
          </a:xfrm>
          <a:prstGeom prst="upArrow">
            <a:avLst/>
          </a:prstGeom>
          <a:gradFill flip="none" rotWithShape="1">
            <a:gsLst>
              <a:gs pos="0">
                <a:srgbClr val="C37075"/>
              </a:gs>
              <a:gs pos="100000">
                <a:schemeClr val="accent1">
                  <a:tint val="23500"/>
                  <a:satMod val="160000"/>
                </a:schemeClr>
              </a:gs>
            </a:gsLst>
            <a:lin ang="16200000" scaled="1"/>
            <a:tileRect/>
          </a:gra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a:t>Heat Flow</a:t>
            </a:r>
          </a:p>
        </p:txBody>
      </p:sp>
      <p:grpSp>
        <p:nvGrpSpPr>
          <p:cNvPr id="19" name="Group 18"/>
          <p:cNvGrpSpPr/>
          <p:nvPr/>
        </p:nvGrpSpPr>
        <p:grpSpPr>
          <a:xfrm>
            <a:off x="2656178" y="5834585"/>
            <a:ext cx="9226554" cy="850181"/>
            <a:chOff x="203196" y="1846729"/>
            <a:chExt cx="11869275" cy="1093695"/>
          </a:xfrm>
        </p:grpSpPr>
        <p:sp>
          <p:nvSpPr>
            <p:cNvPr id="20" name="Rectangle 19"/>
            <p:cNvSpPr/>
            <p:nvPr/>
          </p:nvSpPr>
          <p:spPr>
            <a:xfrm>
              <a:off x="466163" y="1846730"/>
              <a:ext cx="11319437" cy="109369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a:off x="382495" y="2523565"/>
              <a:ext cx="11689976" cy="334682"/>
            </a:xfrm>
            <a:prstGeom prst="rightArrow">
              <a:avLst/>
            </a:prstGeom>
            <a:gradFill>
              <a:gsLst>
                <a:gs pos="0">
                  <a:srgbClr val="9B4E4E"/>
                </a:gs>
                <a:gs pos="100000">
                  <a:srgbClr val="78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ight Arrow 22"/>
            <p:cNvSpPr/>
            <p:nvPr/>
          </p:nvSpPr>
          <p:spPr>
            <a:xfrm rot="10800000">
              <a:off x="203196" y="1928906"/>
              <a:ext cx="11689976" cy="334682"/>
            </a:xfrm>
            <a:prstGeom prst="rightArrow">
              <a:avLst/>
            </a:prstGeom>
            <a:gradFill>
              <a:gsLst>
                <a:gs pos="0">
                  <a:srgbClr val="9B4E4E"/>
                </a:gs>
                <a:gs pos="100000">
                  <a:srgbClr val="78FFF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723152" y="1846730"/>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040963" y="1846730"/>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358774"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676585"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5994396"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7312207"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8630018"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9947829"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11265640" y="1846729"/>
              <a:ext cx="239059" cy="1093694"/>
            </a:xfrm>
            <a:prstGeom prst="rect">
              <a:avLst/>
            </a:prstGeom>
            <a:pattFill prst="pct80">
              <a:fgClr>
                <a:schemeClr val="bg2">
                  <a:lumMod val="5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66163" y="2321859"/>
              <a:ext cx="11319437" cy="143435"/>
            </a:xfrm>
            <a:prstGeom prst="rect">
              <a:avLst/>
            </a:prstGeom>
            <a:pattFill prst="smCheck">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5D205BA0-FBBF-D796-5CCF-DE256CA7DBD7}"/>
              </a:ext>
            </a:extLst>
          </p:cNvPr>
          <p:cNvSpPr>
            <a:spLocks noGrp="1"/>
          </p:cNvSpPr>
          <p:nvPr>
            <p:ph type="title"/>
          </p:nvPr>
        </p:nvSpPr>
        <p:spPr/>
        <p:txBody>
          <a:bodyPr>
            <a:normAutofit/>
          </a:bodyPr>
          <a:lstStyle/>
          <a:p>
            <a:r>
              <a:rPr lang="en-GB" sz="4400" dirty="0">
                <a:latin typeface="+mj-lt"/>
                <a:ea typeface="+mj-ea"/>
                <a:cs typeface="+mj-cs"/>
              </a:rPr>
              <a:t>Internal</a:t>
            </a:r>
            <a:r>
              <a:rPr lang="en-GB" sz="4400" b="1" spc="-150" dirty="0">
                <a:solidFill>
                  <a:srgbClr val="2E2D62"/>
                </a:solidFill>
                <a:latin typeface="+mj-lt"/>
                <a:cs typeface="Arial" panose="020B0604020202020204" pitchFamily="34" charset="0"/>
              </a:rPr>
              <a:t> </a:t>
            </a:r>
            <a:r>
              <a:rPr lang="en-GB" sz="4400" dirty="0">
                <a:latin typeface="+mj-lt"/>
                <a:ea typeface="+mj-ea"/>
                <a:cs typeface="+mj-cs"/>
              </a:rPr>
              <a:t>Air Channel</a:t>
            </a:r>
            <a:endParaRPr lang="en-GB" dirty="0"/>
          </a:p>
        </p:txBody>
      </p:sp>
    </p:spTree>
    <p:extLst>
      <p:ext uri="{BB962C8B-B14F-4D97-AF65-F5344CB8AC3E}">
        <p14:creationId xmlns:p14="http://schemas.microsoft.com/office/powerpoint/2010/main" val="74766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12820-7045-6BCD-59C1-CDADE5959FDE}"/>
              </a:ext>
            </a:extLst>
          </p:cNvPr>
          <p:cNvSpPr>
            <a:spLocks noGrp="1"/>
          </p:cNvSpPr>
          <p:nvPr>
            <p:ph type="ctrTitle"/>
          </p:nvPr>
        </p:nvSpPr>
        <p:spPr/>
        <p:txBody>
          <a:bodyPr/>
          <a:lstStyle/>
          <a:p>
            <a:r>
              <a:rPr lang="en-GB" dirty="0"/>
              <a:t>Tooling</a:t>
            </a:r>
          </a:p>
        </p:txBody>
      </p:sp>
      <p:sp>
        <p:nvSpPr>
          <p:cNvPr id="6" name="Subtitle 5">
            <a:extLst>
              <a:ext uri="{FF2B5EF4-FFF2-40B4-BE49-F238E27FC236}">
                <a16:creationId xmlns:a16="http://schemas.microsoft.com/office/drawing/2014/main" id="{943D9484-73A3-9BB6-72A3-45FAC944E188}"/>
              </a:ext>
            </a:extLst>
          </p:cNvPr>
          <p:cNvSpPr>
            <a:spLocks noGrp="1"/>
          </p:cNvSpPr>
          <p:nvPr>
            <p:ph type="subTitle" idx="1"/>
          </p:nvPr>
        </p:nvSpPr>
        <p:spPr/>
        <p:txBody>
          <a:bodyPr/>
          <a:lstStyle/>
          <a:p>
            <a:r>
              <a:rPr lang="en-GB" b="1" dirty="0"/>
              <a:t>Stave Structure Assembly Tooling</a:t>
            </a:r>
          </a:p>
          <a:p>
            <a:r>
              <a:rPr lang="en-GB" dirty="0"/>
              <a:t>Module Assembly Tooling</a:t>
            </a:r>
          </a:p>
          <a:p>
            <a:r>
              <a:rPr lang="en-GB" dirty="0"/>
              <a:t>Module Installation Tooling</a:t>
            </a:r>
          </a:p>
          <a:p>
            <a:endParaRPr lang="en-GB" dirty="0"/>
          </a:p>
        </p:txBody>
      </p:sp>
      <p:sp>
        <p:nvSpPr>
          <p:cNvPr id="4" name="Slide Number Placeholder 3">
            <a:extLst>
              <a:ext uri="{FF2B5EF4-FFF2-40B4-BE49-F238E27FC236}">
                <a16:creationId xmlns:a16="http://schemas.microsoft.com/office/drawing/2014/main" id="{CD548144-E723-E585-65D5-9273BDDA1B52}"/>
              </a:ext>
            </a:extLst>
          </p:cNvPr>
          <p:cNvSpPr>
            <a:spLocks noGrp="1"/>
          </p:cNvSpPr>
          <p:nvPr>
            <p:ph type="sldNum" sz="quarter" idx="12"/>
          </p:nvPr>
        </p:nvSpPr>
        <p:spPr/>
        <p:txBody>
          <a:bodyPr/>
          <a:lstStyle/>
          <a:p>
            <a:fld id="{1CA36EEA-5A28-4A70-BCAC-0B68DA8D366C}" type="slidenum">
              <a:rPr lang="en-GB" smtClean="0"/>
              <a:pPr/>
              <a:t>7</a:t>
            </a:fld>
            <a:endParaRPr lang="en-GB" dirty="0"/>
          </a:p>
        </p:txBody>
      </p:sp>
    </p:spTree>
    <p:extLst>
      <p:ext uri="{BB962C8B-B14F-4D97-AF65-F5344CB8AC3E}">
        <p14:creationId xmlns:p14="http://schemas.microsoft.com/office/powerpoint/2010/main" val="208307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7BFE5A-7C82-E244-83C3-A634D5C30E22}"/>
              </a:ext>
            </a:extLst>
          </p:cNvPr>
          <p:cNvSpPr/>
          <p:nvPr/>
        </p:nvSpPr>
        <p:spPr>
          <a:xfrm>
            <a:off x="300399" y="3430183"/>
            <a:ext cx="11591202" cy="2971070"/>
          </a:xfrm>
          <a:prstGeom prst="rect">
            <a:avLst/>
          </a:prstGeom>
        </p:spPr>
        <p:txBody>
          <a:bodyPr wrap="square" lIns="91440" tIns="45720" rIns="91440" bIns="45720" anchor="t">
            <a:spAutoFit/>
          </a:bodyPr>
          <a:lstStyle/>
          <a:p>
            <a:pPr marL="285750" indent="-285750">
              <a:lnSpc>
                <a:spcPct val="110000"/>
              </a:lnSpc>
              <a:spcAft>
                <a:spcPts val="1200"/>
              </a:spcAft>
              <a:buFont typeface="Arial" panose="020B0604020202020204" pitchFamily="34" charset="0"/>
              <a:buChar char="•"/>
            </a:pPr>
            <a:r>
              <a:rPr lang="en-US" dirty="0">
                <a:solidFill>
                  <a:srgbClr val="626262"/>
                </a:solidFill>
                <a:latin typeface="Arial"/>
                <a:cs typeface="Arial"/>
              </a:rPr>
              <a:t>2 Part </a:t>
            </a:r>
            <a:r>
              <a:rPr lang="en-US" dirty="0" err="1">
                <a:solidFill>
                  <a:srgbClr val="626262"/>
                </a:solidFill>
                <a:latin typeface="Arial"/>
                <a:cs typeface="Arial"/>
              </a:rPr>
              <a:t>mould</a:t>
            </a:r>
            <a:r>
              <a:rPr lang="en-US" dirty="0">
                <a:solidFill>
                  <a:srgbClr val="626262"/>
                </a:solidFill>
                <a:latin typeface="Arial"/>
                <a:cs typeface="Arial"/>
              </a:rPr>
              <a:t> (+ some internal supports for I beam) cured in a heated press</a:t>
            </a:r>
          </a:p>
          <a:p>
            <a:pPr marL="285750" indent="-285750">
              <a:lnSpc>
                <a:spcPct val="110000"/>
              </a:lnSpc>
              <a:spcAft>
                <a:spcPts val="1200"/>
              </a:spcAft>
              <a:buFont typeface="Arial" panose="020B0604020202020204" pitchFamily="34" charset="0"/>
              <a:buChar char="•"/>
            </a:pPr>
            <a:r>
              <a:rPr lang="en-US" dirty="0">
                <a:solidFill>
                  <a:srgbClr val="626262"/>
                </a:solidFill>
                <a:latin typeface="Arial"/>
                <a:cs typeface="Arial"/>
              </a:rPr>
              <a:t>Base of </a:t>
            </a:r>
            <a:r>
              <a:rPr lang="en-US" dirty="0" err="1">
                <a:solidFill>
                  <a:srgbClr val="626262"/>
                </a:solidFill>
                <a:latin typeface="Arial"/>
                <a:cs typeface="Arial"/>
              </a:rPr>
              <a:t>mould</a:t>
            </a:r>
            <a:r>
              <a:rPr lang="en-US" dirty="0">
                <a:solidFill>
                  <a:srgbClr val="626262"/>
                </a:solidFill>
                <a:latin typeface="Arial"/>
                <a:cs typeface="Arial"/>
              </a:rPr>
              <a:t> made from 6 mm thick carbon fibre sheet</a:t>
            </a:r>
          </a:p>
          <a:p>
            <a:pPr marL="742950" lvl="1" indent="-285750">
              <a:lnSpc>
                <a:spcPct val="110000"/>
              </a:lnSpc>
              <a:spcAft>
                <a:spcPts val="1200"/>
              </a:spcAft>
              <a:buFont typeface="Arial" panose="020B0604020202020204" pitchFamily="34" charset="0"/>
              <a:buChar char="•"/>
            </a:pPr>
            <a:r>
              <a:rPr lang="en-US" dirty="0">
                <a:solidFill>
                  <a:srgbClr val="626262"/>
                </a:solidFill>
                <a:latin typeface="Arial"/>
                <a:cs typeface="Arial"/>
              </a:rPr>
              <a:t>Minimize/match CTE of </a:t>
            </a:r>
            <a:r>
              <a:rPr lang="en-US" dirty="0" err="1">
                <a:solidFill>
                  <a:srgbClr val="626262"/>
                </a:solidFill>
                <a:latin typeface="Arial"/>
                <a:cs typeface="Arial"/>
              </a:rPr>
              <a:t>mould</a:t>
            </a:r>
            <a:r>
              <a:rPr lang="en-US" dirty="0">
                <a:solidFill>
                  <a:srgbClr val="626262"/>
                </a:solidFill>
                <a:latin typeface="Arial"/>
                <a:cs typeface="Arial"/>
              </a:rPr>
              <a:t> to the stave to reduce internal stress/warping of stave</a:t>
            </a:r>
          </a:p>
          <a:p>
            <a:pPr marL="742950" lvl="1" indent="-285750">
              <a:lnSpc>
                <a:spcPct val="110000"/>
              </a:lnSpc>
              <a:spcAft>
                <a:spcPts val="1200"/>
              </a:spcAft>
              <a:buFont typeface="Arial" panose="020B0604020202020204" pitchFamily="34" charset="0"/>
              <a:buChar char="•"/>
            </a:pPr>
            <a:r>
              <a:rPr lang="en-US" dirty="0">
                <a:solidFill>
                  <a:srgbClr val="626262"/>
                </a:solidFill>
                <a:latin typeface="Arial"/>
                <a:cs typeface="Arial"/>
              </a:rPr>
              <a:t>Components shown in </a:t>
            </a:r>
            <a:r>
              <a:rPr lang="en-US" b="1" dirty="0">
                <a:solidFill>
                  <a:srgbClr val="2D2DFF"/>
                </a:solidFill>
                <a:latin typeface="Arial"/>
                <a:cs typeface="Arial"/>
              </a:rPr>
              <a:t>bl</a:t>
            </a:r>
            <a:r>
              <a:rPr lang="en-US" b="1" dirty="0">
                <a:solidFill>
                  <a:srgbClr val="17FFFF"/>
                </a:solidFill>
                <a:latin typeface="Arial"/>
                <a:cs typeface="Arial"/>
              </a:rPr>
              <a:t>ue</a:t>
            </a:r>
            <a:r>
              <a:rPr lang="en-US" dirty="0">
                <a:solidFill>
                  <a:srgbClr val="626262"/>
                </a:solidFill>
                <a:latin typeface="Arial"/>
                <a:cs typeface="Arial"/>
              </a:rPr>
              <a:t> are </a:t>
            </a:r>
            <a:r>
              <a:rPr lang="en-US" dirty="0" err="1">
                <a:solidFill>
                  <a:srgbClr val="626262"/>
                </a:solidFill>
                <a:latin typeface="Arial"/>
                <a:cs typeface="Arial"/>
              </a:rPr>
              <a:t>aluminium</a:t>
            </a:r>
            <a:r>
              <a:rPr lang="en-US" dirty="0">
                <a:solidFill>
                  <a:srgbClr val="626262"/>
                </a:solidFill>
                <a:latin typeface="Arial"/>
                <a:cs typeface="Arial"/>
              </a:rPr>
              <a:t>, each component (max ~140mm long) is pinned at the center to avoid expansion tolerance stack</a:t>
            </a:r>
          </a:p>
          <a:p>
            <a:pPr marL="742950" lvl="1" indent="-285750">
              <a:lnSpc>
                <a:spcPct val="110000"/>
              </a:lnSpc>
              <a:spcAft>
                <a:spcPts val="1200"/>
              </a:spcAft>
              <a:buFont typeface="Arial" panose="020B0604020202020204" pitchFamily="34" charset="0"/>
              <a:buChar char="•"/>
            </a:pPr>
            <a:r>
              <a:rPr lang="en-US" dirty="0">
                <a:solidFill>
                  <a:srgbClr val="626262"/>
                </a:solidFill>
                <a:latin typeface="Arial"/>
                <a:cs typeface="Arial"/>
              </a:rPr>
              <a:t>Sections can be wire EDM cut and post machined</a:t>
            </a:r>
          </a:p>
          <a:p>
            <a:pPr>
              <a:lnSpc>
                <a:spcPct val="110000"/>
              </a:lnSpc>
              <a:spcAft>
                <a:spcPts val="1200"/>
              </a:spcAft>
            </a:pPr>
            <a:endParaRPr lang="en-US" dirty="0">
              <a:solidFill>
                <a:srgbClr val="626262"/>
              </a:solidFill>
              <a:latin typeface="Arial"/>
              <a:cs typeface="Arial"/>
            </a:endParaRPr>
          </a:p>
        </p:txBody>
      </p:sp>
      <p:pic>
        <p:nvPicPr>
          <p:cNvPr id="2" name="Picture 1">
            <a:extLst>
              <a:ext uri="{FF2B5EF4-FFF2-40B4-BE49-F238E27FC236}">
                <a16:creationId xmlns:a16="http://schemas.microsoft.com/office/drawing/2014/main" id="{86BCDE38-811B-658A-A87D-663E0BC90CE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1933100"/>
            <a:ext cx="12192000" cy="1087586"/>
          </a:xfrm>
          <a:prstGeom prst="rect">
            <a:avLst/>
          </a:prstGeom>
        </p:spPr>
      </p:pic>
      <p:pic>
        <p:nvPicPr>
          <p:cNvPr id="4" name="Picture 3">
            <a:extLst>
              <a:ext uri="{FF2B5EF4-FFF2-40B4-BE49-F238E27FC236}">
                <a16:creationId xmlns:a16="http://schemas.microsoft.com/office/drawing/2014/main" id="{3512A897-2F43-6687-39A5-A989159D1DC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206434" y="5108448"/>
            <a:ext cx="3026799" cy="1869889"/>
          </a:xfrm>
          <a:prstGeom prst="rect">
            <a:avLst/>
          </a:prstGeom>
        </p:spPr>
      </p:pic>
      <p:sp>
        <p:nvSpPr>
          <p:cNvPr id="3" name="Title 2">
            <a:extLst>
              <a:ext uri="{FF2B5EF4-FFF2-40B4-BE49-F238E27FC236}">
                <a16:creationId xmlns:a16="http://schemas.microsoft.com/office/drawing/2014/main" id="{4A0611F3-A693-09FB-2303-E6C849306126}"/>
              </a:ext>
            </a:extLst>
          </p:cNvPr>
          <p:cNvSpPr>
            <a:spLocks noGrp="1"/>
          </p:cNvSpPr>
          <p:nvPr>
            <p:ph type="title"/>
          </p:nvPr>
        </p:nvSpPr>
        <p:spPr/>
        <p:txBody>
          <a:bodyPr>
            <a:normAutofit/>
          </a:bodyPr>
          <a:lstStyle/>
          <a:p>
            <a:r>
              <a:rPr lang="en-GB" dirty="0"/>
              <a:t>Prototype Stave Tooling</a:t>
            </a:r>
          </a:p>
        </p:txBody>
      </p:sp>
    </p:spTree>
    <p:extLst>
      <p:ext uri="{BB962C8B-B14F-4D97-AF65-F5344CB8AC3E}">
        <p14:creationId xmlns:p14="http://schemas.microsoft.com/office/powerpoint/2010/main" val="2914042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2973F-B227-306E-F51E-8EC2CD823700}"/>
              </a:ext>
            </a:extLst>
          </p:cNvPr>
          <p:cNvPicPr>
            <a:picLocks noChangeAspect="1"/>
          </p:cNvPicPr>
          <p:nvPr/>
        </p:nvPicPr>
        <p:blipFill>
          <a:blip r:embed="rId3">
            <a:clrChange>
              <a:clrFrom>
                <a:srgbClr val="DEFFDE"/>
              </a:clrFrom>
              <a:clrTo>
                <a:srgbClr val="DEFFDE">
                  <a:alpha val="0"/>
                </a:srgbClr>
              </a:clrTo>
            </a:clrChange>
          </a:blip>
          <a:stretch>
            <a:fillRect/>
          </a:stretch>
        </p:blipFill>
        <p:spPr>
          <a:xfrm>
            <a:off x="0" y="3585905"/>
            <a:ext cx="12192000" cy="3381496"/>
          </a:xfrm>
          <a:prstGeom prst="rect">
            <a:avLst/>
          </a:prstGeom>
        </p:spPr>
      </p:pic>
      <p:cxnSp>
        <p:nvCxnSpPr>
          <p:cNvPr id="19" name="Straight Connector 18">
            <a:extLst>
              <a:ext uri="{FF2B5EF4-FFF2-40B4-BE49-F238E27FC236}">
                <a16:creationId xmlns:a16="http://schemas.microsoft.com/office/drawing/2014/main" id="{73A57C03-A6B6-016C-91A0-18C48DBAAAB1}"/>
              </a:ext>
            </a:extLst>
          </p:cNvPr>
          <p:cNvCxnSpPr>
            <a:cxnSpLocks/>
            <a:stCxn id="14" idx="0"/>
            <a:endCxn id="13" idx="0"/>
          </p:cNvCxnSpPr>
          <p:nvPr/>
        </p:nvCxnSpPr>
        <p:spPr>
          <a:xfrm flipH="1" flipV="1">
            <a:off x="1214032" y="2437961"/>
            <a:ext cx="1180377" cy="2768714"/>
          </a:xfrm>
          <a:prstGeom prst="line">
            <a:avLst/>
          </a:prstGeom>
          <a:ln w="9525"/>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7991F03-259B-560A-04B7-0B9093E92D3F}"/>
              </a:ext>
            </a:extLst>
          </p:cNvPr>
          <p:cNvPicPr>
            <a:picLocks noChangeAspect="1"/>
          </p:cNvPicPr>
          <p:nvPr/>
        </p:nvPicPr>
        <p:blipFill rotWithShape="1">
          <a:blip r:embed="rId4"/>
          <a:srcRect l="2144" r="1291" b="11498"/>
          <a:stretch/>
        </p:blipFill>
        <p:spPr>
          <a:xfrm>
            <a:off x="342381" y="5250337"/>
            <a:ext cx="11849619" cy="1217958"/>
          </a:xfrm>
          <a:prstGeom prst="rect">
            <a:avLst/>
          </a:prstGeom>
        </p:spPr>
      </p:pic>
      <p:sp>
        <p:nvSpPr>
          <p:cNvPr id="10" name="Rectangle 9">
            <a:extLst>
              <a:ext uri="{FF2B5EF4-FFF2-40B4-BE49-F238E27FC236}">
                <a16:creationId xmlns:a16="http://schemas.microsoft.com/office/drawing/2014/main" id="{69C2F20C-6B2E-477A-2937-995825CD0BC3}"/>
              </a:ext>
            </a:extLst>
          </p:cNvPr>
          <p:cNvSpPr/>
          <p:nvPr/>
        </p:nvSpPr>
        <p:spPr>
          <a:xfrm>
            <a:off x="2394409" y="1425936"/>
            <a:ext cx="9613108" cy="3132396"/>
          </a:xfrm>
          <a:prstGeom prst="rect">
            <a:avLst/>
          </a:prstGeom>
        </p:spPr>
        <p:txBody>
          <a:bodyPr wrap="square" lIns="91440" tIns="45720" rIns="91440" bIns="45720" anchor="t">
            <a:spAutoFit/>
          </a:bodyPr>
          <a:lstStyle/>
          <a:p>
            <a:pPr>
              <a:lnSpc>
                <a:spcPct val="110000"/>
              </a:lnSpc>
              <a:spcAft>
                <a:spcPts val="1200"/>
              </a:spcAft>
            </a:pPr>
            <a:r>
              <a:rPr lang="en-US" sz="1600" dirty="0">
                <a:solidFill>
                  <a:srgbClr val="626262"/>
                </a:solidFill>
                <a:latin typeface="Palatino Linotype" panose="02040502050505030304" pitchFamily="18" charset="0"/>
                <a:cs typeface="Arial"/>
              </a:rPr>
              <a:t>Note: top side </a:t>
            </a:r>
            <a:r>
              <a:rPr lang="en-US" sz="1600" dirty="0" err="1">
                <a:solidFill>
                  <a:srgbClr val="626262"/>
                </a:solidFill>
                <a:latin typeface="Palatino Linotype" panose="02040502050505030304" pitchFamily="18" charset="0"/>
                <a:cs typeface="Arial"/>
              </a:rPr>
              <a:t>mould</a:t>
            </a:r>
            <a:r>
              <a:rPr lang="en-US" sz="1600" dirty="0">
                <a:solidFill>
                  <a:srgbClr val="626262"/>
                </a:solidFill>
                <a:latin typeface="Palatino Linotype" panose="02040502050505030304" pitchFamily="18" charset="0"/>
                <a:cs typeface="Arial"/>
              </a:rPr>
              <a:t> removed for clarity</a:t>
            </a:r>
          </a:p>
          <a:p>
            <a:pPr marL="285750" indent="-285750">
              <a:lnSpc>
                <a:spcPct val="110000"/>
              </a:lnSpc>
              <a:spcAft>
                <a:spcPts val="1200"/>
              </a:spcAft>
              <a:buFont typeface="Arial" panose="020B0604020202020204" pitchFamily="34" charset="0"/>
              <a:buChar char="•"/>
            </a:pPr>
            <a:r>
              <a:rPr lang="en-US" sz="1600" dirty="0">
                <a:solidFill>
                  <a:srgbClr val="626262"/>
                </a:solidFill>
                <a:latin typeface="Palatino Linotype" panose="02040502050505030304" pitchFamily="18" charset="0"/>
                <a:cs typeface="Arial"/>
              </a:rPr>
              <a:t>Rubber layers (shown in black) between each aluminum section, layer will be compressed due to expansion of aluminum parts removing any gaps/leak paths</a:t>
            </a:r>
          </a:p>
          <a:p>
            <a:pPr marL="285750" indent="-285750">
              <a:lnSpc>
                <a:spcPct val="110000"/>
              </a:lnSpc>
              <a:spcAft>
                <a:spcPts val="1200"/>
              </a:spcAft>
              <a:buFont typeface="Arial" panose="020B0604020202020204" pitchFamily="34" charset="0"/>
              <a:buChar char="•"/>
            </a:pPr>
            <a:r>
              <a:rPr lang="en-US" sz="1600" dirty="0">
                <a:solidFill>
                  <a:srgbClr val="626262"/>
                </a:solidFill>
                <a:latin typeface="Palatino Linotype" panose="02040502050505030304" pitchFamily="18" charset="0"/>
                <a:cs typeface="Arial"/>
              </a:rPr>
              <a:t>Rubber layer on the top of each dark blue section to help with consolidation (we can tune the stiffness/ thickness of this if we have issues). </a:t>
            </a:r>
          </a:p>
          <a:p>
            <a:pPr marL="285750" indent="-285750">
              <a:lnSpc>
                <a:spcPct val="110000"/>
              </a:lnSpc>
              <a:spcAft>
                <a:spcPts val="1200"/>
              </a:spcAft>
              <a:buFont typeface="Arial" panose="020B0604020202020204" pitchFamily="34" charset="0"/>
              <a:buChar char="•"/>
            </a:pPr>
            <a:r>
              <a:rPr lang="en-US" sz="1600" dirty="0">
                <a:solidFill>
                  <a:srgbClr val="626262"/>
                </a:solidFill>
                <a:latin typeface="Palatino Linotype" panose="02040502050505030304" pitchFamily="18" charset="0"/>
                <a:cs typeface="Arial"/>
              </a:rPr>
              <a:t>Note: Horizontal dowels only constrain the rubber layer between </a:t>
            </a:r>
            <a:r>
              <a:rPr lang="en-US" sz="1600" dirty="0" err="1">
                <a:solidFill>
                  <a:srgbClr val="626262"/>
                </a:solidFill>
                <a:latin typeface="Palatino Linotype" panose="02040502050505030304" pitchFamily="18" charset="0"/>
                <a:cs typeface="Arial"/>
              </a:rPr>
              <a:t>aluminium</a:t>
            </a:r>
            <a:r>
              <a:rPr lang="en-US" sz="1600" dirty="0">
                <a:solidFill>
                  <a:srgbClr val="626262"/>
                </a:solidFill>
                <a:latin typeface="Palatino Linotype" panose="02040502050505030304" pitchFamily="18" charset="0"/>
                <a:cs typeface="Arial"/>
              </a:rPr>
              <a:t> parts, constraint of aluminum parts to base plate come from dowels in base plate aligning with hole &amp; slot in </a:t>
            </a:r>
            <a:r>
              <a:rPr lang="en-US" sz="1600" dirty="0" err="1">
                <a:solidFill>
                  <a:srgbClr val="626262"/>
                </a:solidFill>
                <a:latin typeface="Palatino Linotype" panose="02040502050505030304" pitchFamily="18" charset="0"/>
                <a:cs typeface="Arial"/>
              </a:rPr>
              <a:t>aluminium</a:t>
            </a:r>
            <a:r>
              <a:rPr lang="en-US" sz="1600" dirty="0">
                <a:solidFill>
                  <a:srgbClr val="626262"/>
                </a:solidFill>
                <a:latin typeface="Palatino Linotype" panose="02040502050505030304" pitchFamily="18" charset="0"/>
                <a:cs typeface="Arial"/>
              </a:rPr>
              <a:t> parts </a:t>
            </a:r>
          </a:p>
          <a:p>
            <a:pPr marL="285750" indent="-285750">
              <a:lnSpc>
                <a:spcPct val="110000"/>
              </a:lnSpc>
              <a:spcAft>
                <a:spcPts val="1200"/>
              </a:spcAft>
              <a:buFont typeface="Arial" panose="020B0604020202020204" pitchFamily="34" charset="0"/>
              <a:buChar char="•"/>
            </a:pPr>
            <a:r>
              <a:rPr lang="en-US" sz="1600" dirty="0">
                <a:solidFill>
                  <a:srgbClr val="626262"/>
                </a:solidFill>
                <a:latin typeface="Palatino Linotype" panose="02040502050505030304" pitchFamily="18" charset="0"/>
                <a:cs typeface="Arial"/>
              </a:rPr>
              <a:t>All carbon fibre surfaces are sandwiched between </a:t>
            </a:r>
            <a:r>
              <a:rPr lang="en-US" sz="1600" dirty="0" err="1">
                <a:solidFill>
                  <a:srgbClr val="626262"/>
                </a:solidFill>
                <a:latin typeface="Palatino Linotype" panose="02040502050505030304" pitchFamily="18" charset="0"/>
                <a:cs typeface="Arial"/>
              </a:rPr>
              <a:t>aluminium</a:t>
            </a:r>
            <a:r>
              <a:rPr lang="en-US" sz="1600" dirty="0">
                <a:solidFill>
                  <a:srgbClr val="626262"/>
                </a:solidFill>
                <a:latin typeface="Palatino Linotype" panose="02040502050505030304" pitchFamily="18" charset="0"/>
                <a:cs typeface="Arial"/>
              </a:rPr>
              <a:t> and K9 foam or rubber.</a:t>
            </a:r>
          </a:p>
        </p:txBody>
      </p:sp>
      <p:pic>
        <p:nvPicPr>
          <p:cNvPr id="13" name="Picture 12">
            <a:extLst>
              <a:ext uri="{FF2B5EF4-FFF2-40B4-BE49-F238E27FC236}">
                <a16:creationId xmlns:a16="http://schemas.microsoft.com/office/drawing/2014/main" id="{800DF8ED-134F-E1C0-E9AA-29A2F2D4CBEA}"/>
              </a:ext>
            </a:extLst>
          </p:cNvPr>
          <p:cNvPicPr>
            <a:picLocks noChangeAspect="1"/>
          </p:cNvPicPr>
          <p:nvPr/>
        </p:nvPicPr>
        <p:blipFill>
          <a:blip r:embed="rId5"/>
          <a:stretch>
            <a:fillRect/>
          </a:stretch>
        </p:blipFill>
        <p:spPr>
          <a:xfrm>
            <a:off x="109069" y="2437961"/>
            <a:ext cx="2209926" cy="2230294"/>
          </a:xfrm>
          <a:prstGeom prst="roundRect">
            <a:avLst>
              <a:gd name="adj" fmla="val 50000"/>
            </a:avLst>
          </a:prstGeom>
          <a:ln>
            <a:solidFill>
              <a:schemeClr val="accent1"/>
            </a:solidFill>
          </a:ln>
        </p:spPr>
      </p:pic>
      <p:sp>
        <p:nvSpPr>
          <p:cNvPr id="14" name="Oval 13">
            <a:extLst>
              <a:ext uri="{FF2B5EF4-FFF2-40B4-BE49-F238E27FC236}">
                <a16:creationId xmlns:a16="http://schemas.microsoft.com/office/drawing/2014/main" id="{7BC2E2A2-586E-4B3C-CC38-15D310A91BCC}"/>
              </a:ext>
            </a:extLst>
          </p:cNvPr>
          <p:cNvSpPr/>
          <p:nvPr/>
        </p:nvSpPr>
        <p:spPr>
          <a:xfrm>
            <a:off x="1743959" y="5206675"/>
            <a:ext cx="1300899" cy="1327215"/>
          </a:xfrm>
          <a:prstGeom prst="ellipse">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a:extLst>
              <a:ext uri="{FF2B5EF4-FFF2-40B4-BE49-F238E27FC236}">
                <a16:creationId xmlns:a16="http://schemas.microsoft.com/office/drawing/2014/main" id="{354CC65D-8C90-01FE-4DC3-3257ACDBE372}"/>
              </a:ext>
            </a:extLst>
          </p:cNvPr>
          <p:cNvCxnSpPr>
            <a:cxnSpLocks/>
            <a:stCxn id="14" idx="1"/>
            <a:endCxn id="13" idx="2"/>
          </p:cNvCxnSpPr>
          <p:nvPr/>
        </p:nvCxnSpPr>
        <p:spPr>
          <a:xfrm flipH="1" flipV="1">
            <a:off x="1214032" y="4668255"/>
            <a:ext cx="720439" cy="732786"/>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C37AD05B-943F-1E86-D829-4C50612D71AA}"/>
              </a:ext>
            </a:extLst>
          </p:cNvPr>
          <p:cNvSpPr>
            <a:spLocks noGrp="1"/>
          </p:cNvSpPr>
          <p:nvPr>
            <p:ph type="title"/>
          </p:nvPr>
        </p:nvSpPr>
        <p:spPr/>
        <p:txBody>
          <a:bodyPr>
            <a:normAutofit/>
          </a:bodyPr>
          <a:lstStyle/>
          <a:p>
            <a:r>
              <a:rPr lang="en-GB" sz="4400" spc="-150" dirty="0">
                <a:solidFill>
                  <a:srgbClr val="2E2D62"/>
                </a:solidFill>
                <a:latin typeface="Arial" panose="020B0604020202020204" pitchFamily="34" charset="0"/>
                <a:cs typeface="Arial" panose="020B0604020202020204" pitchFamily="34" charset="0"/>
              </a:rPr>
              <a:t>Mould Cross Section</a:t>
            </a:r>
            <a:endParaRPr lang="en-GB" dirty="0"/>
          </a:p>
        </p:txBody>
      </p:sp>
    </p:spTree>
    <p:extLst>
      <p:ext uri="{BB962C8B-B14F-4D97-AF65-F5344CB8AC3E}">
        <p14:creationId xmlns:p14="http://schemas.microsoft.com/office/powerpoint/2010/main" val="3687032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31961</TotalTime>
  <Words>1379</Words>
  <Application>Microsoft Office PowerPoint</Application>
  <PresentationFormat>Widescreen</PresentationFormat>
  <Paragraphs>147</Paragraphs>
  <Slides>14</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Palatino Linotype</vt:lpstr>
      <vt:lpstr>Verdana</vt:lpstr>
      <vt:lpstr>Office Theme</vt:lpstr>
      <vt:lpstr>Module and Stave Design and Tooling</vt:lpstr>
      <vt:lpstr>Overview</vt:lpstr>
      <vt:lpstr>EIC-LAS Module Layout</vt:lpstr>
      <vt:lpstr>Outer Barrel Layout</vt:lpstr>
      <vt:lpstr>Stave Structure</vt:lpstr>
      <vt:lpstr>Internal Air Channel</vt:lpstr>
      <vt:lpstr>Tooling</vt:lpstr>
      <vt:lpstr>Prototype Stave Tooling</vt:lpstr>
      <vt:lpstr>Mould Cross Section</vt:lpstr>
      <vt:lpstr>Shorter Prototypes</vt:lpstr>
      <vt:lpstr>Module Assembly Tooling</vt:lpstr>
      <vt:lpstr>Sensor Mounting</vt:lpstr>
      <vt:lpstr>Assembly Procedure – Module Transfer Tooling</vt:lpstr>
      <vt:lpstr>Module Installation Tool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 Viehhauser</dc:creator>
  <cp:lastModifiedBy>Huddart, Adam (STFC,RAL,TECH)</cp:lastModifiedBy>
  <cp:revision>1171</cp:revision>
  <dcterms:created xsi:type="dcterms:W3CDTF">2018-10-16T11:54:38Z</dcterms:created>
  <dcterms:modified xsi:type="dcterms:W3CDTF">2024-06-25T15:26:33Z</dcterms:modified>
</cp:coreProperties>
</file>