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7" r:id="rId4"/>
    <p:sldId id="268" r:id="rId5"/>
    <p:sldId id="270" r:id="rId6"/>
    <p:sldId id="262" r:id="rId7"/>
    <p:sldId id="269" r:id="rId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46"/>
    <p:restoredTop sz="94694"/>
  </p:normalViewPr>
  <p:slideViewPr>
    <p:cSldViewPr snapToGrid="0">
      <p:cViewPr varScale="1">
        <p:scale>
          <a:sx n="121" d="100"/>
          <a:sy n="121" d="100"/>
        </p:scale>
        <p:origin x="7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24 33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24 33 </a:t>
            </a:r>
          </a:p>
        </p:txBody>
      </p:sp>
    </p:spTree>
    <p:extLst>
      <p:ext uri="{BB962C8B-B14F-4D97-AF65-F5344CB8AC3E}">
        <p14:creationId xmlns:p14="http://schemas.microsoft.com/office/powerpoint/2010/main" val="3137892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24 33 </a:t>
            </a:r>
          </a:p>
        </p:txBody>
      </p:sp>
    </p:spTree>
    <p:extLst>
      <p:ext uri="{BB962C8B-B14F-4D97-AF65-F5344CB8AC3E}">
        <p14:creationId xmlns:p14="http://schemas.microsoft.com/office/powerpoint/2010/main" val="354832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24 33 </a:t>
            </a:r>
          </a:p>
        </p:txBody>
      </p:sp>
    </p:spTree>
    <p:extLst>
      <p:ext uri="{BB962C8B-B14F-4D97-AF65-F5344CB8AC3E}">
        <p14:creationId xmlns:p14="http://schemas.microsoft.com/office/powerpoint/2010/main" val="4103828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24 33 </a:t>
            </a:r>
          </a:p>
        </p:txBody>
      </p:sp>
    </p:spTree>
    <p:extLst>
      <p:ext uri="{BB962C8B-B14F-4D97-AF65-F5344CB8AC3E}">
        <p14:creationId xmlns:p14="http://schemas.microsoft.com/office/powerpoint/2010/main" val="3598008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24 33 </a:t>
            </a:r>
          </a:p>
        </p:txBody>
      </p:sp>
    </p:spTree>
    <p:extLst>
      <p:ext uri="{BB962C8B-B14F-4D97-AF65-F5344CB8AC3E}">
        <p14:creationId xmlns:p14="http://schemas.microsoft.com/office/powerpoint/2010/main" val="3723517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텍스트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12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13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21" name="본문 첫 번째 줄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22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텍스트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제목 텍스트</a:t>
            </a:r>
          </a:p>
        </p:txBody>
      </p:sp>
      <p:sp>
        <p:nvSpPr>
          <p:cNvPr id="30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31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39" name="본문 첫 번째 줄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48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58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제목 텍스트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제목 텍스트</a:t>
            </a:r>
          </a:p>
        </p:txBody>
      </p:sp>
      <p:sp>
        <p:nvSpPr>
          <p:cNvPr id="73" name="본문 첫 번째 줄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제목 텍스트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제목 텍스트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8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텍스트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제목 텍스트</a:t>
            </a:r>
          </a:p>
        </p:txBody>
      </p:sp>
      <p:sp>
        <p:nvSpPr>
          <p:cNvPr id="3" name="본문 첫 번째 줄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ctrTitle"/>
          </p:nvPr>
        </p:nvSpPr>
        <p:spPr>
          <a:xfrm>
            <a:off x="0" y="1926032"/>
            <a:ext cx="9144000" cy="2302867"/>
          </a:xfrm>
          <a:prstGeom prst="rect">
            <a:avLst/>
          </a:prstGeom>
          <a:solidFill>
            <a:srgbClr val="D7E4BD"/>
          </a:solidFill>
        </p:spPr>
        <p:txBody>
          <a:bodyPr/>
          <a:lstStyle/>
          <a:p>
            <a:pPr>
              <a:defRPr sz="3200" b="1">
                <a:latin typeface="나눔고딕"/>
                <a:ea typeface="나눔고딕"/>
                <a:cs typeface="나눔고딕"/>
                <a:sym typeface="나눔고딕"/>
              </a:defRPr>
            </a:pPr>
            <a:r>
              <a:rPr lang="en-US" dirty="0"/>
              <a:t>Fraction of the left-side tail </a:t>
            </a:r>
            <a:br>
              <a:rPr lang="en-US" dirty="0"/>
            </a:br>
            <a:r>
              <a:rPr lang="en-US" dirty="0"/>
              <a:t>in the energy deposit sum distribution</a:t>
            </a:r>
            <a:endParaRPr dirty="0"/>
          </a:p>
        </p:txBody>
      </p:sp>
      <p:sp>
        <p:nvSpPr>
          <p:cNvPr id="95" name="TextBox 2"/>
          <p:cNvSpPr txBox="1"/>
          <p:nvPr/>
        </p:nvSpPr>
        <p:spPr>
          <a:xfrm>
            <a:off x="6670841" y="4879473"/>
            <a:ext cx="2473159" cy="646331"/>
          </a:xfrm>
          <a:prstGeom prst="rect">
            <a:avLst/>
          </a:prstGeom>
          <a:solidFill>
            <a:srgbClr val="CCC1D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r>
              <a:rPr dirty="0"/>
              <a:t> Ju</a:t>
            </a:r>
            <a:r>
              <a:rPr lang="en-US" dirty="0"/>
              <a:t>ly 09</a:t>
            </a:r>
            <a:endParaRPr dirty="0"/>
          </a:p>
          <a:p>
            <a:pPr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r>
              <a:rPr dirty="0"/>
              <a:t>   Minho Kim</a:t>
            </a:r>
          </a:p>
        </p:txBody>
      </p:sp>
      <p:sp>
        <p:nvSpPr>
          <p:cNvPr id="96" name="TextBox 3"/>
          <p:cNvSpPr/>
          <p:nvPr/>
        </p:nvSpPr>
        <p:spPr>
          <a:xfrm>
            <a:off x="8692443" y="4883665"/>
            <a:ext cx="465668" cy="620649"/>
          </a:xfrm>
          <a:prstGeom prst="rect">
            <a:avLst/>
          </a:prstGeom>
          <a:solidFill>
            <a:srgbClr val="B3A2C7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텍스트, 도표, 그래프, 라인이(가) 표시된 사진&#10;&#10;자동 생성된 설명">
            <a:extLst>
              <a:ext uri="{FF2B5EF4-FFF2-40B4-BE49-F238E27FC236}">
                <a16:creationId xmlns:a16="http://schemas.microsoft.com/office/drawing/2014/main" id="{77C90875-8385-C6FD-1A9B-B00CAAFD3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758" y="1042081"/>
            <a:ext cx="3846362" cy="3404550"/>
          </a:xfrm>
          <a:prstGeom prst="rect">
            <a:avLst/>
          </a:prstGeom>
        </p:spPr>
      </p:pic>
      <p:pic>
        <p:nvPicPr>
          <p:cNvPr id="9" name="그림 8" descr="텍스트, 도표, 그래프, 라인이(가) 표시된 사진&#10;&#10;자동 생성된 설명">
            <a:extLst>
              <a:ext uri="{FF2B5EF4-FFF2-40B4-BE49-F238E27FC236}">
                <a16:creationId xmlns:a16="http://schemas.microsoft.com/office/drawing/2014/main" id="{9A00C618-BE71-0214-0C77-D9734023E1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96" y="1085711"/>
            <a:ext cx="3868312" cy="3423228"/>
          </a:xfrm>
          <a:prstGeom prst="rect">
            <a:avLst/>
          </a:prstGeom>
        </p:spPr>
      </p:pic>
      <p:sp>
        <p:nvSpPr>
          <p:cNvPr id="98" name="TextBox 45"/>
          <p:cNvSpPr txBox="1"/>
          <p:nvPr/>
        </p:nvSpPr>
        <p:spPr>
          <a:xfrm>
            <a:off x="1" y="6510146"/>
            <a:ext cx="9144001" cy="369332"/>
          </a:xfrm>
          <a:prstGeom prst="rect">
            <a:avLst/>
          </a:prstGeom>
          <a:solidFill>
            <a:srgbClr val="D7E4B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2</a:t>
            </a:r>
            <a:r>
              <a:rPr lang="en-US" altLang="ko-US" dirty="0"/>
              <a:t>/7</a:t>
            </a:r>
            <a:endParaRPr dirty="0"/>
          </a:p>
        </p:txBody>
      </p:sp>
      <p:sp>
        <p:nvSpPr>
          <p:cNvPr id="99" name="TextBox 5"/>
          <p:cNvSpPr/>
          <p:nvPr/>
        </p:nvSpPr>
        <p:spPr>
          <a:xfrm>
            <a:off x="3525" y="6521814"/>
            <a:ext cx="313194" cy="369333"/>
          </a:xfrm>
          <a:prstGeom prst="rect">
            <a:avLst/>
          </a:prstGeom>
          <a:solidFill>
            <a:srgbClr val="4F6228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0" name="TextBox 6"/>
          <p:cNvSpPr/>
          <p:nvPr/>
        </p:nvSpPr>
        <p:spPr>
          <a:xfrm>
            <a:off x="314745" y="6524256"/>
            <a:ext cx="313194" cy="369333"/>
          </a:xfrm>
          <a:prstGeom prst="rect">
            <a:avLst/>
          </a:prstGeom>
          <a:solidFill>
            <a:srgbClr val="77933C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1" name="TextBox 7"/>
          <p:cNvSpPr/>
          <p:nvPr/>
        </p:nvSpPr>
        <p:spPr>
          <a:xfrm>
            <a:off x="628014" y="6521814"/>
            <a:ext cx="313195" cy="369333"/>
          </a:xfrm>
          <a:prstGeom prst="rect">
            <a:avLst/>
          </a:prstGeom>
          <a:solidFill>
            <a:srgbClr val="C3D69B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2" name="TextBox 18"/>
          <p:cNvSpPr txBox="1"/>
          <p:nvPr/>
        </p:nvSpPr>
        <p:spPr>
          <a:xfrm>
            <a:off x="319855" y="5109455"/>
            <a:ext cx="401951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r>
              <a:rPr dirty="0"/>
              <a:t>■</a:t>
            </a:r>
          </a:p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endParaRPr dirty="0"/>
          </a:p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endParaRPr dirty="0"/>
          </a:p>
        </p:txBody>
      </p:sp>
      <p:sp>
        <p:nvSpPr>
          <p:cNvPr id="103" name="TextBox 19"/>
          <p:cNvSpPr txBox="1"/>
          <p:nvPr/>
        </p:nvSpPr>
        <p:spPr>
          <a:xfrm>
            <a:off x="686126" y="5109455"/>
            <a:ext cx="8100119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>
                <a:latin typeface="나눔고딕"/>
                <a:ea typeface="나눔고딕"/>
                <a:cs typeface="나눔고딕"/>
                <a:sym typeface="나눔고딕"/>
              </a:defRPr>
            </a:pPr>
            <a:r>
              <a:rPr lang="en-US" dirty="0"/>
              <a:t>Because the Asymmetric Gaussian didn’t reproduce the left-side tail well, the Crystal Ball function was used to estimate the fraction of the left-side tail.</a:t>
            </a:r>
            <a:endParaRPr dirty="0"/>
          </a:p>
        </p:txBody>
      </p:sp>
      <p:grpSp>
        <p:nvGrpSpPr>
          <p:cNvPr id="106" name="Title 1"/>
          <p:cNvGrpSpPr/>
          <p:nvPr/>
        </p:nvGrpSpPr>
        <p:grpSpPr>
          <a:xfrm>
            <a:off x="0" y="0"/>
            <a:ext cx="9144000" cy="608571"/>
            <a:chOff x="0" y="0"/>
            <a:chExt cx="9144000" cy="608570"/>
          </a:xfrm>
        </p:grpSpPr>
        <p:sp>
          <p:nvSpPr>
            <p:cNvPr id="104" name="직사각형"/>
            <p:cNvSpPr/>
            <p:nvPr/>
          </p:nvSpPr>
          <p:spPr>
            <a:xfrm>
              <a:off x="0" y="0"/>
              <a:ext cx="9144000" cy="608571"/>
            </a:xfrm>
            <a:prstGeom prst="rect">
              <a:avLst/>
            </a:prstGeom>
            <a:solidFill>
              <a:srgbClr val="D7E4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 b="1">
                  <a:latin typeface="나눔고딕"/>
                  <a:ea typeface="나눔고딕"/>
                  <a:cs typeface="나눔고딕"/>
                  <a:sym typeface="나눔고딕"/>
                </a:defRPr>
              </a:pPr>
              <a:endParaRPr/>
            </a:p>
          </p:txBody>
        </p:sp>
        <p:sp>
          <p:nvSpPr>
            <p:cNvPr id="105" name="ROOT files used"/>
            <p:cNvSpPr txBox="1"/>
            <p:nvPr/>
          </p:nvSpPr>
          <p:spPr>
            <a:xfrm>
              <a:off x="45719" y="0"/>
              <a:ext cx="9052562" cy="608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 algn="ctr">
                <a:defRPr sz="2800" b="1">
                  <a:latin typeface="나눔고딕"/>
                  <a:ea typeface="나눔고딕"/>
                  <a:cs typeface="나눔고딕"/>
                  <a:sym typeface="나눔고딕"/>
                </a:defRPr>
              </a:lvl1pPr>
            </a:lstStyle>
            <a:p>
              <a:r>
                <a:rPr lang="en-US" dirty="0"/>
                <a:t>Selection of the fitting function</a:t>
              </a:r>
              <a:endParaRPr dirty="0"/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45877427-0320-8E68-BED3-C3387546053A}"/>
              </a:ext>
            </a:extLst>
          </p:cNvPr>
          <p:cNvSpPr txBox="1"/>
          <p:nvPr/>
        </p:nvSpPr>
        <p:spPr>
          <a:xfrm>
            <a:off x="1713218" y="4457141"/>
            <a:ext cx="2389491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dirty="0" err="1"/>
              <a:t>E</a:t>
            </a:r>
            <a:r>
              <a:rPr lang="en-US" dirty="0" err="1"/>
              <a:t>dep</a:t>
            </a:r>
            <a:r>
              <a:rPr lang="en-US" dirty="0"/>
              <a:t> sum</a:t>
            </a:r>
            <a:r>
              <a:rPr dirty="0"/>
              <a:t> (</a:t>
            </a:r>
            <a:r>
              <a:rPr lang="en-US" dirty="0"/>
              <a:t>M</a:t>
            </a:r>
            <a:r>
              <a:rPr dirty="0"/>
              <a:t>eV)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DF56DD25-6F49-5CB6-D6ED-8F61A76091E0}"/>
              </a:ext>
            </a:extLst>
          </p:cNvPr>
          <p:cNvSpPr txBox="1"/>
          <p:nvPr/>
        </p:nvSpPr>
        <p:spPr>
          <a:xfrm rot="16200000">
            <a:off x="-421598" y="2077028"/>
            <a:ext cx="1806142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t>Counts</a:t>
            </a:r>
          </a:p>
        </p:txBody>
      </p:sp>
      <p:sp>
        <p:nvSpPr>
          <p:cNvPr id="4" name="TextBox 11">
            <a:extLst>
              <a:ext uri="{FF2B5EF4-FFF2-40B4-BE49-F238E27FC236}">
                <a16:creationId xmlns:a16="http://schemas.microsoft.com/office/drawing/2014/main" id="{25A79419-4E6D-6B4B-5FF8-EF09C69FC3B9}"/>
              </a:ext>
            </a:extLst>
          </p:cNvPr>
          <p:cNvSpPr txBox="1"/>
          <p:nvPr/>
        </p:nvSpPr>
        <p:spPr>
          <a:xfrm rot="16200000">
            <a:off x="3933479" y="1936341"/>
            <a:ext cx="1720167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t>Counts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86D63FB9-719E-1E46-E8AD-25A7EA2ACB69}"/>
              </a:ext>
            </a:extLst>
          </p:cNvPr>
          <p:cNvSpPr txBox="1"/>
          <p:nvPr/>
        </p:nvSpPr>
        <p:spPr>
          <a:xfrm>
            <a:off x="6003731" y="4431551"/>
            <a:ext cx="2389491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400" b="1">
                <a:solidFill>
                  <a:srgbClr val="202124"/>
                </a:solidFill>
                <a:latin typeface="나눔고딕"/>
                <a:ea typeface="나눔고딕"/>
                <a:cs typeface="나눔고딕"/>
                <a:sym typeface="나눔고딕"/>
              </a:defRPr>
            </a:pPr>
            <a:r>
              <a:rPr lang="en-US" dirty="0" err="1"/>
              <a:t>Edep</a:t>
            </a:r>
            <a:r>
              <a:rPr lang="en-US" dirty="0"/>
              <a:t> sum (MeV)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3DAB320B-F258-59D3-62D0-A48609A4938A}"/>
              </a:ext>
            </a:extLst>
          </p:cNvPr>
          <p:cNvSpPr txBox="1"/>
          <p:nvPr/>
        </p:nvSpPr>
        <p:spPr>
          <a:xfrm>
            <a:off x="899753" y="812594"/>
            <a:ext cx="32874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solidFill>
                  <a:srgbClr val="0000FF"/>
                </a:solidFill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Crystal Ball</a:t>
            </a:r>
            <a:endParaRPr dirty="0"/>
          </a:p>
        </p:txBody>
      </p:sp>
      <p:sp>
        <p:nvSpPr>
          <p:cNvPr id="7" name="TextBox 15">
            <a:extLst>
              <a:ext uri="{FF2B5EF4-FFF2-40B4-BE49-F238E27FC236}">
                <a16:creationId xmlns:a16="http://schemas.microsoft.com/office/drawing/2014/main" id="{E4CBD322-FEBE-EAEA-8F8B-FB351A2F533A}"/>
              </a:ext>
            </a:extLst>
          </p:cNvPr>
          <p:cNvSpPr txBox="1"/>
          <p:nvPr/>
        </p:nvSpPr>
        <p:spPr>
          <a:xfrm>
            <a:off x="5519869" y="812595"/>
            <a:ext cx="288097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solidFill>
                  <a:srgbClr val="0000FF"/>
                </a:solidFill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Asymmetric Gaussian</a:t>
            </a:r>
            <a:endParaRPr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2AF74B-2289-BFF7-DBCC-83BB9901DBFE}"/>
              </a:ext>
            </a:extLst>
          </p:cNvPr>
          <p:cNvSpPr txBox="1"/>
          <p:nvPr/>
        </p:nvSpPr>
        <p:spPr>
          <a:xfrm>
            <a:off x="1177153" y="1366342"/>
            <a:ext cx="176573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NanumGothic" panose="020D0604000000000000" pitchFamily="34" charset="-127"/>
                <a:ea typeface="NanumGothic" panose="020D0604000000000000" pitchFamily="34" charset="-127"/>
                <a:sym typeface="Calibri"/>
              </a:rPr>
              <a:t>20 GeV photon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US" sz="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NanumGothic" panose="020D0604000000000000" pitchFamily="34" charset="-127"/>
              <a:ea typeface="NanumGothic" panose="020D0604000000000000" pitchFamily="34" charset="-127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NanumGothic" panose="020D0604000000000000" pitchFamily="34" charset="-127"/>
                <a:ea typeface="NanumGothic" panose="020D0604000000000000" pitchFamily="34" charset="-127"/>
                <a:sym typeface="Calibri"/>
              </a:rPr>
              <a:t>10 layers</a:t>
            </a:r>
            <a:endParaRPr kumimoji="0" lang="ko-US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NanumGothic" panose="020D0604000000000000" pitchFamily="34" charset="-127"/>
              <a:ea typeface="NanumGothic" panose="020D0604000000000000" pitchFamily="34" charset="-127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0D4409-E4EA-195D-AC95-52CFF0557B95}"/>
              </a:ext>
            </a:extLst>
          </p:cNvPr>
          <p:cNvSpPr txBox="1"/>
          <p:nvPr/>
        </p:nvSpPr>
        <p:spPr>
          <a:xfrm>
            <a:off x="5509359" y="1366341"/>
            <a:ext cx="176573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NanumGothic" panose="020D0604000000000000" pitchFamily="34" charset="-127"/>
                <a:ea typeface="NanumGothic" panose="020D0604000000000000" pitchFamily="34" charset="-127"/>
                <a:sym typeface="Calibri"/>
              </a:rPr>
              <a:t>20 GeV photon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US" sz="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NanumGothic" panose="020D0604000000000000" pitchFamily="34" charset="-127"/>
              <a:ea typeface="NanumGothic" panose="020D0604000000000000" pitchFamily="34" charset="-127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NanumGothic" panose="020D0604000000000000" pitchFamily="34" charset="-127"/>
                <a:ea typeface="NanumGothic" panose="020D0604000000000000" pitchFamily="34" charset="-127"/>
                <a:sym typeface="Calibri"/>
              </a:rPr>
              <a:t>10 layers</a:t>
            </a:r>
            <a:endParaRPr kumimoji="0" lang="ko-US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NanumGothic" panose="020D0604000000000000" pitchFamily="34" charset="-127"/>
              <a:ea typeface="NanumGothic" panose="020D0604000000000000" pitchFamily="34" charset="-127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텍스트, 도표, 그래프, 라인이(가) 표시된 사진&#10;&#10;자동 생성된 설명">
            <a:extLst>
              <a:ext uri="{FF2B5EF4-FFF2-40B4-BE49-F238E27FC236}">
                <a16:creationId xmlns:a16="http://schemas.microsoft.com/office/drawing/2014/main" id="{F75BD666-06C3-DC86-303E-34A301BBD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43" y="1027051"/>
            <a:ext cx="3885237" cy="3387298"/>
          </a:xfrm>
          <a:prstGeom prst="rect">
            <a:avLst/>
          </a:prstGeom>
        </p:spPr>
      </p:pic>
      <p:sp>
        <p:nvSpPr>
          <p:cNvPr id="98" name="TextBox 45"/>
          <p:cNvSpPr txBox="1"/>
          <p:nvPr/>
        </p:nvSpPr>
        <p:spPr>
          <a:xfrm>
            <a:off x="1" y="6510146"/>
            <a:ext cx="9144001" cy="369332"/>
          </a:xfrm>
          <a:prstGeom prst="rect">
            <a:avLst/>
          </a:prstGeom>
          <a:solidFill>
            <a:srgbClr val="D7E4B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3</a:t>
            </a:r>
            <a:r>
              <a:rPr lang="en-US" altLang="ko-US" dirty="0"/>
              <a:t>/7</a:t>
            </a:r>
            <a:endParaRPr dirty="0"/>
          </a:p>
        </p:txBody>
      </p:sp>
      <p:sp>
        <p:nvSpPr>
          <p:cNvPr id="99" name="TextBox 5"/>
          <p:cNvSpPr/>
          <p:nvPr/>
        </p:nvSpPr>
        <p:spPr>
          <a:xfrm>
            <a:off x="3525" y="6521814"/>
            <a:ext cx="313194" cy="369333"/>
          </a:xfrm>
          <a:prstGeom prst="rect">
            <a:avLst/>
          </a:prstGeom>
          <a:solidFill>
            <a:srgbClr val="4F6228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0" name="TextBox 6"/>
          <p:cNvSpPr/>
          <p:nvPr/>
        </p:nvSpPr>
        <p:spPr>
          <a:xfrm>
            <a:off x="314745" y="6524256"/>
            <a:ext cx="313194" cy="369333"/>
          </a:xfrm>
          <a:prstGeom prst="rect">
            <a:avLst/>
          </a:prstGeom>
          <a:solidFill>
            <a:srgbClr val="77933C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1" name="TextBox 7"/>
          <p:cNvSpPr/>
          <p:nvPr/>
        </p:nvSpPr>
        <p:spPr>
          <a:xfrm>
            <a:off x="628014" y="6521814"/>
            <a:ext cx="313195" cy="369333"/>
          </a:xfrm>
          <a:prstGeom prst="rect">
            <a:avLst/>
          </a:prstGeom>
          <a:solidFill>
            <a:srgbClr val="C3D69B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2" name="TextBox 18"/>
          <p:cNvSpPr txBox="1"/>
          <p:nvPr/>
        </p:nvSpPr>
        <p:spPr>
          <a:xfrm>
            <a:off x="319855" y="4888739"/>
            <a:ext cx="401951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r>
              <a:rPr dirty="0"/>
              <a:t>■</a:t>
            </a:r>
          </a:p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endParaRPr dirty="0"/>
          </a:p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endParaRPr lang="en-US" altLang="ko-US" dirty="0"/>
          </a:p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r>
              <a:rPr lang="ko-US" altLang="en-US" dirty="0"/>
              <a:t>■</a:t>
            </a:r>
          </a:p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endParaRPr dirty="0"/>
          </a:p>
        </p:txBody>
      </p:sp>
      <p:sp>
        <p:nvSpPr>
          <p:cNvPr id="103" name="TextBox 19"/>
          <p:cNvSpPr txBox="1"/>
          <p:nvPr/>
        </p:nvSpPr>
        <p:spPr>
          <a:xfrm>
            <a:off x="686126" y="4888739"/>
            <a:ext cx="8100119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>
                <a:latin typeface="나눔고딕"/>
                <a:ea typeface="나눔고딕"/>
                <a:cs typeface="나눔고딕"/>
                <a:sym typeface="나눔고딕"/>
              </a:defRPr>
            </a:pPr>
            <a:r>
              <a:rPr lang="en-US" altLang="ko-US" dirty="0"/>
              <a:t>We want to study the fractions of the left-side tails depending on the energy and the number of </a:t>
            </a:r>
            <a:r>
              <a:rPr lang="en-US" altLang="ko-US" dirty="0" err="1"/>
              <a:t>ScFi</a:t>
            </a:r>
            <a:r>
              <a:rPr lang="en-US" altLang="ko-US" dirty="0"/>
              <a:t> layers used.</a:t>
            </a:r>
          </a:p>
          <a:p>
            <a:pPr algn="just">
              <a:defRPr sz="1600">
                <a:latin typeface="나눔고딕"/>
                <a:ea typeface="나눔고딕"/>
                <a:cs typeface="나눔고딕"/>
                <a:sym typeface="나눔고딕"/>
              </a:defRPr>
            </a:pPr>
            <a:endParaRPr lang="en-US" altLang="ko-US" dirty="0"/>
          </a:p>
          <a:p>
            <a:pPr algn="just">
              <a:defRPr sz="1600">
                <a:latin typeface="나눔고딕"/>
                <a:ea typeface="나눔고딕"/>
                <a:cs typeface="나눔고딕"/>
                <a:sym typeface="나눔고딕"/>
              </a:defRPr>
            </a:pPr>
            <a:r>
              <a:rPr lang="en-US" altLang="ko-US" dirty="0"/>
              <a:t>Area of the </a:t>
            </a:r>
            <a:r>
              <a:rPr lang="en-US" altLang="ko-US" dirty="0" err="1"/>
              <a:t>Edep</a:t>
            </a:r>
            <a:r>
              <a:rPr lang="en-US" altLang="ko-US" dirty="0"/>
              <a:t> sum distribution was integrated up to the first FWHM position and the ratio to the total area was calculated.</a:t>
            </a:r>
          </a:p>
          <a:p>
            <a:pPr algn="just">
              <a:defRPr sz="1600">
                <a:latin typeface="나눔고딕"/>
                <a:ea typeface="나눔고딕"/>
                <a:cs typeface="나눔고딕"/>
                <a:sym typeface="나눔고딕"/>
              </a:defRPr>
            </a:pPr>
            <a:endParaRPr dirty="0"/>
          </a:p>
        </p:txBody>
      </p:sp>
      <p:grpSp>
        <p:nvGrpSpPr>
          <p:cNvPr id="106" name="Title 1"/>
          <p:cNvGrpSpPr/>
          <p:nvPr/>
        </p:nvGrpSpPr>
        <p:grpSpPr>
          <a:xfrm>
            <a:off x="0" y="0"/>
            <a:ext cx="9144000" cy="608571"/>
            <a:chOff x="0" y="0"/>
            <a:chExt cx="9144000" cy="608570"/>
          </a:xfrm>
        </p:grpSpPr>
        <p:sp>
          <p:nvSpPr>
            <p:cNvPr id="104" name="직사각형"/>
            <p:cNvSpPr/>
            <p:nvPr/>
          </p:nvSpPr>
          <p:spPr>
            <a:xfrm>
              <a:off x="0" y="0"/>
              <a:ext cx="9144000" cy="608571"/>
            </a:xfrm>
            <a:prstGeom prst="rect">
              <a:avLst/>
            </a:prstGeom>
            <a:solidFill>
              <a:srgbClr val="D7E4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 b="1">
                  <a:latin typeface="나눔고딕"/>
                  <a:ea typeface="나눔고딕"/>
                  <a:cs typeface="나눔고딕"/>
                  <a:sym typeface="나눔고딕"/>
                </a:defRPr>
              </a:pPr>
              <a:endParaRPr/>
            </a:p>
          </p:txBody>
        </p:sp>
        <p:sp>
          <p:nvSpPr>
            <p:cNvPr id="105" name="ROOT files used"/>
            <p:cNvSpPr txBox="1"/>
            <p:nvPr/>
          </p:nvSpPr>
          <p:spPr>
            <a:xfrm>
              <a:off x="45719" y="0"/>
              <a:ext cx="9052562" cy="608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 algn="ctr">
                <a:defRPr sz="2800" b="1">
                  <a:latin typeface="나눔고딕"/>
                  <a:ea typeface="나눔고딕"/>
                  <a:cs typeface="나눔고딕"/>
                  <a:sym typeface="나눔고딕"/>
                </a:defRPr>
              </a:lvl1pPr>
            </a:lstStyle>
            <a:p>
              <a:r>
                <a:rPr lang="en-US" dirty="0"/>
                <a:t>Evaluation of the left-side tail</a:t>
              </a:r>
              <a:endParaRPr dirty="0"/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76890819-18E3-20EC-B1DC-9952A91D450A}"/>
              </a:ext>
            </a:extLst>
          </p:cNvPr>
          <p:cNvSpPr txBox="1"/>
          <p:nvPr/>
        </p:nvSpPr>
        <p:spPr>
          <a:xfrm>
            <a:off x="1797310" y="4352041"/>
            <a:ext cx="2389491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dirty="0" err="1"/>
              <a:t>E</a:t>
            </a:r>
            <a:r>
              <a:rPr lang="en-US" dirty="0" err="1"/>
              <a:t>dep</a:t>
            </a:r>
            <a:r>
              <a:rPr lang="en-US" dirty="0"/>
              <a:t> sum</a:t>
            </a:r>
            <a:r>
              <a:rPr dirty="0"/>
              <a:t> (</a:t>
            </a:r>
            <a:r>
              <a:rPr lang="en-US" dirty="0"/>
              <a:t>M</a:t>
            </a:r>
            <a:r>
              <a:rPr dirty="0"/>
              <a:t>eV)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6FAD29F5-D15F-19A6-08AB-6513E1DB94B0}"/>
              </a:ext>
            </a:extLst>
          </p:cNvPr>
          <p:cNvSpPr txBox="1"/>
          <p:nvPr/>
        </p:nvSpPr>
        <p:spPr>
          <a:xfrm rot="16200000">
            <a:off x="-337506" y="1971928"/>
            <a:ext cx="1806142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t>Counts</a:t>
            </a:r>
          </a:p>
        </p:txBody>
      </p:sp>
      <p:cxnSp>
        <p:nvCxnSpPr>
          <p:cNvPr id="9" name="직선 연결선[R] 8">
            <a:extLst>
              <a:ext uri="{FF2B5EF4-FFF2-40B4-BE49-F238E27FC236}">
                <a16:creationId xmlns:a16="http://schemas.microsoft.com/office/drawing/2014/main" id="{A8D2E567-0D38-9D70-9931-D69680A99935}"/>
              </a:ext>
            </a:extLst>
          </p:cNvPr>
          <p:cNvCxnSpPr>
            <a:cxnSpLocks/>
          </p:cNvCxnSpPr>
          <p:nvPr/>
        </p:nvCxnSpPr>
        <p:spPr>
          <a:xfrm>
            <a:off x="2406881" y="1216225"/>
            <a:ext cx="0" cy="30175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3">
            <a:extLst>
              <a:ext uri="{FF2B5EF4-FFF2-40B4-BE49-F238E27FC236}">
                <a16:creationId xmlns:a16="http://schemas.microsoft.com/office/drawing/2014/main" id="{C63CFE45-6311-2244-2BD0-10683D09C8FF}"/>
              </a:ext>
            </a:extLst>
          </p:cNvPr>
          <p:cNvSpPr txBox="1"/>
          <p:nvPr/>
        </p:nvSpPr>
        <p:spPr>
          <a:xfrm>
            <a:off x="973323" y="812594"/>
            <a:ext cx="32874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solidFill>
                  <a:srgbClr val="0000FF"/>
                </a:solidFill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477116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그림 18" descr="텍스트, 그래프, 도표, 라인이(가) 표시된 사진&#10;&#10;자동 생성된 설명">
            <a:extLst>
              <a:ext uri="{FF2B5EF4-FFF2-40B4-BE49-F238E27FC236}">
                <a16:creationId xmlns:a16="http://schemas.microsoft.com/office/drawing/2014/main" id="{183BF37B-B0FB-CFBD-F7E1-3392898948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208" y="1010824"/>
            <a:ext cx="3835037" cy="3372748"/>
          </a:xfrm>
          <a:prstGeom prst="rect">
            <a:avLst/>
          </a:prstGeom>
        </p:spPr>
      </p:pic>
      <p:pic>
        <p:nvPicPr>
          <p:cNvPr id="7" name="그림 6" descr="텍스트, 도표, 그래프, 라인이(가) 표시된 사진&#10;&#10;자동 생성된 설명">
            <a:extLst>
              <a:ext uri="{FF2B5EF4-FFF2-40B4-BE49-F238E27FC236}">
                <a16:creationId xmlns:a16="http://schemas.microsoft.com/office/drawing/2014/main" id="{F75BD666-06C3-DC86-303E-34A301BBD1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43" y="1027051"/>
            <a:ext cx="3885237" cy="3387298"/>
          </a:xfrm>
          <a:prstGeom prst="rect">
            <a:avLst/>
          </a:prstGeom>
        </p:spPr>
      </p:pic>
      <p:sp>
        <p:nvSpPr>
          <p:cNvPr id="98" name="TextBox 45"/>
          <p:cNvSpPr txBox="1"/>
          <p:nvPr/>
        </p:nvSpPr>
        <p:spPr>
          <a:xfrm>
            <a:off x="1" y="6510146"/>
            <a:ext cx="9144001" cy="369332"/>
          </a:xfrm>
          <a:prstGeom prst="rect">
            <a:avLst/>
          </a:prstGeom>
          <a:solidFill>
            <a:srgbClr val="D7E4B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4</a:t>
            </a:r>
            <a:r>
              <a:rPr lang="en-US" altLang="ko-US" dirty="0"/>
              <a:t>/7</a:t>
            </a:r>
            <a:endParaRPr dirty="0"/>
          </a:p>
        </p:txBody>
      </p:sp>
      <p:sp>
        <p:nvSpPr>
          <p:cNvPr id="99" name="TextBox 5"/>
          <p:cNvSpPr/>
          <p:nvPr/>
        </p:nvSpPr>
        <p:spPr>
          <a:xfrm>
            <a:off x="3525" y="6521814"/>
            <a:ext cx="313194" cy="369333"/>
          </a:xfrm>
          <a:prstGeom prst="rect">
            <a:avLst/>
          </a:prstGeom>
          <a:solidFill>
            <a:srgbClr val="4F6228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0" name="TextBox 6"/>
          <p:cNvSpPr/>
          <p:nvPr/>
        </p:nvSpPr>
        <p:spPr>
          <a:xfrm>
            <a:off x="314745" y="6524256"/>
            <a:ext cx="313194" cy="369333"/>
          </a:xfrm>
          <a:prstGeom prst="rect">
            <a:avLst/>
          </a:prstGeom>
          <a:solidFill>
            <a:srgbClr val="77933C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1" name="TextBox 7"/>
          <p:cNvSpPr/>
          <p:nvPr/>
        </p:nvSpPr>
        <p:spPr>
          <a:xfrm>
            <a:off x="628014" y="6521814"/>
            <a:ext cx="313195" cy="369333"/>
          </a:xfrm>
          <a:prstGeom prst="rect">
            <a:avLst/>
          </a:prstGeom>
          <a:solidFill>
            <a:srgbClr val="C3D69B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2" name="TextBox 18"/>
          <p:cNvSpPr txBox="1"/>
          <p:nvPr/>
        </p:nvSpPr>
        <p:spPr>
          <a:xfrm>
            <a:off x="319855" y="5162006"/>
            <a:ext cx="401951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r>
              <a:rPr dirty="0"/>
              <a:t>■</a:t>
            </a:r>
          </a:p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endParaRPr lang="ko-US" altLang="en-US" dirty="0"/>
          </a:p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endParaRPr dirty="0"/>
          </a:p>
        </p:txBody>
      </p:sp>
      <p:sp>
        <p:nvSpPr>
          <p:cNvPr id="103" name="TextBox 19"/>
          <p:cNvSpPr txBox="1"/>
          <p:nvPr/>
        </p:nvSpPr>
        <p:spPr>
          <a:xfrm>
            <a:off x="686126" y="5162006"/>
            <a:ext cx="810011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>
                <a:latin typeface="나눔고딕"/>
                <a:ea typeface="나눔고딕"/>
                <a:cs typeface="나눔고딕"/>
                <a:sym typeface="나눔고딕"/>
              </a:defRPr>
            </a:pPr>
            <a:r>
              <a:rPr lang="en-US" dirty="0"/>
              <a:t>We can also integrate</a:t>
            </a:r>
            <a:r>
              <a:rPr lang="ko-KR" altLang="en-US" dirty="0"/>
              <a:t> </a:t>
            </a:r>
            <a:r>
              <a:rPr lang="en-US" altLang="ko-KR" dirty="0"/>
              <a:t>only</a:t>
            </a:r>
            <a:r>
              <a:rPr lang="en-US" dirty="0"/>
              <a:t> the area which makes the distribution asymmetric.</a:t>
            </a:r>
            <a:endParaRPr dirty="0"/>
          </a:p>
        </p:txBody>
      </p:sp>
      <p:grpSp>
        <p:nvGrpSpPr>
          <p:cNvPr id="106" name="Title 1"/>
          <p:cNvGrpSpPr/>
          <p:nvPr/>
        </p:nvGrpSpPr>
        <p:grpSpPr>
          <a:xfrm>
            <a:off x="0" y="0"/>
            <a:ext cx="9144000" cy="608571"/>
            <a:chOff x="0" y="0"/>
            <a:chExt cx="9144000" cy="608570"/>
          </a:xfrm>
        </p:grpSpPr>
        <p:sp>
          <p:nvSpPr>
            <p:cNvPr id="104" name="직사각형"/>
            <p:cNvSpPr/>
            <p:nvPr/>
          </p:nvSpPr>
          <p:spPr>
            <a:xfrm>
              <a:off x="0" y="0"/>
              <a:ext cx="9144000" cy="608571"/>
            </a:xfrm>
            <a:prstGeom prst="rect">
              <a:avLst/>
            </a:prstGeom>
            <a:solidFill>
              <a:srgbClr val="D7E4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 b="1">
                  <a:latin typeface="나눔고딕"/>
                  <a:ea typeface="나눔고딕"/>
                  <a:cs typeface="나눔고딕"/>
                  <a:sym typeface="나눔고딕"/>
                </a:defRPr>
              </a:pPr>
              <a:endParaRPr/>
            </a:p>
          </p:txBody>
        </p:sp>
        <p:sp>
          <p:nvSpPr>
            <p:cNvPr id="105" name="ROOT files used"/>
            <p:cNvSpPr txBox="1"/>
            <p:nvPr/>
          </p:nvSpPr>
          <p:spPr>
            <a:xfrm>
              <a:off x="45719" y="0"/>
              <a:ext cx="9052562" cy="608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 algn="ctr">
                <a:defRPr sz="2800" b="1">
                  <a:latin typeface="나눔고딕"/>
                  <a:ea typeface="나눔고딕"/>
                  <a:cs typeface="나눔고딕"/>
                  <a:sym typeface="나눔고딕"/>
                </a:defRPr>
              </a:lvl1pPr>
            </a:lstStyle>
            <a:p>
              <a:r>
                <a:rPr lang="en-US" dirty="0"/>
                <a:t>Evaluation of the left-side tail</a:t>
              </a:r>
              <a:endParaRPr dirty="0"/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76890819-18E3-20EC-B1DC-9952A91D450A}"/>
              </a:ext>
            </a:extLst>
          </p:cNvPr>
          <p:cNvSpPr txBox="1"/>
          <p:nvPr/>
        </p:nvSpPr>
        <p:spPr>
          <a:xfrm>
            <a:off x="1797310" y="4352041"/>
            <a:ext cx="2389491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dirty="0" err="1"/>
              <a:t>E</a:t>
            </a:r>
            <a:r>
              <a:rPr lang="en-US" dirty="0" err="1"/>
              <a:t>dep</a:t>
            </a:r>
            <a:r>
              <a:rPr lang="en-US" dirty="0"/>
              <a:t> sum</a:t>
            </a:r>
            <a:r>
              <a:rPr dirty="0"/>
              <a:t> (</a:t>
            </a:r>
            <a:r>
              <a:rPr lang="en-US" dirty="0"/>
              <a:t>M</a:t>
            </a:r>
            <a:r>
              <a:rPr dirty="0"/>
              <a:t>eV)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6FAD29F5-D15F-19A6-08AB-6513E1DB94B0}"/>
              </a:ext>
            </a:extLst>
          </p:cNvPr>
          <p:cNvSpPr txBox="1"/>
          <p:nvPr/>
        </p:nvSpPr>
        <p:spPr>
          <a:xfrm rot="16200000">
            <a:off x="-337506" y="1971928"/>
            <a:ext cx="1806142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t>Counts</a:t>
            </a:r>
          </a:p>
        </p:txBody>
      </p:sp>
      <p:cxnSp>
        <p:nvCxnSpPr>
          <p:cNvPr id="9" name="직선 연결선[R] 8">
            <a:extLst>
              <a:ext uri="{FF2B5EF4-FFF2-40B4-BE49-F238E27FC236}">
                <a16:creationId xmlns:a16="http://schemas.microsoft.com/office/drawing/2014/main" id="{A8D2E567-0D38-9D70-9931-D69680A99935}"/>
              </a:ext>
            </a:extLst>
          </p:cNvPr>
          <p:cNvCxnSpPr>
            <a:cxnSpLocks/>
          </p:cNvCxnSpPr>
          <p:nvPr/>
        </p:nvCxnSpPr>
        <p:spPr>
          <a:xfrm>
            <a:off x="2406881" y="1216225"/>
            <a:ext cx="0" cy="301752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2">
            <a:extLst>
              <a:ext uri="{FF2B5EF4-FFF2-40B4-BE49-F238E27FC236}">
                <a16:creationId xmlns:a16="http://schemas.microsoft.com/office/drawing/2014/main" id="{66AF42A3-F03F-2C50-AE90-F525E066F6EC}"/>
              </a:ext>
            </a:extLst>
          </p:cNvPr>
          <p:cNvSpPr txBox="1"/>
          <p:nvPr/>
        </p:nvSpPr>
        <p:spPr>
          <a:xfrm>
            <a:off x="6019788" y="4352041"/>
            <a:ext cx="2389491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dirty="0" err="1"/>
              <a:t>E</a:t>
            </a:r>
            <a:r>
              <a:rPr lang="en-US" dirty="0" err="1"/>
              <a:t>dep</a:t>
            </a:r>
            <a:r>
              <a:rPr lang="en-US" dirty="0"/>
              <a:t> sum</a:t>
            </a:r>
            <a:r>
              <a:rPr dirty="0"/>
              <a:t> (</a:t>
            </a:r>
            <a:r>
              <a:rPr lang="en-US" dirty="0"/>
              <a:t>M</a:t>
            </a:r>
            <a:r>
              <a:rPr dirty="0"/>
              <a:t>eV)</a:t>
            </a: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24F2D6F3-6DD7-9C23-0F75-93F059F4007A}"/>
              </a:ext>
            </a:extLst>
          </p:cNvPr>
          <p:cNvSpPr txBox="1"/>
          <p:nvPr/>
        </p:nvSpPr>
        <p:spPr>
          <a:xfrm rot="16200000">
            <a:off x="3884972" y="1971928"/>
            <a:ext cx="1806142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t>Counts</a:t>
            </a: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C63CFE45-6311-2244-2BD0-10683D09C8FF}"/>
              </a:ext>
            </a:extLst>
          </p:cNvPr>
          <p:cNvSpPr txBox="1"/>
          <p:nvPr/>
        </p:nvSpPr>
        <p:spPr>
          <a:xfrm>
            <a:off x="973323" y="812594"/>
            <a:ext cx="32874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solidFill>
                  <a:srgbClr val="0000FF"/>
                </a:solidFill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endParaRPr dirty="0"/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4654BF98-625E-6340-C4E7-B4B8FBF77747}"/>
              </a:ext>
            </a:extLst>
          </p:cNvPr>
          <p:cNvSpPr txBox="1"/>
          <p:nvPr/>
        </p:nvSpPr>
        <p:spPr>
          <a:xfrm>
            <a:off x="5509359" y="812595"/>
            <a:ext cx="288097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solidFill>
                  <a:srgbClr val="0000FF"/>
                </a:solidFill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Alternative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515161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Box 45"/>
          <p:cNvSpPr txBox="1"/>
          <p:nvPr/>
        </p:nvSpPr>
        <p:spPr>
          <a:xfrm>
            <a:off x="1" y="6510146"/>
            <a:ext cx="9144001" cy="369332"/>
          </a:xfrm>
          <a:prstGeom prst="rect">
            <a:avLst/>
          </a:prstGeom>
          <a:solidFill>
            <a:srgbClr val="D7E4B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altLang="ko-KR" dirty="0"/>
              <a:t>5/7</a:t>
            </a:r>
            <a:endParaRPr dirty="0"/>
          </a:p>
        </p:txBody>
      </p:sp>
      <p:sp>
        <p:nvSpPr>
          <p:cNvPr id="99" name="TextBox 5"/>
          <p:cNvSpPr/>
          <p:nvPr/>
        </p:nvSpPr>
        <p:spPr>
          <a:xfrm>
            <a:off x="3525" y="6521814"/>
            <a:ext cx="313194" cy="369333"/>
          </a:xfrm>
          <a:prstGeom prst="rect">
            <a:avLst/>
          </a:prstGeom>
          <a:solidFill>
            <a:srgbClr val="4F6228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0" name="TextBox 6"/>
          <p:cNvSpPr/>
          <p:nvPr/>
        </p:nvSpPr>
        <p:spPr>
          <a:xfrm>
            <a:off x="314745" y="6524256"/>
            <a:ext cx="313194" cy="369333"/>
          </a:xfrm>
          <a:prstGeom prst="rect">
            <a:avLst/>
          </a:prstGeom>
          <a:solidFill>
            <a:srgbClr val="77933C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1" name="TextBox 7"/>
          <p:cNvSpPr/>
          <p:nvPr/>
        </p:nvSpPr>
        <p:spPr>
          <a:xfrm>
            <a:off x="628014" y="6521814"/>
            <a:ext cx="313195" cy="369333"/>
          </a:xfrm>
          <a:prstGeom prst="rect">
            <a:avLst/>
          </a:prstGeom>
          <a:solidFill>
            <a:srgbClr val="C3D69B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grpSp>
        <p:nvGrpSpPr>
          <p:cNvPr id="106" name="Title 1"/>
          <p:cNvGrpSpPr/>
          <p:nvPr/>
        </p:nvGrpSpPr>
        <p:grpSpPr>
          <a:xfrm>
            <a:off x="0" y="0"/>
            <a:ext cx="9144000" cy="608571"/>
            <a:chOff x="0" y="0"/>
            <a:chExt cx="9144000" cy="608570"/>
          </a:xfrm>
        </p:grpSpPr>
        <p:sp>
          <p:nvSpPr>
            <p:cNvPr id="104" name="직사각형"/>
            <p:cNvSpPr/>
            <p:nvPr/>
          </p:nvSpPr>
          <p:spPr>
            <a:xfrm>
              <a:off x="0" y="0"/>
              <a:ext cx="9144000" cy="608571"/>
            </a:xfrm>
            <a:prstGeom prst="rect">
              <a:avLst/>
            </a:prstGeom>
            <a:solidFill>
              <a:srgbClr val="D7E4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 b="1">
                  <a:latin typeface="나눔고딕"/>
                  <a:ea typeface="나눔고딕"/>
                  <a:cs typeface="나눔고딕"/>
                  <a:sym typeface="나눔고딕"/>
                </a:defRPr>
              </a:pPr>
              <a:endParaRPr/>
            </a:p>
          </p:txBody>
        </p:sp>
        <p:sp>
          <p:nvSpPr>
            <p:cNvPr id="105" name="ROOT files used"/>
            <p:cNvSpPr txBox="1"/>
            <p:nvPr/>
          </p:nvSpPr>
          <p:spPr>
            <a:xfrm>
              <a:off x="45719" y="0"/>
              <a:ext cx="9052562" cy="608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 algn="ctr">
                <a:defRPr sz="2800" b="1">
                  <a:latin typeface="나눔고딕"/>
                  <a:ea typeface="나눔고딕"/>
                  <a:cs typeface="나눔고딕"/>
                  <a:sym typeface="나눔고딕"/>
                </a:defRPr>
              </a:lvl1pPr>
            </a:lstStyle>
            <a:p>
              <a:r>
                <a:rPr lang="en-US" dirty="0" err="1"/>
                <a:t>Edep</a:t>
              </a:r>
              <a:r>
                <a:rPr lang="en-US" dirty="0"/>
                <a:t> sum distributions</a:t>
              </a:r>
              <a:endParaRPr dirty="0"/>
            </a:p>
          </p:txBody>
        </p:sp>
      </p:grpSp>
      <p:pic>
        <p:nvPicPr>
          <p:cNvPr id="13" name="그림 12" descr="텍스트, 그래프, 도표, 라인이(가) 표시된 사진&#10;&#10;자동 생성된 설명">
            <a:extLst>
              <a:ext uri="{FF2B5EF4-FFF2-40B4-BE49-F238E27FC236}">
                <a16:creationId xmlns:a16="http://schemas.microsoft.com/office/drawing/2014/main" id="{8718CEAA-6006-FD17-C709-6D96FAACA9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582" y="637195"/>
            <a:ext cx="3166218" cy="2834677"/>
          </a:xfrm>
          <a:prstGeom prst="rect">
            <a:avLst/>
          </a:prstGeom>
        </p:spPr>
      </p:pic>
      <p:pic>
        <p:nvPicPr>
          <p:cNvPr id="15" name="그림 14" descr="텍스트, 그래프, 라인, 도표이(가) 표시된 사진&#10;&#10;자동 생성된 설명">
            <a:extLst>
              <a:ext uri="{FF2B5EF4-FFF2-40B4-BE49-F238E27FC236}">
                <a16:creationId xmlns:a16="http://schemas.microsoft.com/office/drawing/2014/main" id="{645B3586-F035-5589-CEFD-6850883721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20" y="637195"/>
            <a:ext cx="3116686" cy="278129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AC2689E-01A4-7478-1C0B-88D257640AC9}"/>
              </a:ext>
            </a:extLst>
          </p:cNvPr>
          <p:cNvSpPr txBox="1"/>
          <p:nvPr/>
        </p:nvSpPr>
        <p:spPr>
          <a:xfrm>
            <a:off x="1923396" y="966958"/>
            <a:ext cx="1765738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US" sz="1200" dirty="0">
                <a:latin typeface="NanumGothic" panose="020D0604000000000000" pitchFamily="34" charset="-127"/>
                <a:ea typeface="NanumGothic" panose="020D0604000000000000" pitchFamily="34" charset="-127"/>
              </a:rPr>
              <a:t>1</a:t>
            </a:r>
            <a:r>
              <a:rPr kumimoji="0" lang="en-US" altLang="ko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NanumGothic" panose="020D0604000000000000" pitchFamily="34" charset="-127"/>
                <a:ea typeface="NanumGothic" panose="020D0604000000000000" pitchFamily="34" charset="-127"/>
                <a:sym typeface="Calibri"/>
              </a:rPr>
              <a:t> GeV photon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US" sz="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NanumGothic" panose="020D0604000000000000" pitchFamily="34" charset="-127"/>
              <a:ea typeface="NanumGothic" panose="020D0604000000000000" pitchFamily="34" charset="-127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NanumGothic" panose="020D0604000000000000" pitchFamily="34" charset="-127"/>
                <a:ea typeface="NanumGothic" panose="020D0604000000000000" pitchFamily="34" charset="-127"/>
                <a:sym typeface="Calibri"/>
              </a:rPr>
              <a:t>12 layers</a:t>
            </a:r>
            <a:endParaRPr kumimoji="0" lang="ko-US" alt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NanumGothic" panose="020D0604000000000000" pitchFamily="34" charset="-127"/>
              <a:ea typeface="NanumGothic" panose="020D0604000000000000" pitchFamily="34" charset="-127"/>
              <a:sym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802243-FE3F-416E-34D4-F5E75A050F9E}"/>
              </a:ext>
            </a:extLst>
          </p:cNvPr>
          <p:cNvSpPr txBox="1"/>
          <p:nvPr/>
        </p:nvSpPr>
        <p:spPr>
          <a:xfrm>
            <a:off x="5167935" y="966958"/>
            <a:ext cx="1765738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US" sz="1200" dirty="0">
                <a:latin typeface="NanumGothic" panose="020D0604000000000000" pitchFamily="34" charset="-127"/>
                <a:ea typeface="NanumGothic" panose="020D0604000000000000" pitchFamily="34" charset="-127"/>
              </a:rPr>
              <a:t>1</a:t>
            </a:r>
            <a:r>
              <a:rPr kumimoji="0" lang="en-US" altLang="ko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NanumGothic" panose="020D0604000000000000" pitchFamily="34" charset="-127"/>
                <a:ea typeface="NanumGothic" panose="020D0604000000000000" pitchFamily="34" charset="-127"/>
                <a:sym typeface="Calibri"/>
              </a:rPr>
              <a:t> GeV photon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US" sz="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NanumGothic" panose="020D0604000000000000" pitchFamily="34" charset="-127"/>
              <a:ea typeface="NanumGothic" panose="020D0604000000000000" pitchFamily="34" charset="-127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US" sz="1200" dirty="0">
                <a:latin typeface="NanumGothic" panose="020D0604000000000000" pitchFamily="34" charset="-127"/>
                <a:ea typeface="NanumGothic" panose="020D0604000000000000" pitchFamily="34" charset="-127"/>
              </a:rPr>
              <a:t>9</a:t>
            </a:r>
            <a:r>
              <a:rPr kumimoji="0" lang="en-US" altLang="ko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NanumGothic" panose="020D0604000000000000" pitchFamily="34" charset="-127"/>
                <a:ea typeface="NanumGothic" panose="020D0604000000000000" pitchFamily="34" charset="-127"/>
                <a:sym typeface="Calibri"/>
              </a:rPr>
              <a:t> layers</a:t>
            </a:r>
            <a:endParaRPr kumimoji="0" lang="ko-US" alt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NanumGothic" panose="020D0604000000000000" pitchFamily="34" charset="-127"/>
              <a:ea typeface="NanumGothic" panose="020D0604000000000000" pitchFamily="34" charset="-127"/>
              <a:sym typeface="Calibri"/>
            </a:endParaRPr>
          </a:p>
        </p:txBody>
      </p:sp>
      <p:pic>
        <p:nvPicPr>
          <p:cNvPr id="19" name="그림 18" descr="텍스트, 도표, 그래프, 라인이(가) 표시된 사진&#10;&#10;자동 생성된 설명">
            <a:extLst>
              <a:ext uri="{FF2B5EF4-FFF2-40B4-BE49-F238E27FC236}">
                <a16:creationId xmlns:a16="http://schemas.microsoft.com/office/drawing/2014/main" id="{9F887294-38CC-ED54-BCF6-F4ED1BD26A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843" y="3410141"/>
            <a:ext cx="3152614" cy="2810664"/>
          </a:xfrm>
          <a:prstGeom prst="rect">
            <a:avLst/>
          </a:prstGeom>
        </p:spPr>
      </p:pic>
      <p:pic>
        <p:nvPicPr>
          <p:cNvPr id="21" name="그림 20" descr="텍스트, 도표, 그래프, 라인이(가) 표시된 사진&#10;&#10;자동 생성된 설명">
            <a:extLst>
              <a:ext uri="{FF2B5EF4-FFF2-40B4-BE49-F238E27FC236}">
                <a16:creationId xmlns:a16="http://schemas.microsoft.com/office/drawing/2014/main" id="{A366A697-C5B2-D725-C17B-262C0D621F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155" y="3399631"/>
            <a:ext cx="3116686" cy="2794270"/>
          </a:xfrm>
          <a:prstGeom prst="rect">
            <a:avLst/>
          </a:prstGeom>
        </p:spPr>
      </p:pic>
      <p:sp>
        <p:nvSpPr>
          <p:cNvPr id="22" name="TextBox 2">
            <a:extLst>
              <a:ext uri="{FF2B5EF4-FFF2-40B4-BE49-F238E27FC236}">
                <a16:creationId xmlns:a16="http://schemas.microsoft.com/office/drawing/2014/main" id="{239B20BA-4437-3382-B0D4-775DEFB05200}"/>
              </a:ext>
            </a:extLst>
          </p:cNvPr>
          <p:cNvSpPr txBox="1"/>
          <p:nvPr/>
        </p:nvSpPr>
        <p:spPr>
          <a:xfrm>
            <a:off x="3421551" y="6134930"/>
            <a:ext cx="2389491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pPr algn="ctr"/>
            <a:r>
              <a:rPr sz="1800" dirty="0" err="1"/>
              <a:t>E</a:t>
            </a:r>
            <a:r>
              <a:rPr lang="en-US" sz="1800" dirty="0" err="1"/>
              <a:t>dep</a:t>
            </a:r>
            <a:r>
              <a:rPr lang="en-US" sz="1800" dirty="0"/>
              <a:t> sum</a:t>
            </a:r>
            <a:r>
              <a:rPr sz="1800" dirty="0"/>
              <a:t> (</a:t>
            </a:r>
            <a:r>
              <a:rPr lang="en-US" sz="1800" dirty="0"/>
              <a:t>M</a:t>
            </a:r>
            <a:r>
              <a:rPr sz="1800" dirty="0"/>
              <a:t>eV)</a:t>
            </a:r>
          </a:p>
        </p:txBody>
      </p:sp>
      <p:sp>
        <p:nvSpPr>
          <p:cNvPr id="23" name="TextBox 4">
            <a:extLst>
              <a:ext uri="{FF2B5EF4-FFF2-40B4-BE49-F238E27FC236}">
                <a16:creationId xmlns:a16="http://schemas.microsoft.com/office/drawing/2014/main" id="{0008B787-94FA-117E-1F58-F6EA7ED2EB8F}"/>
              </a:ext>
            </a:extLst>
          </p:cNvPr>
          <p:cNvSpPr txBox="1"/>
          <p:nvPr/>
        </p:nvSpPr>
        <p:spPr>
          <a:xfrm rot="16200000">
            <a:off x="184107" y="3213636"/>
            <a:ext cx="180614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pPr algn="ctr"/>
            <a:r>
              <a:rPr sz="1800" dirty="0"/>
              <a:t>Counts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F3A536-766A-6D48-21C9-764D29B9B6E5}"/>
              </a:ext>
            </a:extLst>
          </p:cNvPr>
          <p:cNvSpPr txBox="1"/>
          <p:nvPr/>
        </p:nvSpPr>
        <p:spPr>
          <a:xfrm>
            <a:off x="1923396" y="3789838"/>
            <a:ext cx="1765738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US" sz="1200" dirty="0">
                <a:latin typeface="NanumGothic" panose="020D0604000000000000" pitchFamily="34" charset="-127"/>
                <a:ea typeface="NanumGothic" panose="020D0604000000000000" pitchFamily="34" charset="-127"/>
              </a:rPr>
              <a:t>10</a:t>
            </a:r>
            <a:r>
              <a:rPr kumimoji="0" lang="en-US" altLang="ko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NanumGothic" panose="020D0604000000000000" pitchFamily="34" charset="-127"/>
                <a:ea typeface="NanumGothic" panose="020D0604000000000000" pitchFamily="34" charset="-127"/>
                <a:sym typeface="Calibri"/>
              </a:rPr>
              <a:t> GeV photon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US" sz="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NanumGothic" panose="020D0604000000000000" pitchFamily="34" charset="-127"/>
              <a:ea typeface="NanumGothic" panose="020D0604000000000000" pitchFamily="34" charset="-127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NanumGothic" panose="020D0604000000000000" pitchFamily="34" charset="-127"/>
                <a:ea typeface="NanumGothic" panose="020D0604000000000000" pitchFamily="34" charset="-127"/>
                <a:sym typeface="Calibri"/>
              </a:rPr>
              <a:t>12 layers</a:t>
            </a:r>
            <a:endParaRPr kumimoji="0" lang="ko-US" alt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NanumGothic" panose="020D0604000000000000" pitchFamily="34" charset="-127"/>
              <a:ea typeface="NanumGothic" panose="020D0604000000000000" pitchFamily="34" charset="-127"/>
              <a:sym typeface="Calibri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3517A52-1047-FB06-61F0-94C1ED60896E}"/>
              </a:ext>
            </a:extLst>
          </p:cNvPr>
          <p:cNvSpPr txBox="1"/>
          <p:nvPr/>
        </p:nvSpPr>
        <p:spPr>
          <a:xfrm>
            <a:off x="5167935" y="3789838"/>
            <a:ext cx="1765738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US" sz="1200" dirty="0">
                <a:latin typeface="NanumGothic" panose="020D0604000000000000" pitchFamily="34" charset="-127"/>
                <a:ea typeface="NanumGothic" panose="020D0604000000000000" pitchFamily="34" charset="-127"/>
              </a:rPr>
              <a:t>10</a:t>
            </a:r>
            <a:r>
              <a:rPr kumimoji="0" lang="en-US" altLang="ko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NanumGothic" panose="020D0604000000000000" pitchFamily="34" charset="-127"/>
                <a:ea typeface="NanumGothic" panose="020D0604000000000000" pitchFamily="34" charset="-127"/>
                <a:sym typeface="Calibri"/>
              </a:rPr>
              <a:t> GeV photon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US" sz="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NanumGothic" panose="020D0604000000000000" pitchFamily="34" charset="-127"/>
              <a:ea typeface="NanumGothic" panose="020D0604000000000000" pitchFamily="34" charset="-127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US" sz="1200" dirty="0">
                <a:latin typeface="NanumGothic" panose="020D0604000000000000" pitchFamily="34" charset="-127"/>
                <a:ea typeface="NanumGothic" panose="020D0604000000000000" pitchFamily="34" charset="-127"/>
              </a:rPr>
              <a:t>9</a:t>
            </a:r>
            <a:r>
              <a:rPr kumimoji="0" lang="en-US" altLang="ko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NanumGothic" panose="020D0604000000000000" pitchFamily="34" charset="-127"/>
                <a:ea typeface="NanumGothic" panose="020D0604000000000000" pitchFamily="34" charset="-127"/>
                <a:sym typeface="Calibri"/>
              </a:rPr>
              <a:t> layers</a:t>
            </a:r>
            <a:endParaRPr kumimoji="0" lang="ko-US" alt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NanumGothic" panose="020D0604000000000000" pitchFamily="34" charset="-127"/>
              <a:ea typeface="NanumGothic" panose="020D0604000000000000" pitchFamily="34" charset="-127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303239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텍스트, 스크린샷, 도표, 그래프이(가) 표시된 사진&#10;&#10;자동 생성된 설명">
            <a:extLst>
              <a:ext uri="{FF2B5EF4-FFF2-40B4-BE49-F238E27FC236}">
                <a16:creationId xmlns:a16="http://schemas.microsoft.com/office/drawing/2014/main" id="{F533054E-BF17-77EA-1789-C412179925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040" y="1098363"/>
            <a:ext cx="3506213" cy="3410712"/>
          </a:xfrm>
          <a:prstGeom prst="rect">
            <a:avLst/>
          </a:prstGeom>
        </p:spPr>
      </p:pic>
      <p:pic>
        <p:nvPicPr>
          <p:cNvPr id="9" name="그림 8" descr="텍스트, 스크린샷, 도표, 그래프이(가) 표시된 사진&#10;&#10;자동 생성된 설명">
            <a:extLst>
              <a:ext uri="{FF2B5EF4-FFF2-40B4-BE49-F238E27FC236}">
                <a16:creationId xmlns:a16="http://schemas.microsoft.com/office/drawing/2014/main" id="{8A351CCD-6BE3-990B-46EB-A4E9B5E17A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19" y="1088527"/>
            <a:ext cx="3566337" cy="3504493"/>
          </a:xfrm>
          <a:prstGeom prst="rect">
            <a:avLst/>
          </a:prstGeom>
        </p:spPr>
      </p:pic>
      <p:sp>
        <p:nvSpPr>
          <p:cNvPr id="98" name="TextBox 45"/>
          <p:cNvSpPr txBox="1"/>
          <p:nvPr/>
        </p:nvSpPr>
        <p:spPr>
          <a:xfrm>
            <a:off x="1" y="6510146"/>
            <a:ext cx="9144001" cy="369332"/>
          </a:xfrm>
          <a:prstGeom prst="rect">
            <a:avLst/>
          </a:prstGeom>
          <a:solidFill>
            <a:srgbClr val="D7E4B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6/7</a:t>
            </a:r>
            <a:endParaRPr dirty="0"/>
          </a:p>
        </p:txBody>
      </p:sp>
      <p:sp>
        <p:nvSpPr>
          <p:cNvPr id="99" name="TextBox 5"/>
          <p:cNvSpPr/>
          <p:nvPr/>
        </p:nvSpPr>
        <p:spPr>
          <a:xfrm>
            <a:off x="3525" y="6521814"/>
            <a:ext cx="313194" cy="369333"/>
          </a:xfrm>
          <a:prstGeom prst="rect">
            <a:avLst/>
          </a:prstGeom>
          <a:solidFill>
            <a:srgbClr val="4F6228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0" name="TextBox 6"/>
          <p:cNvSpPr/>
          <p:nvPr/>
        </p:nvSpPr>
        <p:spPr>
          <a:xfrm>
            <a:off x="314745" y="6524256"/>
            <a:ext cx="313194" cy="369333"/>
          </a:xfrm>
          <a:prstGeom prst="rect">
            <a:avLst/>
          </a:prstGeom>
          <a:solidFill>
            <a:srgbClr val="77933C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1" name="TextBox 7"/>
          <p:cNvSpPr/>
          <p:nvPr/>
        </p:nvSpPr>
        <p:spPr>
          <a:xfrm>
            <a:off x="628014" y="6521814"/>
            <a:ext cx="313195" cy="369333"/>
          </a:xfrm>
          <a:prstGeom prst="rect">
            <a:avLst/>
          </a:prstGeom>
          <a:solidFill>
            <a:srgbClr val="C3D69B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2" name="TextBox 18"/>
          <p:cNvSpPr txBox="1"/>
          <p:nvPr/>
        </p:nvSpPr>
        <p:spPr>
          <a:xfrm>
            <a:off x="319855" y="4888739"/>
            <a:ext cx="401951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r>
              <a:rPr dirty="0"/>
              <a:t>■</a:t>
            </a:r>
          </a:p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endParaRPr dirty="0"/>
          </a:p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endParaRPr lang="en-US" dirty="0"/>
          </a:p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r>
              <a:rPr lang="ko-US" altLang="en-US" dirty="0"/>
              <a:t>■</a:t>
            </a:r>
          </a:p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endParaRPr dirty="0"/>
          </a:p>
        </p:txBody>
      </p:sp>
      <p:sp>
        <p:nvSpPr>
          <p:cNvPr id="103" name="TextBox 19"/>
          <p:cNvSpPr txBox="1"/>
          <p:nvPr/>
        </p:nvSpPr>
        <p:spPr>
          <a:xfrm>
            <a:off x="686126" y="4888739"/>
            <a:ext cx="8100119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>
                <a:latin typeface="나눔고딕"/>
                <a:ea typeface="나눔고딕"/>
                <a:cs typeface="나눔고딕"/>
                <a:sym typeface="나눔고딕"/>
              </a:defRPr>
            </a:pPr>
            <a:r>
              <a:rPr lang="en-US" dirty="0"/>
              <a:t>There is no clear difference for 1 GeV photon, but the fraction increases in the higher energy as the number of </a:t>
            </a:r>
            <a:r>
              <a:rPr lang="en-US" dirty="0" err="1"/>
              <a:t>ScFi</a:t>
            </a:r>
            <a:r>
              <a:rPr lang="en-US" dirty="0"/>
              <a:t> layers used decreases. </a:t>
            </a:r>
          </a:p>
          <a:p>
            <a:pPr algn="just">
              <a:defRPr sz="1600">
                <a:latin typeface="나눔고딕"/>
                <a:ea typeface="나눔고딕"/>
                <a:cs typeface="나눔고딕"/>
                <a:sym typeface="나눔고딕"/>
              </a:defRPr>
            </a:pPr>
            <a:endParaRPr lang="en-US" dirty="0"/>
          </a:p>
          <a:p>
            <a:pPr algn="just">
              <a:defRPr sz="1600">
                <a:latin typeface="나눔고딕"/>
                <a:ea typeface="나눔고딕"/>
                <a:cs typeface="나눔고딕"/>
                <a:sym typeface="나눔고딕"/>
              </a:defRPr>
            </a:pPr>
            <a:r>
              <a:rPr lang="en-US" dirty="0"/>
              <a:t>When the trigger condition is not applied, the fraction increases as the photon energy increases even in the 12 layers.</a:t>
            </a:r>
            <a:endParaRPr dirty="0"/>
          </a:p>
        </p:txBody>
      </p:sp>
      <p:grpSp>
        <p:nvGrpSpPr>
          <p:cNvPr id="106" name="Title 1"/>
          <p:cNvGrpSpPr/>
          <p:nvPr/>
        </p:nvGrpSpPr>
        <p:grpSpPr>
          <a:xfrm>
            <a:off x="0" y="0"/>
            <a:ext cx="9144000" cy="608571"/>
            <a:chOff x="0" y="0"/>
            <a:chExt cx="9144000" cy="608570"/>
          </a:xfrm>
        </p:grpSpPr>
        <p:sp>
          <p:nvSpPr>
            <p:cNvPr id="104" name="직사각형"/>
            <p:cNvSpPr/>
            <p:nvPr/>
          </p:nvSpPr>
          <p:spPr>
            <a:xfrm>
              <a:off x="0" y="0"/>
              <a:ext cx="9144000" cy="608571"/>
            </a:xfrm>
            <a:prstGeom prst="rect">
              <a:avLst/>
            </a:prstGeom>
            <a:solidFill>
              <a:srgbClr val="D7E4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 b="1">
                  <a:latin typeface="나눔고딕"/>
                  <a:ea typeface="나눔고딕"/>
                  <a:cs typeface="나눔고딕"/>
                  <a:sym typeface="나눔고딕"/>
                </a:defRPr>
              </a:pPr>
              <a:endParaRPr/>
            </a:p>
          </p:txBody>
        </p:sp>
        <p:sp>
          <p:nvSpPr>
            <p:cNvPr id="105" name="ROOT files used"/>
            <p:cNvSpPr txBox="1"/>
            <p:nvPr/>
          </p:nvSpPr>
          <p:spPr>
            <a:xfrm>
              <a:off x="45719" y="0"/>
              <a:ext cx="9052562" cy="608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 algn="ctr">
                <a:defRPr sz="2800" b="1">
                  <a:latin typeface="나눔고딕"/>
                  <a:ea typeface="나눔고딕"/>
                  <a:cs typeface="나눔고딕"/>
                  <a:sym typeface="나눔고딕"/>
                </a:defRPr>
              </a:lvl1pPr>
            </a:lstStyle>
            <a:p>
              <a:r>
                <a:rPr lang="en-US" dirty="0"/>
                <a:t>Comparison 1</a:t>
              </a:r>
              <a:endParaRPr dirty="0"/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5C6D86C9-045C-3B74-F188-0C215BA3ACBC}"/>
              </a:ext>
            </a:extLst>
          </p:cNvPr>
          <p:cNvSpPr txBox="1"/>
          <p:nvPr/>
        </p:nvSpPr>
        <p:spPr>
          <a:xfrm>
            <a:off x="1713218" y="4457141"/>
            <a:ext cx="2389491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Layers</a:t>
            </a:r>
            <a:endParaRPr dirty="0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AFF60E1C-085B-7B7C-6FA5-087574CCB24F}"/>
              </a:ext>
            </a:extLst>
          </p:cNvPr>
          <p:cNvSpPr txBox="1"/>
          <p:nvPr/>
        </p:nvSpPr>
        <p:spPr>
          <a:xfrm rot="16200000">
            <a:off x="-421598" y="2070460"/>
            <a:ext cx="1806142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Fraction (%)</a:t>
            </a:r>
            <a:endParaRPr dirty="0"/>
          </a:p>
        </p:txBody>
      </p:sp>
      <p:sp>
        <p:nvSpPr>
          <p:cNvPr id="4" name="TextBox 11">
            <a:extLst>
              <a:ext uri="{FF2B5EF4-FFF2-40B4-BE49-F238E27FC236}">
                <a16:creationId xmlns:a16="http://schemas.microsoft.com/office/drawing/2014/main" id="{06FFF0FF-1B32-E660-4631-AD7467136977}"/>
              </a:ext>
            </a:extLst>
          </p:cNvPr>
          <p:cNvSpPr txBox="1"/>
          <p:nvPr/>
        </p:nvSpPr>
        <p:spPr>
          <a:xfrm rot="16200000">
            <a:off x="3933479" y="1929773"/>
            <a:ext cx="1720167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Fraction (%)</a:t>
            </a:r>
            <a:endParaRPr dirty="0"/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2459B1FA-EBAD-2F1F-B808-2BE5A5056FAF}"/>
              </a:ext>
            </a:extLst>
          </p:cNvPr>
          <p:cNvSpPr txBox="1"/>
          <p:nvPr/>
        </p:nvSpPr>
        <p:spPr>
          <a:xfrm>
            <a:off x="899753" y="812594"/>
            <a:ext cx="32874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solidFill>
                  <a:srgbClr val="0000FF"/>
                </a:solidFill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As a function of layers</a:t>
            </a:r>
            <a:endParaRPr dirty="0"/>
          </a:p>
        </p:txBody>
      </p:sp>
      <p:sp>
        <p:nvSpPr>
          <p:cNvPr id="6" name="TextBox 15">
            <a:extLst>
              <a:ext uri="{FF2B5EF4-FFF2-40B4-BE49-F238E27FC236}">
                <a16:creationId xmlns:a16="http://schemas.microsoft.com/office/drawing/2014/main" id="{F14F3DBE-9CEE-975B-0162-051ADC66DBD4}"/>
              </a:ext>
            </a:extLst>
          </p:cNvPr>
          <p:cNvSpPr txBox="1"/>
          <p:nvPr/>
        </p:nvSpPr>
        <p:spPr>
          <a:xfrm>
            <a:off x="5519869" y="812595"/>
            <a:ext cx="288097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solidFill>
                  <a:srgbClr val="0000FF"/>
                </a:solidFill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As a function of energy</a:t>
            </a:r>
            <a:endParaRPr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910B077B-D4A0-75B4-636B-E14497549679}"/>
              </a:ext>
            </a:extLst>
          </p:cNvPr>
          <p:cNvSpPr txBox="1"/>
          <p:nvPr/>
        </p:nvSpPr>
        <p:spPr>
          <a:xfrm>
            <a:off x="6003731" y="4431551"/>
            <a:ext cx="2389491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400" b="1">
                <a:solidFill>
                  <a:srgbClr val="202124"/>
                </a:solidFill>
                <a:latin typeface="나눔고딕"/>
                <a:ea typeface="나눔고딕"/>
                <a:cs typeface="나눔고딕"/>
                <a:sym typeface="나눔고딕"/>
              </a:defRPr>
            </a:pPr>
            <a:r>
              <a:rPr lang="en-US" dirty="0"/>
              <a:t>Beam energy (GeV)</a:t>
            </a:r>
            <a:endParaRPr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5965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텍스트, 스크린샷, 도표, 폰트이(가) 표시된 사진&#10;&#10;자동 생성된 설명">
            <a:extLst>
              <a:ext uri="{FF2B5EF4-FFF2-40B4-BE49-F238E27FC236}">
                <a16:creationId xmlns:a16="http://schemas.microsoft.com/office/drawing/2014/main" id="{A6D6FFAC-828E-8B9C-C558-32EC9C8AD2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530" y="1158259"/>
            <a:ext cx="3501295" cy="3393147"/>
          </a:xfrm>
          <a:prstGeom prst="rect">
            <a:avLst/>
          </a:prstGeom>
        </p:spPr>
      </p:pic>
      <p:pic>
        <p:nvPicPr>
          <p:cNvPr id="9" name="그림 8" descr="텍스트, 스크린샷, 도표, 번호이(가) 표시된 사진&#10;&#10;자동 생성된 설명">
            <a:extLst>
              <a:ext uri="{FF2B5EF4-FFF2-40B4-BE49-F238E27FC236}">
                <a16:creationId xmlns:a16="http://schemas.microsoft.com/office/drawing/2014/main" id="{FB7E2B0A-4612-6A83-E679-5E5A42D4B4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29" y="1189363"/>
            <a:ext cx="3535091" cy="3393147"/>
          </a:xfrm>
          <a:prstGeom prst="rect">
            <a:avLst/>
          </a:prstGeom>
        </p:spPr>
      </p:pic>
      <p:sp>
        <p:nvSpPr>
          <p:cNvPr id="98" name="TextBox 45"/>
          <p:cNvSpPr txBox="1"/>
          <p:nvPr/>
        </p:nvSpPr>
        <p:spPr>
          <a:xfrm>
            <a:off x="1" y="6510146"/>
            <a:ext cx="9144001" cy="369332"/>
          </a:xfrm>
          <a:prstGeom prst="rect">
            <a:avLst/>
          </a:prstGeom>
          <a:solidFill>
            <a:srgbClr val="D7E4B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altLang="ko-KR" dirty="0"/>
              <a:t>7/7</a:t>
            </a:r>
            <a:endParaRPr dirty="0"/>
          </a:p>
        </p:txBody>
      </p:sp>
      <p:sp>
        <p:nvSpPr>
          <p:cNvPr id="99" name="TextBox 5"/>
          <p:cNvSpPr/>
          <p:nvPr/>
        </p:nvSpPr>
        <p:spPr>
          <a:xfrm>
            <a:off x="3525" y="6521814"/>
            <a:ext cx="313194" cy="369333"/>
          </a:xfrm>
          <a:prstGeom prst="rect">
            <a:avLst/>
          </a:prstGeom>
          <a:solidFill>
            <a:srgbClr val="4F6228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0" name="TextBox 6"/>
          <p:cNvSpPr/>
          <p:nvPr/>
        </p:nvSpPr>
        <p:spPr>
          <a:xfrm>
            <a:off x="314745" y="6524256"/>
            <a:ext cx="313194" cy="369333"/>
          </a:xfrm>
          <a:prstGeom prst="rect">
            <a:avLst/>
          </a:prstGeom>
          <a:solidFill>
            <a:srgbClr val="77933C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1" name="TextBox 7"/>
          <p:cNvSpPr/>
          <p:nvPr/>
        </p:nvSpPr>
        <p:spPr>
          <a:xfrm>
            <a:off x="628014" y="6521814"/>
            <a:ext cx="313195" cy="369333"/>
          </a:xfrm>
          <a:prstGeom prst="rect">
            <a:avLst/>
          </a:prstGeom>
          <a:solidFill>
            <a:srgbClr val="C3D69B"/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>
                <a:latin typeface="나눔고딕"/>
                <a:ea typeface="나눔고딕"/>
                <a:cs typeface="나눔고딕"/>
                <a:sym typeface="나눔고딕"/>
              </a:defRPr>
            </a:pPr>
            <a:endParaRPr/>
          </a:p>
        </p:txBody>
      </p:sp>
      <p:sp>
        <p:nvSpPr>
          <p:cNvPr id="102" name="TextBox 18"/>
          <p:cNvSpPr txBox="1"/>
          <p:nvPr/>
        </p:nvSpPr>
        <p:spPr>
          <a:xfrm>
            <a:off x="319855" y="5151495"/>
            <a:ext cx="401951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r>
              <a:rPr dirty="0"/>
              <a:t>■</a:t>
            </a:r>
          </a:p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endParaRPr dirty="0"/>
          </a:p>
          <a:p>
            <a:pPr>
              <a:defRPr sz="1600">
                <a:latin typeface="Wingdings"/>
                <a:ea typeface="Wingdings"/>
                <a:cs typeface="Wingdings"/>
                <a:sym typeface="Wingdings"/>
              </a:defRPr>
            </a:pPr>
            <a:endParaRPr dirty="0"/>
          </a:p>
        </p:txBody>
      </p:sp>
      <p:sp>
        <p:nvSpPr>
          <p:cNvPr id="103" name="TextBox 19"/>
          <p:cNvSpPr txBox="1"/>
          <p:nvPr/>
        </p:nvSpPr>
        <p:spPr>
          <a:xfrm>
            <a:off x="686126" y="5151495"/>
            <a:ext cx="810011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>
                <a:latin typeface="나눔고딕"/>
                <a:ea typeface="나눔고딕"/>
                <a:cs typeface="나눔고딕"/>
                <a:sym typeface="나눔고딕"/>
              </a:defRPr>
            </a:pPr>
            <a:r>
              <a:rPr lang="en-US" dirty="0"/>
              <a:t>We can see</a:t>
            </a:r>
            <a:r>
              <a:rPr lang="ko-KR" altLang="en-US" dirty="0"/>
              <a:t> </a:t>
            </a:r>
            <a:r>
              <a:rPr lang="en-US" altLang="ko-KR" dirty="0"/>
              <a:t>clearer dependency if we consider only the asymmetric area.</a:t>
            </a:r>
            <a:endParaRPr dirty="0"/>
          </a:p>
        </p:txBody>
      </p:sp>
      <p:grpSp>
        <p:nvGrpSpPr>
          <p:cNvPr id="106" name="Title 1"/>
          <p:cNvGrpSpPr/>
          <p:nvPr/>
        </p:nvGrpSpPr>
        <p:grpSpPr>
          <a:xfrm>
            <a:off x="0" y="0"/>
            <a:ext cx="9144000" cy="608571"/>
            <a:chOff x="0" y="0"/>
            <a:chExt cx="9144000" cy="608570"/>
          </a:xfrm>
        </p:grpSpPr>
        <p:sp>
          <p:nvSpPr>
            <p:cNvPr id="104" name="직사각형"/>
            <p:cNvSpPr/>
            <p:nvPr/>
          </p:nvSpPr>
          <p:spPr>
            <a:xfrm>
              <a:off x="0" y="0"/>
              <a:ext cx="9144000" cy="608571"/>
            </a:xfrm>
            <a:prstGeom prst="rect">
              <a:avLst/>
            </a:prstGeom>
            <a:solidFill>
              <a:srgbClr val="D7E4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 b="1">
                  <a:latin typeface="나눔고딕"/>
                  <a:ea typeface="나눔고딕"/>
                  <a:cs typeface="나눔고딕"/>
                  <a:sym typeface="나눔고딕"/>
                </a:defRPr>
              </a:pPr>
              <a:endParaRPr/>
            </a:p>
          </p:txBody>
        </p:sp>
        <p:sp>
          <p:nvSpPr>
            <p:cNvPr id="105" name="ROOT files used"/>
            <p:cNvSpPr txBox="1"/>
            <p:nvPr/>
          </p:nvSpPr>
          <p:spPr>
            <a:xfrm>
              <a:off x="45719" y="0"/>
              <a:ext cx="9052562" cy="608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 algn="ctr">
                <a:defRPr sz="2800" b="1">
                  <a:latin typeface="나눔고딕"/>
                  <a:ea typeface="나눔고딕"/>
                  <a:cs typeface="나눔고딕"/>
                  <a:sym typeface="나눔고딕"/>
                </a:defRPr>
              </a:lvl1pPr>
            </a:lstStyle>
            <a:p>
              <a:r>
                <a:rPr lang="en-US" dirty="0"/>
                <a:t>Comparison 2</a:t>
              </a:r>
              <a:endParaRPr dirty="0"/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5C6D86C9-045C-3B74-F188-0C215BA3ACBC}"/>
              </a:ext>
            </a:extLst>
          </p:cNvPr>
          <p:cNvSpPr txBox="1"/>
          <p:nvPr/>
        </p:nvSpPr>
        <p:spPr>
          <a:xfrm>
            <a:off x="1713218" y="4457141"/>
            <a:ext cx="2389491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Layers</a:t>
            </a:r>
            <a:endParaRPr dirty="0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AFF60E1C-085B-7B7C-6FA5-087574CCB24F}"/>
              </a:ext>
            </a:extLst>
          </p:cNvPr>
          <p:cNvSpPr txBox="1"/>
          <p:nvPr/>
        </p:nvSpPr>
        <p:spPr>
          <a:xfrm rot="16200000">
            <a:off x="-421598" y="2070460"/>
            <a:ext cx="1806142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Fraction (%)</a:t>
            </a:r>
            <a:endParaRPr dirty="0"/>
          </a:p>
        </p:txBody>
      </p:sp>
      <p:sp>
        <p:nvSpPr>
          <p:cNvPr id="4" name="TextBox 11">
            <a:extLst>
              <a:ext uri="{FF2B5EF4-FFF2-40B4-BE49-F238E27FC236}">
                <a16:creationId xmlns:a16="http://schemas.microsoft.com/office/drawing/2014/main" id="{06FFF0FF-1B32-E660-4631-AD7467136977}"/>
              </a:ext>
            </a:extLst>
          </p:cNvPr>
          <p:cNvSpPr txBox="1"/>
          <p:nvPr/>
        </p:nvSpPr>
        <p:spPr>
          <a:xfrm rot="16200000">
            <a:off x="3933479" y="1929773"/>
            <a:ext cx="1720167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400" b="1"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Fraction (%)</a:t>
            </a:r>
            <a:endParaRPr dirty="0"/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2459B1FA-EBAD-2F1F-B808-2BE5A5056FAF}"/>
              </a:ext>
            </a:extLst>
          </p:cNvPr>
          <p:cNvSpPr txBox="1"/>
          <p:nvPr/>
        </p:nvSpPr>
        <p:spPr>
          <a:xfrm>
            <a:off x="899753" y="812594"/>
            <a:ext cx="32874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solidFill>
                  <a:srgbClr val="0000FF"/>
                </a:solidFill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As a function of layers</a:t>
            </a:r>
            <a:endParaRPr dirty="0"/>
          </a:p>
        </p:txBody>
      </p:sp>
      <p:sp>
        <p:nvSpPr>
          <p:cNvPr id="6" name="TextBox 15">
            <a:extLst>
              <a:ext uri="{FF2B5EF4-FFF2-40B4-BE49-F238E27FC236}">
                <a16:creationId xmlns:a16="http://schemas.microsoft.com/office/drawing/2014/main" id="{F14F3DBE-9CEE-975B-0162-051ADC66DBD4}"/>
              </a:ext>
            </a:extLst>
          </p:cNvPr>
          <p:cNvSpPr txBox="1"/>
          <p:nvPr/>
        </p:nvSpPr>
        <p:spPr>
          <a:xfrm>
            <a:off x="5393747" y="812595"/>
            <a:ext cx="288097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solidFill>
                  <a:srgbClr val="0000FF"/>
                </a:solidFill>
                <a:latin typeface="나눔고딕"/>
                <a:ea typeface="나눔고딕"/>
                <a:cs typeface="나눔고딕"/>
                <a:sym typeface="나눔고딕"/>
              </a:defRPr>
            </a:lvl1pPr>
          </a:lstStyle>
          <a:p>
            <a:r>
              <a:rPr lang="en-US" dirty="0"/>
              <a:t>As a function of energy</a:t>
            </a:r>
            <a:endParaRPr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910B077B-D4A0-75B4-636B-E14497549679}"/>
              </a:ext>
            </a:extLst>
          </p:cNvPr>
          <p:cNvSpPr txBox="1"/>
          <p:nvPr/>
        </p:nvSpPr>
        <p:spPr>
          <a:xfrm>
            <a:off x="6003731" y="4431551"/>
            <a:ext cx="2389491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400" b="1">
                <a:solidFill>
                  <a:srgbClr val="202124"/>
                </a:solidFill>
                <a:latin typeface="나눔고딕"/>
                <a:ea typeface="나눔고딕"/>
                <a:cs typeface="나눔고딕"/>
                <a:sym typeface="나눔고딕"/>
              </a:defRPr>
            </a:pPr>
            <a:r>
              <a:rPr lang="en-US" dirty="0"/>
              <a:t>Beam energy (GeV)</a:t>
            </a:r>
            <a:endParaRPr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5280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334</Words>
  <Application>Microsoft Macintosh PowerPoint</Application>
  <PresentationFormat>화면 슬라이드 쇼(4:3)</PresentationFormat>
  <Paragraphs>86</Paragraphs>
  <Slides>7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NanumGothic</vt:lpstr>
      <vt:lpstr>Arial</vt:lpstr>
      <vt:lpstr>Calibri</vt:lpstr>
      <vt:lpstr>Office Theme</vt:lpstr>
      <vt:lpstr>Fraction of the left-side tail  in the energy deposit sum distribution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Kim, Minho</cp:lastModifiedBy>
  <cp:revision>10</cp:revision>
  <dcterms:modified xsi:type="dcterms:W3CDTF">2024-07-08T20:00:42Z</dcterms:modified>
</cp:coreProperties>
</file>