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3954" r:id="rId4"/>
    <p:sldId id="3955" r:id="rId5"/>
    <p:sldId id="3956" r:id="rId6"/>
    <p:sldId id="259" r:id="rId7"/>
    <p:sldId id="3957" r:id="rId8"/>
    <p:sldId id="3958" r:id="rId9"/>
    <p:sldId id="3960" r:id="rId10"/>
    <p:sldId id="3959" r:id="rId11"/>
    <p:sldId id="39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5607D-6471-41B6-9BC7-29E7F3EAF912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F8C1-E272-4EE5-90BA-8FCAF3783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3F8C1-E272-4EE5-90BA-8FCAF37834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8124-5728-29F4-233A-3C3E5F91C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06E5BA-13B8-F48E-ECAD-D0455A494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9CC8A-AB2A-7DF4-B6C5-E88FDFF7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F6C9F-59D2-99B5-EF1D-12A1A61D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DAE1A-D131-5980-35CE-ED9DB04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7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65340-A2DA-A2F4-3D82-91D7816E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EFC4C-8918-FA0C-88A3-A41D79F2A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A5B1B-5166-4E53-8B05-BC443418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14D49-D5E3-16BD-CF23-DE3F85DB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9E71-F015-4D7E-4E93-32856976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B85F49-733C-6BA8-3EE1-40F134101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56480-A254-827E-EA06-82ADBAEA6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F9388-79FB-EC87-D96C-488CE2001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CB81E-B7DB-9763-F68E-6E2A11AB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F2857-6E19-6D55-A6C6-EE7377D4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6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4EF6-6422-3709-F0B3-51AD0470B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FD98-9A5C-D7E6-D654-6014263FA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0F195-E9B8-72B1-44FA-11C04A08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C5F25-7D0D-2686-B8A8-B6105CB62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85EE4-76DD-3A59-046E-F929DB40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9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221A-E969-3B08-B947-DC6635019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BED20-3927-2BA5-AC95-4A168BA01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34398-D8FE-4887-697C-C100FEAE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DA13C-C1E7-A9CB-1C07-E0476ACE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B04EE-2519-E184-9455-5030CE80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4EA5-2579-599A-BA90-86A5F398A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7E9C1-5B69-4F9C-6216-4A3158BAD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73A6B-128F-2AE3-2C9E-EB5F8C3AC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86DBF-A4D0-C524-8D66-049D44E6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679AB-2A77-F32F-24E6-1122FD83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CF46E-6D46-99AB-A0AE-A7260A1B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85582-655E-32C3-3568-A9698029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394BC-62CC-A657-E917-5D52F08E1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A20DD-6C16-381C-ACE3-AE45C1E78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F6611-A3C0-59A9-6EDF-060714175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B41B71-7E6B-F605-177B-74B0F139AC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41359-EB4B-A88F-3B1B-BFC0E5C6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EDF1E-FD8F-D4AA-8AFA-EAB59614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689DC-4CC7-A711-CDB5-EA225F25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E43E7-9659-8B05-BA47-6267D726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3070D-04CB-39FD-68C5-E77DAF296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5C79F-C8E4-CA5A-7DBB-7CBCFDD9C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5AD47-0804-C43C-D829-EE6AFEA6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7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73BA9-25A3-D1A4-DDB1-2F517F317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27D93-DA3B-AB4E-B8BB-1020D4E5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B7961-6B82-941E-DE14-ABAFCE7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1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22C6-2D99-ABFB-C874-7C5692CB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8B51-9D7A-9D7D-3322-2CDBFC7E2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8EFE3-7DB2-680D-8CEB-BF2C2B29C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BB102-FCC1-E546-12FB-02D4598C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6063A-7F83-9B84-1E73-494D1C797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92B1A-BFC0-F766-CA11-D34A3A01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8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E7A6-605F-010A-8219-37CFCEAF2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C0FD8-D42F-E5AF-52D6-BF7FC7B061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334A6-17D7-F4F7-9F05-36232BF3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C548C-30A5-4579-8309-592BD756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98EA2-415E-DC69-2C87-99E0FC3D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13007-7154-1B21-E67E-2A74B4BCA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0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0F816-EB35-2F15-C92D-1FB5A55D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800A9-63E8-87DD-3E7F-C78C35EC7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0FEF9-DCBF-D0F9-2321-30A4D6D8D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2B1EB-3FCF-4C3A-83DE-5939EE46A40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17186-E825-9F66-863D-2635F9750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5F9F-73FB-77A2-EDF4-AF04E1C7B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DFDF-B0BF-44E0-ADDC-BFCC42E63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23.bin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m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661054-03DE-6618-FB42-3B4D5E958FB8}"/>
              </a:ext>
            </a:extLst>
          </p:cNvPr>
          <p:cNvSpPr txBox="1"/>
          <p:nvPr/>
        </p:nvSpPr>
        <p:spPr>
          <a:xfrm>
            <a:off x="5775249" y="1480595"/>
            <a:ext cx="48927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Backward </a:t>
            </a:r>
            <a:r>
              <a:rPr lang="en-US" sz="4400" dirty="0" err="1">
                <a:solidFill>
                  <a:srgbClr val="0070C0"/>
                </a:solidFill>
              </a:rPr>
              <a:t>EMCal</a:t>
            </a:r>
            <a:r>
              <a:rPr lang="en-US" sz="4400" dirty="0">
                <a:solidFill>
                  <a:srgbClr val="0070C0"/>
                </a:solidFill>
              </a:rPr>
              <a:t> (EEEMCAL)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4B8C0-E0B5-F1EF-63F2-F1F5CC4705B0}"/>
              </a:ext>
            </a:extLst>
          </p:cNvPr>
          <p:cNvSpPr txBox="1"/>
          <p:nvPr/>
        </p:nvSpPr>
        <p:spPr>
          <a:xfrm>
            <a:off x="5775249" y="3429000"/>
            <a:ext cx="5790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Status June 2024</a:t>
            </a:r>
          </a:p>
          <a:p>
            <a:endParaRPr lang="en-US" sz="2800" dirty="0"/>
          </a:p>
          <a:p>
            <a:r>
              <a:rPr lang="en-US" sz="2800" dirty="0"/>
              <a:t>Tanja Horn, Carlos Munoz-Camacho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1271E5F-AD1F-AAFA-0A58-6D7DF3F52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3" y="1020094"/>
            <a:ext cx="4404649" cy="45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1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4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2C136A-73EB-53C2-633E-4068BF7575BE}"/>
              </a:ext>
            </a:extLst>
          </p:cNvPr>
          <p:cNvGrpSpPr/>
          <p:nvPr/>
        </p:nvGrpSpPr>
        <p:grpSpPr>
          <a:xfrm>
            <a:off x="500656" y="2431158"/>
            <a:ext cx="7203022" cy="3853456"/>
            <a:chOff x="1466193" y="1087821"/>
            <a:chExt cx="9309538" cy="433155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90C9B5A-EFFA-B9DF-9EC0-D6888F233F07}"/>
                </a:ext>
              </a:extLst>
            </p:cNvPr>
            <p:cNvSpPr/>
            <p:nvPr/>
          </p:nvSpPr>
          <p:spPr>
            <a:xfrm>
              <a:off x="1466193" y="1087821"/>
              <a:ext cx="9309538" cy="43315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Logo, company name&#10;&#10;Description automatically generated">
              <a:extLst>
                <a:ext uri="{FF2B5EF4-FFF2-40B4-BE49-F238E27FC236}">
                  <a16:creationId xmlns:a16="http://schemas.microsoft.com/office/drawing/2014/main" id="{5257F716-D143-8150-BD2B-DE60F6AD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8174" y="2182612"/>
              <a:ext cx="2000250" cy="13335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9F228A-B47D-8A96-4E81-ABCE9E51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832" y="1362042"/>
              <a:ext cx="1833330" cy="7058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11F50A-86D7-FDF4-61DD-681BE7CAE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406" y="1503654"/>
              <a:ext cx="1203636" cy="74366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144347-5831-42BB-CDA7-2A53FC46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531" y="2674669"/>
              <a:ext cx="2035933" cy="54223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96991D-A679-7858-81D9-3BD218B0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757" y="3644850"/>
              <a:ext cx="1180657" cy="78710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272E8A-69A4-3B7D-CCC9-0F4CF6429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939" y="2182613"/>
              <a:ext cx="1950188" cy="13001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913490B-E7C3-0328-980E-CF424F1FA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477" y="3591561"/>
              <a:ext cx="1347645" cy="68505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C86837-3A40-9805-C3F9-28FA6BE3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689" y="2410788"/>
              <a:ext cx="731428" cy="79847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2D69A6A-3737-C6E4-4EBB-1C40BFABB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478" y="1549568"/>
              <a:ext cx="2317110" cy="386185"/>
            </a:xfrm>
            <a:prstGeom prst="rect">
              <a:avLst/>
            </a:prstGeom>
          </p:spPr>
        </p:pic>
        <p:pic>
          <p:nvPicPr>
            <p:cNvPr id="30" name="Picture 29" descr="Logo, company name&#10;&#10;Description automatically generated">
              <a:extLst>
                <a:ext uri="{FF2B5EF4-FFF2-40B4-BE49-F238E27FC236}">
                  <a16:creationId xmlns:a16="http://schemas.microsoft.com/office/drawing/2014/main" id="{FB1DDEE4-E89C-D441-F2DC-8F850B122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47370" y="3458077"/>
              <a:ext cx="2141708" cy="1063232"/>
            </a:xfrm>
            <a:prstGeom prst="rect">
              <a:avLst/>
            </a:prstGeom>
          </p:spPr>
        </p:pic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3B77B489-6B0C-16E4-72AE-005456064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32511" y="1359203"/>
              <a:ext cx="1683068" cy="747046"/>
            </a:xfrm>
            <a:prstGeom prst="rect">
              <a:avLst/>
            </a:prstGeom>
          </p:spPr>
        </p:pic>
        <p:pic>
          <p:nvPicPr>
            <p:cNvPr id="36" name="Picture 35" descr="Text&#10;&#10;Description automatically generated">
              <a:extLst>
                <a:ext uri="{FF2B5EF4-FFF2-40B4-BE49-F238E27FC236}">
                  <a16:creationId xmlns:a16="http://schemas.microsoft.com/office/drawing/2014/main" id="{4EC6A792-F3C8-7532-79BE-8C8699631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98338" y="3467831"/>
              <a:ext cx="2000250" cy="112347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4AD1629-0759-5D7E-0FBB-A22A3728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84956" y="4662951"/>
              <a:ext cx="2286000" cy="71437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98E0B-C7F9-26F5-8BCA-FEEFD56546CF}"/>
              </a:ext>
            </a:extLst>
          </p:cNvPr>
          <p:cNvSpPr txBox="1"/>
          <p:nvPr/>
        </p:nvSpPr>
        <p:spPr>
          <a:xfrm>
            <a:off x="111798" y="73069"/>
            <a:ext cx="1208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Consortium: Electromagnetic Precision Calorimetry</a:t>
            </a:r>
            <a:endParaRPr lang="en-US" sz="4400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EFA6F-B2AB-AEF2-1485-E18EC6CB4B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01" y="1083957"/>
            <a:ext cx="3187198" cy="3006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43260-9262-1A4E-F8FC-FEEB244C26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74" y="4356265"/>
            <a:ext cx="3597191" cy="23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1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B743C-19FA-8C8A-C233-67FAAB89F52E}"/>
              </a:ext>
            </a:extLst>
          </p:cNvPr>
          <p:cNvSpPr txBox="1"/>
          <p:nvPr/>
        </p:nvSpPr>
        <p:spPr>
          <a:xfrm>
            <a:off x="572007" y="940808"/>
            <a:ext cx="11047986" cy="583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2015 – 2023 </a:t>
            </a:r>
            <a:r>
              <a:rPr lang="en-US" sz="2000" dirty="0"/>
              <a:t>PWO crystal studies in collaboration with NPS project at </a:t>
            </a:r>
            <a:r>
              <a:rPr lang="en-US" sz="2000" dirty="0" err="1"/>
              <a:t>JLab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Test bench commissioning, calibration, and operation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Beam tests at GeV scale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Standalone simulation development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Construct and commission the 1080 PWO crystal NPS calorimeter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2020/21</a:t>
            </a:r>
            <a:r>
              <a:rPr lang="en-US" sz="2000" dirty="0"/>
              <a:t> Start of EEEMCAL Mechanical Design based on NPS calorimeter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2023/24</a:t>
            </a:r>
            <a:r>
              <a:rPr lang="en-US" sz="2000" dirty="0"/>
              <a:t> Reviews and focus on readout/electronics test of engineering component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May 2023 NSF MSRI proposal submitted – under review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21 July 2023 Final Design Review – Crystals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18 August – start dedicated EEEMCAL simulation meetings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14 Sept 2023 Final Design Review – </a:t>
            </a:r>
            <a:r>
              <a:rPr lang="en-US" sz="2000" dirty="0" err="1"/>
              <a:t>SiPM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24 Oct 2023 – start dedicated EEEMCAL FEE meetings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May 2024 - </a:t>
            </a:r>
            <a:r>
              <a:rPr lang="en-US" sz="2000" dirty="0" err="1"/>
              <a:t>SiPM</a:t>
            </a:r>
            <a:r>
              <a:rPr lang="en-US" sz="2000" dirty="0"/>
              <a:t> Irradiation at </a:t>
            </a:r>
            <a:r>
              <a:rPr lang="en-US" sz="2000" dirty="0" err="1"/>
              <a:t>UCDavis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Aug 2023 – </a:t>
            </a:r>
            <a:r>
              <a:rPr lang="en-US" sz="2000" b="1" dirty="0">
                <a:solidFill>
                  <a:srgbClr val="002060"/>
                </a:solidFill>
              </a:rPr>
              <a:t>May 2024</a:t>
            </a:r>
            <a:r>
              <a:rPr lang="en-US" sz="2000" dirty="0"/>
              <a:t>: Carry out NPS experiment RG1 with 1080 PWO crystal calorimeter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Start test bench setup for QA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Oct 2024 – beam test at DESY with focus on readout chain and mechanical test engineering parts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End of 2024 or early 2025 </a:t>
            </a:r>
            <a:r>
              <a:rPr lang="en-US" sz="2000" dirty="0"/>
              <a:t>– expect final design review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C1448-989C-F7A4-59E9-16AC5FB70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3717325"/>
            <a:ext cx="264254" cy="264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26B48-3167-4E64-58FB-4A7F0A08D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4049388"/>
            <a:ext cx="264254" cy="264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747F53-46C3-B2A5-C217-A8F3F8AD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4412624"/>
            <a:ext cx="264254" cy="264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ADAA6D-855A-80BE-3832-297A4B0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4751020"/>
            <a:ext cx="264254" cy="264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0CBBBE-8240-FBDD-E26E-C172C12CC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5107797"/>
            <a:ext cx="264254" cy="264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D30D19-938E-6F57-3460-04932CEB7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" y="5395542"/>
            <a:ext cx="264254" cy="264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1F987-9E80-57AA-9954-4562B717D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6" y="3415999"/>
            <a:ext cx="264255" cy="26425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9404EA13-B3D0-D5B1-0CAD-6682BB039BF5}"/>
              </a:ext>
            </a:extLst>
          </p:cNvPr>
          <p:cNvSpPr/>
          <p:nvPr/>
        </p:nvSpPr>
        <p:spPr>
          <a:xfrm>
            <a:off x="757985" y="6059838"/>
            <a:ext cx="300559" cy="264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79EF5BF-A109-DC5B-9DB5-9E2A22B1D75F}"/>
              </a:ext>
            </a:extLst>
          </p:cNvPr>
          <p:cNvSpPr/>
          <p:nvPr/>
        </p:nvSpPr>
        <p:spPr>
          <a:xfrm>
            <a:off x="290358" y="6344365"/>
            <a:ext cx="300559" cy="264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8963CF-E7EE-0C8F-6CA3-A95D1B95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12" y="5748959"/>
            <a:ext cx="264255" cy="264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61054-03DE-6618-FB42-3B4D5E958FB8}"/>
              </a:ext>
            </a:extLst>
          </p:cNvPr>
          <p:cNvSpPr txBox="1"/>
          <p:nvPr/>
        </p:nvSpPr>
        <p:spPr>
          <a:xfrm>
            <a:off x="247420" y="171367"/>
            <a:ext cx="8921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EEEMCAL Global Timeline</a:t>
            </a:r>
          </a:p>
        </p:txBody>
      </p:sp>
    </p:spTree>
    <p:extLst>
      <p:ext uri="{BB962C8B-B14F-4D97-AF65-F5344CB8AC3E}">
        <p14:creationId xmlns:p14="http://schemas.microsoft.com/office/powerpoint/2010/main" val="270972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680CC-1FEF-1202-C5B8-02704614AE4B}"/>
              </a:ext>
            </a:extLst>
          </p:cNvPr>
          <p:cNvSpPr txBox="1"/>
          <p:nvPr/>
        </p:nvSpPr>
        <p:spPr>
          <a:xfrm>
            <a:off x="288182" y="149412"/>
            <a:ext cx="4172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Design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97ACA-484F-21E3-597F-63064A831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6"/>
          <a:stretch/>
        </p:blipFill>
        <p:spPr>
          <a:xfrm>
            <a:off x="6555658" y="1930414"/>
            <a:ext cx="5021825" cy="4493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B48FAD-A90E-D005-77C0-D4E8119DA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2"/>
          <a:stretch/>
        </p:blipFill>
        <p:spPr>
          <a:xfrm>
            <a:off x="7530134" y="92399"/>
            <a:ext cx="2906744" cy="2278469"/>
          </a:xfrm>
          <a:prstGeom prst="rect">
            <a:avLst/>
          </a:prstGeom>
        </p:spPr>
      </p:pic>
      <p:pic>
        <p:nvPicPr>
          <p:cNvPr id="11" name="Image 6">
            <a:extLst>
              <a:ext uri="{FF2B5EF4-FFF2-40B4-BE49-F238E27FC236}">
                <a16:creationId xmlns:a16="http://schemas.microsoft.com/office/drawing/2014/main" id="{02D485F3-BD0B-55DD-5C82-1ADEE46189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00" y="11574"/>
            <a:ext cx="2021832" cy="18198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971EA7D-F4FD-5078-37C1-1947E494DB3B}"/>
              </a:ext>
            </a:extLst>
          </p:cNvPr>
          <p:cNvGrpSpPr/>
          <p:nvPr/>
        </p:nvGrpSpPr>
        <p:grpSpPr>
          <a:xfrm>
            <a:off x="1037493" y="2656278"/>
            <a:ext cx="4172985" cy="4007503"/>
            <a:chOff x="0" y="2780070"/>
            <a:chExt cx="4172985" cy="40075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CF04B2-EEB1-B800-005E-71700FC8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2780070"/>
              <a:ext cx="4172984" cy="400750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39EDBB-C8E4-242E-E675-1429B093627F}"/>
                </a:ext>
              </a:extLst>
            </p:cNvPr>
            <p:cNvSpPr/>
            <p:nvPr/>
          </p:nvSpPr>
          <p:spPr>
            <a:xfrm>
              <a:off x="0" y="5733063"/>
              <a:ext cx="1025013" cy="10545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920650-89D2-3092-8E17-8B89F62D67C3}"/>
              </a:ext>
            </a:extLst>
          </p:cNvPr>
          <p:cNvSpPr txBox="1"/>
          <p:nvPr/>
        </p:nvSpPr>
        <p:spPr>
          <a:xfrm>
            <a:off x="582561" y="1098755"/>
            <a:ext cx="57297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Advanced preliminary design of mechanical assembly and installation procedure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/>
              <a:t>SiPM</a:t>
            </a:r>
            <a:r>
              <a:rPr lang="en-US" dirty="0"/>
              <a:t> readout using short cables to electronics sitting behind the crystals (inside cooled boxes)</a:t>
            </a:r>
          </a:p>
        </p:txBody>
      </p:sp>
    </p:spTree>
    <p:extLst>
      <p:ext uri="{BB962C8B-B14F-4D97-AF65-F5344CB8AC3E}">
        <p14:creationId xmlns:p14="http://schemas.microsoft.com/office/powerpoint/2010/main" val="43073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680CC-1FEF-1202-C5B8-02704614AE4B}"/>
              </a:ext>
            </a:extLst>
          </p:cNvPr>
          <p:cNvSpPr txBox="1"/>
          <p:nvPr/>
        </p:nvSpPr>
        <p:spPr>
          <a:xfrm>
            <a:off x="323351" y="283481"/>
            <a:ext cx="61906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Integration of Electronics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24718-B4C2-91AC-C6BB-4C6FC66C1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62" y="1144540"/>
            <a:ext cx="8240275" cy="3305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9B566-33EE-B1B0-DFC3-9047D20EAAD5}"/>
              </a:ext>
            </a:extLst>
          </p:cNvPr>
          <p:cNvSpPr txBox="1"/>
          <p:nvPr/>
        </p:nvSpPr>
        <p:spPr>
          <a:xfrm>
            <a:off x="7210134" y="4653680"/>
            <a:ext cx="4272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Two Types of ADC Choices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“Discrete” ADC (e.g., </a:t>
            </a:r>
            <a:r>
              <a:rPr lang="en-US" sz="2000" dirty="0" err="1"/>
              <a:t>fADC</a:t>
            </a:r>
            <a:r>
              <a:rPr lang="en-US" sz="2000" dirty="0"/>
              <a:t>-like)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ASIC: HGCROC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C8B81-A5C9-6CBC-E0F5-59782817DCD2}"/>
              </a:ext>
            </a:extLst>
          </p:cNvPr>
          <p:cNvSpPr txBox="1"/>
          <p:nvPr/>
        </p:nvSpPr>
        <p:spPr>
          <a:xfrm>
            <a:off x="323351" y="4653680"/>
            <a:ext cx="3389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FEB Choices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/>
              <a:t>One could be </a:t>
            </a:r>
            <a:r>
              <a:rPr lang="en-US" sz="2000" dirty="0" err="1"/>
              <a:t>JLab</a:t>
            </a:r>
            <a:r>
              <a:rPr lang="en-US" sz="2000" dirty="0"/>
              <a:t> pre-amp board used in testing so far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F4BB5C-4FDD-78FA-3E5F-928A168C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37" y="4644208"/>
            <a:ext cx="2800916" cy="20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680CC-1FEF-1202-C5B8-02704614AE4B}"/>
              </a:ext>
            </a:extLst>
          </p:cNvPr>
          <p:cNvSpPr txBox="1"/>
          <p:nvPr/>
        </p:nvSpPr>
        <p:spPr>
          <a:xfrm>
            <a:off x="177799" y="103245"/>
            <a:ext cx="740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Test Beam – Results and 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6E6E6-8CB5-CE79-492A-39E15BC8B71E}"/>
              </a:ext>
            </a:extLst>
          </p:cNvPr>
          <p:cNvSpPr txBox="1"/>
          <p:nvPr/>
        </p:nvSpPr>
        <p:spPr>
          <a:xfrm>
            <a:off x="7646587" y="184254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SiPM</a:t>
            </a:r>
            <a:r>
              <a:rPr lang="en-US" b="1" dirty="0"/>
              <a:t> Irradiation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4E625-0E66-3DB3-F65F-8D47BA848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80"/>
          <a:stretch/>
        </p:blipFill>
        <p:spPr>
          <a:xfrm>
            <a:off x="9809964" y="109425"/>
            <a:ext cx="2247413" cy="1718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C844CF-7883-5FF0-08F2-DADD8098E403}"/>
              </a:ext>
            </a:extLst>
          </p:cNvPr>
          <p:cNvSpPr txBox="1"/>
          <p:nvPr/>
        </p:nvSpPr>
        <p:spPr>
          <a:xfrm>
            <a:off x="7742688" y="553586"/>
            <a:ext cx="1582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UCDavis</a:t>
            </a:r>
            <a:r>
              <a:rPr lang="en-US" sz="1600" dirty="0"/>
              <a:t> (Proton) Beam Energy 60 MeV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1F47B-988A-893F-4DA8-3B5E7C96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4" y="1757775"/>
            <a:ext cx="2814456" cy="1718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256D4-74BD-A3AD-8272-E60965837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18"/>
          <a:stretch/>
        </p:blipFill>
        <p:spPr>
          <a:xfrm>
            <a:off x="210714" y="1677442"/>
            <a:ext cx="4972737" cy="2452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A324DA-0A1E-F190-E6C5-2E47EF427518}"/>
              </a:ext>
            </a:extLst>
          </p:cNvPr>
          <p:cNvSpPr txBox="1"/>
          <p:nvPr/>
        </p:nvSpPr>
        <p:spPr>
          <a:xfrm>
            <a:off x="287347" y="840369"/>
            <a:ext cx="290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Crystal test beam campaigns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F07A53-507D-4793-BAD4-2E8B094AC434}"/>
              </a:ext>
            </a:extLst>
          </p:cNvPr>
          <p:cNvSpPr txBox="1"/>
          <p:nvPr/>
        </p:nvSpPr>
        <p:spPr>
          <a:xfrm>
            <a:off x="441099" y="4042257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Crystal specifications - complete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C4986-9263-36CA-AB54-41B853AB3E6F}"/>
              </a:ext>
            </a:extLst>
          </p:cNvPr>
          <p:cNvSpPr txBox="1"/>
          <p:nvPr/>
        </p:nvSpPr>
        <p:spPr>
          <a:xfrm>
            <a:off x="441100" y="1274294"/>
            <a:ext cx="2982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JLab</a:t>
            </a:r>
            <a:r>
              <a:rPr lang="en-US" sz="1600" dirty="0"/>
              <a:t> (EM) Beam Energy GeV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9D79B-59B9-0110-7252-B11BE98DE122}"/>
              </a:ext>
            </a:extLst>
          </p:cNvPr>
          <p:cNvSpPr txBox="1"/>
          <p:nvPr/>
        </p:nvSpPr>
        <p:spPr>
          <a:xfrm>
            <a:off x="7667293" y="3327093"/>
            <a:ext cx="4323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No significant increase in dark current between </a:t>
            </a:r>
            <a:r>
              <a:rPr lang="en-US" dirty="0" err="1"/>
              <a:t>SiPM</a:t>
            </a:r>
            <a:r>
              <a:rPr lang="en-US" dirty="0"/>
              <a:t> models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Innermost </a:t>
            </a:r>
            <a:r>
              <a:rPr lang="en-US" dirty="0" err="1"/>
              <a:t>SiPMs</a:t>
            </a:r>
            <a:r>
              <a:rPr lang="en-US" dirty="0"/>
              <a:t> may need recovery mechanism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6C0E8-D417-B512-D4D7-088EA17F5676}"/>
              </a:ext>
            </a:extLst>
          </p:cNvPr>
          <p:cNvSpPr txBox="1"/>
          <p:nvPr/>
        </p:nvSpPr>
        <p:spPr>
          <a:xfrm>
            <a:off x="9218443" y="498852"/>
            <a:ext cx="1221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FF"/>
                </a:solidFill>
              </a:rPr>
              <a:t>Selected dose rate for innermost crystals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E18E7-2A5F-BA51-2EC5-3B2A8B7A79FC}"/>
              </a:ext>
            </a:extLst>
          </p:cNvPr>
          <p:cNvSpPr txBox="1"/>
          <p:nvPr/>
        </p:nvSpPr>
        <p:spPr>
          <a:xfrm>
            <a:off x="290237" y="4565477"/>
            <a:ext cx="444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Readout/Electronics/Cooling Prototype tests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212607-49CA-28F2-1066-CC1B55083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00" y="5383047"/>
            <a:ext cx="2072342" cy="13171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93969E-FEAA-ED0C-E4AD-B94A332AF53A}"/>
              </a:ext>
            </a:extLst>
          </p:cNvPr>
          <p:cNvSpPr txBox="1"/>
          <p:nvPr/>
        </p:nvSpPr>
        <p:spPr>
          <a:xfrm>
            <a:off x="441099" y="4934809"/>
            <a:ext cx="4972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DESY (EM) Beam Energy GeV scale: 28 Oct – 11 Nov, 2024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95858F-4A38-154E-C587-50701375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928" y="5359073"/>
            <a:ext cx="1651139" cy="131711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EE5F0A-4349-57DC-E130-C73BF1DEF25D}"/>
              </a:ext>
            </a:extLst>
          </p:cNvPr>
          <p:cNvCxnSpPr>
            <a:cxnSpLocks/>
          </p:cNvCxnSpPr>
          <p:nvPr/>
        </p:nvCxnSpPr>
        <p:spPr>
          <a:xfrm>
            <a:off x="7610321" y="103245"/>
            <a:ext cx="0" cy="43711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DA6E7-01EA-EEF7-0E98-C513AD096424}"/>
              </a:ext>
            </a:extLst>
          </p:cNvPr>
          <p:cNvCxnSpPr/>
          <p:nvPr/>
        </p:nvCxnSpPr>
        <p:spPr>
          <a:xfrm>
            <a:off x="210714" y="4520590"/>
            <a:ext cx="11770572" cy="44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CFC3BE-7274-B10E-D17A-03FD844BED57}"/>
              </a:ext>
            </a:extLst>
          </p:cNvPr>
          <p:cNvSpPr txBox="1"/>
          <p:nvPr/>
        </p:nvSpPr>
        <p:spPr>
          <a:xfrm>
            <a:off x="5263279" y="5319529"/>
            <a:ext cx="6789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Overall Goals: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test if ASIC gives comparable result with </a:t>
            </a:r>
            <a:r>
              <a:rPr lang="en-US" sz="1600" dirty="0" err="1"/>
              <a:t>fADC</a:t>
            </a:r>
            <a:endParaRPr lang="en-US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what is the minimum energy that can be detected with both sets of electronics – may require follow up test at MAMI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test the impact of mechanical structure on the detector performance.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17AEE-CCF2-BF01-E395-ECA2CEE42DEB}"/>
              </a:ext>
            </a:extLst>
          </p:cNvPr>
          <p:cNvSpPr txBox="1"/>
          <p:nvPr/>
        </p:nvSpPr>
        <p:spPr>
          <a:xfrm>
            <a:off x="5394594" y="1308110"/>
            <a:ext cx="2154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36x30 Neutral Particle Spectrometer (2023/24)</a:t>
            </a:r>
          </a:p>
          <a:p>
            <a:r>
              <a:rPr lang="en-US" sz="1200" dirty="0"/>
              <a:t>1080 PbWO4 (</a:t>
            </a:r>
            <a:r>
              <a:rPr lang="en-US" sz="1200" dirty="0">
                <a:solidFill>
                  <a:srgbClr val="0000FF"/>
                </a:solidFill>
              </a:rPr>
              <a:t>PWO-II</a:t>
            </a:r>
            <a:r>
              <a:rPr lang="en-US" sz="1200" dirty="0"/>
              <a:t>) crystals</a:t>
            </a:r>
          </a:p>
          <a:p>
            <a:r>
              <a:rPr lang="en-US" sz="1200" dirty="0" err="1"/>
              <a:t>Crytur</a:t>
            </a:r>
            <a:r>
              <a:rPr lang="en-US" sz="1200" dirty="0"/>
              <a:t>/Czech Rep.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59AB4-F2F4-8A93-86C2-BA6C032904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41" y="1386741"/>
            <a:ext cx="496378" cy="315649"/>
          </a:xfrm>
          <a:prstGeom prst="rect">
            <a:avLst/>
          </a:prstGeom>
        </p:spPr>
      </p:pic>
      <p:pic>
        <p:nvPicPr>
          <p:cNvPr id="16" name="Picture 57">
            <a:extLst>
              <a:ext uri="{FF2B5EF4-FFF2-40B4-BE49-F238E27FC236}">
                <a16:creationId xmlns:a16="http://schemas.microsoft.com/office/drawing/2014/main" id="{11A11FB0-810A-873A-6876-DE343DD876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24432" r="204" b="21860"/>
          <a:stretch>
            <a:fillRect/>
          </a:stretch>
        </p:blipFill>
        <p:spPr bwMode="auto">
          <a:xfrm>
            <a:off x="5394594" y="2155643"/>
            <a:ext cx="802091" cy="9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3" descr="A group of people standing on a machine&#10;&#10;Description automatically generated">
            <a:extLst>
              <a:ext uri="{FF2B5EF4-FFF2-40B4-BE49-F238E27FC236}">
                <a16:creationId xmlns:a16="http://schemas.microsoft.com/office/drawing/2014/main" id="{D4F56FE5-2614-7523-C22F-BCA8E57F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4" b="26428"/>
          <a:stretch>
            <a:fillRect/>
          </a:stretch>
        </p:blipFill>
        <p:spPr bwMode="auto">
          <a:xfrm>
            <a:off x="6241900" y="2587354"/>
            <a:ext cx="1200115" cy="5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893FBF0-D0D4-744F-B5FD-172F0315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01" y="2155643"/>
            <a:ext cx="1248556" cy="37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5BB96BCD-27EE-36A6-F040-98683AC083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288" y="3352805"/>
            <a:ext cx="906103" cy="6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99AE84-871A-7FBA-7A34-413442DA54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10" y="3273517"/>
            <a:ext cx="1474370" cy="10605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2F97595-7B68-566F-E511-C7986D9D2BF2}"/>
              </a:ext>
            </a:extLst>
          </p:cNvPr>
          <p:cNvSpPr txBox="1"/>
          <p:nvPr/>
        </p:nvSpPr>
        <p:spPr>
          <a:xfrm>
            <a:off x="6534451" y="4042256"/>
            <a:ext cx="1043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Online results</a:t>
            </a:r>
          </a:p>
        </p:txBody>
      </p:sp>
    </p:spTree>
    <p:extLst>
      <p:ext uri="{BB962C8B-B14F-4D97-AF65-F5344CB8AC3E}">
        <p14:creationId xmlns:p14="http://schemas.microsoft.com/office/powerpoint/2010/main" val="23477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D90725-16BE-660D-1F2B-B9B6DAEA0C70}"/>
              </a:ext>
            </a:extLst>
          </p:cNvPr>
          <p:cNvSpPr txBox="1"/>
          <p:nvPr/>
        </p:nvSpPr>
        <p:spPr>
          <a:xfrm>
            <a:off x="572006" y="940808"/>
            <a:ext cx="5231893" cy="549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Detector Design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Beam test for testing engineering components: </a:t>
            </a:r>
            <a:r>
              <a:rPr lang="en-US" sz="2000" dirty="0" err="1"/>
              <a:t>Crystal+SiPM</a:t>
            </a:r>
            <a:r>
              <a:rPr lang="en-US" sz="2000" dirty="0"/>
              <a:t> readout module tests planned for 28 October – 11 November at DESY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Three 5x5 detector prototypes will be used for easy interchangeability. Goals: </a:t>
            </a:r>
          </a:p>
          <a:p>
            <a:pPr marL="1257300" lvl="2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Direct comparison PMT-</a:t>
            </a:r>
            <a:r>
              <a:rPr lang="en-US" sz="2000" dirty="0" err="1"/>
              <a:t>SiPM</a:t>
            </a:r>
            <a:endParaRPr lang="en-US" sz="2000" dirty="0"/>
          </a:p>
          <a:p>
            <a:pPr marL="1257300" lvl="2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Comparison ADC choices</a:t>
            </a:r>
          </a:p>
          <a:p>
            <a:pPr marL="1257300" lvl="2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Mechanical structure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Mechanical structure for prototype exists, but need to procure </a:t>
            </a:r>
            <a:r>
              <a:rPr lang="en-US" sz="2000" dirty="0" err="1"/>
              <a:t>SiPMs</a:t>
            </a:r>
            <a:r>
              <a:rPr lang="en-US" sz="2000" dirty="0"/>
              <a:t> and boards to instrument</a:t>
            </a:r>
          </a:p>
          <a:p>
            <a:pPr marL="1257300" lvl="2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Working on identifying funding for these items through individual groups and possibly PED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FE47C-AABE-1858-2261-BBCC8BD76E48}"/>
              </a:ext>
            </a:extLst>
          </p:cNvPr>
          <p:cNvSpPr txBox="1"/>
          <p:nvPr/>
        </p:nvSpPr>
        <p:spPr>
          <a:xfrm>
            <a:off x="247420" y="171367"/>
            <a:ext cx="8921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EEEMCAL TDR “Red” Item Updates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CAC46-7ABA-342C-1C7B-F8AC92FC4BA3}"/>
              </a:ext>
            </a:extLst>
          </p:cNvPr>
          <p:cNvSpPr txBox="1"/>
          <p:nvPr/>
        </p:nvSpPr>
        <p:spPr>
          <a:xfrm>
            <a:off x="6388099" y="1105565"/>
            <a:ext cx="5231893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Readout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 err="1"/>
              <a:t>SiPM</a:t>
            </a:r>
            <a:r>
              <a:rPr lang="en-US" sz="2000" dirty="0"/>
              <a:t> radiation tests completed (UCR, Ohio U., IU, BNL) – no significant difference between models, but increase in dark current requires planning for innermost devices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Working on funding for </a:t>
            </a:r>
            <a:r>
              <a:rPr lang="en-US" sz="2000" dirty="0" err="1"/>
              <a:t>SiPMs</a:t>
            </a:r>
            <a:r>
              <a:rPr lang="en-US" sz="2000" dirty="0"/>
              <a:t> and board fabrication (will likely use vendor that has been used for previous tests)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Test benches for QA being developed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3B993-DBFB-4F23-DE09-E16D5C07413E}"/>
              </a:ext>
            </a:extLst>
          </p:cNvPr>
          <p:cNvSpPr txBox="1"/>
          <p:nvPr/>
        </p:nvSpPr>
        <p:spPr>
          <a:xfrm>
            <a:off x="6388099" y="4807244"/>
            <a:ext cx="5231893" cy="176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FEB</a:t>
            </a:r>
            <a:endParaRPr lang="en-US" sz="2000" dirty="0"/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Plan to measure characteristics of both options at the DESY beam test</a:t>
            </a:r>
          </a:p>
          <a:p>
            <a:pPr marL="800100" lvl="1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000" dirty="0"/>
              <a:t>With this information make decision on FEB for EEEMCAL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39871E-EE10-52CF-BA84-15D95466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2" y="1545857"/>
            <a:ext cx="264254" cy="26425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0CF4111D-D234-C985-C8E2-78B86A6F3C00}"/>
              </a:ext>
            </a:extLst>
          </p:cNvPr>
          <p:cNvSpPr/>
          <p:nvPr/>
        </p:nvSpPr>
        <p:spPr>
          <a:xfrm>
            <a:off x="733272" y="4434385"/>
            <a:ext cx="300559" cy="264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EF205FC-AFE6-8EEC-891E-9DD47B02D3DD}"/>
              </a:ext>
            </a:extLst>
          </p:cNvPr>
          <p:cNvSpPr/>
          <p:nvPr/>
        </p:nvSpPr>
        <p:spPr>
          <a:xfrm>
            <a:off x="6588375" y="3242764"/>
            <a:ext cx="300559" cy="264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0A00E-C90E-DD5A-0961-D8141BE3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4" y="1413729"/>
            <a:ext cx="264255" cy="264255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460D9C4-F3BC-31A8-177B-F25F3C2DBDBF}"/>
              </a:ext>
            </a:extLst>
          </p:cNvPr>
          <p:cNvSpPr/>
          <p:nvPr/>
        </p:nvSpPr>
        <p:spPr>
          <a:xfrm>
            <a:off x="6588374" y="5229444"/>
            <a:ext cx="300559" cy="264254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64A595-8DCE-0354-F403-057E1395CAE8}"/>
              </a:ext>
            </a:extLst>
          </p:cNvPr>
          <p:cNvSpPr txBox="1"/>
          <p:nvPr/>
        </p:nvSpPr>
        <p:spPr>
          <a:xfrm>
            <a:off x="333938" y="358883"/>
            <a:ext cx="93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SiPM</a:t>
            </a:r>
            <a:r>
              <a:rPr lang="en-US" sz="2800" b="1" dirty="0"/>
              <a:t> Selection for the Beam Test in October/November 2024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016D36-125D-B107-EF78-DAE723D8C320}"/>
              </a:ext>
            </a:extLst>
          </p:cNvPr>
          <p:cNvGraphicFramePr>
            <a:graphicFrameLocks noGrp="1"/>
          </p:cNvGraphicFramePr>
          <p:nvPr/>
        </p:nvGraphicFramePr>
        <p:xfrm>
          <a:off x="1261160" y="2441851"/>
          <a:ext cx="10228371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920">
                  <a:extLst>
                    <a:ext uri="{9D8B030D-6E8A-4147-A177-3AD203B41FA5}">
                      <a16:colId xmlns:a16="http://schemas.microsoft.com/office/drawing/2014/main" val="3181176503"/>
                    </a:ext>
                  </a:extLst>
                </a:gridCol>
                <a:gridCol w="2210594">
                  <a:extLst>
                    <a:ext uri="{9D8B030D-6E8A-4147-A177-3AD203B41FA5}">
                      <a16:colId xmlns:a16="http://schemas.microsoft.com/office/drawing/2014/main" val="1569910094"/>
                    </a:ext>
                  </a:extLst>
                </a:gridCol>
                <a:gridCol w="5961857">
                  <a:extLst>
                    <a:ext uri="{9D8B030D-6E8A-4147-A177-3AD203B41FA5}">
                      <a16:colId xmlns:a16="http://schemas.microsoft.com/office/drawing/2014/main" val="926811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mm x 3mm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6mm x 6mm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50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Anode Capacitance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530 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2500 pF</a:t>
                      </a:r>
                    </a:p>
                    <a:p>
                      <a:r>
                        <a:rPr lang="en-US" dirty="0">
                          <a:sym typeface="Wingdings" panose="05000000000000000000" pitchFamily="2" charset="2"/>
                        </a:rPr>
                        <a:t> combining into array further increases capacitance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7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Array config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060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$53/</a:t>
                      </a:r>
                      <a:r>
                        <a:rPr lang="en-US" dirty="0" err="1"/>
                        <a:t>SiPM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$125/</a:t>
                      </a:r>
                      <a:r>
                        <a:rPr lang="en-US" dirty="0" err="1"/>
                        <a:t>SiPM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0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Radiation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7261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70FCBE-627C-576C-0C1C-19C2A64A2AB6}"/>
              </a:ext>
            </a:extLst>
          </p:cNvPr>
          <p:cNvSpPr txBox="1"/>
          <p:nvPr/>
        </p:nvSpPr>
        <p:spPr>
          <a:xfrm>
            <a:off x="702468" y="1690690"/>
            <a:ext cx="1078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Originally, the idea was to use larger </a:t>
            </a:r>
            <a:r>
              <a:rPr lang="en-US" dirty="0" err="1"/>
              <a:t>SiPMs</a:t>
            </a:r>
            <a:r>
              <a:rPr lang="en-US" dirty="0"/>
              <a:t> as this was thought to be easier for making a </a:t>
            </a:r>
            <a:r>
              <a:rPr lang="en-US" dirty="0" err="1"/>
              <a:t>SiPM</a:t>
            </a:r>
            <a:r>
              <a:rPr lang="en-US" dirty="0"/>
              <a:t> matrix and possibly more cost effective – current knowledge: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8ABDD-DEBE-2D48-C17B-14D53379BD45}"/>
              </a:ext>
            </a:extLst>
          </p:cNvPr>
          <p:cNvSpPr txBox="1"/>
          <p:nvPr/>
        </p:nvSpPr>
        <p:spPr>
          <a:xfrm>
            <a:off x="702468" y="4754786"/>
            <a:ext cx="1078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Radiation hardness – based on information from Hamamatsu no major differences are expected. See analysis from the recent irradiation test for results from the measurement.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CA65F-6FB5-166D-66B6-32D0F412ED38}"/>
              </a:ext>
            </a:extLst>
          </p:cNvPr>
          <p:cNvSpPr txBox="1"/>
          <p:nvPr/>
        </p:nvSpPr>
        <p:spPr>
          <a:xfrm>
            <a:off x="333939" y="1098289"/>
            <a:ext cx="298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Device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A6222-48E4-88A4-6822-AC2A250BE0DE}"/>
              </a:ext>
            </a:extLst>
          </p:cNvPr>
          <p:cNvSpPr txBox="1"/>
          <p:nvPr/>
        </p:nvSpPr>
        <p:spPr>
          <a:xfrm>
            <a:off x="333937" y="5891575"/>
            <a:ext cx="11637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general, a beam test with the different </a:t>
            </a:r>
            <a:r>
              <a:rPr lang="en-US" b="1" dirty="0" err="1"/>
              <a:t>SiPM</a:t>
            </a:r>
            <a:r>
              <a:rPr lang="en-US" b="1" dirty="0"/>
              <a:t> options would be best, but lead times for procurements may require an earlier decision</a:t>
            </a:r>
          </a:p>
        </p:txBody>
      </p:sp>
    </p:spTree>
    <p:extLst>
      <p:ext uri="{BB962C8B-B14F-4D97-AF65-F5344CB8AC3E}">
        <p14:creationId xmlns:p14="http://schemas.microsoft.com/office/powerpoint/2010/main" val="126076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64A595-8DCE-0354-F403-057E1395CAE8}"/>
              </a:ext>
            </a:extLst>
          </p:cNvPr>
          <p:cNvSpPr txBox="1"/>
          <p:nvPr/>
        </p:nvSpPr>
        <p:spPr>
          <a:xfrm>
            <a:off x="333938" y="358883"/>
            <a:ext cx="93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SiPM</a:t>
            </a:r>
            <a:r>
              <a:rPr lang="en-US" sz="2800" b="1" dirty="0"/>
              <a:t> Selection for the Beam Test in October/November 2024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6016D36-125D-B107-EF78-DAE723D8C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64296"/>
              </p:ext>
            </p:extLst>
          </p:nvPr>
        </p:nvGraphicFramePr>
        <p:xfrm>
          <a:off x="5343292" y="1347219"/>
          <a:ext cx="623910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0041">
                  <a:extLst>
                    <a:ext uri="{9D8B030D-6E8A-4147-A177-3AD203B41FA5}">
                      <a16:colId xmlns:a16="http://schemas.microsoft.com/office/drawing/2014/main" val="3181176503"/>
                    </a:ext>
                  </a:extLst>
                </a:gridCol>
                <a:gridCol w="1185334">
                  <a:extLst>
                    <a:ext uri="{9D8B030D-6E8A-4147-A177-3AD203B41FA5}">
                      <a16:colId xmlns:a16="http://schemas.microsoft.com/office/drawing/2014/main" val="1569910094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926811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50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PDE at 420 nm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92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73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Activated sites/</a:t>
                      </a:r>
                      <a:r>
                        <a:rPr lang="en-US" dirty="0" err="1"/>
                        <a:t>SiPM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04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INL at 15 GeV 100% coupling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66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activated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353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Resolution (bit)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70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INL at 15 GeV 20% coupling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0.10%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0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activated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372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Resolution (bit)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8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Radiation 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4348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E70FCBE-627C-576C-0C1C-19C2A64A2AB6}"/>
              </a:ext>
            </a:extLst>
          </p:cNvPr>
          <p:cNvSpPr txBox="1"/>
          <p:nvPr/>
        </p:nvSpPr>
        <p:spPr>
          <a:xfrm>
            <a:off x="482089" y="1702478"/>
            <a:ext cx="4521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Originally, the idea was to use 10um </a:t>
            </a:r>
            <a:r>
              <a:rPr lang="en-US" dirty="0" err="1"/>
              <a:t>SiPMs</a:t>
            </a:r>
            <a:r>
              <a:rPr lang="en-US" dirty="0"/>
              <a:t> as EIC data are mainly taken at GeV scale where linearity (constant term) is more important than </a:t>
            </a:r>
            <a:r>
              <a:rPr lang="en-US" dirty="0" err="1"/>
              <a:t>photostatistics</a:t>
            </a:r>
            <a:r>
              <a:rPr lang="en-US" dirty="0"/>
              <a:t>. However, note that in EIC we have to detect the shower down to 100 MeV (5 MeV/block)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8ABDD-DEBE-2D48-C17B-14D53379BD45}"/>
              </a:ext>
            </a:extLst>
          </p:cNvPr>
          <p:cNvSpPr txBox="1"/>
          <p:nvPr/>
        </p:nvSpPr>
        <p:spPr>
          <a:xfrm>
            <a:off x="482088" y="5002635"/>
            <a:ext cx="452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Radiation hardness – see analysis of the recent irradiation test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CA65F-6FB5-166D-66B6-32D0F412ED38}"/>
              </a:ext>
            </a:extLst>
          </p:cNvPr>
          <p:cNvSpPr txBox="1"/>
          <p:nvPr/>
        </p:nvSpPr>
        <p:spPr>
          <a:xfrm>
            <a:off x="333939" y="1098289"/>
            <a:ext cx="298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Pixel Size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BAADC-15EE-AC1C-4CC8-A6BBDD48FF5A}"/>
              </a:ext>
            </a:extLst>
          </p:cNvPr>
          <p:cNvSpPr txBox="1"/>
          <p:nvPr/>
        </p:nvSpPr>
        <p:spPr>
          <a:xfrm>
            <a:off x="482088" y="3599328"/>
            <a:ext cx="452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It would be good to understand nonlinearity even before combining </a:t>
            </a:r>
            <a:r>
              <a:rPr lang="en-US" dirty="0" err="1"/>
              <a:t>SiPMs</a:t>
            </a:r>
            <a:r>
              <a:rPr lang="en-US" dirty="0"/>
              <a:t> into an array. 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F94AB-1F9E-C7EF-55FA-6799C5C55F4F}"/>
              </a:ext>
            </a:extLst>
          </p:cNvPr>
          <p:cNvSpPr txBox="1"/>
          <p:nvPr/>
        </p:nvSpPr>
        <p:spPr>
          <a:xfrm>
            <a:off x="333938" y="5891575"/>
            <a:ext cx="11248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general, a beam test with the different </a:t>
            </a:r>
            <a:r>
              <a:rPr lang="en-US" b="1" dirty="0" err="1"/>
              <a:t>SiPM</a:t>
            </a:r>
            <a:r>
              <a:rPr lang="en-US" b="1" dirty="0"/>
              <a:t> options would be best, but lead times for procurements may require an earlier decision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64B24-447D-C8E4-358B-600B4AF2AD45}"/>
              </a:ext>
            </a:extLst>
          </p:cNvPr>
          <p:cNvSpPr txBox="1"/>
          <p:nvPr/>
        </p:nvSpPr>
        <p:spPr>
          <a:xfrm>
            <a:off x="5343292" y="5479689"/>
            <a:ext cx="5049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lowest energy at DESY Oct/Nov. test may be 1 GeV</a:t>
            </a:r>
          </a:p>
        </p:txBody>
      </p:sp>
    </p:spTree>
    <p:extLst>
      <p:ext uri="{BB962C8B-B14F-4D97-AF65-F5344CB8AC3E}">
        <p14:creationId xmlns:p14="http://schemas.microsoft.com/office/powerpoint/2010/main" val="315361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3DE6F-EBF7-314B-3D09-EF2B7C327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1" t="8109" r="6960" b="7928"/>
          <a:stretch/>
        </p:blipFill>
        <p:spPr>
          <a:xfrm>
            <a:off x="926756" y="556054"/>
            <a:ext cx="10416747" cy="57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54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879</Words>
  <Application>Microsoft Office PowerPoint</Application>
  <PresentationFormat>Widescreen</PresentationFormat>
  <Paragraphs>130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Tanja Horn</dc:creator>
  <cp:lastModifiedBy>Tanja Horn</cp:lastModifiedBy>
  <cp:revision>9</cp:revision>
  <dcterms:created xsi:type="dcterms:W3CDTF">2024-06-12T19:58:13Z</dcterms:created>
  <dcterms:modified xsi:type="dcterms:W3CDTF">2024-06-16T21:33:45Z</dcterms:modified>
</cp:coreProperties>
</file>