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38"/>
    <p:restoredTop sz="94692"/>
  </p:normalViewPr>
  <p:slideViewPr>
    <p:cSldViewPr snapToGrid="0">
      <p:cViewPr varScale="1">
        <p:scale>
          <a:sx n="102" d="100"/>
          <a:sy n="102" d="100"/>
        </p:scale>
        <p:origin x="4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ACBA54-6755-8F41-85FF-6D81C4F9E0A4}" type="datetimeFigureOut">
              <a:rPr lang="en-US" smtClean="0"/>
              <a:t>6/6/24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778D9-A6CE-AB4F-9E92-EE18FAB05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067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F5BE1-4CE2-67D8-9D8D-B3A26A65D0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43ABD7-EE0F-82C6-7838-7631656BA2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0A552-31AF-A324-D5D0-421516865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77C90-7063-F548-A3A6-71C68EE08036}" type="datetime1">
              <a:rPr lang="en-US" smtClean="0"/>
              <a:t>6/6/24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AB6E7-C442-0CE7-F12B-E4172E499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EA863-6EE0-CA9C-5B0E-F7B04CFC3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629C-2EE1-E049-B819-2E387A317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046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6D4F5-7CA2-38C9-317D-976E672A5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7966AE-D52D-9902-758C-EA9A6F5F92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8AE40-8AAB-45E5-ED60-606D0CE50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2C07-3FE7-ED48-A64F-A486D3C9B627}" type="datetime1">
              <a:rPr lang="en-US" smtClean="0"/>
              <a:t>6/6/24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2A7F4D-3380-2A5F-C581-C1971A0A2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B5ECD-FDE6-C8E7-D470-3656D51FE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629C-2EE1-E049-B819-2E387A317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490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1EBE08-2EFD-8A35-46D4-9D3376135A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1F76CF-FAF6-153A-48EE-803C96A80B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44836-C52D-4ADF-E5BB-2957F0F81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1C87D-F23F-A34E-A9F2-CC03B497D23B}" type="datetime1">
              <a:rPr lang="en-US" smtClean="0"/>
              <a:t>6/6/24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386EA3-721C-FC95-AEFA-D85484B85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BA513-F723-B338-8AA1-B74D48D3A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629C-2EE1-E049-B819-2E387A317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038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60D55-3F94-CB29-DDD9-67354615F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8B6205-10A6-393B-701D-42A6F234A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47C40-9C26-ED4C-DEDF-74DF40619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A65F8-3CC4-D24B-867B-9DAEB65B50EC}" type="datetime1">
              <a:rPr lang="en-US" smtClean="0"/>
              <a:t>6/6/24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8A0A3C-593C-6B68-034E-A006B3B32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FF59F-8C09-13CA-161D-0FC89D2DD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629C-2EE1-E049-B819-2E387A317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500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7F6F5-A794-F86E-7F80-1A5F3A079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C4D907-3266-B897-D979-4718D7210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72E9D8-E19E-D743-D79B-CA593B7A3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8BD01-8BE2-4A40-A27D-E620BFC7F3E2}" type="datetime1">
              <a:rPr lang="en-US" smtClean="0"/>
              <a:t>6/6/24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1D4DF-95C3-A78C-F516-9F8F0E3F1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6E143-6FA3-C848-FC22-49E463596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629C-2EE1-E049-B819-2E387A317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157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801F4-21B6-843F-8614-07357376A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1C7765-FC55-39B2-BDD1-58091DA91E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3D0530-1004-6766-F5AB-BBE7CB75D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FEB524-1224-1712-E559-E4012517F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EF92C-3E9B-9345-BBF5-897C66E1B882}" type="datetime1">
              <a:rPr lang="en-US" smtClean="0"/>
              <a:t>6/6/24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47067F-2240-1DFC-E72A-D96AB28BD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909EFD-87A0-E23C-B189-8A291501F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629C-2EE1-E049-B819-2E387A317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701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08E89-2AD4-8BA2-5B04-84D6EDA59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1CC9B-046C-06A7-EA29-837CB0531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1EC740-EB9B-A257-DB25-601FAE94FD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03E678-EE63-4805-CC30-C71D494E8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16FFA6-180B-4AFB-4993-45D72D2ED3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D54220-E321-78E9-BF4A-8E6DFD469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7A391-435A-DE44-905D-8FD7DAA1244D}" type="datetime1">
              <a:rPr lang="en-US" smtClean="0"/>
              <a:t>6/6/24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F33F0A-CDCE-F497-DC58-1DD7E91BB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6D6F76-4911-E5AD-47F1-ACB57D4F4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629C-2EE1-E049-B819-2E387A317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843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C75A2-9C4C-2174-948D-C768CC8C4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3791EE-13B4-2FA3-B589-BED3A95FB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6E157-49CF-3A4A-8F1E-ACF717B5BB09}" type="datetime1">
              <a:rPr lang="en-US" smtClean="0"/>
              <a:t>6/6/24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989BA5-38D1-98FC-D1F7-AC599BB0A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0790A0-2A02-1C77-0F82-6E3BB3DD0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629C-2EE1-E049-B819-2E387A317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19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3E4254-146A-0F5F-67EA-F70FACAC1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48766-DC71-2542-895D-131ADB05ED92}" type="datetime1">
              <a:rPr lang="en-US" smtClean="0"/>
              <a:t>6/6/24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8D0704-3369-6BD9-C78D-9FBCF7845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F40373-9831-3A21-E266-AB4D69100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629C-2EE1-E049-B819-2E387A317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494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713D1-C369-B8C5-1292-5C86E6B52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76C6C-0D51-00E3-9E3F-14803F1E7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3EF825-1E9E-599B-6B67-205C9B5F65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BC0564-2144-BAB9-58F8-281E6E176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113CB-F579-614C-891E-B40728B8B201}" type="datetime1">
              <a:rPr lang="en-US" smtClean="0"/>
              <a:t>6/6/24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AF808D-69A3-1315-A0E5-E62850601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A13D4F-0192-76A8-2BED-603E7CD8C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629C-2EE1-E049-B819-2E387A317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407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4492E-82BC-0384-62E9-0A047C68B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F8FDC9-84D0-A4A9-D8D9-6B2788153D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A647B8-1EE0-2733-972B-453111B2B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AF4988-E4F2-541B-7D5E-BE1C28629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60C65-B516-8B44-A4A9-FD2A125E156E}" type="datetime1">
              <a:rPr lang="en-US" smtClean="0"/>
              <a:t>6/6/24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FEE558-8E01-3061-B169-73E67CB69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ACC02-D090-B9CD-E3AB-CC545FB66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629C-2EE1-E049-B819-2E387A317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881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01A6CF-3E50-DDFB-FD75-849E4A07F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B517F0-B493-BBD6-E26B-A405487B7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06C116-C25D-596C-EA8E-ED60AF337A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94DB0C-B77A-E641-9B54-44D017A6EDE0}" type="datetime1">
              <a:rPr lang="en-US" smtClean="0"/>
              <a:t>6/6/24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8364C-967C-5438-E14B-5682687291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BE123-A6AC-088E-7F7D-FA3BC0391D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AE629C-2EE1-E049-B819-2E387A317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45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indico.cern.ch/category/12821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nternal.dunescience.org/doxygen/DisambigFromSpacePoints__module_8cc_source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dcvs.fnal.gov/redmine/projects/ubreco/repository/revisions/master/entry/ubreco/WcpPortedReco/ProducePort/PortedHits_module.cc" TargetMode="External"/><Relationship Id="rId2" Type="http://schemas.openxmlformats.org/officeDocument/2006/relationships/hyperlink" Target="https://cdcvs.fnal.gov/redmine/projects/ubreco/repository/revisions/master/entry/ubreco/WcpPortedReco/ProducePort/WCPHybrid_module.cc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nternal.dunescience.org/doxygen/DisambigFromSpacePoints__module_8cc_source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3BD5D-6820-43E3-C536-7C5BD4E637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ProtoDUNE</a:t>
            </a:r>
            <a:r>
              <a:rPr lang="en-US" dirty="0"/>
              <a:t> News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2148EC-96D4-C699-D0DA-113963745E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Wenqiang Gu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CEC229-0A2B-2319-D0F3-87531CABD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629C-2EE1-E049-B819-2E387A3177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122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A80AE-A716-9EB3-478F-F3C1819AC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ProtoDUNE</a:t>
            </a:r>
            <a:r>
              <a:rPr lang="en-US" dirty="0"/>
              <a:t> HD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CFD80-0403-CA7D-5827-F7759887DC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Beam will be coming Wednesday June 19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r>
              <a:rPr lang="en-US" dirty="0"/>
              <a:t>Beam experts have checked their setting for magnets and for beam monitors</a:t>
            </a:r>
          </a:p>
          <a:p>
            <a:r>
              <a:rPr lang="en-US" dirty="0"/>
              <a:t>Beam instrumentation group needs to tune the Cerenkov counters (a few days)</a:t>
            </a:r>
          </a:p>
          <a:p>
            <a:r>
              <a:rPr lang="en-US" dirty="0"/>
              <a:t>Plans for beam data taking will be discussed at the next Tuesday </a:t>
            </a:r>
            <a:r>
              <a:rPr lang="en-US" dirty="0">
                <a:hlinkClick r:id="rId2"/>
              </a:rPr>
              <a:t>NP04 coordination meeting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416062-9671-B84B-8204-7BC201976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629C-2EE1-E049-B819-2E387A3177E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595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B9AF1-D7FE-3534-10DC-00D8E5A57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On-going efforts from Wire-Cell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6293B-EE2A-FBB3-442F-E5099E6C87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Electronics response calibration (Karla)</a:t>
            </a:r>
          </a:p>
          <a:p>
            <a:pPr lvl="1"/>
            <a:r>
              <a:rPr lang="en-US" dirty="0"/>
              <a:t>Improved field response: data &amp; MC comparison with CE response calibration (Wenqiang, </a:t>
            </a:r>
            <a:r>
              <a:rPr lang="en-US" dirty="0" err="1"/>
              <a:t>Sergey+Slavic</a:t>
            </a:r>
            <a:r>
              <a:rPr lang="en-US" dirty="0"/>
              <a:t>)</a:t>
            </a:r>
          </a:p>
          <a:p>
            <a:pPr lvl="1"/>
            <a:endParaRPr lang="en-US" dirty="0"/>
          </a:p>
          <a:p>
            <a:r>
              <a:rPr lang="en-US" dirty="0"/>
              <a:t>PDHD 3D imaging &amp; </a:t>
            </a:r>
            <a:r>
              <a:rPr lang="en-US" dirty="0" err="1"/>
              <a:t>deghosting</a:t>
            </a:r>
            <a:r>
              <a:rPr lang="en-US" dirty="0"/>
              <a:t> with two views (Jay)</a:t>
            </a:r>
          </a:p>
          <a:p>
            <a:pPr lvl="1"/>
            <a:r>
              <a:rPr lang="en-US" dirty="0"/>
              <a:t>Integration of </a:t>
            </a:r>
            <a:r>
              <a:rPr lang="en-US" dirty="0" err="1"/>
              <a:t>WireCell</a:t>
            </a:r>
            <a:r>
              <a:rPr lang="en-US" dirty="0"/>
              <a:t> imaging/</a:t>
            </a:r>
            <a:r>
              <a:rPr lang="en-US" dirty="0" err="1"/>
              <a:t>deghosting</a:t>
            </a:r>
            <a:r>
              <a:rPr lang="en-US" dirty="0"/>
              <a:t> result in the standard </a:t>
            </a:r>
            <a:r>
              <a:rPr lang="en-US" dirty="0" err="1"/>
              <a:t>ProtoDUNE</a:t>
            </a:r>
            <a:r>
              <a:rPr lang="en-US" dirty="0"/>
              <a:t> reconstruction chain (Wenqiang, Jay)</a:t>
            </a:r>
          </a:p>
          <a:p>
            <a:pPr lvl="1"/>
            <a:endParaRPr lang="en-US" dirty="0"/>
          </a:p>
          <a:p>
            <a:r>
              <a:rPr lang="en-US" dirty="0"/>
              <a:t>Commissioning data &amp; NF performance (</a:t>
            </a:r>
            <a:r>
              <a:rPr lang="en-US" dirty="0" err="1"/>
              <a:t>Xuyang</a:t>
            </a:r>
            <a:r>
              <a:rPr lang="en-US" dirty="0"/>
              <a:t>, Barnali)</a:t>
            </a:r>
          </a:p>
          <a:p>
            <a:pPr lvl="1"/>
            <a:r>
              <a:rPr lang="en-US" dirty="0"/>
              <a:t>DQM tools could be collaborated with Gabriela et al.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5979BA-2D1E-0EBB-26C4-AAB36D165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629C-2EE1-E049-B819-2E387A3177E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229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F801D-60E8-3C85-AA8F-4922869E4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6825"/>
          </a:xfrm>
        </p:spPr>
        <p:txBody>
          <a:bodyPr/>
          <a:lstStyle/>
          <a:p>
            <a:r>
              <a:rPr lang="en-US" dirty="0"/>
              <a:t>The standard </a:t>
            </a:r>
            <a:r>
              <a:rPr lang="en-US" dirty="0" err="1"/>
              <a:t>ProtoDUNE</a:t>
            </a:r>
            <a:r>
              <a:rPr lang="en-US" dirty="0"/>
              <a:t> </a:t>
            </a:r>
            <a:r>
              <a:rPr lang="en-US" dirty="0" err="1"/>
              <a:t>reco</a:t>
            </a:r>
            <a:r>
              <a:rPr lang="en-US" dirty="0"/>
              <a:t> chain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1D911-B728-7EC9-5A5A-D27E0C936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6642" y="1229123"/>
            <a:ext cx="6467344" cy="5010737"/>
          </a:xfrm>
        </p:spPr>
        <p:txBody>
          <a:bodyPr>
            <a:normAutofit/>
          </a:bodyPr>
          <a:lstStyle/>
          <a:p>
            <a:r>
              <a:rPr lang="en-US" dirty="0"/>
              <a:t>A gauss hit finder produces recob::Hits</a:t>
            </a:r>
          </a:p>
          <a:p>
            <a:r>
              <a:rPr lang="en-US" dirty="0"/>
              <a:t>Pandora tools can work more efficiently if the Hits could be associated with </a:t>
            </a:r>
            <a:r>
              <a:rPr lang="en-US" b="1" dirty="0"/>
              <a:t>TPC </a:t>
            </a:r>
            <a:r>
              <a:rPr lang="en-US" dirty="0"/>
              <a:t>&amp; </a:t>
            </a:r>
            <a:r>
              <a:rPr lang="en-US" b="1" dirty="0"/>
              <a:t>wire segment </a:t>
            </a:r>
            <a:r>
              <a:rPr lang="en-US" dirty="0"/>
              <a:t>more clearly</a:t>
            </a:r>
          </a:p>
          <a:p>
            <a:pPr lvl="1"/>
            <a:r>
              <a:rPr lang="en-US" dirty="0"/>
              <a:t>Given a </a:t>
            </a:r>
            <a:r>
              <a:rPr lang="en-US" dirty="0" err="1"/>
              <a:t>SpacePoint</a:t>
            </a:r>
            <a:r>
              <a:rPr lang="en-US" dirty="0"/>
              <a:t> and its associated Hits in collection plane, one can clarify the TPC (i.e. face) for induction plane</a:t>
            </a:r>
          </a:p>
          <a:p>
            <a:pPr lvl="1"/>
            <a:r>
              <a:rPr lang="en-US" dirty="0"/>
              <a:t>(Induction) wire segment can also be determined with a best match to a </a:t>
            </a:r>
            <a:r>
              <a:rPr lang="en-US" dirty="0" err="1"/>
              <a:t>SpacePoint</a:t>
            </a: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E75717A-373D-B87A-3292-F36FEB9A81E3}"/>
              </a:ext>
            </a:extLst>
          </p:cNvPr>
          <p:cNvGrpSpPr/>
          <p:nvPr/>
        </p:nvGrpSpPr>
        <p:grpSpPr>
          <a:xfrm>
            <a:off x="687888" y="1301950"/>
            <a:ext cx="5257799" cy="4254500"/>
            <a:chOff x="687888" y="1301950"/>
            <a:chExt cx="5257799" cy="425450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4B70F49A-B93B-BA19-C940-6B03ECA311F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7888" y="1301950"/>
              <a:ext cx="2463800" cy="4254500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5115DD2-1126-C126-A5BD-C1C15A2F172C}"/>
                </a:ext>
              </a:extLst>
            </p:cNvPr>
            <p:cNvSpPr txBox="1"/>
            <p:nvPr/>
          </p:nvSpPr>
          <p:spPr>
            <a:xfrm>
              <a:off x="3016861" y="2235289"/>
              <a:ext cx="20436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Wire-Cell Sigproc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1E4CB89A-BD1D-AE1B-84FC-F00BE6E6EA79}"/>
                </a:ext>
              </a:extLst>
            </p:cNvPr>
            <p:cNvCxnSpPr>
              <a:cxnSpLocks/>
              <a:stCxn id="5" idx="1"/>
            </p:cNvCxnSpPr>
            <p:nvPr/>
          </p:nvCxnSpPr>
          <p:spPr>
            <a:xfrm flipH="1">
              <a:off x="2693096" y="2419955"/>
              <a:ext cx="3237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B29F542-9392-8CF5-A24D-F07C3E460D3E}"/>
                </a:ext>
              </a:extLst>
            </p:cNvPr>
            <p:cNvSpPr txBox="1"/>
            <p:nvPr/>
          </p:nvSpPr>
          <p:spPr>
            <a:xfrm>
              <a:off x="2985022" y="3021364"/>
              <a:ext cx="22421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/>
                <a:t>SpacePointsSolver</a:t>
              </a:r>
              <a:endParaRPr lang="en-US" b="1" dirty="0"/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8B1277AD-D7C3-73F9-C7C9-4D37C4CB8A10}"/>
                </a:ext>
              </a:extLst>
            </p:cNvPr>
            <p:cNvCxnSpPr>
              <a:cxnSpLocks/>
              <a:stCxn id="10" idx="1"/>
            </p:cNvCxnSpPr>
            <p:nvPr/>
          </p:nvCxnSpPr>
          <p:spPr>
            <a:xfrm flipH="1">
              <a:off x="2625944" y="3206030"/>
              <a:ext cx="35907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DC49E41-3724-2C1C-4537-E10C5144B637}"/>
                </a:ext>
              </a:extLst>
            </p:cNvPr>
            <p:cNvSpPr txBox="1"/>
            <p:nvPr/>
          </p:nvSpPr>
          <p:spPr>
            <a:xfrm>
              <a:off x="3016861" y="3365160"/>
              <a:ext cx="22421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hlinkClick r:id="rId3"/>
                </a:rPr>
                <a:t>Hit Disambiguation</a:t>
              </a:r>
              <a:endParaRPr lang="en-US" b="1" dirty="0"/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06A18AE3-0ADA-7AAF-3B96-9B7643CF40A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625944" y="3429200"/>
              <a:ext cx="426230" cy="11966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28981BB-51B4-DDEE-A9FC-DF820109B69E}"/>
                </a:ext>
              </a:extLst>
            </p:cNvPr>
            <p:cNvSpPr txBox="1"/>
            <p:nvPr/>
          </p:nvSpPr>
          <p:spPr>
            <a:xfrm>
              <a:off x="3413210" y="4258167"/>
              <a:ext cx="253247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Pandora </a:t>
              </a:r>
              <a:r>
                <a:rPr lang="en-US" b="1" dirty="0" err="1"/>
                <a:t>reco</a:t>
              </a:r>
              <a:r>
                <a:rPr lang="en-US" b="1" dirty="0"/>
                <a:t> and the corresponding </a:t>
              </a:r>
              <a:r>
                <a:rPr lang="en-US" b="1" dirty="0" err="1"/>
                <a:t>dE</a:t>
              </a:r>
              <a:r>
                <a:rPr lang="en-US" b="1" dirty="0"/>
                <a:t>/dx calorimetry, etc.</a:t>
              </a:r>
            </a:p>
          </p:txBody>
        </p:sp>
        <p:sp>
          <p:nvSpPr>
            <p:cNvPr id="19" name="Right Brace 18">
              <a:extLst>
                <a:ext uri="{FF2B5EF4-FFF2-40B4-BE49-F238E27FC236}">
                  <a16:creationId xmlns:a16="http://schemas.microsoft.com/office/drawing/2014/main" id="{8892E7F2-5477-AFB2-E561-EE48398A498A}"/>
                </a:ext>
              </a:extLst>
            </p:cNvPr>
            <p:cNvSpPr/>
            <p:nvPr/>
          </p:nvSpPr>
          <p:spPr>
            <a:xfrm>
              <a:off x="2915175" y="3672898"/>
              <a:ext cx="426229" cy="1816870"/>
            </a:xfrm>
            <a:prstGeom prst="rightBrac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C4FD2-C484-CA18-242E-9D20D1518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629C-2EE1-E049-B819-2E387A3177E6}" type="slidenum">
              <a:rPr lang="en-US" smtClean="0"/>
              <a:t>4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1AD1717-A8A1-7ECA-7708-7437E44E6F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075" y="4985331"/>
            <a:ext cx="3783904" cy="173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157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8C4A9-BA3F-D132-C9AF-A17CCCD13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WCP hybrid method in MicroBooNE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6E172-D1CC-4EB8-8E24-55369BC69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hlinkClick r:id="rId2"/>
              </a:rPr>
              <a:t>https://cdcvs.fnal.gov/redmine/projects/ubreco/repository/revisions/master/entry/ubreco/WcpPortedReco/ProducePort/WCPHybrid_module.cc</a:t>
            </a:r>
            <a:r>
              <a:rPr lang="en-US" sz="2400" dirty="0"/>
              <a:t> 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7E0AE8-E2DB-0935-AE1D-867072551F05}"/>
              </a:ext>
            </a:extLst>
          </p:cNvPr>
          <p:cNvSpPr txBox="1"/>
          <p:nvPr/>
        </p:nvSpPr>
        <p:spPr>
          <a:xfrm>
            <a:off x="8756885" y="3327023"/>
            <a:ext cx="32661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linkClick r:id="rId3"/>
              </a:rPr>
              <a:t>recob::Hit constructed from imaging result in </a:t>
            </a:r>
            <a:r>
              <a:rPr lang="en-US" b="1" i="1" dirty="0" err="1">
                <a:hlinkClick r:id="rId3"/>
              </a:rPr>
              <a:t>merge.root</a:t>
            </a:r>
            <a:endParaRPr lang="en-US" b="1" i="1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96846E0-7441-6B90-7680-5AE0C0AE19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034" y="2769229"/>
            <a:ext cx="7391627" cy="324326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E2080A4-08F3-0229-B330-514B0F1057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2101" y="3973354"/>
            <a:ext cx="4369899" cy="194519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BF990FC-7F10-FA27-7548-D7D7BCFC487A}"/>
              </a:ext>
            </a:extLst>
          </p:cNvPr>
          <p:cNvSpPr txBox="1"/>
          <p:nvPr/>
        </p:nvSpPr>
        <p:spPr>
          <a:xfrm>
            <a:off x="227034" y="6176963"/>
            <a:ext cx="6917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(Dead channels) fill recob::Wire with recob::Hits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76CAEC-6FED-E925-0A22-EBC30D46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629C-2EE1-E049-B819-2E387A3177E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026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90FBC-3C8F-4C7B-2908-BED2197EE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to integrate Wire-Cell imaging/</a:t>
            </a:r>
            <a:r>
              <a:rPr lang="en-US" dirty="0" err="1"/>
              <a:t>deghosting</a:t>
            </a:r>
            <a:r>
              <a:rPr lang="en-US" dirty="0"/>
              <a:t> in the </a:t>
            </a:r>
            <a:r>
              <a:rPr lang="en-US" dirty="0" err="1"/>
              <a:t>ProtoDUNE</a:t>
            </a:r>
            <a:r>
              <a:rPr lang="en-US" dirty="0"/>
              <a:t> </a:t>
            </a:r>
            <a:r>
              <a:rPr lang="en-US" dirty="0" err="1"/>
              <a:t>reco</a:t>
            </a:r>
            <a:r>
              <a:rPr lang="en-US" dirty="0"/>
              <a:t> chain?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73D08-B27E-604D-EC8C-8BD6AD2B2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301636" cy="4351338"/>
          </a:xfrm>
        </p:spPr>
        <p:txBody>
          <a:bodyPr/>
          <a:lstStyle/>
          <a:p>
            <a:r>
              <a:rPr lang="en-US" dirty="0"/>
              <a:t>Option 1:  Replace </a:t>
            </a:r>
            <a:r>
              <a:rPr lang="en-US" dirty="0" err="1"/>
              <a:t>SpacePointsSolver</a:t>
            </a:r>
            <a:r>
              <a:rPr lang="en-US" dirty="0"/>
              <a:t>, re-develop the hit disambiguation algorithm in </a:t>
            </a:r>
            <a:r>
              <a:rPr lang="en-US" dirty="0" err="1"/>
              <a:t>larsoft</a:t>
            </a:r>
            <a:endParaRPr lang="en-US" dirty="0"/>
          </a:p>
          <a:p>
            <a:endParaRPr lang="en-US" dirty="0"/>
          </a:p>
          <a:p>
            <a:r>
              <a:rPr lang="en-US" dirty="0"/>
              <a:t>Option 2: Fill “dead channels” in the collection plane with recob::Hits ported from </a:t>
            </a:r>
            <a:r>
              <a:rPr lang="en-US" dirty="0" err="1"/>
              <a:t>WireCell</a:t>
            </a:r>
            <a:r>
              <a:rPr lang="en-US" dirty="0"/>
              <a:t> imaging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ProtoDUNE</a:t>
            </a:r>
            <a:r>
              <a:rPr lang="en-US" dirty="0"/>
              <a:t> standard </a:t>
            </a:r>
            <a:r>
              <a:rPr lang="en-US" dirty="0" err="1"/>
              <a:t>reco</a:t>
            </a:r>
            <a:r>
              <a:rPr lang="en-US" dirty="0"/>
              <a:t> chain doesn’t need to change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41046-8F95-1474-1C30-8596536DA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629C-2EE1-E049-B819-2E387A3177E6}" type="slidenum">
              <a:rPr lang="en-US" smtClean="0"/>
              <a:t>6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FACDA9F-0D0D-AE2A-1A04-A3C3A2144974}"/>
              </a:ext>
            </a:extLst>
          </p:cNvPr>
          <p:cNvGrpSpPr/>
          <p:nvPr/>
        </p:nvGrpSpPr>
        <p:grpSpPr>
          <a:xfrm>
            <a:off x="7139836" y="1539945"/>
            <a:ext cx="5257799" cy="4254500"/>
            <a:chOff x="687888" y="1301950"/>
            <a:chExt cx="5257799" cy="42545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8B36F28-59F5-00DB-C2E6-F5C6018CC3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7888" y="1301950"/>
              <a:ext cx="2463800" cy="425450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2ABA6E4-F35D-DA0B-A249-4E5A647D18F1}"/>
                </a:ext>
              </a:extLst>
            </p:cNvPr>
            <p:cNvSpPr txBox="1"/>
            <p:nvPr/>
          </p:nvSpPr>
          <p:spPr>
            <a:xfrm>
              <a:off x="3016861" y="2235289"/>
              <a:ext cx="20436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Wire-Cell Sigproc</a:t>
              </a: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FF43B5E-CB49-5CFE-7CF3-748357E696CC}"/>
                </a:ext>
              </a:extLst>
            </p:cNvPr>
            <p:cNvCxnSpPr>
              <a:cxnSpLocks/>
              <a:stCxn id="7" idx="1"/>
            </p:cNvCxnSpPr>
            <p:nvPr/>
          </p:nvCxnSpPr>
          <p:spPr>
            <a:xfrm flipH="1">
              <a:off x="2693096" y="2419955"/>
              <a:ext cx="3237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4B06C0B-6C33-49C0-9AF6-4568C58F3149}"/>
                </a:ext>
              </a:extLst>
            </p:cNvPr>
            <p:cNvSpPr txBox="1"/>
            <p:nvPr/>
          </p:nvSpPr>
          <p:spPr>
            <a:xfrm>
              <a:off x="2985022" y="3021364"/>
              <a:ext cx="22421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/>
                <a:t>SpacePointsSolver</a:t>
              </a:r>
              <a:endParaRPr lang="en-US" b="1" dirty="0"/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8D1105A4-5B51-3BC0-75FB-C40BBB7AADCE}"/>
                </a:ext>
              </a:extLst>
            </p:cNvPr>
            <p:cNvCxnSpPr>
              <a:cxnSpLocks/>
              <a:stCxn id="9" idx="1"/>
            </p:cNvCxnSpPr>
            <p:nvPr/>
          </p:nvCxnSpPr>
          <p:spPr>
            <a:xfrm flipH="1">
              <a:off x="2625944" y="3206030"/>
              <a:ext cx="35907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8D99060-41D9-7EBC-A722-15BA29A3AB72}"/>
                </a:ext>
              </a:extLst>
            </p:cNvPr>
            <p:cNvSpPr txBox="1"/>
            <p:nvPr/>
          </p:nvSpPr>
          <p:spPr>
            <a:xfrm>
              <a:off x="3016861" y="3365160"/>
              <a:ext cx="22421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hlinkClick r:id="rId3"/>
                </a:rPr>
                <a:t>Hit Disambiguation</a:t>
              </a:r>
              <a:endParaRPr lang="en-US" b="1" dirty="0"/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4C00E477-E4AA-1729-9D85-C0D77E23437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625944" y="3429200"/>
              <a:ext cx="426230" cy="11966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23E4824-9D3C-99CB-4083-1A270A9E1608}"/>
                </a:ext>
              </a:extLst>
            </p:cNvPr>
            <p:cNvSpPr txBox="1"/>
            <p:nvPr/>
          </p:nvSpPr>
          <p:spPr>
            <a:xfrm>
              <a:off x="3413210" y="4258167"/>
              <a:ext cx="253247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Pandora </a:t>
              </a:r>
              <a:r>
                <a:rPr lang="en-US" b="1" dirty="0" err="1"/>
                <a:t>reco</a:t>
              </a:r>
              <a:r>
                <a:rPr lang="en-US" b="1" dirty="0"/>
                <a:t> and the corresponding </a:t>
              </a:r>
              <a:r>
                <a:rPr lang="en-US" b="1" dirty="0" err="1"/>
                <a:t>dE</a:t>
              </a:r>
              <a:r>
                <a:rPr lang="en-US" b="1" dirty="0"/>
                <a:t>/dx calorimetry, etc.</a:t>
              </a:r>
            </a:p>
          </p:txBody>
        </p:sp>
        <p:sp>
          <p:nvSpPr>
            <p:cNvPr id="14" name="Right Brace 13">
              <a:extLst>
                <a:ext uri="{FF2B5EF4-FFF2-40B4-BE49-F238E27FC236}">
                  <a16:creationId xmlns:a16="http://schemas.microsoft.com/office/drawing/2014/main" id="{078ED2C4-EF77-A187-BEC5-AAF8B1CAB97F}"/>
                </a:ext>
              </a:extLst>
            </p:cNvPr>
            <p:cNvSpPr/>
            <p:nvPr/>
          </p:nvSpPr>
          <p:spPr>
            <a:xfrm>
              <a:off x="2915175" y="3672898"/>
              <a:ext cx="426229" cy="1816870"/>
            </a:xfrm>
            <a:prstGeom prst="rightBrac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80585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365</Words>
  <Application>Microsoft Macintosh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ProtoDUNE News</vt:lpstr>
      <vt:lpstr>ProtoDUNE HD status</vt:lpstr>
      <vt:lpstr>On-going efforts from Wire-Cell team</vt:lpstr>
      <vt:lpstr>The standard ProtoDUNE reco chain</vt:lpstr>
      <vt:lpstr>The WCP hybrid method in MicroBooNE</vt:lpstr>
      <vt:lpstr>How to integrate Wire-Cell imaging/deghosting in the ProtoDUNE reco chain?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Gu, Wenqiang</dc:creator>
  <cp:lastModifiedBy>Gu, Wenqiang</cp:lastModifiedBy>
  <cp:revision>8</cp:revision>
  <dcterms:created xsi:type="dcterms:W3CDTF">2024-06-06T13:38:15Z</dcterms:created>
  <dcterms:modified xsi:type="dcterms:W3CDTF">2024-06-06T16:59:11Z</dcterms:modified>
</cp:coreProperties>
</file>