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74" r:id="rId5"/>
    <p:sldId id="275" r:id="rId6"/>
    <p:sldId id="276" r:id="rId7"/>
    <p:sldId id="273" r:id="rId8"/>
    <p:sldId id="270" r:id="rId9"/>
    <p:sldId id="27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9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0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6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1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9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6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0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4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58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2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2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89F81-83D6-437A-8C14-49C9BEE63AD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8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sPhenix Cryogenic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9/14/2016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3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SPHENIX: MAGNET: Cryogenics</a:t>
            </a:r>
            <a:br>
              <a:rPr lang="en-US" dirty="0" smtClean="0"/>
            </a:br>
            <a:r>
              <a:rPr lang="en-US" dirty="0" smtClean="0"/>
              <a:t>System diagram: RHIC Interface Option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SPHENIX – SC SOLENOID  CRYO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66FCA-42B7-4975-A196-8DB704C4BCF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990600"/>
            <a:ext cx="7696200" cy="5414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H="1">
            <a:off x="4038600" y="2514600"/>
            <a:ext cx="304800" cy="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038600" y="2514600"/>
            <a:ext cx="0" cy="19050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10000" y="2209800"/>
            <a:ext cx="0" cy="22098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775496" y="4419600"/>
            <a:ext cx="304800" cy="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1981200" y="1676400"/>
            <a:ext cx="1828800" cy="838200"/>
            <a:chOff x="1981200" y="1676400"/>
            <a:chExt cx="1828800" cy="838200"/>
          </a:xfrm>
        </p:grpSpPr>
        <p:sp>
          <p:nvSpPr>
            <p:cNvPr id="16" name="Rounded Rectangle 15"/>
            <p:cNvSpPr/>
            <p:nvPr/>
          </p:nvSpPr>
          <p:spPr>
            <a:xfrm>
              <a:off x="1981200" y="1676400"/>
              <a:ext cx="1447800" cy="838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29000" y="2057400"/>
              <a:ext cx="228600" cy="76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581400" y="19812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rapezoid 14"/>
          <p:cNvSpPr/>
          <p:nvPr/>
        </p:nvSpPr>
        <p:spPr>
          <a:xfrm flipH="1">
            <a:off x="4724400" y="5562600"/>
            <a:ext cx="304800" cy="304800"/>
          </a:xfrm>
          <a:prstGeom prst="trapezoid">
            <a:avLst/>
          </a:prstGeom>
          <a:solidFill>
            <a:srgbClr val="7030A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5" idx="0"/>
          </p:cNvCxnSpPr>
          <p:nvPr/>
        </p:nvCxnSpPr>
        <p:spPr>
          <a:xfrm flipV="1">
            <a:off x="4876800" y="4343400"/>
            <a:ext cx="0" cy="121920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038600" y="4419600"/>
            <a:ext cx="838200" cy="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10000" y="4495800"/>
            <a:ext cx="762000" cy="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572000" y="4495800"/>
            <a:ext cx="0" cy="160020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72000" y="6130504"/>
            <a:ext cx="381000" cy="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911304" y="5851582"/>
            <a:ext cx="0" cy="30480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4457700" y="4419600"/>
            <a:ext cx="0" cy="1371600"/>
          </a:xfrm>
          <a:prstGeom prst="line">
            <a:avLst/>
          </a:prstGeom>
          <a:ln w="1016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775496" y="4495800"/>
            <a:ext cx="6822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775496" y="4419600"/>
            <a:ext cx="720304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85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/>
              <a:t>sPhenix Cryogenics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sz="2100" dirty="0"/>
              <a:t>C</a:t>
            </a:r>
            <a:r>
              <a:rPr lang="en-US" sz="2100" dirty="0" smtClean="0"/>
              <a:t>ontrol temperature gradient to no more than 40K </a:t>
            </a:r>
            <a:r>
              <a:rPr lang="en-US" sz="2100" smtClean="0"/>
              <a:t>during cooldown/warmup</a:t>
            </a:r>
          </a:p>
          <a:p>
            <a:r>
              <a:rPr lang="en-US" sz="2100" smtClean="0"/>
              <a:t>7.5 g/s of liquid helium supply flow to do forced feed to solenoid circuit.</a:t>
            </a:r>
          </a:p>
          <a:p>
            <a:r>
              <a:rPr lang="en-US" sz="2100" smtClean="0"/>
              <a:t>Shield flow 4.5K vapor: 0.3 - 0.6 g/s. </a:t>
            </a:r>
          </a:p>
          <a:p>
            <a:r>
              <a:rPr lang="en-US" sz="2100" smtClean="0"/>
              <a:t>Current lead cooling: 0.1 - 0.6 g/s. Ramp with current</a:t>
            </a:r>
            <a:endParaRPr lang="en-US" sz="2100" dirty="0" smtClean="0"/>
          </a:p>
          <a:p>
            <a:r>
              <a:rPr lang="en-US" sz="2100" dirty="0" smtClean="0"/>
              <a:t>Cooldown/warmup rate 300K to 4K in </a:t>
            </a:r>
            <a:r>
              <a:rPr lang="en-US" sz="2100" smtClean="0"/>
              <a:t>7 days [3 weeks of 45K supply during RHIC 45K wave cooldown]</a:t>
            </a:r>
            <a:endParaRPr lang="en-US" sz="2100" dirty="0" smtClean="0"/>
          </a:p>
          <a:p>
            <a:r>
              <a:rPr lang="en-US" sz="2100" dirty="0"/>
              <a:t>Ability to disconnect cryogenic lines to move the detector into assembly hall</a:t>
            </a:r>
          </a:p>
          <a:p>
            <a:r>
              <a:rPr lang="en-US" sz="2100" smtClean="0"/>
              <a:t>500L phase separator/ reservoir</a:t>
            </a:r>
          </a:p>
          <a:p>
            <a:pPr lvl="1"/>
            <a:r>
              <a:rPr lang="en-US" sz="1700" smtClean="0"/>
              <a:t> </a:t>
            </a:r>
            <a:r>
              <a:rPr lang="en-US" sz="1700"/>
              <a:t>to ramp down magnet when cryogenic supply is </a:t>
            </a:r>
            <a:r>
              <a:rPr lang="en-US" sz="1700" smtClean="0"/>
              <a:t>lost</a:t>
            </a:r>
          </a:p>
          <a:p>
            <a:pPr lvl="1"/>
            <a:r>
              <a:rPr lang="en-US" sz="1700" smtClean="0"/>
              <a:t>to remove heat leak from the long </a:t>
            </a:r>
            <a:r>
              <a:rPr lang="en-US" sz="1700" smtClean="0"/>
              <a:t>4.5K  supply transfer </a:t>
            </a:r>
            <a:r>
              <a:rPr lang="en-US" sz="1700" smtClean="0"/>
              <a:t>line</a:t>
            </a:r>
            <a:endParaRPr lang="en-US" sz="1700"/>
          </a:p>
          <a:p>
            <a:r>
              <a:rPr lang="en-US" sz="2100"/>
              <a:t>Hold at &lt;100K during </a:t>
            </a:r>
            <a:r>
              <a:rPr lang="en-US" sz="2100" smtClean="0"/>
              <a:t>summer shutdown </a:t>
            </a:r>
            <a:r>
              <a:rPr lang="en-US" sz="2100"/>
              <a:t>to limit thermal cycling on solenoid</a:t>
            </a:r>
          </a:p>
          <a:p>
            <a:r>
              <a:rPr lang="en-US" sz="2100"/>
              <a:t>Precool to 100K before RHIC run startup</a:t>
            </a:r>
          </a:p>
          <a:p>
            <a:r>
              <a:rPr lang="en-US" sz="2100" smtClean="0"/>
              <a:t>Testing with 500L dewars:</a:t>
            </a:r>
          </a:p>
          <a:p>
            <a:pPr lvl="1"/>
            <a:r>
              <a:rPr lang="en-US" sz="1700" smtClean="0"/>
              <a:t>Summer </a:t>
            </a:r>
            <a:r>
              <a:rPr lang="en-US" sz="1700"/>
              <a:t>Shutdown Testing  4.5K in IP location</a:t>
            </a:r>
          </a:p>
          <a:p>
            <a:pPr lvl="1"/>
            <a:r>
              <a:rPr lang="en-US" sz="1700"/>
              <a:t>Summer Shutdown Testing  4.5K in assembly hall location</a:t>
            </a:r>
          </a:p>
          <a:p>
            <a:pPr lvl="1"/>
            <a:r>
              <a:rPr lang="en-US" sz="1700"/>
              <a:t>Summer Shutdown Testing  4.5K, short duration and low current test e.g. 4 hours, 1000A</a:t>
            </a:r>
          </a:p>
          <a:p>
            <a:pPr lvl="1"/>
            <a:r>
              <a:rPr lang="en-US" sz="1700"/>
              <a:t>Summer Shutdown Testing  4.5K, full current test 4650A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6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smtClean="0"/>
              <a:t>Control </a:t>
            </a:r>
            <a:r>
              <a:rPr lang="en-US" sz="3200"/>
              <a:t>temperature gradient to no more than 40K during </a:t>
            </a:r>
            <a:r>
              <a:rPr lang="en-US" sz="3200" smtClean="0"/>
              <a:t>cooldown/warmup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COLD SUPPLY AND CAPACITY</a:t>
            </a:r>
          </a:p>
          <a:p>
            <a:pPr lvl="1"/>
            <a:r>
              <a:rPr lang="en-US" smtClean="0"/>
              <a:t>RHIC: </a:t>
            </a:r>
            <a:r>
              <a:rPr lang="en-US" smtClean="0"/>
              <a:t>Cold helium: </a:t>
            </a:r>
            <a:r>
              <a:rPr lang="en-US" smtClean="0"/>
              <a:t>S header during RHIC 45K wave, during 4.5K wave</a:t>
            </a:r>
          </a:p>
          <a:p>
            <a:pPr lvl="1"/>
            <a:r>
              <a:rPr lang="en-US" smtClean="0"/>
              <a:t>500L dewars during shutdown</a:t>
            </a:r>
          </a:p>
          <a:p>
            <a:pPr lvl="1"/>
            <a:r>
              <a:rPr lang="en-US" smtClean="0"/>
              <a:t>LN2 supply</a:t>
            </a:r>
            <a:r>
              <a:rPr lang="en-US"/>
              <a:t> during shutdown</a:t>
            </a:r>
          </a:p>
          <a:p>
            <a:r>
              <a:rPr lang="en-US" smtClean="0"/>
              <a:t>WARMUP SOURCE AND CAPACITY</a:t>
            </a:r>
            <a:endParaRPr lang="en-US"/>
          </a:p>
          <a:p>
            <a:pPr marL="857250" lvl="1" indent="-457200">
              <a:buFont typeface="Courier New" panose="02070309020205020404" pitchFamily="49" charset="0"/>
              <a:buChar char="o"/>
            </a:pPr>
            <a:r>
              <a:rPr lang="en-US" smtClean="0"/>
              <a:t>Gas </a:t>
            </a:r>
            <a:r>
              <a:rPr lang="en-US" smtClean="0"/>
              <a:t>heating capacity	</a:t>
            </a:r>
            <a:endParaRPr lang="en-US"/>
          </a:p>
          <a:p>
            <a:pPr lvl="2"/>
            <a:r>
              <a:rPr lang="en-US"/>
              <a:t>Electric </a:t>
            </a:r>
            <a:r>
              <a:rPr lang="en-US" smtClean="0"/>
              <a:t>Heater</a:t>
            </a:r>
            <a:endParaRPr lang="en-US"/>
          </a:p>
          <a:p>
            <a:pPr lvl="2"/>
            <a:r>
              <a:rPr lang="en-US" smtClean="0"/>
              <a:t>Ambient vaporizer</a:t>
            </a:r>
            <a:endParaRPr lang="en-US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mtClean="0"/>
              <a:t>Source of gas flow</a:t>
            </a:r>
          </a:p>
          <a:p>
            <a:pPr lvl="2"/>
            <a:r>
              <a:rPr lang="en-US" smtClean="0"/>
              <a:t>RHIC cold / with </a:t>
            </a:r>
            <a:r>
              <a:rPr lang="en-US" smtClean="0"/>
              <a:t>Heat </a:t>
            </a:r>
            <a:r>
              <a:rPr lang="en-US"/>
              <a:t>exchanger</a:t>
            </a:r>
          </a:p>
          <a:p>
            <a:pPr lvl="2"/>
            <a:r>
              <a:rPr lang="en-US" smtClean="0"/>
              <a:t>Local </a:t>
            </a:r>
            <a:r>
              <a:rPr lang="en-US" smtClean="0"/>
              <a:t>1008B circulation </a:t>
            </a:r>
            <a:r>
              <a:rPr lang="en-US" smtClean="0"/>
              <a:t>compressor. Requires </a:t>
            </a:r>
            <a:r>
              <a:rPr lang="en-US" smtClean="0"/>
              <a:t>water at 20 </a:t>
            </a:r>
            <a:r>
              <a:rPr lang="en-US" smtClean="0"/>
              <a:t>GPM</a:t>
            </a:r>
          </a:p>
          <a:p>
            <a:r>
              <a:rPr lang="en-US" smtClean="0"/>
              <a:t>HEAT EXCHANGER</a:t>
            </a:r>
          </a:p>
          <a:p>
            <a:pPr lvl="1"/>
            <a:r>
              <a:rPr lang="en-US" smtClean="0"/>
              <a:t>To use RHIC cold supply during cooldown/warmup</a:t>
            </a:r>
            <a:endParaRPr lang="en-US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601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90600"/>
            <a:ext cx="8800139" cy="5594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2071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481" y="1371600"/>
            <a:ext cx="8830407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6829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8621306" cy="5529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353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18" y="990600"/>
            <a:ext cx="8667750" cy="5436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790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>
            <a:noAutofit/>
          </a:bodyPr>
          <a:lstStyle/>
          <a:p>
            <a:r>
              <a:rPr lang="en-US" sz="3600" smtClean="0"/>
              <a:t>Cooldown Requirements without RHIC plant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r>
              <a:rPr lang="en-US" smtClean="0"/>
              <a:t>LN2: ~4000 Gallons </a:t>
            </a:r>
          </a:p>
          <a:p>
            <a:r>
              <a:rPr lang="en-US" smtClean="0"/>
              <a:t>LHe: ~ 5000 </a:t>
            </a:r>
            <a:r>
              <a:rPr lang="en-US" smtClean="0"/>
              <a:t>Liters</a:t>
            </a:r>
          </a:p>
          <a:p>
            <a:r>
              <a:rPr lang="en-US" smtClean="0"/>
              <a:t>Small helium Compressor during summer</a:t>
            </a:r>
          </a:p>
          <a:p>
            <a:pPr lvl="1"/>
            <a:r>
              <a:rPr lang="en-US" smtClean="0"/>
              <a:t>IP4 56MHz compressor in 1004E</a:t>
            </a:r>
          </a:p>
          <a:p>
            <a:pPr lvl="1"/>
            <a:r>
              <a:rPr lang="en-US" smtClean="0"/>
              <a:t>e lens </a:t>
            </a:r>
            <a:r>
              <a:rPr lang="en-US"/>
              <a:t>compressor </a:t>
            </a:r>
            <a:r>
              <a:rPr lang="en-US"/>
              <a:t>in </a:t>
            </a:r>
            <a:r>
              <a:rPr lang="en-US" smtClean="0"/>
              <a:t>1010 mezzanie</a:t>
            </a:r>
          </a:p>
          <a:p>
            <a:pPr lvl="1"/>
            <a:r>
              <a:rPr lang="en-US" smtClean="0"/>
              <a:t>ERL 912/NSLS-1 install 1008B if room available</a:t>
            </a:r>
            <a:endParaRPr lang="en-US"/>
          </a:p>
          <a:p>
            <a:r>
              <a:rPr lang="en-US" smtClean="0"/>
              <a:t>Return Heater</a:t>
            </a:r>
          </a:p>
          <a:p>
            <a:pPr lvl="1"/>
            <a:r>
              <a:rPr lang="en-US" smtClean="0"/>
              <a:t>Allows summer testing with Dewars</a:t>
            </a:r>
          </a:p>
          <a:p>
            <a:pPr lvl="1"/>
            <a:r>
              <a:rPr lang="en-US" smtClean="0"/>
              <a:t>Summer keep cold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6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Keep cold during </a:t>
            </a:r>
            <a:r>
              <a:rPr lang="en-US" sz="4000"/>
              <a:t>summer </a:t>
            </a:r>
            <a:r>
              <a:rPr lang="en-US" sz="4000" smtClean="0"/>
              <a:t>shutdown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38600" cy="4525963"/>
          </a:xfrm>
        </p:spPr>
        <p:txBody>
          <a:bodyPr/>
          <a:lstStyle/>
          <a:p>
            <a:r>
              <a:rPr lang="en-US" smtClean="0"/>
              <a:t>Helium circulation loop with LN2 feed ia transfer line and exchanger</a:t>
            </a:r>
          </a:p>
          <a:p>
            <a:r>
              <a:rPr lang="en-US" smtClean="0"/>
              <a:t>PROs</a:t>
            </a:r>
            <a:r>
              <a:rPr lang="en-US"/>
              <a:t> </a:t>
            </a:r>
            <a:endParaRPr lang="en-US" smtClean="0"/>
          </a:p>
          <a:p>
            <a:pPr lvl="1"/>
            <a:r>
              <a:rPr lang="en-US" smtClean="0"/>
              <a:t>300K </a:t>
            </a:r>
            <a:r>
              <a:rPr lang="en-US"/>
              <a:t>– </a:t>
            </a:r>
            <a:r>
              <a:rPr lang="en-US"/>
              <a:t>100K </a:t>
            </a:r>
            <a:r>
              <a:rPr lang="en-US" smtClean="0"/>
              <a:t>cooldown and warmup independent from RHIC</a:t>
            </a:r>
          </a:p>
          <a:p>
            <a:r>
              <a:rPr lang="en-US" smtClean="0"/>
              <a:t> </a:t>
            </a:r>
            <a:r>
              <a:rPr lang="en-US"/>
              <a:t>CONS</a:t>
            </a:r>
          </a:p>
          <a:p>
            <a:pPr lvl="1"/>
            <a:r>
              <a:rPr lang="en-US" smtClean="0"/>
              <a:t>Higher cost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4038600" cy="4525963"/>
          </a:xfrm>
        </p:spPr>
        <p:txBody>
          <a:bodyPr/>
          <a:lstStyle/>
          <a:p>
            <a:r>
              <a:rPr lang="en-US" smtClean="0"/>
              <a:t>LN2 FLOODED MODE Using cryocooler with condenser surface</a:t>
            </a:r>
          </a:p>
          <a:p>
            <a:r>
              <a:rPr lang="en-US" smtClean="0"/>
              <a:t>CONS</a:t>
            </a:r>
          </a:p>
          <a:p>
            <a:pPr lvl="1"/>
            <a:r>
              <a:rPr lang="en-US" smtClean="0"/>
              <a:t>No 300K – 100K cooldown/warmup with cryocooler</a:t>
            </a:r>
          </a:p>
          <a:p>
            <a:pPr lvl="1"/>
            <a:r>
              <a:rPr lang="en-US" smtClean="0"/>
              <a:t>Pump and purge</a:t>
            </a:r>
          </a:p>
          <a:p>
            <a:r>
              <a:rPr lang="en-US" smtClean="0"/>
              <a:t>PROs</a:t>
            </a:r>
          </a:p>
          <a:p>
            <a:pPr lvl="1"/>
            <a:r>
              <a:rPr lang="en-US" smtClean="0"/>
              <a:t>All equipment will reside on platform. Air cooled compressor</a:t>
            </a:r>
          </a:p>
          <a:p>
            <a:pPr lvl="1"/>
            <a:r>
              <a:rPr lang="en-US" smtClean="0"/>
              <a:t>More economical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62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1650</TotalTime>
  <Words>305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sPhenix Cryogenic Review</vt:lpstr>
      <vt:lpstr>sPhenix Cryogenics Requirements</vt:lpstr>
      <vt:lpstr>Control temperature gradient to no more than 40K during cooldown/warmup</vt:lpstr>
      <vt:lpstr>PowerPoint Presentation</vt:lpstr>
      <vt:lpstr>PowerPoint Presentation</vt:lpstr>
      <vt:lpstr>PowerPoint Presentation</vt:lpstr>
      <vt:lpstr>PowerPoint Presentation</vt:lpstr>
      <vt:lpstr>Cooldown Requirements without RHIC plant</vt:lpstr>
      <vt:lpstr>Keep cold during summer shutdown</vt:lpstr>
      <vt:lpstr>SPHENIX: MAGNET: Cryogenics System diagram: RHIC Interface Option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Cryogenic Review</dc:title>
  <dc:creator>C-AD</dc:creator>
  <cp:lastModifiedBy>Than, Roberto</cp:lastModifiedBy>
  <cp:revision>48</cp:revision>
  <dcterms:created xsi:type="dcterms:W3CDTF">2016-06-06T14:46:49Z</dcterms:created>
  <dcterms:modified xsi:type="dcterms:W3CDTF">2016-09-14T16:39:32Z</dcterms:modified>
</cp:coreProperties>
</file>