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257" r:id="rId3"/>
    <p:sldId id="5850" r:id="rId4"/>
    <p:sldId id="5852" r:id="rId5"/>
    <p:sldId id="5870" r:id="rId6"/>
    <p:sldId id="5874" r:id="rId7"/>
    <p:sldId id="5881" r:id="rId8"/>
    <p:sldId id="5843" r:id="rId9"/>
    <p:sldId id="5830" r:id="rId10"/>
    <p:sldId id="5828" r:id="rId11"/>
    <p:sldId id="5829" r:id="rId12"/>
    <p:sldId id="5824" r:id="rId13"/>
    <p:sldId id="5826" r:id="rId14"/>
    <p:sldId id="5823" r:id="rId15"/>
    <p:sldId id="4810" r:id="rId16"/>
    <p:sldId id="4811" r:id="rId17"/>
    <p:sldId id="4773" r:id="rId18"/>
    <p:sldId id="5884" r:id="rId19"/>
    <p:sldId id="5827" r:id="rId20"/>
    <p:sldId id="5831" r:id="rId21"/>
    <p:sldId id="5882" r:id="rId22"/>
    <p:sldId id="5883" r:id="rId23"/>
    <p:sldId id="4770" r:id="rId24"/>
    <p:sldId id="270" r:id="rId25"/>
    <p:sldId id="5821" r:id="rId26"/>
    <p:sldId id="5759" r:id="rId27"/>
    <p:sldId id="5812" r:id="rId28"/>
    <p:sldId id="5876" r:id="rId29"/>
    <p:sldId id="4780" r:id="rId30"/>
    <p:sldId id="4820" r:id="rId31"/>
    <p:sldId id="5853" r:id="rId32"/>
    <p:sldId id="5868" r:id="rId33"/>
    <p:sldId id="5854" r:id="rId34"/>
    <p:sldId id="58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32" autoAdjust="0"/>
  </p:normalViewPr>
  <p:slideViewPr>
    <p:cSldViewPr snapToGrid="0">
      <p:cViewPr varScale="1">
        <p:scale>
          <a:sx n="104" d="100"/>
          <a:sy n="104" d="100"/>
        </p:scale>
        <p:origin x="114" y="5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4b5c1efbe_0_4:notes"/>
          <p:cNvSpPr txBox="1">
            <a:spLocks noGrp="1"/>
          </p:cNvSpPr>
          <p:nvPr>
            <p:ph type="body" idx="1"/>
          </p:nvPr>
        </p:nvSpPr>
        <p:spPr>
          <a:xfrm>
            <a:off x="783757" y="4571490"/>
            <a:ext cx="6270171" cy="4330899"/>
          </a:xfrm>
          <a:prstGeom prst="rect">
            <a:avLst/>
          </a:prstGeom>
        </p:spPr>
        <p:txBody>
          <a:bodyPr spcFirstLastPara="1" wrap="square" lIns="99141" tIns="49557" rIns="99141" bIns="49557" anchor="t" anchorCtr="0">
            <a:noAutofit/>
          </a:bodyPr>
          <a:lstStyle/>
          <a:p>
            <a:endParaRPr/>
          </a:p>
        </p:txBody>
      </p:sp>
      <p:sp>
        <p:nvSpPr>
          <p:cNvPr id="334" name="Google Shape;334;g224b5c1efbe_0_4:notes"/>
          <p:cNvSpPr>
            <a:spLocks noGrp="1" noRot="1" noChangeAspect="1"/>
          </p:cNvSpPr>
          <p:nvPr>
            <p:ph type="sldImg" idx="2"/>
          </p:nvPr>
        </p:nvSpPr>
        <p:spPr>
          <a:xfrm>
            <a:off x="711200" y="722313"/>
            <a:ext cx="6415088" cy="3608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4b5c1efbe_0_668:notes"/>
          <p:cNvSpPr txBox="1">
            <a:spLocks noGrp="1"/>
          </p:cNvSpPr>
          <p:nvPr>
            <p:ph type="body" idx="1"/>
          </p:nvPr>
        </p:nvSpPr>
        <p:spPr>
          <a:xfrm>
            <a:off x="783772" y="4631656"/>
            <a:ext cx="6270171" cy="3789695"/>
          </a:xfrm>
          <a:prstGeom prst="rect">
            <a:avLst/>
          </a:prstGeom>
        </p:spPr>
        <p:txBody>
          <a:bodyPr spcFirstLastPara="1" wrap="square" lIns="99141" tIns="49557" rIns="99141" bIns="49557" anchor="t" anchorCtr="0">
            <a:noAutofit/>
          </a:bodyPr>
          <a:lstStyle/>
          <a:p>
            <a:endParaRPr/>
          </a:p>
        </p:txBody>
      </p:sp>
      <p:sp>
        <p:nvSpPr>
          <p:cNvPr id="467" name="Google Shape;467;g224b5c1efbe_0_668:notes"/>
          <p:cNvSpPr>
            <a:spLocks noGrp="1" noRot="1" noChangeAspect="1"/>
          </p:cNvSpPr>
          <p:nvPr>
            <p:ph type="sldImg" idx="2"/>
          </p:nvPr>
        </p:nvSpPr>
        <p:spPr>
          <a:xfrm>
            <a:off x="1031875" y="1203325"/>
            <a:ext cx="5773738" cy="3248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6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5d989327c_1_315:notes"/>
          <p:cNvSpPr txBox="1">
            <a:spLocks noGrp="1"/>
          </p:cNvSpPr>
          <p:nvPr>
            <p:ph type="body" idx="1"/>
          </p:nvPr>
        </p:nvSpPr>
        <p:spPr>
          <a:xfrm>
            <a:off x="783772" y="4631656"/>
            <a:ext cx="6270171" cy="3789695"/>
          </a:xfrm>
          <a:prstGeom prst="rect">
            <a:avLst/>
          </a:prstGeom>
        </p:spPr>
        <p:txBody>
          <a:bodyPr spcFirstLastPara="1" wrap="square" lIns="99141" tIns="49557" rIns="99141" bIns="49557" anchor="t" anchorCtr="0">
            <a:noAutofit/>
          </a:bodyPr>
          <a:lstStyle/>
          <a:p>
            <a:endParaRPr/>
          </a:p>
        </p:txBody>
      </p:sp>
      <p:sp>
        <p:nvSpPr>
          <p:cNvPr id="544" name="Google Shape;544;g245d989327c_1_315:notes"/>
          <p:cNvSpPr>
            <a:spLocks noGrp="1" noRot="1" noChangeAspect="1"/>
          </p:cNvSpPr>
          <p:nvPr>
            <p:ph type="sldImg" idx="2"/>
          </p:nvPr>
        </p:nvSpPr>
        <p:spPr>
          <a:xfrm>
            <a:off x="1031875" y="1203325"/>
            <a:ext cx="5773738" cy="3248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8/14/2024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CA Consortium Meeting - UC Davis</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8/14/2024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CA Consortium Meeting - UC Davis</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8/14/2024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CA Consortium Meeting - UC Davis</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8/14/2024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CA Consortium Meeting - UC Davis</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8/14/2024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CA Consortium Meeting - UC Davis</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8/14/2024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 Consortium Meeting - UC Davis</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indico.bnl.gov/event/24086/" TargetMode="External"/><Relationship Id="rId1" Type="http://schemas.openxmlformats.org/officeDocument/2006/relationships/slideLayout" Target="../slideLayouts/slideLayout2.xml"/><Relationship Id="rId5" Type="http://schemas.openxmlformats.org/officeDocument/2006/relationships/hyperlink" Target="https://wiki.bnl.gov/conferences/index.php/ProjectRandDFY25"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31.emf"/><Relationship Id="rId10" Type="http://schemas.openxmlformats.org/officeDocument/2006/relationships/image" Target="../media/image34.emf"/><Relationship Id="rId4" Type="http://schemas.openxmlformats.org/officeDocument/2006/relationships/image" Target="../media/image30.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ic.jlab.org/epic/image_browser.html" TargetMode="External"/><Relationship Id="rId2" Type="http://schemas.openxmlformats.org/officeDocument/2006/relationships/hyperlink" Target="https://zenodo.org/records/1327330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7.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epic-eic.org/" TargetMode="Externa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7.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News from the </a:t>
            </a:r>
            <a:br>
              <a:rPr lang="en-US" b="1" dirty="0">
                <a:solidFill>
                  <a:schemeClr val="accent1"/>
                </a:solidFill>
              </a:rPr>
            </a:br>
            <a:r>
              <a:rPr lang="en-US" b="1" dirty="0" err="1">
                <a:solidFill>
                  <a:schemeClr val="accent1"/>
                </a:solidFill>
              </a:rPr>
              <a:t>ePIC</a:t>
            </a:r>
            <a:r>
              <a:rPr lang="en-US" b="1" dirty="0">
                <a:solidFill>
                  <a:schemeClr val="accent1"/>
                </a:solidFill>
              </a:rPr>
              <a:t> Collaboration</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August 14,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347B-01F6-9CBB-A300-474AA145A7A5}"/>
              </a:ext>
            </a:extLst>
          </p:cNvPr>
          <p:cNvSpPr>
            <a:spLocks noGrp="1"/>
          </p:cNvSpPr>
          <p:nvPr>
            <p:ph type="title"/>
          </p:nvPr>
        </p:nvSpPr>
        <p:spPr>
          <a:xfrm>
            <a:off x="485775" y="365125"/>
            <a:ext cx="10868025" cy="2292350"/>
          </a:xfrm>
        </p:spPr>
        <p:txBody>
          <a:bodyPr>
            <a:normAutofit/>
          </a:bodyPr>
          <a:lstStyle/>
          <a:p>
            <a:r>
              <a:rPr lang="en-US" b="1" dirty="0">
                <a:solidFill>
                  <a:schemeClr val="accent1"/>
                </a:solidFill>
              </a:rPr>
              <a:t>EIC “Host” Lab</a:t>
            </a:r>
            <a:br>
              <a:rPr lang="en-US" b="1" dirty="0">
                <a:solidFill>
                  <a:schemeClr val="accent1"/>
                </a:solidFill>
              </a:rPr>
            </a:br>
            <a:r>
              <a:rPr lang="en-US" b="1" dirty="0">
                <a:solidFill>
                  <a:schemeClr val="accent1"/>
                </a:solidFill>
              </a:rPr>
              <a:t>User Experience</a:t>
            </a:r>
            <a:br>
              <a:rPr lang="en-US" b="1" dirty="0">
                <a:solidFill>
                  <a:schemeClr val="accent1"/>
                </a:solidFill>
              </a:rPr>
            </a:br>
            <a:r>
              <a:rPr lang="en-US" b="1" dirty="0">
                <a:solidFill>
                  <a:schemeClr val="accent1"/>
                </a:solidFill>
              </a:rPr>
              <a:t>Workshop</a:t>
            </a:r>
          </a:p>
        </p:txBody>
      </p:sp>
      <p:sp>
        <p:nvSpPr>
          <p:cNvPr id="4" name="Date Placeholder 3">
            <a:extLst>
              <a:ext uri="{FF2B5EF4-FFF2-40B4-BE49-F238E27FC236}">
                <a16:creationId xmlns:a16="http://schemas.microsoft.com/office/drawing/2014/main" id="{C2545EEA-4709-80B4-6D9F-062AF90F7B07}"/>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7BB89FFC-FBBF-70B5-E0E9-78180F8A783D}"/>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EC8A2C20-AA0C-6BAA-81A1-AC18E980E510}"/>
              </a:ext>
            </a:extLst>
          </p:cNvPr>
          <p:cNvSpPr>
            <a:spLocks noGrp="1"/>
          </p:cNvSpPr>
          <p:nvPr>
            <p:ph type="sldNum" sz="quarter" idx="12"/>
          </p:nvPr>
        </p:nvSpPr>
        <p:spPr/>
        <p:txBody>
          <a:bodyPr/>
          <a:lstStyle/>
          <a:p>
            <a:fld id="{588949A8-7CCD-4D90-AA9A-1451BFC6FB3A}" type="slidenum">
              <a:rPr lang="en-US" smtClean="0"/>
              <a:t>10</a:t>
            </a:fld>
            <a:endParaRPr lang="en-US"/>
          </a:p>
        </p:txBody>
      </p:sp>
      <p:pic>
        <p:nvPicPr>
          <p:cNvPr id="8" name="Content Placeholder 7" descr="A black and white memo&#10;&#10;Description automatically generated">
            <a:extLst>
              <a:ext uri="{FF2B5EF4-FFF2-40B4-BE49-F238E27FC236}">
                <a16:creationId xmlns:a16="http://schemas.microsoft.com/office/drawing/2014/main" id="{28B5D10E-59F0-EF32-7A73-53BDFD081D5D}"/>
              </a:ext>
            </a:extLst>
          </p:cNvPr>
          <p:cNvPicPr>
            <a:picLocks noGrp="1" noChangeAspect="1"/>
          </p:cNvPicPr>
          <p:nvPr>
            <p:ph idx="1"/>
          </p:nvPr>
        </p:nvPicPr>
        <p:blipFill>
          <a:blip r:embed="rId2"/>
          <a:stretch>
            <a:fillRect/>
          </a:stretch>
        </p:blipFill>
        <p:spPr>
          <a:xfrm>
            <a:off x="5141100" y="522288"/>
            <a:ext cx="6938999" cy="8979883"/>
          </a:xfr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1ACF86F-5E56-C024-CB93-BB5141FBBBCA}"/>
              </a:ext>
            </a:extLst>
          </p:cNvPr>
          <p:cNvSpPr txBox="1"/>
          <p:nvPr/>
        </p:nvSpPr>
        <p:spPr>
          <a:xfrm>
            <a:off x="485775" y="2913934"/>
            <a:ext cx="4300538" cy="1323439"/>
          </a:xfrm>
          <a:prstGeom prst="rect">
            <a:avLst/>
          </a:prstGeom>
          <a:noFill/>
        </p:spPr>
        <p:txBody>
          <a:bodyPr wrap="square" rtlCol="0">
            <a:spAutoFit/>
          </a:bodyPr>
          <a:lstStyle/>
          <a:p>
            <a:r>
              <a:rPr lang="en-US" sz="2000" dirty="0"/>
              <a:t>Workshop August 26</a:t>
            </a:r>
            <a:r>
              <a:rPr lang="en-US" sz="2000" baseline="30000" dirty="0"/>
              <a:t>th</a:t>
            </a:r>
          </a:p>
          <a:p>
            <a:endParaRPr lang="en-US" sz="2000" baseline="30000" dirty="0"/>
          </a:p>
          <a:p>
            <a:endParaRPr lang="en-US" sz="2000" baseline="30000" dirty="0"/>
          </a:p>
          <a:p>
            <a:r>
              <a:rPr lang="en-US" sz="2000" baseline="30000" dirty="0"/>
              <a:t>We will present </a:t>
            </a:r>
            <a:r>
              <a:rPr lang="en-US" sz="2000" b="1" baseline="30000" dirty="0"/>
              <a:t>“</a:t>
            </a:r>
            <a:r>
              <a:rPr lang="en-US" sz="2000" b="1" baseline="30000" dirty="0" err="1"/>
              <a:t>ePIC</a:t>
            </a:r>
            <a:r>
              <a:rPr lang="en-US" sz="2000" b="1" baseline="30000" dirty="0"/>
              <a:t> Collaboration Needs Overview</a:t>
            </a:r>
            <a:r>
              <a:rPr lang="en-US" sz="2000" baseline="30000" dirty="0"/>
              <a:t>” – will coordinate with EICUG and RHIC/AGS Users Group</a:t>
            </a:r>
            <a:endParaRPr lang="en-US" sz="2000" dirty="0"/>
          </a:p>
        </p:txBody>
      </p:sp>
    </p:spTree>
    <p:extLst>
      <p:ext uri="{BB962C8B-B14F-4D97-AF65-F5344CB8AC3E}">
        <p14:creationId xmlns:p14="http://schemas.microsoft.com/office/powerpoint/2010/main" val="449014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5115-9F39-BA6E-BCA0-E8283B5BA47C}"/>
              </a:ext>
            </a:extLst>
          </p:cNvPr>
          <p:cNvSpPr>
            <a:spLocks noGrp="1"/>
          </p:cNvSpPr>
          <p:nvPr>
            <p:ph type="title"/>
          </p:nvPr>
        </p:nvSpPr>
        <p:spPr>
          <a:xfrm>
            <a:off x="268573" y="365125"/>
            <a:ext cx="10515600" cy="1763713"/>
          </a:xfrm>
        </p:spPr>
        <p:txBody>
          <a:bodyPr/>
          <a:lstStyle/>
          <a:p>
            <a:r>
              <a:rPr lang="en-US" b="1" dirty="0">
                <a:solidFill>
                  <a:schemeClr val="accent1"/>
                </a:solidFill>
              </a:rPr>
              <a:t>DAC R&amp;D Meeting: </a:t>
            </a:r>
            <a:br>
              <a:rPr lang="en-US" b="1" dirty="0">
                <a:solidFill>
                  <a:schemeClr val="accent1"/>
                </a:solidFill>
              </a:rPr>
            </a:br>
            <a:r>
              <a:rPr lang="en-US" b="1" dirty="0">
                <a:solidFill>
                  <a:schemeClr val="accent1"/>
                </a:solidFill>
              </a:rPr>
              <a:t>August 28-29</a:t>
            </a:r>
            <a:r>
              <a:rPr lang="en-US" b="1" baseline="30000" dirty="0">
                <a:solidFill>
                  <a:schemeClr val="accent1"/>
                </a:solidFill>
              </a:rPr>
              <a:t>th</a:t>
            </a:r>
            <a:r>
              <a:rPr lang="en-US" b="1" dirty="0">
                <a:solidFill>
                  <a:schemeClr val="accent1"/>
                </a:solidFill>
              </a:rPr>
              <a:t> </a:t>
            </a:r>
          </a:p>
        </p:txBody>
      </p:sp>
      <p:sp>
        <p:nvSpPr>
          <p:cNvPr id="4" name="Date Placeholder 3">
            <a:extLst>
              <a:ext uri="{FF2B5EF4-FFF2-40B4-BE49-F238E27FC236}">
                <a16:creationId xmlns:a16="http://schemas.microsoft.com/office/drawing/2014/main" id="{FE172071-0CBC-04EC-561C-DD2C4E75213C}"/>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6D48778D-1F81-CB70-DD20-18BB096B22AF}"/>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D426CFBC-3851-EFEE-93E3-85C75CAF4A03}"/>
              </a:ext>
            </a:extLst>
          </p:cNvPr>
          <p:cNvSpPr>
            <a:spLocks noGrp="1"/>
          </p:cNvSpPr>
          <p:nvPr>
            <p:ph type="sldNum" sz="quarter" idx="12"/>
          </p:nvPr>
        </p:nvSpPr>
        <p:spPr/>
        <p:txBody>
          <a:bodyPr/>
          <a:lstStyle/>
          <a:p>
            <a:fld id="{588949A8-7CCD-4D90-AA9A-1451BFC6FB3A}" type="slidenum">
              <a:rPr lang="en-US" smtClean="0"/>
              <a:t>11</a:t>
            </a:fld>
            <a:endParaRPr lang="en-US"/>
          </a:p>
        </p:txBody>
      </p:sp>
      <p:sp>
        <p:nvSpPr>
          <p:cNvPr id="7" name="TextBox 6">
            <a:extLst>
              <a:ext uri="{FF2B5EF4-FFF2-40B4-BE49-F238E27FC236}">
                <a16:creationId xmlns:a16="http://schemas.microsoft.com/office/drawing/2014/main" id="{8E3BB22A-47E5-1E05-6538-4F475FBE228A}"/>
              </a:ext>
            </a:extLst>
          </p:cNvPr>
          <p:cNvSpPr txBox="1"/>
          <p:nvPr/>
        </p:nvSpPr>
        <p:spPr>
          <a:xfrm>
            <a:off x="449705" y="2335535"/>
            <a:ext cx="4114800" cy="369332"/>
          </a:xfrm>
          <a:prstGeom prst="rect">
            <a:avLst/>
          </a:prstGeom>
          <a:noFill/>
        </p:spPr>
        <p:txBody>
          <a:bodyPr wrap="square" rtlCol="0">
            <a:spAutoFit/>
          </a:bodyPr>
          <a:lstStyle/>
          <a:p>
            <a:r>
              <a:rPr lang="en-US" dirty="0">
                <a:hlinkClick r:id="rId2"/>
              </a:rPr>
              <a:t>https://indico.bnl.gov/event/24086/</a:t>
            </a:r>
            <a:endParaRPr lang="en-US" dirty="0"/>
          </a:p>
        </p:txBody>
      </p:sp>
      <p:pic>
        <p:nvPicPr>
          <p:cNvPr id="9" name="Picture 8" descr="A screenshot of a computer&#10;&#10;Description automatically generated">
            <a:extLst>
              <a:ext uri="{FF2B5EF4-FFF2-40B4-BE49-F238E27FC236}">
                <a16:creationId xmlns:a16="http://schemas.microsoft.com/office/drawing/2014/main" id="{023D26F4-5A92-38E5-7231-7991849ED318}"/>
              </a:ext>
            </a:extLst>
          </p:cNvPr>
          <p:cNvPicPr>
            <a:picLocks noChangeAspect="1"/>
          </p:cNvPicPr>
          <p:nvPr/>
        </p:nvPicPr>
        <p:blipFill>
          <a:blip r:embed="rId3"/>
          <a:stretch>
            <a:fillRect/>
          </a:stretch>
        </p:blipFill>
        <p:spPr>
          <a:xfrm>
            <a:off x="4691847" y="365125"/>
            <a:ext cx="7422779" cy="5240909"/>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6ED2CE1-63F3-C461-638F-DCAD6AA76D71}"/>
              </a:ext>
            </a:extLst>
          </p:cNvPr>
          <p:cNvPicPr>
            <a:picLocks noChangeAspect="1"/>
          </p:cNvPicPr>
          <p:nvPr/>
        </p:nvPicPr>
        <p:blipFill>
          <a:blip r:embed="rId4"/>
          <a:stretch>
            <a:fillRect/>
          </a:stretch>
        </p:blipFill>
        <p:spPr>
          <a:xfrm>
            <a:off x="7877332" y="3429000"/>
            <a:ext cx="6828336" cy="3292475"/>
          </a:xfrm>
          <a:prstGeom prst="rect">
            <a:avLst/>
          </a:prstGeom>
        </p:spPr>
      </p:pic>
      <p:sp>
        <p:nvSpPr>
          <p:cNvPr id="12" name="TextBox 11">
            <a:extLst>
              <a:ext uri="{FF2B5EF4-FFF2-40B4-BE49-F238E27FC236}">
                <a16:creationId xmlns:a16="http://schemas.microsoft.com/office/drawing/2014/main" id="{87A677B4-AE58-F2D0-3CA4-9A176BB1486B}"/>
              </a:ext>
            </a:extLst>
          </p:cNvPr>
          <p:cNvSpPr txBox="1"/>
          <p:nvPr/>
        </p:nvSpPr>
        <p:spPr>
          <a:xfrm>
            <a:off x="268573" y="3286125"/>
            <a:ext cx="4003390" cy="1477328"/>
          </a:xfrm>
          <a:prstGeom prst="rect">
            <a:avLst/>
          </a:prstGeom>
          <a:noFill/>
        </p:spPr>
        <p:txBody>
          <a:bodyPr wrap="square" rtlCol="0">
            <a:spAutoFit/>
          </a:bodyPr>
          <a:lstStyle/>
          <a:p>
            <a:r>
              <a:rPr lang="en-US" dirty="0"/>
              <a:t>FY’24 Progress Reports and FY’25 Proposals: </a:t>
            </a:r>
            <a:br>
              <a:rPr lang="en-US" dirty="0"/>
            </a:br>
            <a:br>
              <a:rPr lang="en-US" dirty="0"/>
            </a:br>
            <a:r>
              <a:rPr lang="en-US" dirty="0">
                <a:hlinkClick r:id="rId5"/>
              </a:rPr>
              <a:t>https://wiki.bnl.gov/conferences/index.php/ProjectRandDFY25 </a:t>
            </a:r>
            <a:endParaRPr lang="en-US" dirty="0"/>
          </a:p>
        </p:txBody>
      </p:sp>
    </p:spTree>
    <p:extLst>
      <p:ext uri="{BB962C8B-B14F-4D97-AF65-F5344CB8AC3E}">
        <p14:creationId xmlns:p14="http://schemas.microsoft.com/office/powerpoint/2010/main" val="1501691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E761C-9F16-6248-250D-76EAA450DBDE}"/>
              </a:ext>
            </a:extLst>
          </p:cNvPr>
          <p:cNvSpPr>
            <a:spLocks noGrp="1"/>
          </p:cNvSpPr>
          <p:nvPr>
            <p:ph type="title"/>
          </p:nvPr>
        </p:nvSpPr>
        <p:spPr>
          <a:xfrm>
            <a:off x="838200" y="365125"/>
            <a:ext cx="10515600" cy="854075"/>
          </a:xfrm>
        </p:spPr>
        <p:txBody>
          <a:bodyPr/>
          <a:lstStyle/>
          <a:p>
            <a:r>
              <a:rPr lang="en-US" b="1" dirty="0">
                <a:solidFill>
                  <a:schemeClr val="accent1"/>
                </a:solidFill>
              </a:rPr>
              <a:t>Early Physics with </a:t>
            </a:r>
            <a:r>
              <a:rPr lang="en-US" b="1" dirty="0" err="1">
                <a:solidFill>
                  <a:schemeClr val="accent1"/>
                </a:solidFill>
              </a:rPr>
              <a:t>ePIC</a:t>
            </a:r>
            <a:endParaRPr lang="en-US" b="1" dirty="0">
              <a:solidFill>
                <a:schemeClr val="accent1"/>
              </a:solidFill>
            </a:endParaRPr>
          </a:p>
        </p:txBody>
      </p:sp>
      <p:sp>
        <p:nvSpPr>
          <p:cNvPr id="4" name="Date Placeholder 3">
            <a:extLst>
              <a:ext uri="{FF2B5EF4-FFF2-40B4-BE49-F238E27FC236}">
                <a16:creationId xmlns:a16="http://schemas.microsoft.com/office/drawing/2014/main" id="{9B9FEF60-ACB7-3CCE-9788-DB760B4F9B9A}"/>
              </a:ext>
            </a:extLst>
          </p:cNvPr>
          <p:cNvSpPr>
            <a:spLocks noGrp="1"/>
          </p:cNvSpPr>
          <p:nvPr>
            <p:ph type="dt" sz="half" idx="10"/>
          </p:nvPr>
        </p:nvSpPr>
        <p:spPr/>
        <p:txBody>
          <a:bodyPr/>
          <a:lstStyle/>
          <a:p>
            <a:r>
              <a:rPr lang="en-US"/>
              <a:t>8/14/2024</a:t>
            </a:r>
            <a:endParaRPr lang="en-US" dirty="0"/>
          </a:p>
        </p:txBody>
      </p:sp>
      <p:sp>
        <p:nvSpPr>
          <p:cNvPr id="5" name="Footer Placeholder 4">
            <a:extLst>
              <a:ext uri="{FF2B5EF4-FFF2-40B4-BE49-F238E27FC236}">
                <a16:creationId xmlns:a16="http://schemas.microsoft.com/office/drawing/2014/main" id="{7D5483A9-0588-985A-1167-47D97DEC7C13}"/>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D074C2F8-5401-44EC-2F77-42C977E7E92F}"/>
              </a:ext>
            </a:extLst>
          </p:cNvPr>
          <p:cNvSpPr>
            <a:spLocks noGrp="1"/>
          </p:cNvSpPr>
          <p:nvPr>
            <p:ph type="sldNum" sz="quarter" idx="12"/>
          </p:nvPr>
        </p:nvSpPr>
        <p:spPr/>
        <p:txBody>
          <a:bodyPr/>
          <a:lstStyle/>
          <a:p>
            <a:fld id="{588949A8-7CCD-4D90-AA9A-1451BFC6FB3A}" type="slidenum">
              <a:rPr lang="en-US" smtClean="0"/>
              <a:t>12</a:t>
            </a:fld>
            <a:endParaRPr lang="en-US"/>
          </a:p>
        </p:txBody>
      </p:sp>
      <p:pic>
        <p:nvPicPr>
          <p:cNvPr id="7" name="Picture 6" descr="Logo&#10;&#10;Description automatically generated">
            <a:extLst>
              <a:ext uri="{FF2B5EF4-FFF2-40B4-BE49-F238E27FC236}">
                <a16:creationId xmlns:a16="http://schemas.microsoft.com/office/drawing/2014/main" id="{39CBE0C8-2D28-9367-B606-A760A15125DC}"/>
              </a:ext>
            </a:extLst>
          </p:cNvPr>
          <p:cNvPicPr>
            <a:picLocks noChangeAspect="1"/>
          </p:cNvPicPr>
          <p:nvPr/>
        </p:nvPicPr>
        <p:blipFill>
          <a:blip r:embed="rId2"/>
          <a:stretch>
            <a:fillRect/>
          </a:stretch>
        </p:blipFill>
        <p:spPr>
          <a:xfrm>
            <a:off x="9982200" y="136525"/>
            <a:ext cx="1804597" cy="1299014"/>
          </a:xfrm>
          <a:prstGeom prst="rect">
            <a:avLst/>
          </a:prstGeom>
        </p:spPr>
      </p:pic>
      <p:pic>
        <p:nvPicPr>
          <p:cNvPr id="9" name="Picture 8" descr="A diagram of a science program&#10;&#10;Description automatically generated">
            <a:extLst>
              <a:ext uri="{FF2B5EF4-FFF2-40B4-BE49-F238E27FC236}">
                <a16:creationId xmlns:a16="http://schemas.microsoft.com/office/drawing/2014/main" id="{68997ED4-B231-EBAE-B052-A77398DDEAFC}"/>
              </a:ext>
            </a:extLst>
          </p:cNvPr>
          <p:cNvPicPr>
            <a:picLocks noChangeAspect="1"/>
          </p:cNvPicPr>
          <p:nvPr/>
        </p:nvPicPr>
        <p:blipFill>
          <a:blip r:embed="rId3"/>
          <a:stretch>
            <a:fillRect/>
          </a:stretch>
        </p:blipFill>
        <p:spPr>
          <a:xfrm>
            <a:off x="3581400" y="1541030"/>
            <a:ext cx="8373029" cy="4709829"/>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F83727F-A045-F8E3-ADFE-BC1E368A2099}"/>
              </a:ext>
            </a:extLst>
          </p:cNvPr>
          <p:cNvSpPr txBox="1"/>
          <p:nvPr/>
        </p:nvSpPr>
        <p:spPr>
          <a:xfrm>
            <a:off x="189470" y="1837038"/>
            <a:ext cx="3155092" cy="4247317"/>
          </a:xfrm>
          <a:prstGeom prst="rect">
            <a:avLst/>
          </a:prstGeom>
          <a:noFill/>
        </p:spPr>
        <p:txBody>
          <a:bodyPr wrap="square" rtlCol="0">
            <a:spAutoFit/>
          </a:bodyPr>
          <a:lstStyle/>
          <a:p>
            <a:r>
              <a:rPr lang="en-US" dirty="0"/>
              <a:t>At the recent EICUG/</a:t>
            </a:r>
            <a:r>
              <a:rPr lang="en-US" dirty="0" err="1"/>
              <a:t>ePIC</a:t>
            </a:r>
            <a:r>
              <a:rPr lang="en-US" dirty="0"/>
              <a:t> meeting, Elke started the discussion of what the staging the EIC might mean to an early science program, and what that program might look like. </a:t>
            </a:r>
          </a:p>
          <a:p>
            <a:endParaRPr lang="en-US" dirty="0"/>
          </a:p>
          <a:p>
            <a:r>
              <a:rPr lang="en-US" dirty="0"/>
              <a:t>This is a </a:t>
            </a:r>
            <a:r>
              <a:rPr lang="en-US" i="1" dirty="0"/>
              <a:t>starting point </a:t>
            </a:r>
            <a:r>
              <a:rPr lang="en-US" dirty="0"/>
              <a:t>for discussion, and was presented as such. </a:t>
            </a:r>
          </a:p>
          <a:p>
            <a:endParaRPr lang="en-US" dirty="0"/>
          </a:p>
          <a:p>
            <a:r>
              <a:rPr lang="en-US" dirty="0"/>
              <a:t>Lots of hallway discussions, lots of ideas…</a:t>
            </a:r>
          </a:p>
          <a:p>
            <a:endParaRPr lang="en-US" dirty="0"/>
          </a:p>
          <a:p>
            <a:endParaRPr lang="en-US" dirty="0"/>
          </a:p>
        </p:txBody>
      </p:sp>
      <p:sp>
        <p:nvSpPr>
          <p:cNvPr id="11" name="TextBox 10">
            <a:extLst>
              <a:ext uri="{FF2B5EF4-FFF2-40B4-BE49-F238E27FC236}">
                <a16:creationId xmlns:a16="http://schemas.microsoft.com/office/drawing/2014/main" id="{0FC6E6BC-2B0B-782B-94AA-F9CC8EE908FC}"/>
              </a:ext>
            </a:extLst>
          </p:cNvPr>
          <p:cNvSpPr txBox="1"/>
          <p:nvPr/>
        </p:nvSpPr>
        <p:spPr>
          <a:xfrm>
            <a:off x="6328782" y="989711"/>
            <a:ext cx="3796142" cy="369332"/>
          </a:xfrm>
          <a:prstGeom prst="rect">
            <a:avLst/>
          </a:prstGeom>
          <a:noFill/>
        </p:spPr>
        <p:txBody>
          <a:bodyPr wrap="square" rtlCol="0">
            <a:spAutoFit/>
          </a:bodyPr>
          <a:lstStyle/>
          <a:p>
            <a:r>
              <a:rPr lang="en-US" dirty="0"/>
              <a:t>From Elke’s recent EICUG talk</a:t>
            </a:r>
          </a:p>
        </p:txBody>
      </p:sp>
    </p:spTree>
    <p:extLst>
      <p:ext uri="{BB962C8B-B14F-4D97-AF65-F5344CB8AC3E}">
        <p14:creationId xmlns:p14="http://schemas.microsoft.com/office/powerpoint/2010/main" val="2127462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1375-7E50-9B8F-2F7F-E8BAD87B051F}"/>
              </a:ext>
            </a:extLst>
          </p:cNvPr>
          <p:cNvSpPr>
            <a:spLocks noGrp="1"/>
          </p:cNvSpPr>
          <p:nvPr>
            <p:ph type="title"/>
          </p:nvPr>
        </p:nvSpPr>
        <p:spPr>
          <a:xfrm>
            <a:off x="838200" y="365125"/>
            <a:ext cx="10515600" cy="954391"/>
          </a:xfrm>
        </p:spPr>
        <p:txBody>
          <a:bodyPr/>
          <a:lstStyle/>
          <a:p>
            <a:r>
              <a:rPr lang="en-US" b="1" dirty="0" err="1">
                <a:solidFill>
                  <a:schemeClr val="accent1"/>
                </a:solidFill>
              </a:rPr>
              <a:t>ePIC</a:t>
            </a:r>
            <a:r>
              <a:rPr lang="en-US" b="1" dirty="0">
                <a:solidFill>
                  <a:schemeClr val="accent1"/>
                </a:solidFill>
              </a:rPr>
              <a:t> Early Physics Workshop and Discussion</a:t>
            </a:r>
          </a:p>
        </p:txBody>
      </p:sp>
      <p:sp>
        <p:nvSpPr>
          <p:cNvPr id="4" name="Date Placeholder 3">
            <a:extLst>
              <a:ext uri="{FF2B5EF4-FFF2-40B4-BE49-F238E27FC236}">
                <a16:creationId xmlns:a16="http://schemas.microsoft.com/office/drawing/2014/main" id="{B1BF7D0B-E1A0-BA24-DC00-A7D9089BAB5A}"/>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A8C5B22F-A42D-A17A-90BC-A5B4CCDAD650}"/>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9078EAA9-7946-624E-38BD-87B717BD5C3E}"/>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8" name="Picture 7" descr="A white background with text and images&#10;&#10;Description automatically generated">
            <a:extLst>
              <a:ext uri="{FF2B5EF4-FFF2-40B4-BE49-F238E27FC236}">
                <a16:creationId xmlns:a16="http://schemas.microsoft.com/office/drawing/2014/main" id="{F27EE346-3DDB-8D95-850C-4A212AA49832}"/>
              </a:ext>
            </a:extLst>
          </p:cNvPr>
          <p:cNvPicPr>
            <a:picLocks noChangeAspect="1"/>
          </p:cNvPicPr>
          <p:nvPr/>
        </p:nvPicPr>
        <p:blipFill>
          <a:blip r:embed="rId2"/>
          <a:stretch>
            <a:fillRect/>
          </a:stretch>
        </p:blipFill>
        <p:spPr>
          <a:xfrm>
            <a:off x="221275" y="1690688"/>
            <a:ext cx="7634649" cy="4294490"/>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6EB112C-9B0D-B86C-3F15-11B7DC21B222}"/>
              </a:ext>
            </a:extLst>
          </p:cNvPr>
          <p:cNvSpPr txBox="1"/>
          <p:nvPr/>
        </p:nvSpPr>
        <p:spPr>
          <a:xfrm>
            <a:off x="8054546" y="1486711"/>
            <a:ext cx="3855308" cy="4801314"/>
          </a:xfrm>
          <a:prstGeom prst="rect">
            <a:avLst/>
          </a:prstGeom>
          <a:noFill/>
        </p:spPr>
        <p:txBody>
          <a:bodyPr wrap="square" rtlCol="0">
            <a:spAutoFit/>
          </a:bodyPr>
          <a:lstStyle/>
          <a:p>
            <a:r>
              <a:rPr lang="en-US" u="sng" dirty="0"/>
              <a:t>First </a:t>
            </a:r>
            <a:r>
              <a:rPr lang="en-US" u="sng" dirty="0" err="1"/>
              <a:t>ePIC</a:t>
            </a:r>
            <a:r>
              <a:rPr lang="en-US" u="sng" dirty="0"/>
              <a:t> Early Physics Workshop: </a:t>
            </a:r>
          </a:p>
          <a:p>
            <a:endParaRPr lang="en-US" dirty="0"/>
          </a:p>
          <a:p>
            <a:r>
              <a:rPr lang="en-US" b="1" dirty="0"/>
              <a:t>Sept. 13</a:t>
            </a:r>
            <a:r>
              <a:rPr lang="en-US" b="1" baseline="30000" dirty="0"/>
              <a:t>th</a:t>
            </a:r>
            <a:r>
              <a:rPr lang="en-US" b="1" dirty="0"/>
              <a:t>, 2024, 10:30AM ET</a:t>
            </a:r>
          </a:p>
          <a:p>
            <a:endParaRPr lang="en-US" dirty="0"/>
          </a:p>
          <a:p>
            <a:r>
              <a:rPr lang="en-US" dirty="0"/>
              <a:t>Between GM’s but we are using the GM time slot. Format and agenda TBD. </a:t>
            </a:r>
          </a:p>
          <a:p>
            <a:endParaRPr lang="en-US" dirty="0"/>
          </a:p>
          <a:p>
            <a:r>
              <a:rPr lang="en-US" dirty="0"/>
              <a:t>An opportunity for the collaboration to consider the EIC early science program, taking into account both the evolution of the EIC and the need to do impactful science.  </a:t>
            </a:r>
          </a:p>
          <a:p>
            <a:endParaRPr lang="en-US" dirty="0"/>
          </a:p>
          <a:p>
            <a:r>
              <a:rPr lang="en-US" dirty="0"/>
              <a:t>Should result in tangible actions items. </a:t>
            </a:r>
          </a:p>
          <a:p>
            <a:endParaRPr lang="en-US" dirty="0"/>
          </a:p>
          <a:p>
            <a:r>
              <a:rPr lang="en-US" dirty="0"/>
              <a:t>This will be the first in what will likely be a series of workshops. </a:t>
            </a:r>
          </a:p>
        </p:txBody>
      </p:sp>
    </p:spTree>
    <p:extLst>
      <p:ext uri="{BB962C8B-B14F-4D97-AF65-F5344CB8AC3E}">
        <p14:creationId xmlns:p14="http://schemas.microsoft.com/office/powerpoint/2010/main" val="423401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14AA-77F3-88A9-1FB7-DECDEF9A5753}"/>
              </a:ext>
            </a:extLst>
          </p:cNvPr>
          <p:cNvSpPr>
            <a:spLocks noGrp="1"/>
          </p:cNvSpPr>
          <p:nvPr>
            <p:ph type="title"/>
          </p:nvPr>
        </p:nvSpPr>
        <p:spPr>
          <a:xfrm>
            <a:off x="838200" y="365126"/>
            <a:ext cx="10515600" cy="887942"/>
          </a:xfrm>
        </p:spPr>
        <p:txBody>
          <a:bodyPr/>
          <a:lstStyle/>
          <a:p>
            <a:r>
              <a:rPr lang="en-US" b="1" dirty="0">
                <a:solidFill>
                  <a:schemeClr val="accent1"/>
                </a:solidFill>
              </a:rPr>
              <a:t>Important Meetings w/in </a:t>
            </a:r>
            <a:r>
              <a:rPr lang="en-US" b="1" dirty="0" err="1">
                <a:solidFill>
                  <a:schemeClr val="accent1"/>
                </a:solidFill>
              </a:rPr>
              <a:t>ePIC</a:t>
            </a:r>
            <a:endParaRPr lang="en-US" b="1" dirty="0">
              <a:solidFill>
                <a:schemeClr val="accent1"/>
              </a:solidFill>
            </a:endParaRPr>
          </a:p>
        </p:txBody>
      </p:sp>
      <p:sp>
        <p:nvSpPr>
          <p:cNvPr id="3" name="Content Placeholder 2">
            <a:extLst>
              <a:ext uri="{FF2B5EF4-FFF2-40B4-BE49-F238E27FC236}">
                <a16:creationId xmlns:a16="http://schemas.microsoft.com/office/drawing/2014/main" id="{6E09D5B5-69A6-5CE5-7EDE-628D86B717C7}"/>
              </a:ext>
            </a:extLst>
          </p:cNvPr>
          <p:cNvSpPr>
            <a:spLocks noGrp="1"/>
          </p:cNvSpPr>
          <p:nvPr>
            <p:ph idx="1"/>
          </p:nvPr>
        </p:nvSpPr>
        <p:spPr>
          <a:xfrm>
            <a:off x="838200" y="1349016"/>
            <a:ext cx="10515600" cy="4709407"/>
          </a:xfrm>
        </p:spPr>
        <p:txBody>
          <a:bodyPr/>
          <a:lstStyle/>
          <a:p>
            <a:r>
              <a:rPr lang="en-US" dirty="0"/>
              <a:t>CA Consortium Meeting</a:t>
            </a:r>
          </a:p>
          <a:p>
            <a:pPr lvl="1"/>
            <a:r>
              <a:rPr lang="en-US" dirty="0"/>
              <a:t>August 14-15</a:t>
            </a:r>
            <a:r>
              <a:rPr lang="en-US" baseline="30000" dirty="0"/>
              <a:t>th</a:t>
            </a:r>
            <a:r>
              <a:rPr lang="en-US" dirty="0"/>
              <a:t>, 2024</a:t>
            </a:r>
          </a:p>
        </p:txBody>
      </p:sp>
      <p:sp>
        <p:nvSpPr>
          <p:cNvPr id="4" name="Date Placeholder 3">
            <a:extLst>
              <a:ext uri="{FF2B5EF4-FFF2-40B4-BE49-F238E27FC236}">
                <a16:creationId xmlns:a16="http://schemas.microsoft.com/office/drawing/2014/main" id="{37A69B7A-C49B-F8FE-4A9F-1966F6427720}"/>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A3E5D6B1-5CA4-926B-192C-E4CD9C7401FA}"/>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154FA08E-6FE3-0013-2BD8-31B734D461C2}"/>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7" name="Picture 6" descr="Logo&#10;&#10;Description automatically generated">
            <a:extLst>
              <a:ext uri="{FF2B5EF4-FFF2-40B4-BE49-F238E27FC236}">
                <a16:creationId xmlns:a16="http://schemas.microsoft.com/office/drawing/2014/main" id="{5BD2930D-CC58-1B2E-91A0-D00EE6194AFA}"/>
              </a:ext>
            </a:extLst>
          </p:cNvPr>
          <p:cNvPicPr>
            <a:picLocks noChangeAspect="1"/>
          </p:cNvPicPr>
          <p:nvPr/>
        </p:nvPicPr>
        <p:blipFill>
          <a:blip r:embed="rId2"/>
          <a:stretch>
            <a:fillRect/>
          </a:stretch>
        </p:blipFill>
        <p:spPr>
          <a:xfrm>
            <a:off x="9549203" y="269178"/>
            <a:ext cx="1804597" cy="129901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D12AA12C-08EE-7270-7B6F-EC387A74B26D}"/>
              </a:ext>
            </a:extLst>
          </p:cNvPr>
          <p:cNvPicPr>
            <a:picLocks noChangeAspect="1"/>
          </p:cNvPicPr>
          <p:nvPr/>
        </p:nvPicPr>
        <p:blipFill>
          <a:blip r:embed="rId3"/>
          <a:stretch>
            <a:fillRect/>
          </a:stretch>
        </p:blipFill>
        <p:spPr>
          <a:xfrm>
            <a:off x="918722" y="2270771"/>
            <a:ext cx="9978315" cy="2666619"/>
          </a:xfrm>
          <a:prstGeom prst="rect">
            <a:avLst/>
          </a:prstGeom>
        </p:spPr>
      </p:pic>
      <p:sp>
        <p:nvSpPr>
          <p:cNvPr id="10" name="TextBox 9">
            <a:extLst>
              <a:ext uri="{FF2B5EF4-FFF2-40B4-BE49-F238E27FC236}">
                <a16:creationId xmlns:a16="http://schemas.microsoft.com/office/drawing/2014/main" id="{71A365C3-A8D7-FB0E-F274-C18FA68ECDEC}"/>
              </a:ext>
            </a:extLst>
          </p:cNvPr>
          <p:cNvSpPr txBox="1"/>
          <p:nvPr/>
        </p:nvSpPr>
        <p:spPr>
          <a:xfrm>
            <a:off x="1100137" y="5086354"/>
            <a:ext cx="9615487" cy="1200329"/>
          </a:xfrm>
          <a:prstGeom prst="rect">
            <a:avLst/>
          </a:prstGeom>
          <a:noFill/>
        </p:spPr>
        <p:txBody>
          <a:bodyPr wrap="square" rtlCol="0">
            <a:spAutoFit/>
          </a:bodyPr>
          <a:lstStyle/>
          <a:p>
            <a:r>
              <a:rPr lang="en-US" b="0" i="0" dirty="0">
                <a:solidFill>
                  <a:srgbClr val="666666"/>
                </a:solidFill>
                <a:effectLst/>
                <a:latin typeface="Source Sans Pro" panose="020B0503030403020204" pitchFamily="34" charset="0"/>
              </a:rPr>
              <a:t>The California EIC Consortium is a UC-wide Multicampus Research Programs and Initiatives (MRPI) center focused on the physics of Electron Ion Collider (EIC). We are funded by UC Office of the President. Our consortium consists of four UC campuses (Berkeley, Davis, Los Angeles and Riverside), Cal Poly SLO and three national laboratories (LANL, LBNL and LLNL).</a:t>
            </a:r>
            <a:endParaRPr lang="en-US" dirty="0"/>
          </a:p>
        </p:txBody>
      </p:sp>
    </p:spTree>
    <p:extLst>
      <p:ext uri="{BB962C8B-B14F-4D97-AF65-F5344CB8AC3E}">
        <p14:creationId xmlns:p14="http://schemas.microsoft.com/office/powerpoint/2010/main" val="354756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17" name="Picture 16">
            <a:extLst>
              <a:ext uri="{FF2B5EF4-FFF2-40B4-BE49-F238E27FC236}">
                <a16:creationId xmlns:a16="http://schemas.microsoft.com/office/drawing/2014/main" id="{9F0D17AB-E684-9D40-B645-BD33994DD7C7}"/>
              </a:ext>
            </a:extLst>
          </p:cNvPr>
          <p:cNvPicPr>
            <a:picLocks noChangeAspect="1"/>
          </p:cNvPicPr>
          <p:nvPr/>
        </p:nvPicPr>
        <p:blipFill rotWithShape="1">
          <a:blip r:embed="rId3"/>
          <a:srcRect l="11252" t="5464" r="30873"/>
          <a:stretch/>
        </p:blipFill>
        <p:spPr>
          <a:xfrm>
            <a:off x="5805657" y="2341327"/>
            <a:ext cx="1234895" cy="2418900"/>
          </a:xfrm>
          <a:prstGeom prst="rect">
            <a:avLst/>
          </a:prstGeom>
        </p:spPr>
      </p:pic>
      <p:sp>
        <p:nvSpPr>
          <p:cNvPr id="470" name="Google Shape;470;p46"/>
          <p:cNvSpPr txBox="1">
            <a:spLocks noGrp="1"/>
          </p:cNvSpPr>
          <p:nvPr>
            <p:ph type="title"/>
          </p:nvPr>
        </p:nvSpPr>
        <p:spPr>
          <a:xfrm>
            <a:off x="383797" y="211258"/>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ePIC Tracking Detectors</a:t>
            </a:r>
            <a:endParaRPr b="1" dirty="0">
              <a:solidFill>
                <a:schemeClr val="accent1"/>
              </a:solidFill>
              <a:ea typeface="Roboto"/>
              <a:cs typeface="Roboto"/>
              <a:sym typeface="Roboto"/>
            </a:endParaRPr>
          </a:p>
        </p:txBody>
      </p:sp>
      <p:sp>
        <p:nvSpPr>
          <p:cNvPr id="471" name="Google Shape;471;p46"/>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15</a:t>
            </a:fld>
            <a:endParaRPr/>
          </a:p>
        </p:txBody>
      </p:sp>
      <p:sp>
        <p:nvSpPr>
          <p:cNvPr id="2" name="Date Placeholder 1">
            <a:extLst>
              <a:ext uri="{FF2B5EF4-FFF2-40B4-BE49-F238E27FC236}">
                <a16:creationId xmlns:a16="http://schemas.microsoft.com/office/drawing/2014/main" id="{76983235-C98F-6D26-1EB8-ED7DACE4E969}"/>
              </a:ext>
            </a:extLst>
          </p:cNvPr>
          <p:cNvSpPr>
            <a:spLocks noGrp="1"/>
          </p:cNvSpPr>
          <p:nvPr>
            <p:ph type="dt" sz="half" idx="10"/>
          </p:nvPr>
        </p:nvSpPr>
        <p:spPr/>
        <p:txBody>
          <a:bodyPr/>
          <a:lstStyle/>
          <a:p>
            <a:r>
              <a:rPr lang="en-US"/>
              <a:t>8/14/2024</a:t>
            </a:r>
            <a:endParaRPr lang="en-US" dirty="0"/>
          </a:p>
        </p:txBody>
      </p:sp>
      <p:sp>
        <p:nvSpPr>
          <p:cNvPr id="3" name="Footer Placeholder 2">
            <a:extLst>
              <a:ext uri="{FF2B5EF4-FFF2-40B4-BE49-F238E27FC236}">
                <a16:creationId xmlns:a16="http://schemas.microsoft.com/office/drawing/2014/main" id="{D8403524-E425-B88C-7FBF-BADB8AD36CFD}"/>
              </a:ext>
            </a:extLst>
          </p:cNvPr>
          <p:cNvSpPr>
            <a:spLocks noGrp="1"/>
          </p:cNvSpPr>
          <p:nvPr>
            <p:ph type="ftr" sz="quarter" idx="11"/>
          </p:nvPr>
        </p:nvSpPr>
        <p:spPr/>
        <p:txBody>
          <a:bodyPr/>
          <a:lstStyle/>
          <a:p>
            <a:r>
              <a:rPr lang="en-US"/>
              <a:t>CA Consortium Meeting - UC Davis</a:t>
            </a:r>
          </a:p>
        </p:txBody>
      </p:sp>
      <p:grpSp>
        <p:nvGrpSpPr>
          <p:cNvPr id="4" name="Group 3">
            <a:extLst>
              <a:ext uri="{FF2B5EF4-FFF2-40B4-BE49-F238E27FC236}">
                <a16:creationId xmlns:a16="http://schemas.microsoft.com/office/drawing/2014/main" id="{517B8796-50CE-F591-8006-CA162B6D1D81}"/>
              </a:ext>
            </a:extLst>
          </p:cNvPr>
          <p:cNvGrpSpPr/>
          <p:nvPr/>
        </p:nvGrpSpPr>
        <p:grpSpPr>
          <a:xfrm>
            <a:off x="11016253" y="2851474"/>
            <a:ext cx="949747" cy="461665"/>
            <a:chOff x="4215786" y="840980"/>
            <a:chExt cx="949747" cy="461665"/>
          </a:xfrm>
        </p:grpSpPr>
        <p:sp>
          <p:nvSpPr>
            <p:cNvPr id="5" name="TextBox 4">
              <a:extLst>
                <a:ext uri="{FF2B5EF4-FFF2-40B4-BE49-F238E27FC236}">
                  <a16:creationId xmlns:a16="http://schemas.microsoft.com/office/drawing/2014/main" id="{FDCFF782-7DB5-5891-CFF6-7EC69983C38B}"/>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6" name="Picture 5" descr="Logo&#10;&#10;Description automatically generated with medium confidence">
              <a:extLst>
                <a:ext uri="{FF2B5EF4-FFF2-40B4-BE49-F238E27FC236}">
                  <a16:creationId xmlns:a16="http://schemas.microsoft.com/office/drawing/2014/main" id="{64298913-FFFD-4FE1-B064-5E0BCFCE23FE}"/>
                </a:ext>
              </a:extLst>
            </p:cNvPr>
            <p:cNvPicPr>
              <a:picLocks noChangeAspect="1"/>
            </p:cNvPicPr>
            <p:nvPr/>
          </p:nvPicPr>
          <p:blipFill>
            <a:blip r:embed="rId4"/>
            <a:stretch>
              <a:fillRect/>
            </a:stretch>
          </p:blipFill>
          <p:spPr>
            <a:xfrm>
              <a:off x="4690659" y="1022041"/>
              <a:ext cx="390405" cy="280604"/>
            </a:xfrm>
            <a:prstGeom prst="rect">
              <a:avLst/>
            </a:prstGeom>
          </p:spPr>
        </p:pic>
      </p:grpSp>
      <p:pic>
        <p:nvPicPr>
          <p:cNvPr id="7" name="Picture 6">
            <a:extLst>
              <a:ext uri="{FF2B5EF4-FFF2-40B4-BE49-F238E27FC236}">
                <a16:creationId xmlns:a16="http://schemas.microsoft.com/office/drawing/2014/main" id="{6C0FB3A3-CCBA-4856-9DF5-8BF33E16D042}"/>
              </a:ext>
            </a:extLst>
          </p:cNvPr>
          <p:cNvPicPr>
            <a:picLocks noChangeAspect="1"/>
          </p:cNvPicPr>
          <p:nvPr/>
        </p:nvPicPr>
        <p:blipFill rotWithShape="1">
          <a:blip r:embed="rId5"/>
          <a:srcRect l="3898" t="3676" r="4411"/>
          <a:stretch/>
        </p:blipFill>
        <p:spPr>
          <a:xfrm>
            <a:off x="1742182" y="1127994"/>
            <a:ext cx="3403390" cy="2026022"/>
          </a:xfrm>
          <a:prstGeom prst="rect">
            <a:avLst/>
          </a:prstGeom>
        </p:spPr>
      </p:pic>
      <p:pic>
        <p:nvPicPr>
          <p:cNvPr id="8" name="Picture 7">
            <a:extLst>
              <a:ext uri="{FF2B5EF4-FFF2-40B4-BE49-F238E27FC236}">
                <a16:creationId xmlns:a16="http://schemas.microsoft.com/office/drawing/2014/main" id="{F7ADB7BA-9F21-E9C7-D5AE-65428522FA02}"/>
              </a:ext>
            </a:extLst>
          </p:cNvPr>
          <p:cNvPicPr>
            <a:picLocks noChangeAspect="1"/>
          </p:cNvPicPr>
          <p:nvPr/>
        </p:nvPicPr>
        <p:blipFill rotWithShape="1">
          <a:blip r:embed="rId6"/>
          <a:srcRect l="3970" t="5767" r="2604" b="2842"/>
          <a:stretch/>
        </p:blipFill>
        <p:spPr>
          <a:xfrm>
            <a:off x="529214" y="3313139"/>
            <a:ext cx="5205441" cy="2526590"/>
          </a:xfrm>
          <a:prstGeom prst="rect">
            <a:avLst/>
          </a:prstGeom>
        </p:spPr>
      </p:pic>
      <p:cxnSp>
        <p:nvCxnSpPr>
          <p:cNvPr id="10" name="Straight Arrow Connector 9">
            <a:extLst>
              <a:ext uri="{FF2B5EF4-FFF2-40B4-BE49-F238E27FC236}">
                <a16:creationId xmlns:a16="http://schemas.microsoft.com/office/drawing/2014/main" id="{D63DA35E-EA54-72EE-0F15-D7C0FFC55B77}"/>
              </a:ext>
            </a:extLst>
          </p:cNvPr>
          <p:cNvCxnSpPr>
            <a:cxnSpLocks/>
          </p:cNvCxnSpPr>
          <p:nvPr/>
        </p:nvCxnSpPr>
        <p:spPr>
          <a:xfrm flipH="1">
            <a:off x="561452" y="2174810"/>
            <a:ext cx="2370007" cy="11028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20F6045-0187-22A8-21A6-885BCBF75FB4}"/>
              </a:ext>
            </a:extLst>
          </p:cNvPr>
          <p:cNvCxnSpPr>
            <a:cxnSpLocks/>
          </p:cNvCxnSpPr>
          <p:nvPr/>
        </p:nvCxnSpPr>
        <p:spPr>
          <a:xfrm>
            <a:off x="3785485" y="2174810"/>
            <a:ext cx="1949170" cy="11219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A18C4E-BCB4-3F39-9023-08D5C29CD031}"/>
              </a:ext>
            </a:extLst>
          </p:cNvPr>
          <p:cNvSpPr/>
          <p:nvPr/>
        </p:nvSpPr>
        <p:spPr>
          <a:xfrm>
            <a:off x="2652923" y="5994599"/>
            <a:ext cx="107576" cy="10085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800CE4E-7530-542C-877B-E7BA9D3E78DF}"/>
              </a:ext>
            </a:extLst>
          </p:cNvPr>
          <p:cNvSpPr txBox="1"/>
          <p:nvPr/>
        </p:nvSpPr>
        <p:spPr>
          <a:xfrm>
            <a:off x="2740329" y="5887022"/>
            <a:ext cx="1864613" cy="307777"/>
          </a:xfrm>
          <a:prstGeom prst="rect">
            <a:avLst/>
          </a:prstGeom>
          <a:noFill/>
        </p:spPr>
        <p:txBody>
          <a:bodyPr wrap="none" rtlCol="0">
            <a:spAutoFit/>
          </a:bodyPr>
          <a:lstStyle/>
          <a:p>
            <a:pPr algn="l"/>
            <a:r>
              <a:rPr lang="en-US" sz="1400" dirty="0">
                <a:latin typeface="+mj-lt"/>
              </a:rPr>
              <a:t>MAPS Barrel + Disks</a:t>
            </a:r>
          </a:p>
        </p:txBody>
      </p:sp>
      <p:sp>
        <p:nvSpPr>
          <p:cNvPr id="25" name="Rectangle 24">
            <a:extLst>
              <a:ext uri="{FF2B5EF4-FFF2-40B4-BE49-F238E27FC236}">
                <a16:creationId xmlns:a16="http://schemas.microsoft.com/office/drawing/2014/main" id="{80AD315E-7864-DF13-C7B2-DB9A9CF7F425}"/>
              </a:ext>
            </a:extLst>
          </p:cNvPr>
          <p:cNvSpPr/>
          <p:nvPr/>
        </p:nvSpPr>
        <p:spPr>
          <a:xfrm>
            <a:off x="2643958" y="6254575"/>
            <a:ext cx="107576" cy="10085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E45247-FC0E-A3F6-7DC8-698B9B7024C6}"/>
              </a:ext>
            </a:extLst>
          </p:cNvPr>
          <p:cNvSpPr txBox="1"/>
          <p:nvPr/>
        </p:nvSpPr>
        <p:spPr>
          <a:xfrm>
            <a:off x="2731364" y="6146998"/>
            <a:ext cx="1983235" cy="307777"/>
          </a:xfrm>
          <a:prstGeom prst="rect">
            <a:avLst/>
          </a:prstGeom>
          <a:noFill/>
        </p:spPr>
        <p:txBody>
          <a:bodyPr wrap="none" rtlCol="0">
            <a:spAutoFit/>
          </a:bodyPr>
          <a:lstStyle/>
          <a:p>
            <a:pPr algn="l"/>
            <a:r>
              <a:rPr lang="en-US" sz="1400" dirty="0">
                <a:latin typeface="+mj-lt"/>
              </a:rPr>
              <a:t>MPGD Barrels + Disks</a:t>
            </a:r>
          </a:p>
        </p:txBody>
      </p:sp>
      <p:sp>
        <p:nvSpPr>
          <p:cNvPr id="27" name="Rectangle 26">
            <a:extLst>
              <a:ext uri="{FF2B5EF4-FFF2-40B4-BE49-F238E27FC236}">
                <a16:creationId xmlns:a16="http://schemas.microsoft.com/office/drawing/2014/main" id="{173D9AA9-3570-47CF-D3C3-0A533A6912B9}"/>
              </a:ext>
            </a:extLst>
          </p:cNvPr>
          <p:cNvSpPr/>
          <p:nvPr/>
        </p:nvSpPr>
        <p:spPr>
          <a:xfrm>
            <a:off x="2634994" y="6521275"/>
            <a:ext cx="107576" cy="1008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9964280-5EA4-DDCB-D7C0-B2F4CBD1C90B}"/>
              </a:ext>
            </a:extLst>
          </p:cNvPr>
          <p:cNvSpPr txBox="1"/>
          <p:nvPr/>
        </p:nvSpPr>
        <p:spPr>
          <a:xfrm>
            <a:off x="2722400" y="6413698"/>
            <a:ext cx="1863908" cy="307777"/>
          </a:xfrm>
          <a:prstGeom prst="rect">
            <a:avLst/>
          </a:prstGeom>
          <a:noFill/>
        </p:spPr>
        <p:txBody>
          <a:bodyPr wrap="none" rtlCol="0">
            <a:spAutoFit/>
          </a:bodyPr>
          <a:lstStyle/>
          <a:p>
            <a:pPr algn="l"/>
            <a:r>
              <a:rPr lang="en-US" sz="1400" dirty="0">
                <a:latin typeface="+mj-lt"/>
              </a:rPr>
              <a:t>AC-LGAD based </a:t>
            </a:r>
            <a:r>
              <a:rPr lang="en-US" sz="1400" dirty="0" err="1">
                <a:latin typeface="+mj-lt"/>
              </a:rPr>
              <a:t>ToF</a:t>
            </a:r>
            <a:endParaRPr lang="en-US" sz="1400" dirty="0">
              <a:latin typeface="+mj-lt"/>
            </a:endParaRPr>
          </a:p>
        </p:txBody>
      </p:sp>
      <p:sp>
        <p:nvSpPr>
          <p:cNvPr id="31" name="TextBox 30">
            <a:extLst>
              <a:ext uri="{FF2B5EF4-FFF2-40B4-BE49-F238E27FC236}">
                <a16:creationId xmlns:a16="http://schemas.microsoft.com/office/drawing/2014/main" id="{7F0E0BE2-BD62-F1E4-A245-313F94F464F1}"/>
              </a:ext>
            </a:extLst>
          </p:cNvPr>
          <p:cNvSpPr txBox="1"/>
          <p:nvPr/>
        </p:nvSpPr>
        <p:spPr>
          <a:xfrm>
            <a:off x="7304094" y="258167"/>
            <a:ext cx="4537784" cy="6463308"/>
          </a:xfrm>
          <a:prstGeom prst="rect">
            <a:avLst/>
          </a:prstGeom>
          <a:noFill/>
        </p:spPr>
        <p:txBody>
          <a:bodyPr wrap="square" rtlCol="0">
            <a:spAutoFit/>
          </a:bodyPr>
          <a:lstStyle/>
          <a:p>
            <a:pPr marL="285750" indent="-285750">
              <a:buFont typeface="Arial" panose="020B0604020202020204" pitchFamily="34" charset="0"/>
              <a:buChar char="•"/>
            </a:pPr>
            <a:r>
              <a:rPr lang="en-US" b="1" dirty="0"/>
              <a:t>MAPS Tracker: </a:t>
            </a:r>
          </a:p>
          <a:p>
            <a:pPr marL="742950" lvl="1" indent="-285750">
              <a:buFont typeface="Arial" panose="020B0604020202020204" pitchFamily="34" charset="0"/>
              <a:buChar char="•"/>
            </a:pPr>
            <a:r>
              <a:rPr lang="en-US" dirty="0"/>
              <a:t>Small pixels (20 </a:t>
            </a:r>
            <a:r>
              <a:rPr lang="en-US" dirty="0">
                <a:latin typeface="Symbol" panose="05050102010706020507" pitchFamily="18" charset="2"/>
              </a:rPr>
              <a:t>m</a:t>
            </a:r>
            <a:r>
              <a:rPr lang="en-US" dirty="0"/>
              <a:t>m), low power consumption (&lt;20 </a:t>
            </a:r>
            <a:r>
              <a:rPr lang="en-US" dirty="0" err="1"/>
              <a:t>mW</a:t>
            </a:r>
            <a:r>
              <a:rPr lang="en-US" dirty="0"/>
              <a:t>/cm</a:t>
            </a:r>
            <a:r>
              <a:rPr lang="en-US" baseline="30000" dirty="0"/>
              <a:t>2</a:t>
            </a:r>
            <a:r>
              <a:rPr lang="en-US" dirty="0"/>
              <a:t>) and material budget (0.05% to 0.55% X/X</a:t>
            </a:r>
            <a:r>
              <a:rPr lang="en-US" baseline="-25000" dirty="0"/>
              <a:t>0</a:t>
            </a:r>
            <a:r>
              <a:rPr lang="en-US" dirty="0"/>
              <a:t>) per layer</a:t>
            </a:r>
          </a:p>
          <a:p>
            <a:pPr marL="742950" lvl="1" indent="-285750">
              <a:buFont typeface="Arial" panose="020B0604020202020204" pitchFamily="34" charset="0"/>
              <a:buChar char="•"/>
            </a:pPr>
            <a:r>
              <a:rPr lang="en-US" dirty="0"/>
              <a:t>Based on ALICE ITS3 development</a:t>
            </a:r>
          </a:p>
          <a:p>
            <a:pPr marL="742950" lvl="1" indent="-285750">
              <a:buFont typeface="Arial" panose="020B0604020202020204" pitchFamily="34" charset="0"/>
              <a:buChar char="•"/>
            </a:pPr>
            <a:r>
              <a:rPr lang="en-US" dirty="0"/>
              <a:t>Vertex layers optimized for beam pipe bakeout and ITS-3 sensor size</a:t>
            </a:r>
          </a:p>
          <a:p>
            <a:pPr marL="742950" lvl="1" indent="-285750">
              <a:buFont typeface="Arial" panose="020B0604020202020204" pitchFamily="34" charset="0"/>
              <a:buChar char="•"/>
            </a:pPr>
            <a:r>
              <a:rPr lang="en-US" dirty="0"/>
              <a:t>Barrel layers based on EIC LAS development</a:t>
            </a:r>
          </a:p>
          <a:p>
            <a:pPr marL="742950" lvl="1" indent="-285750">
              <a:buFont typeface="Arial" panose="020B0604020202020204" pitchFamily="34" charset="0"/>
              <a:buChar char="•"/>
            </a:pPr>
            <a:r>
              <a:rPr lang="en-US" dirty="0"/>
              <a:t>Forward and backwards disks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MPGD Layers:</a:t>
            </a:r>
          </a:p>
          <a:p>
            <a:pPr marL="742950" lvl="1" indent="-285750">
              <a:buFont typeface="Arial" panose="020B0604020202020204" pitchFamily="34" charset="0"/>
              <a:buChar char="•"/>
            </a:pPr>
            <a:r>
              <a:rPr lang="en-US" dirty="0"/>
              <a:t>Provide timing and pattern recognition redundancy</a:t>
            </a:r>
          </a:p>
          <a:p>
            <a:pPr marL="742950" lvl="1" indent="-285750">
              <a:buFont typeface="Arial" panose="020B0604020202020204" pitchFamily="34" charset="0"/>
              <a:buChar char="•"/>
            </a:pPr>
            <a:r>
              <a:rPr lang="en-US" dirty="0"/>
              <a:t>Cylindrical </a:t>
            </a:r>
            <a:r>
              <a:rPr lang="en-US" dirty="0" err="1">
                <a:latin typeface="Symbol" panose="05050102010706020507" pitchFamily="18" charset="2"/>
              </a:rPr>
              <a:t>m</a:t>
            </a:r>
            <a:r>
              <a:rPr lang="en-US" dirty="0" err="1"/>
              <a:t>MEGAs</a:t>
            </a:r>
            <a:r>
              <a:rPr lang="en-US" dirty="0"/>
              <a:t> </a:t>
            </a:r>
          </a:p>
          <a:p>
            <a:pPr marL="742950" lvl="1" indent="-285750">
              <a:buFont typeface="Arial" panose="020B0604020202020204" pitchFamily="34" charset="0"/>
              <a:buChar char="•"/>
            </a:pPr>
            <a:r>
              <a:rPr lang="en-US" dirty="0"/>
              <a:t>Planar </a:t>
            </a:r>
            <a:r>
              <a:rPr lang="en-US" dirty="0" err="1">
                <a:latin typeface="Symbol" panose="05050102010706020507" pitchFamily="18" charset="2"/>
              </a:rPr>
              <a:t>m</a:t>
            </a:r>
            <a:r>
              <a:rPr lang="en-US" dirty="0" err="1"/>
              <a:t>RWell’s</a:t>
            </a:r>
            <a:r>
              <a:rPr lang="en-US" dirty="0"/>
              <a:t> before </a:t>
            </a:r>
            <a:r>
              <a:rPr lang="en-US" dirty="0" err="1"/>
              <a:t>hpDIRC</a:t>
            </a:r>
            <a:endParaRPr lang="en-US" dirty="0"/>
          </a:p>
          <a:p>
            <a:pPr marL="1200150" lvl="2" indent="-285750">
              <a:buFont typeface="Arial" panose="020B0604020202020204" pitchFamily="34" charset="0"/>
              <a:buChar char="•"/>
            </a:pPr>
            <a:r>
              <a:rPr lang="en-US" dirty="0"/>
              <a:t>Impact point and direction for ring seeding </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  AC-LGAD TOF and </a:t>
            </a:r>
            <a:r>
              <a:rPr lang="en-US" b="1" dirty="0" err="1"/>
              <a:t>AstroPix</a:t>
            </a:r>
            <a:r>
              <a:rPr lang="en-US" b="1" dirty="0"/>
              <a:t> (BECAL)</a:t>
            </a:r>
          </a:p>
          <a:p>
            <a:pPr marL="742950" lvl="1" indent="-285750">
              <a:buFont typeface="Arial" panose="020B0604020202020204" pitchFamily="34" charset="0"/>
              <a:buChar char="•"/>
            </a:pPr>
            <a:r>
              <a:rPr lang="en-US" dirty="0"/>
              <a:t>Additional space point for pattern recognition / redundancy </a:t>
            </a:r>
          </a:p>
        </p:txBody>
      </p:sp>
      <p:grpSp>
        <p:nvGrpSpPr>
          <p:cNvPr id="32" name="Group 31">
            <a:extLst>
              <a:ext uri="{FF2B5EF4-FFF2-40B4-BE49-F238E27FC236}">
                <a16:creationId xmlns:a16="http://schemas.microsoft.com/office/drawing/2014/main" id="{8C9F9D23-8012-6102-E1E2-1B9EB1434531}"/>
              </a:ext>
            </a:extLst>
          </p:cNvPr>
          <p:cNvGrpSpPr/>
          <p:nvPr/>
        </p:nvGrpSpPr>
        <p:grpSpPr>
          <a:xfrm>
            <a:off x="11152280" y="5321951"/>
            <a:ext cx="949747" cy="461665"/>
            <a:chOff x="4215786" y="840980"/>
            <a:chExt cx="949747" cy="461665"/>
          </a:xfrm>
        </p:grpSpPr>
        <p:sp>
          <p:nvSpPr>
            <p:cNvPr id="33" name="TextBox 32">
              <a:extLst>
                <a:ext uri="{FF2B5EF4-FFF2-40B4-BE49-F238E27FC236}">
                  <a16:creationId xmlns:a16="http://schemas.microsoft.com/office/drawing/2014/main" id="{3E7DBDFC-D1E2-F1C3-11A9-B0C8B346F9B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34" name="Picture 33" descr="Logo&#10;&#10;Description automatically generated with medium confidence">
              <a:extLst>
                <a:ext uri="{FF2B5EF4-FFF2-40B4-BE49-F238E27FC236}">
                  <a16:creationId xmlns:a16="http://schemas.microsoft.com/office/drawing/2014/main" id="{210F8737-1A23-CB45-E754-3B0C48E03641}"/>
                </a:ext>
              </a:extLst>
            </p:cNvPr>
            <p:cNvPicPr>
              <a:picLocks noChangeAspect="1"/>
            </p:cNvPicPr>
            <p:nvPr/>
          </p:nvPicPr>
          <p:blipFill>
            <a:blip r:embed="rId4"/>
            <a:stretch>
              <a:fillRect/>
            </a:stretch>
          </p:blipFill>
          <p:spPr>
            <a:xfrm>
              <a:off x="4690659" y="1022041"/>
              <a:ext cx="390405" cy="280604"/>
            </a:xfrm>
            <a:prstGeom prst="rect">
              <a:avLst/>
            </a:prstGeom>
          </p:spPr>
        </p:pic>
      </p:grpSp>
      <p:grpSp>
        <p:nvGrpSpPr>
          <p:cNvPr id="11" name="Group 10">
            <a:extLst>
              <a:ext uri="{FF2B5EF4-FFF2-40B4-BE49-F238E27FC236}">
                <a16:creationId xmlns:a16="http://schemas.microsoft.com/office/drawing/2014/main" id="{6B211C28-6D14-C7D4-C381-D96521F214BD}"/>
              </a:ext>
            </a:extLst>
          </p:cNvPr>
          <p:cNvGrpSpPr/>
          <p:nvPr/>
        </p:nvGrpSpPr>
        <p:grpSpPr>
          <a:xfrm>
            <a:off x="3397249" y="1154512"/>
            <a:ext cx="6359202" cy="2310403"/>
            <a:chOff x="3397249" y="1154512"/>
            <a:chExt cx="6359202" cy="2310403"/>
          </a:xfrm>
        </p:grpSpPr>
        <p:sp>
          <p:nvSpPr>
            <p:cNvPr id="9" name="TextBox 8">
              <a:extLst>
                <a:ext uri="{FF2B5EF4-FFF2-40B4-BE49-F238E27FC236}">
                  <a16:creationId xmlns:a16="http://schemas.microsoft.com/office/drawing/2014/main" id="{655EA456-57EC-0083-6F36-60237011E4E9}"/>
                </a:ext>
              </a:extLst>
            </p:cNvPr>
            <p:cNvSpPr txBox="1"/>
            <p:nvPr/>
          </p:nvSpPr>
          <p:spPr>
            <a:xfrm>
              <a:off x="3397249" y="1987587"/>
              <a:ext cx="6359202" cy="1477328"/>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i="1" dirty="0"/>
                <a:t>Status of the </a:t>
              </a:r>
              <a:r>
                <a:rPr lang="en-US" i="1" dirty="0" err="1"/>
                <a:t>ePIC</a:t>
              </a:r>
              <a:r>
                <a:rPr lang="en-US" i="1" dirty="0"/>
                <a:t> Tracker </a:t>
              </a:r>
              <a:r>
                <a:rPr lang="en-US" dirty="0"/>
                <a:t>– Shujie Li</a:t>
              </a:r>
            </a:p>
            <a:p>
              <a:pPr marL="285750" indent="-285750">
                <a:buFont typeface="Arial" panose="020B0604020202020204" pitchFamily="34" charset="0"/>
                <a:buChar char="•"/>
              </a:pPr>
              <a:r>
                <a:rPr lang="en-US" i="1" dirty="0"/>
                <a:t>Tracking Performance of the </a:t>
              </a:r>
              <a:r>
                <a:rPr lang="en-US" i="1" dirty="0" err="1"/>
                <a:t>ePIC</a:t>
              </a:r>
              <a:r>
                <a:rPr lang="en-US" i="1" dirty="0"/>
                <a:t> Detector </a:t>
              </a:r>
              <a:r>
                <a:rPr lang="en-US" dirty="0"/>
                <a:t>– Minjung Kim</a:t>
              </a:r>
            </a:p>
            <a:p>
              <a:pPr marL="285750" indent="-285750">
                <a:buFont typeface="Arial" panose="020B0604020202020204" pitchFamily="34" charset="0"/>
                <a:buChar char="•"/>
              </a:pPr>
              <a:r>
                <a:rPr lang="en-US" i="1" dirty="0"/>
                <a:t>Progress on Noise Effects in </a:t>
              </a:r>
              <a:r>
                <a:rPr lang="en-US" i="1" dirty="0" err="1"/>
                <a:t>ePIC</a:t>
              </a:r>
              <a:r>
                <a:rPr lang="en-US" i="1" dirty="0"/>
                <a:t> Tracking </a:t>
              </a:r>
              <a:r>
                <a:rPr lang="en-US" dirty="0"/>
                <a:t>– Mito </a:t>
              </a:r>
              <a:r>
                <a:rPr lang="en-US" dirty="0" err="1"/>
                <a:t>Funatsu</a:t>
              </a:r>
              <a:r>
                <a:rPr lang="en-US" dirty="0"/>
                <a:t> </a:t>
              </a:r>
            </a:p>
            <a:p>
              <a:pPr marL="285750" indent="-285750">
                <a:buFont typeface="Arial" panose="020B0604020202020204" pitchFamily="34" charset="0"/>
                <a:buChar char="•"/>
              </a:pPr>
              <a:r>
                <a:rPr lang="en-US" i="1" dirty="0"/>
                <a:t>Sensor Development for the </a:t>
              </a:r>
              <a:r>
                <a:rPr lang="en-US" i="1" dirty="0" err="1"/>
                <a:t>ePIC</a:t>
              </a:r>
              <a:r>
                <a:rPr lang="en-US" i="1" dirty="0"/>
                <a:t> SVT </a:t>
              </a:r>
              <a:r>
                <a:rPr lang="en-US" dirty="0"/>
                <a:t>– Zhenyu Ye et al. </a:t>
              </a:r>
            </a:p>
            <a:p>
              <a:pPr marL="285750" indent="-285750">
                <a:buFont typeface="Arial" panose="020B0604020202020204" pitchFamily="34" charset="0"/>
                <a:buChar char="•"/>
              </a:pPr>
              <a:r>
                <a:rPr lang="en-US" i="1" dirty="0"/>
                <a:t>Corrugated Carbon Composite Disc R&amp;D </a:t>
              </a:r>
              <a:r>
                <a:rPr lang="en-US" dirty="0"/>
                <a:t>– </a:t>
              </a:r>
              <a:r>
                <a:rPr lang="en-US" dirty="0" err="1"/>
                <a:t>Syke</a:t>
              </a:r>
              <a:r>
                <a:rPr lang="en-US" dirty="0"/>
                <a:t> </a:t>
              </a:r>
              <a:r>
                <a:rPr lang="en-US" dirty="0" err="1"/>
                <a:t>Heiles</a:t>
              </a:r>
              <a:endParaRPr lang="en-US" dirty="0"/>
            </a:p>
          </p:txBody>
        </p:sp>
        <p:pic>
          <p:nvPicPr>
            <p:cNvPr id="1026" name="Picture 2" descr="California EIC consortium logo | 2023 National Nuclear Physics Summer School">
              <a:extLst>
                <a:ext uri="{FF2B5EF4-FFF2-40B4-BE49-F238E27FC236}">
                  <a16:creationId xmlns:a16="http://schemas.microsoft.com/office/drawing/2014/main" id="{0D0E07A3-D6E8-9EFE-59FB-9AD9D8275D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8364" y="1154512"/>
              <a:ext cx="2634994" cy="8519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674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56A4B9-ACEE-58BB-503B-BEE020294D76}"/>
              </a:ext>
            </a:extLst>
          </p:cNvPr>
          <p:cNvPicPr>
            <a:picLocks noChangeAspect="1"/>
          </p:cNvPicPr>
          <p:nvPr/>
        </p:nvPicPr>
        <p:blipFill>
          <a:blip r:embed="rId2"/>
          <a:srcRect/>
          <a:stretch/>
        </p:blipFill>
        <p:spPr>
          <a:xfrm>
            <a:off x="2777590" y="788076"/>
            <a:ext cx="6198747" cy="3512624"/>
          </a:xfrm>
          <a:prstGeom prst="rect">
            <a:avLst/>
          </a:prstGeom>
        </p:spPr>
      </p:pic>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a:xfrm>
            <a:off x="447249" y="202598"/>
            <a:ext cx="10515600" cy="841260"/>
          </a:xfrm>
        </p:spPr>
        <p:txBody>
          <a:bodyPr/>
          <a:lstStyle/>
          <a:p>
            <a:r>
              <a:rPr lang="en-US" b="1" dirty="0">
                <a:solidFill>
                  <a:schemeClr val="accent1"/>
                </a:solidFill>
              </a:rPr>
              <a:t>Calorimetry</a:t>
            </a:r>
          </a:p>
        </p:txBody>
      </p:sp>
      <p:sp>
        <p:nvSpPr>
          <p:cNvPr id="14" name="TextBox 13">
            <a:extLst>
              <a:ext uri="{FF2B5EF4-FFF2-40B4-BE49-F238E27FC236}">
                <a16:creationId xmlns:a16="http://schemas.microsoft.com/office/drawing/2014/main" id="{669F67C2-4F6E-737D-B71A-C88FDB813992}"/>
              </a:ext>
            </a:extLst>
          </p:cNvPr>
          <p:cNvSpPr txBox="1"/>
          <p:nvPr/>
        </p:nvSpPr>
        <p:spPr>
          <a:xfrm>
            <a:off x="93079" y="5749136"/>
            <a:ext cx="2299174"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EMCal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PbW04 crystals, </a:t>
            </a:r>
            <a:r>
              <a:rPr lang="en-US" sz="1400" b="1" dirty="0" err="1">
                <a:solidFill>
                  <a:schemeClr val="bg2">
                    <a:lumMod val="50000"/>
                  </a:schemeClr>
                </a:solidFill>
                <a:latin typeface="Arial" panose="020B0604020202020204" pitchFamily="34" charset="0"/>
                <a:cs typeface="Arial" panose="020B0604020202020204" pitchFamily="34" charset="0"/>
              </a:rPr>
              <a:t>SiPM</a:t>
            </a:r>
            <a:r>
              <a:rPr lang="en-US" sz="1400" b="1" dirty="0">
                <a:solidFill>
                  <a:schemeClr val="bg2">
                    <a:lumMod val="50000"/>
                  </a:schemeClr>
                </a:solidFill>
                <a:latin typeface="Arial" panose="020B0604020202020204" pitchFamily="34" charset="0"/>
                <a:cs typeface="Arial" panose="020B0604020202020204" pitchFamily="34" charset="0"/>
              </a:rPr>
              <a:t> photosensor</a:t>
            </a:r>
          </a:p>
        </p:txBody>
      </p:sp>
      <p:pic>
        <p:nvPicPr>
          <p:cNvPr id="21" name="Picture 20" descr="Chart, radar chart&#10;&#10;Description automatically generated">
            <a:extLst>
              <a:ext uri="{FF2B5EF4-FFF2-40B4-BE49-F238E27FC236}">
                <a16:creationId xmlns:a16="http://schemas.microsoft.com/office/drawing/2014/main" id="{9DCC659E-CFE6-BA70-058F-C9C12587A079}"/>
              </a:ext>
            </a:extLst>
          </p:cNvPr>
          <p:cNvPicPr>
            <a:picLocks noChangeAspect="1"/>
          </p:cNvPicPr>
          <p:nvPr/>
        </p:nvPicPr>
        <p:blipFill>
          <a:blip r:embed="rId3"/>
          <a:stretch>
            <a:fillRect/>
          </a:stretch>
        </p:blipFill>
        <p:spPr>
          <a:xfrm>
            <a:off x="9503013" y="293693"/>
            <a:ext cx="2507565" cy="2597121"/>
          </a:xfrm>
          <a:prstGeom prst="rect">
            <a:avLst/>
          </a:prstGeom>
        </p:spPr>
      </p:pic>
      <p:sp>
        <p:nvSpPr>
          <p:cNvPr id="30" name="TextBox 29">
            <a:extLst>
              <a:ext uri="{FF2B5EF4-FFF2-40B4-BE49-F238E27FC236}">
                <a16:creationId xmlns:a16="http://schemas.microsoft.com/office/drawing/2014/main" id="{19A86623-251F-7173-89EE-3C35A196F491}"/>
              </a:ext>
            </a:extLst>
          </p:cNvPr>
          <p:cNvSpPr txBox="1"/>
          <p:nvPr/>
        </p:nvSpPr>
        <p:spPr>
          <a:xfrm>
            <a:off x="9574521" y="2813810"/>
            <a:ext cx="2364550" cy="954107"/>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High granularity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W/</a:t>
            </a:r>
            <a:r>
              <a:rPr lang="en-US" sz="1400" b="1" dirty="0" err="1">
                <a:solidFill>
                  <a:schemeClr val="bg2">
                    <a:lumMod val="50000"/>
                  </a:schemeClr>
                </a:solidFill>
                <a:latin typeface="Arial" panose="020B0604020202020204" pitchFamily="34" charset="0"/>
                <a:cs typeface="Arial" panose="020B0604020202020204" pitchFamily="34" charset="0"/>
              </a:rPr>
              <a:t>SciFi</a:t>
            </a:r>
            <a:r>
              <a:rPr lang="en-US" sz="1400" b="1" dirty="0">
                <a:solidFill>
                  <a:schemeClr val="bg2">
                    <a:lumMod val="50000"/>
                  </a:schemeClr>
                </a:solidFill>
                <a:latin typeface="Arial" panose="020B0604020202020204" pitchFamily="34" charset="0"/>
                <a:cs typeface="Arial" panose="020B0604020202020204" pitchFamily="34" charset="0"/>
              </a:rPr>
              <a:t> </a:t>
            </a:r>
            <a:r>
              <a:rPr lang="en-US" sz="1400" b="1" dirty="0" err="1">
                <a:solidFill>
                  <a:schemeClr val="bg2">
                    <a:lumMod val="50000"/>
                  </a:schemeClr>
                </a:solidFill>
                <a:latin typeface="Arial" panose="020B0604020202020204" pitchFamily="34" charset="0"/>
                <a:cs typeface="Arial" panose="020B0604020202020204" pitchFamily="34" charset="0"/>
              </a:rPr>
              <a:t>EMCal</a:t>
            </a:r>
            <a:r>
              <a:rPr lang="en-US" sz="1400" b="1" dirty="0">
                <a:solidFill>
                  <a:schemeClr val="bg2">
                    <a:lumMod val="50000"/>
                  </a:schemeClr>
                </a:solidFill>
                <a:latin typeface="Arial" panose="020B0604020202020204" pitchFamily="34" charset="0"/>
                <a:cs typeface="Arial" panose="020B0604020202020204" pitchFamily="34" charset="0"/>
              </a:rPr>
              <a:t> </a:t>
            </a:r>
          </a:p>
          <a:p>
            <a:pPr algn="ctr"/>
            <a:r>
              <a:rPr lang="en-US" sz="1400" b="1" dirty="0">
                <a:solidFill>
                  <a:schemeClr val="bg2">
                    <a:lumMod val="50000"/>
                  </a:schemeClr>
                </a:solidFill>
                <a:latin typeface="Arial" panose="020B0604020202020204" pitchFamily="34" charset="0"/>
                <a:cs typeface="Arial" panose="020B0604020202020204" pitchFamily="34" charset="0"/>
              </a:rPr>
              <a:t>Longitudinally separated HCAL with high-</a:t>
            </a:r>
            <a:r>
              <a:rPr lang="en-US" sz="1400" b="1" dirty="0">
                <a:solidFill>
                  <a:schemeClr val="bg2">
                    <a:lumMod val="50000"/>
                  </a:schemeClr>
                </a:solidFill>
                <a:latin typeface="Symbol" panose="05050102010706020507" pitchFamily="18" charset="2"/>
                <a:cs typeface="Arial" panose="020B0604020202020204" pitchFamily="34" charset="0"/>
              </a:rPr>
              <a:t>h</a:t>
            </a:r>
            <a:r>
              <a:rPr lang="en-US" sz="1400" b="1" dirty="0">
                <a:solidFill>
                  <a:schemeClr val="bg2">
                    <a:lumMod val="50000"/>
                  </a:schemeClr>
                </a:solidFill>
                <a:latin typeface="Arial" panose="020B0604020202020204" pitchFamily="34" charset="0"/>
                <a:cs typeface="Arial" panose="020B0604020202020204" pitchFamily="34" charset="0"/>
              </a:rPr>
              <a:t> insert</a:t>
            </a:r>
          </a:p>
        </p:txBody>
      </p:sp>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4"/>
          <a:stretch>
            <a:fillRect/>
          </a:stretch>
        </p:blipFill>
        <p:spPr>
          <a:xfrm>
            <a:off x="244469" y="3193800"/>
            <a:ext cx="2291673" cy="2563873"/>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5"/>
          <a:stretch>
            <a:fillRect/>
          </a:stretch>
        </p:blipFill>
        <p:spPr>
          <a:xfrm>
            <a:off x="3894908" y="4215639"/>
            <a:ext cx="2053620" cy="2034778"/>
          </a:xfrm>
          <a:prstGeom prst="rect">
            <a:avLst/>
          </a:prstGeom>
        </p:spPr>
      </p:pic>
      <p:sp>
        <p:nvSpPr>
          <p:cNvPr id="64" name="TextBox 63">
            <a:extLst>
              <a:ext uri="{FF2B5EF4-FFF2-40B4-BE49-F238E27FC236}">
                <a16:creationId xmlns:a16="http://schemas.microsoft.com/office/drawing/2014/main" id="{15DEECEB-EF23-05E1-0B7F-C3EE936B5D7B}"/>
              </a:ext>
            </a:extLst>
          </p:cNvPr>
          <p:cNvSpPr txBox="1"/>
          <p:nvPr/>
        </p:nvSpPr>
        <p:spPr>
          <a:xfrm>
            <a:off x="2200580" y="6118468"/>
            <a:ext cx="2038350" cy="523220"/>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Barrel HCAL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(sPHENIX re-use)</a:t>
            </a:r>
          </a:p>
        </p:txBody>
      </p:sp>
      <p:pic>
        <p:nvPicPr>
          <p:cNvPr id="31" name="Picture 30">
            <a:extLst>
              <a:ext uri="{FF2B5EF4-FFF2-40B4-BE49-F238E27FC236}">
                <a16:creationId xmlns:a16="http://schemas.microsoft.com/office/drawing/2014/main" id="{6A0B8ACA-5C08-46A9-BD8B-5B6E52A0E3D8}"/>
              </a:ext>
            </a:extLst>
          </p:cNvPr>
          <p:cNvPicPr>
            <a:picLocks noChangeAspect="1"/>
          </p:cNvPicPr>
          <p:nvPr/>
        </p:nvPicPr>
        <p:blipFill rotWithShape="1">
          <a:blip r:embed="rId6"/>
          <a:srcRect l="4038" t="34141" r="65510" b="2870"/>
          <a:stretch/>
        </p:blipFill>
        <p:spPr>
          <a:xfrm>
            <a:off x="382323" y="1015457"/>
            <a:ext cx="933389" cy="2051526"/>
          </a:xfrm>
          <a:prstGeom prst="rect">
            <a:avLst/>
          </a:prstGeom>
        </p:spPr>
      </p:pic>
      <p:sp>
        <p:nvSpPr>
          <p:cNvPr id="32" name="TextBox 31">
            <a:extLst>
              <a:ext uri="{FF2B5EF4-FFF2-40B4-BE49-F238E27FC236}">
                <a16:creationId xmlns:a16="http://schemas.microsoft.com/office/drawing/2014/main" id="{C2DD5BEB-0E05-4F36-BCA3-C97ED1A99E95}"/>
              </a:ext>
            </a:extLst>
          </p:cNvPr>
          <p:cNvSpPr txBox="1"/>
          <p:nvPr/>
        </p:nvSpPr>
        <p:spPr>
          <a:xfrm>
            <a:off x="1321197" y="1185572"/>
            <a:ext cx="1777205"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HCal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Steel/Sc Sandwich</a:t>
            </a:r>
          </a:p>
          <a:p>
            <a:pPr algn="ctr"/>
            <a:r>
              <a:rPr lang="en-US" sz="1400" b="1" dirty="0">
                <a:solidFill>
                  <a:schemeClr val="bg2">
                    <a:lumMod val="50000"/>
                  </a:schemeClr>
                </a:solidFill>
                <a:latin typeface="Arial" panose="020B0604020202020204" pitchFamily="34" charset="0"/>
                <a:cs typeface="Arial" panose="020B0604020202020204" pitchFamily="34" charset="0"/>
              </a:rPr>
              <a:t>tail catcher</a:t>
            </a:r>
          </a:p>
        </p:txBody>
      </p:sp>
      <p:pic>
        <p:nvPicPr>
          <p:cNvPr id="34" name="Picture 33" descr="Logo&#10;&#10;Description automatically generated">
            <a:extLst>
              <a:ext uri="{FF2B5EF4-FFF2-40B4-BE49-F238E27FC236}">
                <a16:creationId xmlns:a16="http://schemas.microsoft.com/office/drawing/2014/main" id="{B3BBDD1B-3BC4-4DCF-B077-CEE9E7A48B17}"/>
              </a:ext>
            </a:extLst>
          </p:cNvPr>
          <p:cNvPicPr>
            <a:picLocks noChangeAspect="1"/>
          </p:cNvPicPr>
          <p:nvPr/>
        </p:nvPicPr>
        <p:blipFill>
          <a:blip r:embed="rId7"/>
          <a:stretch>
            <a:fillRect/>
          </a:stretch>
        </p:blipFill>
        <p:spPr>
          <a:xfrm>
            <a:off x="8302037" y="45879"/>
            <a:ext cx="1261500" cy="908073"/>
          </a:xfrm>
          <a:prstGeom prst="rect">
            <a:avLst/>
          </a:prstGeom>
        </p:spPr>
      </p:pic>
      <p:sp>
        <p:nvSpPr>
          <p:cNvPr id="6" name="Date Placeholder 5">
            <a:extLst>
              <a:ext uri="{FF2B5EF4-FFF2-40B4-BE49-F238E27FC236}">
                <a16:creationId xmlns:a16="http://schemas.microsoft.com/office/drawing/2014/main" id="{C668C44F-5A96-4C67-97AB-C0893F8E2255}"/>
              </a:ext>
            </a:extLst>
          </p:cNvPr>
          <p:cNvSpPr>
            <a:spLocks noGrp="1"/>
          </p:cNvSpPr>
          <p:nvPr>
            <p:ph type="dt" sz="half" idx="10"/>
          </p:nvPr>
        </p:nvSpPr>
        <p:spPr/>
        <p:txBody>
          <a:bodyPr/>
          <a:lstStyle/>
          <a:p>
            <a:r>
              <a:rPr lang="en-US"/>
              <a:t>8/14/2024</a:t>
            </a:r>
          </a:p>
        </p:txBody>
      </p:sp>
      <p:sp>
        <p:nvSpPr>
          <p:cNvPr id="8" name="Footer Placeholder 7">
            <a:extLst>
              <a:ext uri="{FF2B5EF4-FFF2-40B4-BE49-F238E27FC236}">
                <a16:creationId xmlns:a16="http://schemas.microsoft.com/office/drawing/2014/main" id="{0430BDE1-41C6-422C-8B2B-E72FB72F7AE4}"/>
              </a:ext>
            </a:extLst>
          </p:cNvPr>
          <p:cNvSpPr>
            <a:spLocks noGrp="1"/>
          </p:cNvSpPr>
          <p:nvPr>
            <p:ph type="ftr" sz="quarter" idx="11"/>
          </p:nvPr>
        </p:nvSpPr>
        <p:spPr/>
        <p:txBody>
          <a:bodyPr/>
          <a:lstStyle/>
          <a:p>
            <a:r>
              <a:rPr lang="en-US"/>
              <a:t>CA Consortium Meeting - UC Davis</a:t>
            </a:r>
          </a:p>
        </p:txBody>
      </p:sp>
      <p:sp>
        <p:nvSpPr>
          <p:cNvPr id="10" name="Slide Number Placeholder 9">
            <a:extLst>
              <a:ext uri="{FF2B5EF4-FFF2-40B4-BE49-F238E27FC236}">
                <a16:creationId xmlns:a16="http://schemas.microsoft.com/office/drawing/2014/main" id="{956D6063-7AC9-4495-9039-73025DFE5C96}"/>
              </a:ext>
            </a:extLst>
          </p:cNvPr>
          <p:cNvSpPr>
            <a:spLocks noGrp="1"/>
          </p:cNvSpPr>
          <p:nvPr>
            <p:ph type="sldNum" sz="quarter" idx="12"/>
          </p:nvPr>
        </p:nvSpPr>
        <p:spPr/>
        <p:txBody>
          <a:bodyPr/>
          <a:lstStyle/>
          <a:p>
            <a:fld id="{00A14187-AF44-4271-AA62-1C5C376B8E74}" type="slidenum">
              <a:rPr lang="en-US" smtClean="0"/>
              <a:t>16</a:t>
            </a:fld>
            <a:endParaRPr lang="en-US"/>
          </a:p>
        </p:txBody>
      </p:sp>
      <p:pic>
        <p:nvPicPr>
          <p:cNvPr id="2" name="Google Shape;517;p48">
            <a:extLst>
              <a:ext uri="{FF2B5EF4-FFF2-40B4-BE49-F238E27FC236}">
                <a16:creationId xmlns:a16="http://schemas.microsoft.com/office/drawing/2014/main" id="{1C5FB4C2-8CA7-DB3F-28F6-65DB2323A4BF}"/>
              </a:ext>
            </a:extLst>
          </p:cNvPr>
          <p:cNvPicPr preferRelativeResize="0"/>
          <p:nvPr/>
        </p:nvPicPr>
        <p:blipFill>
          <a:blip r:embed="rId8">
            <a:alphaModFix/>
          </a:blip>
          <a:stretch>
            <a:fillRect/>
          </a:stretch>
        </p:blipFill>
        <p:spPr>
          <a:xfrm>
            <a:off x="6772690" y="3816766"/>
            <a:ext cx="2344704" cy="2675434"/>
          </a:xfrm>
          <a:prstGeom prst="rect">
            <a:avLst/>
          </a:prstGeom>
          <a:noFill/>
          <a:ln w="19050" cap="flat" cmpd="sng">
            <a:solidFill>
              <a:schemeClr val="dk2"/>
            </a:solidFill>
            <a:prstDash val="solid"/>
            <a:round/>
            <a:headEnd type="none" w="sm" len="sm"/>
            <a:tailEnd type="none" w="sm" len="sm"/>
          </a:ln>
        </p:spPr>
      </p:pic>
      <p:cxnSp>
        <p:nvCxnSpPr>
          <p:cNvPr id="4" name="Google Shape;522;p48">
            <a:extLst>
              <a:ext uri="{FF2B5EF4-FFF2-40B4-BE49-F238E27FC236}">
                <a16:creationId xmlns:a16="http://schemas.microsoft.com/office/drawing/2014/main" id="{F6F88F5B-BCDA-BB2F-9A88-F41B177B2ED8}"/>
              </a:ext>
            </a:extLst>
          </p:cNvPr>
          <p:cNvCxnSpPr>
            <a:cxnSpLocks/>
          </p:cNvCxnSpPr>
          <p:nvPr/>
        </p:nvCxnSpPr>
        <p:spPr>
          <a:xfrm flipV="1">
            <a:off x="2605172" y="2861626"/>
            <a:ext cx="1900823" cy="1733976"/>
          </a:xfrm>
          <a:prstGeom prst="straightConnector1">
            <a:avLst/>
          </a:prstGeom>
          <a:noFill/>
          <a:ln w="19050" cap="flat" cmpd="sng">
            <a:solidFill>
              <a:srgbClr val="000000"/>
            </a:solidFill>
            <a:prstDash val="solid"/>
            <a:round/>
            <a:headEnd type="none" w="med" len="med"/>
            <a:tailEnd type="triangle" w="med" len="med"/>
          </a:ln>
        </p:spPr>
      </p:cxnSp>
      <p:cxnSp>
        <p:nvCxnSpPr>
          <p:cNvPr id="15" name="Google Shape;524;p48">
            <a:extLst>
              <a:ext uri="{FF2B5EF4-FFF2-40B4-BE49-F238E27FC236}">
                <a16:creationId xmlns:a16="http://schemas.microsoft.com/office/drawing/2014/main" id="{B23DEC04-07BB-E741-6681-767620FEBD3F}"/>
              </a:ext>
            </a:extLst>
          </p:cNvPr>
          <p:cNvCxnSpPr>
            <a:cxnSpLocks/>
          </p:cNvCxnSpPr>
          <p:nvPr/>
        </p:nvCxnSpPr>
        <p:spPr>
          <a:xfrm flipH="1" flipV="1">
            <a:off x="5795455" y="2981909"/>
            <a:ext cx="1127919" cy="1877325"/>
          </a:xfrm>
          <a:prstGeom prst="straightConnector1">
            <a:avLst/>
          </a:prstGeom>
          <a:noFill/>
          <a:ln w="19050" cap="flat" cmpd="sng">
            <a:solidFill>
              <a:srgbClr val="1C1C1C"/>
            </a:solidFill>
            <a:prstDash val="solid"/>
            <a:round/>
            <a:headEnd type="none" w="med" len="med"/>
            <a:tailEnd type="triangle" w="med" len="med"/>
          </a:ln>
        </p:spPr>
      </p:cxnSp>
      <p:cxnSp>
        <p:nvCxnSpPr>
          <p:cNvPr id="16" name="Google Shape;525;p48">
            <a:extLst>
              <a:ext uri="{FF2B5EF4-FFF2-40B4-BE49-F238E27FC236}">
                <a16:creationId xmlns:a16="http://schemas.microsoft.com/office/drawing/2014/main" id="{6419640F-197C-5314-3147-E9A7CCBF7837}"/>
              </a:ext>
            </a:extLst>
          </p:cNvPr>
          <p:cNvCxnSpPr>
            <a:cxnSpLocks/>
          </p:cNvCxnSpPr>
          <p:nvPr/>
        </p:nvCxnSpPr>
        <p:spPr>
          <a:xfrm flipH="1">
            <a:off x="8271775" y="1517554"/>
            <a:ext cx="1302746" cy="711807"/>
          </a:xfrm>
          <a:prstGeom prst="straightConnector1">
            <a:avLst/>
          </a:prstGeom>
          <a:noFill/>
          <a:ln w="19050" cap="flat" cmpd="sng">
            <a:solidFill>
              <a:srgbClr val="1C1C1C"/>
            </a:solidFill>
            <a:prstDash val="solid"/>
            <a:round/>
            <a:headEnd type="none" w="med" len="med"/>
            <a:tailEnd type="triangle" w="med" len="med"/>
          </a:ln>
        </p:spPr>
      </p:cxnSp>
      <p:cxnSp>
        <p:nvCxnSpPr>
          <p:cNvPr id="17" name="Google Shape;521;p48">
            <a:extLst>
              <a:ext uri="{FF2B5EF4-FFF2-40B4-BE49-F238E27FC236}">
                <a16:creationId xmlns:a16="http://schemas.microsoft.com/office/drawing/2014/main" id="{5589E1FD-F06F-3CB4-2F62-0790777F76E7}"/>
              </a:ext>
            </a:extLst>
          </p:cNvPr>
          <p:cNvCxnSpPr/>
          <p:nvPr/>
        </p:nvCxnSpPr>
        <p:spPr>
          <a:xfrm>
            <a:off x="2128183" y="2041220"/>
            <a:ext cx="1171800" cy="201600"/>
          </a:xfrm>
          <a:prstGeom prst="straightConnector1">
            <a:avLst/>
          </a:prstGeom>
          <a:noFill/>
          <a:ln w="19050" cap="flat" cmpd="sng">
            <a:solidFill>
              <a:srgbClr val="000000"/>
            </a:solidFill>
            <a:prstDash val="solid"/>
            <a:round/>
            <a:headEnd type="none" w="med" len="med"/>
            <a:tailEnd type="triangle" w="med" len="med"/>
          </a:ln>
        </p:spPr>
      </p:cxnSp>
      <p:grpSp>
        <p:nvGrpSpPr>
          <p:cNvPr id="7" name="Group 6">
            <a:extLst>
              <a:ext uri="{FF2B5EF4-FFF2-40B4-BE49-F238E27FC236}">
                <a16:creationId xmlns:a16="http://schemas.microsoft.com/office/drawing/2014/main" id="{1BD53FE6-3288-4913-B2E8-0432A3638589}"/>
              </a:ext>
            </a:extLst>
          </p:cNvPr>
          <p:cNvGrpSpPr/>
          <p:nvPr/>
        </p:nvGrpSpPr>
        <p:grpSpPr>
          <a:xfrm>
            <a:off x="9366112" y="6049544"/>
            <a:ext cx="949747" cy="461665"/>
            <a:chOff x="4215786" y="840980"/>
            <a:chExt cx="949747" cy="461665"/>
          </a:xfrm>
        </p:grpSpPr>
        <p:sp>
          <p:nvSpPr>
            <p:cNvPr id="11" name="TextBox 10">
              <a:extLst>
                <a:ext uri="{FF2B5EF4-FFF2-40B4-BE49-F238E27FC236}">
                  <a16:creationId xmlns:a16="http://schemas.microsoft.com/office/drawing/2014/main" id="{4C0B127D-A82C-72BE-B071-5C6BF0B9AC9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2" name="Picture 11" descr="Logo&#10;&#10;Description automatically generated with medium confidence">
              <a:extLst>
                <a:ext uri="{FF2B5EF4-FFF2-40B4-BE49-F238E27FC236}">
                  <a16:creationId xmlns:a16="http://schemas.microsoft.com/office/drawing/2014/main" id="{7D6FC772-7B77-9286-95DD-24555B47511D}"/>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3" name="Group 12">
            <a:extLst>
              <a:ext uri="{FF2B5EF4-FFF2-40B4-BE49-F238E27FC236}">
                <a16:creationId xmlns:a16="http://schemas.microsoft.com/office/drawing/2014/main" id="{37D1EDF6-3C8C-B6A1-D394-16CCCDDA06AE}"/>
              </a:ext>
            </a:extLst>
          </p:cNvPr>
          <p:cNvGrpSpPr/>
          <p:nvPr/>
        </p:nvGrpSpPr>
        <p:grpSpPr>
          <a:xfrm>
            <a:off x="1996453" y="3036367"/>
            <a:ext cx="949747" cy="461665"/>
            <a:chOff x="4215786" y="840980"/>
            <a:chExt cx="949747" cy="461665"/>
          </a:xfrm>
        </p:grpSpPr>
        <p:sp>
          <p:nvSpPr>
            <p:cNvPr id="18" name="TextBox 17">
              <a:extLst>
                <a:ext uri="{FF2B5EF4-FFF2-40B4-BE49-F238E27FC236}">
                  <a16:creationId xmlns:a16="http://schemas.microsoft.com/office/drawing/2014/main" id="{123E87C5-3E82-51F0-10E2-C1864F9646EC}"/>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9" name="Picture 18" descr="Logo&#10;&#10;Description automatically generated with medium confidence">
              <a:extLst>
                <a:ext uri="{FF2B5EF4-FFF2-40B4-BE49-F238E27FC236}">
                  <a16:creationId xmlns:a16="http://schemas.microsoft.com/office/drawing/2014/main" id="{EC3814C8-B45E-57E2-1630-25C18F378969}"/>
                </a:ext>
              </a:extLst>
            </p:cNvPr>
            <p:cNvPicPr>
              <a:picLocks noChangeAspect="1"/>
            </p:cNvPicPr>
            <p:nvPr/>
          </p:nvPicPr>
          <p:blipFill>
            <a:blip r:embed="rId9"/>
            <a:stretch>
              <a:fillRect/>
            </a:stretch>
          </p:blipFill>
          <p:spPr>
            <a:xfrm>
              <a:off x="4690659" y="1017404"/>
              <a:ext cx="390405" cy="280604"/>
            </a:xfrm>
            <a:prstGeom prst="rect">
              <a:avLst/>
            </a:prstGeom>
          </p:spPr>
        </p:pic>
      </p:grpSp>
      <p:grpSp>
        <p:nvGrpSpPr>
          <p:cNvPr id="20" name="Group 19">
            <a:extLst>
              <a:ext uri="{FF2B5EF4-FFF2-40B4-BE49-F238E27FC236}">
                <a16:creationId xmlns:a16="http://schemas.microsoft.com/office/drawing/2014/main" id="{DAE72C31-48B1-672F-9C3E-15DA3BB72CCF}"/>
              </a:ext>
            </a:extLst>
          </p:cNvPr>
          <p:cNvGrpSpPr/>
          <p:nvPr/>
        </p:nvGrpSpPr>
        <p:grpSpPr>
          <a:xfrm>
            <a:off x="9092358" y="2520244"/>
            <a:ext cx="949747" cy="461665"/>
            <a:chOff x="4215786" y="840980"/>
            <a:chExt cx="949747" cy="461665"/>
          </a:xfrm>
        </p:grpSpPr>
        <p:sp>
          <p:nvSpPr>
            <p:cNvPr id="22" name="TextBox 21">
              <a:extLst>
                <a:ext uri="{FF2B5EF4-FFF2-40B4-BE49-F238E27FC236}">
                  <a16:creationId xmlns:a16="http://schemas.microsoft.com/office/drawing/2014/main" id="{4ED50CA8-F125-02A3-BC01-4A6FEE9E0E73}"/>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23" name="Picture 22" descr="Logo&#10;&#10;Description automatically generated with medium confidence">
              <a:extLst>
                <a:ext uri="{FF2B5EF4-FFF2-40B4-BE49-F238E27FC236}">
                  <a16:creationId xmlns:a16="http://schemas.microsoft.com/office/drawing/2014/main" id="{D14AE1CA-6E8B-1DAB-4E1B-A81894B680A3}"/>
                </a:ext>
              </a:extLst>
            </p:cNvPr>
            <p:cNvPicPr>
              <a:picLocks noChangeAspect="1"/>
            </p:cNvPicPr>
            <p:nvPr/>
          </p:nvPicPr>
          <p:blipFill>
            <a:blip r:embed="rId9"/>
            <a:stretch>
              <a:fillRect/>
            </a:stretch>
          </p:blipFill>
          <p:spPr>
            <a:xfrm>
              <a:off x="4686965" y="1012776"/>
              <a:ext cx="390405" cy="280604"/>
            </a:xfrm>
            <a:prstGeom prst="rect">
              <a:avLst/>
            </a:prstGeom>
          </p:spPr>
        </p:pic>
      </p:grpSp>
      <p:pic>
        <p:nvPicPr>
          <p:cNvPr id="26" name="Picture 25">
            <a:extLst>
              <a:ext uri="{FF2B5EF4-FFF2-40B4-BE49-F238E27FC236}">
                <a16:creationId xmlns:a16="http://schemas.microsoft.com/office/drawing/2014/main" id="{30FB9882-80EF-E373-D0AB-90F41D399862}"/>
              </a:ext>
            </a:extLst>
          </p:cNvPr>
          <p:cNvPicPr>
            <a:picLocks noChangeAspect="1"/>
          </p:cNvPicPr>
          <p:nvPr/>
        </p:nvPicPr>
        <p:blipFill rotWithShape="1">
          <a:blip r:embed="rId10"/>
          <a:srcRect t="6263"/>
          <a:stretch/>
        </p:blipFill>
        <p:spPr>
          <a:xfrm>
            <a:off x="9138230" y="4274984"/>
            <a:ext cx="2844747" cy="1713500"/>
          </a:xfrm>
          <a:prstGeom prst="rect">
            <a:avLst/>
          </a:prstGeom>
        </p:spPr>
      </p:pic>
      <p:sp>
        <p:nvSpPr>
          <p:cNvPr id="3" name="Google Shape;413;p42">
            <a:extLst>
              <a:ext uri="{FF2B5EF4-FFF2-40B4-BE49-F238E27FC236}">
                <a16:creationId xmlns:a16="http://schemas.microsoft.com/office/drawing/2014/main" id="{E31D7AE6-2159-8F8F-3502-BB27B7456BBC}"/>
              </a:ext>
            </a:extLst>
          </p:cNvPr>
          <p:cNvSpPr/>
          <p:nvPr/>
        </p:nvSpPr>
        <p:spPr>
          <a:xfrm>
            <a:off x="3299983" y="39680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25" name="Google Shape;414;p42">
            <a:extLst>
              <a:ext uri="{FF2B5EF4-FFF2-40B4-BE49-F238E27FC236}">
                <a16:creationId xmlns:a16="http://schemas.microsoft.com/office/drawing/2014/main" id="{EF5FD137-BD9D-3174-D3B4-04AAC2D22C45}"/>
              </a:ext>
            </a:extLst>
          </p:cNvPr>
          <p:cNvSpPr/>
          <p:nvPr/>
        </p:nvSpPr>
        <p:spPr>
          <a:xfrm flipH="1">
            <a:off x="6162910" y="396805"/>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pic>
        <p:nvPicPr>
          <p:cNvPr id="3074" name="Picture 2" descr="California EIC consortium logo | 2023 National Nuclear Physics Summer School">
            <a:extLst>
              <a:ext uri="{FF2B5EF4-FFF2-40B4-BE49-F238E27FC236}">
                <a16:creationId xmlns:a16="http://schemas.microsoft.com/office/drawing/2014/main" id="{3F0B1AAF-0307-1465-0428-C95A994C17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0067" y="1666396"/>
            <a:ext cx="2465000" cy="796953"/>
          </a:xfrm>
          <a:prstGeom prst="rect">
            <a:avLst/>
          </a:prstGeom>
          <a:solidFill>
            <a:schemeClr val="bg1"/>
          </a:solidFill>
          <a:ln>
            <a:solidFill>
              <a:schemeClr val="tx1"/>
            </a:solidFill>
          </a:ln>
        </p:spPr>
      </p:pic>
    </p:spTree>
    <p:extLst>
      <p:ext uri="{BB962C8B-B14F-4D97-AF65-F5344CB8AC3E}">
        <p14:creationId xmlns:p14="http://schemas.microsoft.com/office/powerpoint/2010/main" val="3432500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41185E15-88EF-050A-7F53-1064E2703D71}"/>
              </a:ext>
            </a:extLst>
          </p:cNvPr>
          <p:cNvPicPr>
            <a:picLocks noChangeAspect="1"/>
          </p:cNvPicPr>
          <p:nvPr/>
        </p:nvPicPr>
        <p:blipFill>
          <a:blip r:embed="rId2"/>
          <a:stretch>
            <a:fillRect/>
          </a:stretch>
        </p:blipFill>
        <p:spPr>
          <a:xfrm>
            <a:off x="1948157" y="2034973"/>
            <a:ext cx="5897733" cy="4445615"/>
          </a:xfrm>
          <a:prstGeom prst="rect">
            <a:avLst/>
          </a:prstGeom>
        </p:spPr>
      </p:pic>
      <p:sp>
        <p:nvSpPr>
          <p:cNvPr id="2" name="Title 1">
            <a:extLst>
              <a:ext uri="{FF2B5EF4-FFF2-40B4-BE49-F238E27FC236}">
                <a16:creationId xmlns:a16="http://schemas.microsoft.com/office/drawing/2014/main" id="{84C842AB-675D-974C-BDDB-33FB7587BC5E}"/>
              </a:ext>
            </a:extLst>
          </p:cNvPr>
          <p:cNvSpPr>
            <a:spLocks noGrp="1"/>
          </p:cNvSpPr>
          <p:nvPr>
            <p:ph type="title"/>
          </p:nvPr>
        </p:nvSpPr>
        <p:spPr>
          <a:xfrm>
            <a:off x="191144" y="280226"/>
            <a:ext cx="11552663" cy="720960"/>
          </a:xfrm>
        </p:spPr>
        <p:txBody>
          <a:bodyPr>
            <a:normAutofit/>
          </a:bodyPr>
          <a:lstStyle/>
          <a:p>
            <a:r>
              <a:rPr lang="en-US" b="1" dirty="0">
                <a:solidFill>
                  <a:schemeClr val="accent1"/>
                </a:solidFill>
              </a:rPr>
              <a:t>Far-Forward and Far-Backward Detectors</a:t>
            </a:r>
          </a:p>
        </p:txBody>
      </p:sp>
      <p:cxnSp>
        <p:nvCxnSpPr>
          <p:cNvPr id="20" name="Straight Arrow Connector 19">
            <a:extLst>
              <a:ext uri="{FF2B5EF4-FFF2-40B4-BE49-F238E27FC236}">
                <a16:creationId xmlns:a16="http://schemas.microsoft.com/office/drawing/2014/main" id="{F6B6B86E-B741-FD4D-B064-5F5DC9046A51}"/>
              </a:ext>
            </a:extLst>
          </p:cNvPr>
          <p:cNvCxnSpPr>
            <a:cxnSpLocks/>
          </p:cNvCxnSpPr>
          <p:nvPr/>
        </p:nvCxnSpPr>
        <p:spPr>
          <a:xfrm flipV="1">
            <a:off x="5509910" y="2261175"/>
            <a:ext cx="570102" cy="932141"/>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7D0211-7087-1A49-BC47-F1295EAA878E}"/>
              </a:ext>
            </a:extLst>
          </p:cNvPr>
          <p:cNvCxnSpPr>
            <a:cxnSpLocks/>
          </p:cNvCxnSpPr>
          <p:nvPr/>
        </p:nvCxnSpPr>
        <p:spPr>
          <a:xfrm flipH="1" flipV="1">
            <a:off x="4292363" y="2339805"/>
            <a:ext cx="643003" cy="89428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EACB94D-1B3A-D18E-E84D-EF6C2290D08A}"/>
              </a:ext>
            </a:extLst>
          </p:cNvPr>
          <p:cNvSpPr/>
          <p:nvPr/>
        </p:nvSpPr>
        <p:spPr>
          <a:xfrm rot="19686176">
            <a:off x="3381092" y="3269322"/>
            <a:ext cx="1521195" cy="1448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EB212D-7FC8-7ACB-93D3-B8F092381D85}"/>
              </a:ext>
            </a:extLst>
          </p:cNvPr>
          <p:cNvSpPr txBox="1"/>
          <p:nvPr/>
        </p:nvSpPr>
        <p:spPr>
          <a:xfrm>
            <a:off x="144970" y="4328495"/>
            <a:ext cx="2156438" cy="1754326"/>
          </a:xfrm>
          <a:prstGeom prst="rect">
            <a:avLst/>
          </a:prstGeom>
          <a:noFill/>
        </p:spPr>
        <p:txBody>
          <a:bodyPr wrap="square" rtlCol="0">
            <a:spAutoFit/>
          </a:bodyPr>
          <a:lstStyle/>
          <a:p>
            <a:r>
              <a:rPr lang="en-US" b="1" dirty="0">
                <a:solidFill>
                  <a:schemeClr val="bg2">
                    <a:lumMod val="50000"/>
                  </a:schemeClr>
                </a:solidFill>
              </a:rPr>
              <a:t>Far-Backward Detectors</a:t>
            </a:r>
          </a:p>
          <a:p>
            <a:pPr marL="285750" indent="-285750">
              <a:buFont typeface="Arial" panose="020B0604020202020204" pitchFamily="34" charset="0"/>
              <a:buChar char="•"/>
            </a:pPr>
            <a:r>
              <a:rPr lang="en-US" dirty="0"/>
              <a:t>Luminosity monitor</a:t>
            </a:r>
          </a:p>
          <a:p>
            <a:pPr marL="285750" indent="-285750">
              <a:buFont typeface="Arial" panose="020B0604020202020204" pitchFamily="34" charset="0"/>
              <a:buChar char="•"/>
            </a:pPr>
            <a:r>
              <a:rPr lang="en-US" dirty="0"/>
              <a:t>Low-Q</a:t>
            </a:r>
            <a:r>
              <a:rPr lang="en-US" baseline="30000" dirty="0"/>
              <a:t>2</a:t>
            </a:r>
            <a:r>
              <a:rPr lang="en-US" dirty="0"/>
              <a:t> Tagging Detectors</a:t>
            </a:r>
          </a:p>
        </p:txBody>
      </p:sp>
      <p:cxnSp>
        <p:nvCxnSpPr>
          <p:cNvPr id="9" name="Straight Arrow Connector 8">
            <a:extLst>
              <a:ext uri="{FF2B5EF4-FFF2-40B4-BE49-F238E27FC236}">
                <a16:creationId xmlns:a16="http://schemas.microsoft.com/office/drawing/2014/main" id="{2915AF05-B64E-97B9-632C-295AE10D9AA8}"/>
              </a:ext>
            </a:extLst>
          </p:cNvPr>
          <p:cNvCxnSpPr>
            <a:cxnSpLocks/>
          </p:cNvCxnSpPr>
          <p:nvPr/>
        </p:nvCxnSpPr>
        <p:spPr>
          <a:xfrm flipH="1">
            <a:off x="2487551" y="4212110"/>
            <a:ext cx="830483" cy="263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914D68E-D98B-E560-B796-6EC991EF3BB0}"/>
              </a:ext>
            </a:extLst>
          </p:cNvPr>
          <p:cNvSpPr/>
          <p:nvPr/>
        </p:nvSpPr>
        <p:spPr>
          <a:xfrm rot="1558022">
            <a:off x="5200343" y="4112858"/>
            <a:ext cx="2277214" cy="9978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641634-6EB3-69AE-5CBE-38572D590B21}"/>
              </a:ext>
            </a:extLst>
          </p:cNvPr>
          <p:cNvPicPr>
            <a:picLocks noChangeAspect="1"/>
          </p:cNvPicPr>
          <p:nvPr/>
        </p:nvPicPr>
        <p:blipFill>
          <a:blip r:embed="rId3"/>
          <a:stretch>
            <a:fillRect/>
          </a:stretch>
        </p:blipFill>
        <p:spPr>
          <a:xfrm>
            <a:off x="6434608" y="1299081"/>
            <a:ext cx="5686359" cy="2926553"/>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F44F58E-107B-FCD5-F3DF-7917628B6C6A}"/>
              </a:ext>
            </a:extLst>
          </p:cNvPr>
          <p:cNvSpPr/>
          <p:nvPr/>
        </p:nvSpPr>
        <p:spPr>
          <a:xfrm>
            <a:off x="11419066" y="3455688"/>
            <a:ext cx="701901" cy="76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93FEC28C-A5B2-D8CD-61E3-34F56E938938}"/>
              </a:ext>
            </a:extLst>
          </p:cNvPr>
          <p:cNvCxnSpPr>
            <a:cxnSpLocks/>
          </p:cNvCxnSpPr>
          <p:nvPr/>
        </p:nvCxnSpPr>
        <p:spPr>
          <a:xfrm>
            <a:off x="7499429" y="4919874"/>
            <a:ext cx="13722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789F70-EF0F-2060-1F6E-B33DF38CFEBB}"/>
              </a:ext>
            </a:extLst>
          </p:cNvPr>
          <p:cNvSpPr txBox="1"/>
          <p:nvPr/>
        </p:nvSpPr>
        <p:spPr>
          <a:xfrm>
            <a:off x="9088448" y="4681756"/>
            <a:ext cx="2905008" cy="1754326"/>
          </a:xfrm>
          <a:prstGeom prst="rect">
            <a:avLst/>
          </a:prstGeom>
          <a:noFill/>
        </p:spPr>
        <p:txBody>
          <a:bodyPr wrap="square" rtlCol="0">
            <a:spAutoFit/>
          </a:bodyPr>
          <a:lstStyle/>
          <a:p>
            <a:r>
              <a:rPr lang="en-US" b="1" dirty="0">
                <a:solidFill>
                  <a:schemeClr val="bg2">
                    <a:lumMod val="50000"/>
                  </a:schemeClr>
                </a:solidFill>
              </a:rPr>
              <a:t>Far-Forward Detectors</a:t>
            </a:r>
          </a:p>
          <a:p>
            <a:pPr marL="285750" indent="-285750">
              <a:buFont typeface="Arial" panose="020B0604020202020204" pitchFamily="34" charset="0"/>
              <a:buChar char="•"/>
            </a:pPr>
            <a:r>
              <a:rPr lang="en-US" dirty="0"/>
              <a:t>B0 Tracking and Photon Detection</a:t>
            </a:r>
          </a:p>
          <a:p>
            <a:pPr marL="285750" indent="-285750">
              <a:buFont typeface="Arial" panose="020B0604020202020204" pitchFamily="34" charset="0"/>
              <a:buChar char="•"/>
            </a:pPr>
            <a:r>
              <a:rPr lang="en-US" dirty="0"/>
              <a:t>Roman Pots and Off-Momentum Detectors</a:t>
            </a:r>
          </a:p>
          <a:p>
            <a:pPr marL="285750" indent="-285750">
              <a:buFont typeface="Arial" panose="020B0604020202020204" pitchFamily="34" charset="0"/>
              <a:buChar char="•"/>
            </a:pPr>
            <a:r>
              <a:rPr lang="en-US" dirty="0"/>
              <a:t>Zero-Degree Calorimeter</a:t>
            </a:r>
          </a:p>
        </p:txBody>
      </p:sp>
      <p:pic>
        <p:nvPicPr>
          <p:cNvPr id="32" name="Picture 2">
            <a:extLst>
              <a:ext uri="{FF2B5EF4-FFF2-40B4-BE49-F238E27FC236}">
                <a16:creationId xmlns:a16="http://schemas.microsoft.com/office/drawing/2014/main" id="{FAC55024-A1EA-56A7-0A92-C848B94E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506" y="1537791"/>
            <a:ext cx="1669219" cy="12999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A04B2C-3469-29AB-7536-A3B6B8ACD7DD}"/>
              </a:ext>
            </a:extLst>
          </p:cNvPr>
          <p:cNvSpPr txBox="1"/>
          <p:nvPr/>
        </p:nvSpPr>
        <p:spPr>
          <a:xfrm>
            <a:off x="8277725" y="1436996"/>
            <a:ext cx="728552" cy="461665"/>
          </a:xfrm>
          <a:prstGeom prst="rect">
            <a:avLst/>
          </a:prstGeom>
          <a:noFill/>
        </p:spPr>
        <p:txBody>
          <a:bodyPr wrap="square" rtlCol="0">
            <a:spAutoFit/>
          </a:bodyPr>
          <a:lstStyle/>
          <a:p>
            <a:r>
              <a:rPr lang="en-US" sz="1200" dirty="0"/>
              <a:t>PbW04 EMCAL</a:t>
            </a:r>
          </a:p>
        </p:txBody>
      </p:sp>
      <p:cxnSp>
        <p:nvCxnSpPr>
          <p:cNvPr id="29" name="Straight Arrow Connector 28">
            <a:extLst>
              <a:ext uri="{FF2B5EF4-FFF2-40B4-BE49-F238E27FC236}">
                <a16:creationId xmlns:a16="http://schemas.microsoft.com/office/drawing/2014/main" id="{190F5C26-E26E-7A04-F45A-49B23AD55D64}"/>
              </a:ext>
            </a:extLst>
          </p:cNvPr>
          <p:cNvCxnSpPr>
            <a:cxnSpLocks/>
          </p:cNvCxnSpPr>
          <p:nvPr/>
        </p:nvCxnSpPr>
        <p:spPr>
          <a:xfrm>
            <a:off x="4358240" y="1175084"/>
            <a:ext cx="1595090" cy="0"/>
          </a:xfrm>
          <a:prstGeom prst="straightConnector1">
            <a:avLst/>
          </a:prstGeom>
          <a:ln w="127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982A09-F0C6-C7C3-6DDF-599B69045117}"/>
              </a:ext>
            </a:extLst>
          </p:cNvPr>
          <p:cNvSpPr txBox="1"/>
          <p:nvPr/>
        </p:nvSpPr>
        <p:spPr>
          <a:xfrm>
            <a:off x="4897023" y="965025"/>
            <a:ext cx="637107" cy="246221"/>
          </a:xfrm>
          <a:prstGeom prst="rect">
            <a:avLst/>
          </a:prstGeom>
          <a:noFill/>
        </p:spPr>
        <p:txBody>
          <a:bodyPr wrap="square" rtlCol="0">
            <a:spAutoFit/>
          </a:bodyPr>
          <a:lstStyle/>
          <a:p>
            <a:r>
              <a:rPr lang="en-US" sz="1000" dirty="0"/>
              <a:t>8.5m</a:t>
            </a:r>
          </a:p>
        </p:txBody>
      </p:sp>
      <p:cxnSp>
        <p:nvCxnSpPr>
          <p:cNvPr id="18" name="Straight Arrow Connector 17">
            <a:extLst>
              <a:ext uri="{FF2B5EF4-FFF2-40B4-BE49-F238E27FC236}">
                <a16:creationId xmlns:a16="http://schemas.microsoft.com/office/drawing/2014/main" id="{970A4C61-40CC-46CC-8119-83A0A284DDFC}"/>
              </a:ext>
            </a:extLst>
          </p:cNvPr>
          <p:cNvCxnSpPr>
            <a:cxnSpLocks/>
          </p:cNvCxnSpPr>
          <p:nvPr/>
        </p:nvCxnSpPr>
        <p:spPr>
          <a:xfrm flipH="1">
            <a:off x="7542440" y="1663463"/>
            <a:ext cx="643114" cy="356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9D66C8-B938-49E5-B52D-2C1A46916F4B}"/>
              </a:ext>
            </a:extLst>
          </p:cNvPr>
          <p:cNvSpPr txBox="1"/>
          <p:nvPr/>
        </p:nvSpPr>
        <p:spPr>
          <a:xfrm>
            <a:off x="8254078" y="1983482"/>
            <a:ext cx="1126044" cy="307777"/>
          </a:xfrm>
          <a:prstGeom prst="rect">
            <a:avLst/>
          </a:prstGeom>
          <a:noFill/>
        </p:spPr>
        <p:txBody>
          <a:bodyPr wrap="square" rtlCol="0">
            <a:spAutoFit/>
          </a:bodyPr>
          <a:lstStyle/>
          <a:p>
            <a:r>
              <a:rPr lang="en-US" sz="1400" dirty="0"/>
              <a:t>Si Tracking</a:t>
            </a:r>
          </a:p>
        </p:txBody>
      </p:sp>
      <p:cxnSp>
        <p:nvCxnSpPr>
          <p:cNvPr id="35" name="Straight Arrow Connector 34">
            <a:extLst>
              <a:ext uri="{FF2B5EF4-FFF2-40B4-BE49-F238E27FC236}">
                <a16:creationId xmlns:a16="http://schemas.microsoft.com/office/drawing/2014/main" id="{F9225DB1-DE55-4413-A49B-7FEFF2A0530B}"/>
              </a:ext>
            </a:extLst>
          </p:cNvPr>
          <p:cNvCxnSpPr>
            <a:cxnSpLocks/>
            <a:stCxn id="22" idx="1"/>
          </p:cNvCxnSpPr>
          <p:nvPr/>
        </p:nvCxnSpPr>
        <p:spPr>
          <a:xfrm flipH="1">
            <a:off x="7904212" y="2137371"/>
            <a:ext cx="349866"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0E72B28-DB96-4B82-BD0E-2A102B3EC44A}"/>
              </a:ext>
            </a:extLst>
          </p:cNvPr>
          <p:cNvSpPr>
            <a:spLocks noGrp="1"/>
          </p:cNvSpPr>
          <p:nvPr>
            <p:ph type="dt" sz="half" idx="10"/>
          </p:nvPr>
        </p:nvSpPr>
        <p:spPr/>
        <p:txBody>
          <a:bodyPr/>
          <a:lstStyle/>
          <a:p>
            <a:r>
              <a:rPr lang="en-US"/>
              <a:t>8/14/2024</a:t>
            </a:r>
            <a:endParaRPr lang="en-US" dirty="0"/>
          </a:p>
        </p:txBody>
      </p:sp>
      <p:sp>
        <p:nvSpPr>
          <p:cNvPr id="14" name="Footer Placeholder 13">
            <a:extLst>
              <a:ext uri="{FF2B5EF4-FFF2-40B4-BE49-F238E27FC236}">
                <a16:creationId xmlns:a16="http://schemas.microsoft.com/office/drawing/2014/main" id="{55C739F6-866F-40CD-ACBA-D8EEBAC877AA}"/>
              </a:ext>
            </a:extLst>
          </p:cNvPr>
          <p:cNvSpPr>
            <a:spLocks noGrp="1"/>
          </p:cNvSpPr>
          <p:nvPr>
            <p:ph type="ftr" sz="quarter" idx="11"/>
          </p:nvPr>
        </p:nvSpPr>
        <p:spPr/>
        <p:txBody>
          <a:bodyPr/>
          <a:lstStyle/>
          <a:p>
            <a:r>
              <a:rPr lang="en-US"/>
              <a:t>CA Consortium Meeting - UC Davis</a:t>
            </a:r>
            <a:endParaRPr lang="en-US" dirty="0"/>
          </a:p>
        </p:txBody>
      </p:sp>
      <p:sp>
        <p:nvSpPr>
          <p:cNvPr id="15" name="Slide Number Placeholder 14">
            <a:extLst>
              <a:ext uri="{FF2B5EF4-FFF2-40B4-BE49-F238E27FC236}">
                <a16:creationId xmlns:a16="http://schemas.microsoft.com/office/drawing/2014/main" id="{8AC53C80-644D-4D84-A3AE-328F547DEAD9}"/>
              </a:ext>
            </a:extLst>
          </p:cNvPr>
          <p:cNvSpPr>
            <a:spLocks noGrp="1"/>
          </p:cNvSpPr>
          <p:nvPr>
            <p:ph type="sldNum" sz="quarter" idx="12"/>
          </p:nvPr>
        </p:nvSpPr>
        <p:spPr/>
        <p:txBody>
          <a:bodyPr/>
          <a:lstStyle/>
          <a:p>
            <a:fld id="{00A14187-AF44-4271-AA62-1C5C376B8E74}" type="slidenum">
              <a:rPr lang="en-US" smtClean="0"/>
              <a:t>17</a:t>
            </a:fld>
            <a:endParaRPr lang="en-US" dirty="0"/>
          </a:p>
        </p:txBody>
      </p:sp>
      <p:pic>
        <p:nvPicPr>
          <p:cNvPr id="3" name="Google Shape;433;p43">
            <a:extLst>
              <a:ext uri="{FF2B5EF4-FFF2-40B4-BE49-F238E27FC236}">
                <a16:creationId xmlns:a16="http://schemas.microsoft.com/office/drawing/2014/main" id="{BA96F37B-5C7E-487A-8284-1369AC46D55A}"/>
              </a:ext>
            </a:extLst>
          </p:cNvPr>
          <p:cNvPicPr preferRelativeResize="0"/>
          <p:nvPr/>
        </p:nvPicPr>
        <p:blipFill>
          <a:blip r:embed="rId5">
            <a:alphaModFix/>
          </a:blip>
          <a:stretch>
            <a:fillRect/>
          </a:stretch>
        </p:blipFill>
        <p:spPr>
          <a:xfrm>
            <a:off x="372288" y="1001186"/>
            <a:ext cx="2490801" cy="2775114"/>
          </a:xfrm>
          <a:prstGeom prst="rect">
            <a:avLst/>
          </a:prstGeom>
          <a:noFill/>
          <a:ln w="9525" cap="flat" cmpd="sng">
            <a:solidFill>
              <a:schemeClr val="dk2"/>
            </a:solidFill>
            <a:prstDash val="solid"/>
            <a:round/>
            <a:headEnd type="none" w="sm" len="sm"/>
            <a:tailEnd type="none" w="sm" len="sm"/>
          </a:ln>
        </p:spPr>
      </p:pic>
      <p:pic>
        <p:nvPicPr>
          <p:cNvPr id="8" name="Picture 7" descr="A blue and purple tube&#10;&#10;Description automatically generated">
            <a:extLst>
              <a:ext uri="{FF2B5EF4-FFF2-40B4-BE49-F238E27FC236}">
                <a16:creationId xmlns:a16="http://schemas.microsoft.com/office/drawing/2014/main" id="{776BA563-94E1-61EC-1849-13528DDB72EF}"/>
              </a:ext>
            </a:extLst>
          </p:cNvPr>
          <p:cNvPicPr>
            <a:picLocks noChangeAspect="1"/>
          </p:cNvPicPr>
          <p:nvPr/>
        </p:nvPicPr>
        <p:blipFill>
          <a:blip r:embed="rId6"/>
          <a:stretch>
            <a:fillRect/>
          </a:stretch>
        </p:blipFill>
        <p:spPr>
          <a:xfrm>
            <a:off x="4204096" y="1246506"/>
            <a:ext cx="1996222" cy="1131192"/>
          </a:xfrm>
          <a:prstGeom prst="rect">
            <a:avLst/>
          </a:prstGeom>
        </p:spPr>
      </p:pic>
      <p:grpSp>
        <p:nvGrpSpPr>
          <p:cNvPr id="25" name="Group 24">
            <a:extLst>
              <a:ext uri="{FF2B5EF4-FFF2-40B4-BE49-F238E27FC236}">
                <a16:creationId xmlns:a16="http://schemas.microsoft.com/office/drawing/2014/main" id="{38DEB658-0152-DCA1-E95F-8801B78DC136}"/>
              </a:ext>
            </a:extLst>
          </p:cNvPr>
          <p:cNvGrpSpPr/>
          <p:nvPr/>
        </p:nvGrpSpPr>
        <p:grpSpPr>
          <a:xfrm>
            <a:off x="5725117" y="265726"/>
            <a:ext cx="6282472" cy="3163274"/>
            <a:chOff x="5725117" y="265726"/>
            <a:chExt cx="6282472" cy="3163274"/>
          </a:xfrm>
        </p:grpSpPr>
        <p:grpSp>
          <p:nvGrpSpPr>
            <p:cNvPr id="24" name="Group 23">
              <a:extLst>
                <a:ext uri="{FF2B5EF4-FFF2-40B4-BE49-F238E27FC236}">
                  <a16:creationId xmlns:a16="http://schemas.microsoft.com/office/drawing/2014/main" id="{10409EA7-CE06-313E-FF08-A2507C70B77A}"/>
                </a:ext>
              </a:extLst>
            </p:cNvPr>
            <p:cNvGrpSpPr/>
            <p:nvPr/>
          </p:nvGrpSpPr>
          <p:grpSpPr>
            <a:xfrm>
              <a:off x="5725117" y="1120676"/>
              <a:ext cx="6094595" cy="2308324"/>
              <a:chOff x="5725117" y="1120676"/>
              <a:chExt cx="6094595" cy="2308324"/>
            </a:xfrm>
          </p:grpSpPr>
          <p:sp>
            <p:nvSpPr>
              <p:cNvPr id="4" name="Oval 3">
                <a:extLst>
                  <a:ext uri="{FF2B5EF4-FFF2-40B4-BE49-F238E27FC236}">
                    <a16:creationId xmlns:a16="http://schemas.microsoft.com/office/drawing/2014/main" id="{A65413F5-B3BD-CB69-9966-6F486EE3122C}"/>
                  </a:ext>
                </a:extLst>
              </p:cNvPr>
              <p:cNvSpPr/>
              <p:nvPr/>
            </p:nvSpPr>
            <p:spPr>
              <a:xfrm>
                <a:off x="10339754" y="1211246"/>
                <a:ext cx="1479958" cy="46166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9C1492F-FB2F-38DF-DB5C-462CF2D73DD9}"/>
                  </a:ext>
                </a:extLst>
              </p:cNvPr>
              <p:cNvSpPr txBox="1"/>
              <p:nvPr/>
            </p:nvSpPr>
            <p:spPr>
              <a:xfrm>
                <a:off x="5725117" y="1120676"/>
                <a:ext cx="4313382" cy="2308324"/>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t>Status and Progress for CALI/ZDC </a:t>
                </a:r>
                <a:br>
                  <a:rPr lang="en-US" dirty="0"/>
                </a:br>
                <a:r>
                  <a:rPr lang="en-US" dirty="0"/>
                  <a:t>test at RHIC – </a:t>
                </a:r>
                <a:r>
                  <a:rPr lang="en-US" dirty="0" err="1"/>
                  <a:t>Weibin</a:t>
                </a:r>
                <a:r>
                  <a:rPr lang="en-US" dirty="0"/>
                  <a:t> Zhang et al.</a:t>
                </a:r>
              </a:p>
              <a:p>
                <a:pPr marL="285750" indent="-285750">
                  <a:buFont typeface="Arial" panose="020B0604020202020204" pitchFamily="34" charset="0"/>
                  <a:buChar char="•"/>
                </a:pPr>
                <a:r>
                  <a:rPr lang="en-US" dirty="0"/>
                  <a:t>Simulations for ZDC prototype </a:t>
                </a:r>
                <a:r>
                  <a:rPr lang="en-US" dirty="0" err="1"/>
                  <a:t>beamtest</a:t>
                </a:r>
                <a:r>
                  <a:rPr lang="en-US" dirty="0"/>
                  <a:t> – Mia Macias</a:t>
                </a:r>
              </a:p>
              <a:p>
                <a:pPr marL="285750" indent="-285750">
                  <a:buFont typeface="Arial" panose="020B0604020202020204" pitchFamily="34" charset="0"/>
                  <a:buChar char="•"/>
                </a:pPr>
                <a:r>
                  <a:rPr lang="en-US" dirty="0"/>
                  <a:t>ML studies on lambda decay for ZDC – Ryan Milton</a:t>
                </a:r>
              </a:p>
              <a:p>
                <a:pPr marL="285750" indent="-285750">
                  <a:buFont typeface="Arial" panose="020B0604020202020204" pitchFamily="34" charset="0"/>
                  <a:buChar char="•"/>
                </a:pPr>
                <a:r>
                  <a:rPr lang="en-US" dirty="0"/>
                  <a:t>Davis Cyclotron Irradiated </a:t>
                </a:r>
                <a:r>
                  <a:rPr lang="en-US" dirty="0" err="1"/>
                  <a:t>SiPM</a:t>
                </a:r>
                <a:r>
                  <a:rPr lang="en-US" dirty="0"/>
                  <a:t> Test and Annealing Studies – Chase Owen</a:t>
                </a:r>
              </a:p>
            </p:txBody>
          </p:sp>
          <p:cxnSp>
            <p:nvCxnSpPr>
              <p:cNvPr id="17" name="Straight Arrow Connector 16">
                <a:extLst>
                  <a:ext uri="{FF2B5EF4-FFF2-40B4-BE49-F238E27FC236}">
                    <a16:creationId xmlns:a16="http://schemas.microsoft.com/office/drawing/2014/main" id="{57AB0B0C-150A-D136-5178-A4E7F9F24D10}"/>
                  </a:ext>
                </a:extLst>
              </p:cNvPr>
              <p:cNvCxnSpPr>
                <a:cxnSpLocks/>
                <a:stCxn id="6" idx="3"/>
              </p:cNvCxnSpPr>
              <p:nvPr/>
            </p:nvCxnSpPr>
            <p:spPr>
              <a:xfrm flipV="1">
                <a:off x="10038499" y="1683319"/>
                <a:ext cx="1103863" cy="591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050" name="Picture 2" descr="California EIC consortium logo | 2023 National Nuclear Physics Summer School">
              <a:extLst>
                <a:ext uri="{FF2B5EF4-FFF2-40B4-BE49-F238E27FC236}">
                  <a16:creationId xmlns:a16="http://schemas.microsoft.com/office/drawing/2014/main" id="{8B7B50D5-7BFC-B4F3-9C1B-55ACB57E1B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6788" y="265726"/>
              <a:ext cx="2490801" cy="8052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631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D2B1-766C-057C-23CD-81B351EE3DF5}"/>
              </a:ext>
            </a:extLst>
          </p:cNvPr>
          <p:cNvSpPr>
            <a:spLocks noGrp="1"/>
          </p:cNvSpPr>
          <p:nvPr>
            <p:ph type="title"/>
          </p:nvPr>
        </p:nvSpPr>
        <p:spPr/>
        <p:txBody>
          <a:bodyPr/>
          <a:lstStyle/>
          <a:p>
            <a:r>
              <a:rPr lang="en-US" b="1" dirty="0">
                <a:solidFill>
                  <a:schemeClr val="accent1"/>
                </a:solidFill>
              </a:rPr>
              <a:t>Physics with </a:t>
            </a:r>
          </a:p>
        </p:txBody>
      </p:sp>
      <p:sp>
        <p:nvSpPr>
          <p:cNvPr id="3" name="Content Placeholder 2">
            <a:extLst>
              <a:ext uri="{FF2B5EF4-FFF2-40B4-BE49-F238E27FC236}">
                <a16:creationId xmlns:a16="http://schemas.microsoft.com/office/drawing/2014/main" id="{B0C2C7C3-64F0-6A2D-038C-1A2D92378583}"/>
              </a:ext>
            </a:extLst>
          </p:cNvPr>
          <p:cNvSpPr>
            <a:spLocks noGrp="1"/>
          </p:cNvSpPr>
          <p:nvPr>
            <p:ph idx="1"/>
          </p:nvPr>
        </p:nvSpPr>
        <p:spPr/>
        <p:txBody>
          <a:bodyPr/>
          <a:lstStyle/>
          <a:p>
            <a:r>
              <a:rPr lang="en-US" dirty="0"/>
              <a:t>Presentations on </a:t>
            </a:r>
            <a:r>
              <a:rPr lang="en-US" dirty="0" err="1"/>
              <a:t>ePIC</a:t>
            </a:r>
            <a:r>
              <a:rPr lang="en-US" dirty="0"/>
              <a:t> Physics:</a:t>
            </a:r>
          </a:p>
        </p:txBody>
      </p:sp>
      <p:sp>
        <p:nvSpPr>
          <p:cNvPr id="4" name="Date Placeholder 3">
            <a:extLst>
              <a:ext uri="{FF2B5EF4-FFF2-40B4-BE49-F238E27FC236}">
                <a16:creationId xmlns:a16="http://schemas.microsoft.com/office/drawing/2014/main" id="{C6FF8F0D-05F8-9568-A94C-13D69AB88E8B}"/>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AB7C43EC-AD88-60AA-14EF-A46E5EF494B8}"/>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1A9C65FD-A55C-3FD2-B631-E1D17B76CEF8}"/>
              </a:ext>
            </a:extLst>
          </p:cNvPr>
          <p:cNvSpPr>
            <a:spLocks noGrp="1"/>
          </p:cNvSpPr>
          <p:nvPr>
            <p:ph type="sldNum" sz="quarter" idx="12"/>
          </p:nvPr>
        </p:nvSpPr>
        <p:spPr/>
        <p:txBody>
          <a:bodyPr/>
          <a:lstStyle/>
          <a:p>
            <a:fld id="{588949A8-7CCD-4D90-AA9A-1451BFC6FB3A}" type="slidenum">
              <a:rPr lang="en-US" smtClean="0"/>
              <a:t>18</a:t>
            </a:fld>
            <a:endParaRPr lang="en-US"/>
          </a:p>
        </p:txBody>
      </p:sp>
      <p:pic>
        <p:nvPicPr>
          <p:cNvPr id="7" name="Picture 6" descr="Logo&#10;&#10;Description automatically generated">
            <a:extLst>
              <a:ext uri="{FF2B5EF4-FFF2-40B4-BE49-F238E27FC236}">
                <a16:creationId xmlns:a16="http://schemas.microsoft.com/office/drawing/2014/main" id="{BCB40BFF-68EE-BB06-3FC5-EDE3A61A1D4C}"/>
              </a:ext>
            </a:extLst>
          </p:cNvPr>
          <p:cNvPicPr>
            <a:picLocks noChangeAspect="1"/>
          </p:cNvPicPr>
          <p:nvPr/>
        </p:nvPicPr>
        <p:blipFill>
          <a:blip r:embed="rId2"/>
          <a:stretch>
            <a:fillRect/>
          </a:stretch>
        </p:blipFill>
        <p:spPr>
          <a:xfrm>
            <a:off x="3696423" y="314334"/>
            <a:ext cx="1804597" cy="1299014"/>
          </a:xfrm>
          <a:prstGeom prst="rect">
            <a:avLst/>
          </a:prstGeom>
        </p:spPr>
      </p:pic>
      <p:pic>
        <p:nvPicPr>
          <p:cNvPr id="9" name="Picture 8" descr="A blue and brown rectangular object with white text&#10;&#10;Description automatically generated">
            <a:extLst>
              <a:ext uri="{FF2B5EF4-FFF2-40B4-BE49-F238E27FC236}">
                <a16:creationId xmlns:a16="http://schemas.microsoft.com/office/drawing/2014/main" id="{3780B3F7-ECA2-3A4B-7290-E4E8434739FB}"/>
              </a:ext>
            </a:extLst>
          </p:cNvPr>
          <p:cNvPicPr>
            <a:picLocks noChangeAspect="1"/>
          </p:cNvPicPr>
          <p:nvPr/>
        </p:nvPicPr>
        <p:blipFill>
          <a:blip r:embed="rId3"/>
          <a:stretch>
            <a:fillRect/>
          </a:stretch>
        </p:blipFill>
        <p:spPr>
          <a:xfrm>
            <a:off x="3068780" y="2551388"/>
            <a:ext cx="6220693" cy="2476846"/>
          </a:xfrm>
          <a:prstGeom prst="rect">
            <a:avLst/>
          </a:prstGeom>
        </p:spPr>
      </p:pic>
    </p:spTree>
    <p:extLst>
      <p:ext uri="{BB962C8B-B14F-4D97-AF65-F5344CB8AC3E}">
        <p14:creationId xmlns:p14="http://schemas.microsoft.com/office/powerpoint/2010/main" val="300635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5003-5E3E-9C92-73FB-8947CB98A9AA}"/>
              </a:ext>
            </a:extLst>
          </p:cNvPr>
          <p:cNvSpPr>
            <a:spLocks noGrp="1"/>
          </p:cNvSpPr>
          <p:nvPr>
            <p:ph type="title"/>
          </p:nvPr>
        </p:nvSpPr>
        <p:spPr/>
        <p:txBody>
          <a:bodyPr/>
          <a:lstStyle/>
          <a:p>
            <a:r>
              <a:rPr lang="en-US" b="1" dirty="0">
                <a:solidFill>
                  <a:schemeClr val="accent1"/>
                </a:solidFill>
              </a:rPr>
              <a:t>Lots of other activity as well…</a:t>
            </a:r>
          </a:p>
        </p:txBody>
      </p:sp>
      <p:sp>
        <p:nvSpPr>
          <p:cNvPr id="3" name="Content Placeholder 2">
            <a:extLst>
              <a:ext uri="{FF2B5EF4-FFF2-40B4-BE49-F238E27FC236}">
                <a16:creationId xmlns:a16="http://schemas.microsoft.com/office/drawing/2014/main" id="{B1455ABE-0FD9-A4A3-663E-FB95A9B654A5}"/>
              </a:ext>
            </a:extLst>
          </p:cNvPr>
          <p:cNvSpPr>
            <a:spLocks noGrp="1"/>
          </p:cNvSpPr>
          <p:nvPr>
            <p:ph idx="1"/>
          </p:nvPr>
        </p:nvSpPr>
        <p:spPr/>
        <p:txBody>
          <a:bodyPr/>
          <a:lstStyle/>
          <a:p>
            <a:r>
              <a:rPr lang="en-US" dirty="0"/>
              <a:t>Progress on collab tools, website</a:t>
            </a:r>
          </a:p>
          <a:p>
            <a:pPr lvl="1"/>
            <a:r>
              <a:rPr lang="en-US" dirty="0"/>
              <a:t>Collaboration database requirements document provided to SDCC</a:t>
            </a:r>
          </a:p>
          <a:p>
            <a:pPr lvl="2"/>
            <a:r>
              <a:rPr lang="en-US" dirty="0">
                <a:hlinkClick r:id="rId2"/>
              </a:rPr>
              <a:t>https://zenodo.org/records/13273309</a:t>
            </a:r>
            <a:endParaRPr lang="en-US" dirty="0"/>
          </a:p>
          <a:p>
            <a:endParaRPr lang="en-US" dirty="0"/>
          </a:p>
          <a:p>
            <a:r>
              <a:rPr lang="en-US" dirty="0"/>
              <a:t>Simulation plot browser is gaining material and functionality</a:t>
            </a:r>
          </a:p>
          <a:p>
            <a:pPr lvl="1"/>
            <a:r>
              <a:rPr lang="en-US" dirty="0">
                <a:hlinkClick r:id="rId3"/>
              </a:rPr>
              <a:t>https://eic.jlab.org/epic/image_browser.html#</a:t>
            </a:r>
            <a:endParaRPr lang="en-US" dirty="0"/>
          </a:p>
          <a:p>
            <a:pPr marL="0" indent="0">
              <a:buNone/>
            </a:pPr>
            <a:endParaRPr lang="en-US" dirty="0"/>
          </a:p>
        </p:txBody>
      </p:sp>
      <p:sp>
        <p:nvSpPr>
          <p:cNvPr id="4" name="Date Placeholder 3">
            <a:extLst>
              <a:ext uri="{FF2B5EF4-FFF2-40B4-BE49-F238E27FC236}">
                <a16:creationId xmlns:a16="http://schemas.microsoft.com/office/drawing/2014/main" id="{D61A5FF2-5269-0102-1931-FAF2B0143712}"/>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31EB81A4-1B7B-0455-F563-F8723322F7EB}"/>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11156E86-3809-EDDC-433D-44F1A90528E4}"/>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373522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l="50409"/>
          <a:stretch/>
        </p:blipFill>
        <p:spPr>
          <a:xfrm>
            <a:off x="416571" y="3322307"/>
            <a:ext cx="2610723" cy="1375920"/>
          </a:xfrm>
          <a:prstGeom prst="rect">
            <a:avLst/>
          </a:prstGeom>
          <a:noFill/>
          <a:ln>
            <a:noFill/>
          </a:ln>
        </p:spPr>
      </p:pic>
      <p:pic>
        <p:nvPicPr>
          <p:cNvPr id="337" name="Google Shape;337;p37"/>
          <p:cNvPicPr preferRelativeResize="0"/>
          <p:nvPr/>
        </p:nvPicPr>
        <p:blipFill rotWithShape="1">
          <a:blip r:embed="rId3">
            <a:alphaModFix/>
          </a:blip>
          <a:srcRect r="48822"/>
          <a:stretch/>
        </p:blipFill>
        <p:spPr>
          <a:xfrm>
            <a:off x="1364400" y="2167200"/>
            <a:ext cx="2694243" cy="1375920"/>
          </a:xfrm>
          <a:prstGeom prst="rect">
            <a:avLst/>
          </a:prstGeom>
          <a:noFill/>
          <a:ln>
            <a:noFill/>
          </a:ln>
        </p:spPr>
      </p:pic>
      <p:pic>
        <p:nvPicPr>
          <p:cNvPr id="338" name="Google Shape;338;p37"/>
          <p:cNvPicPr preferRelativeResize="0"/>
          <p:nvPr/>
        </p:nvPicPr>
        <p:blipFill rotWithShape="1">
          <a:blip r:embed="rId4">
            <a:alphaModFix/>
          </a:blip>
          <a:srcRect/>
          <a:stretch/>
        </p:blipFill>
        <p:spPr>
          <a:xfrm>
            <a:off x="9205917" y="296042"/>
            <a:ext cx="2346841" cy="2029679"/>
          </a:xfrm>
          <a:prstGeom prst="rect">
            <a:avLst/>
          </a:prstGeom>
          <a:noFill/>
          <a:ln>
            <a:noFill/>
          </a:ln>
        </p:spPr>
      </p:pic>
      <p:sp>
        <p:nvSpPr>
          <p:cNvPr id="339" name="Google Shape;339;p37"/>
          <p:cNvSpPr txBox="1"/>
          <p:nvPr/>
        </p:nvSpPr>
        <p:spPr>
          <a:xfrm>
            <a:off x="5018760" y="6311880"/>
            <a:ext cx="2742800" cy="364800"/>
          </a:xfrm>
          <a:prstGeom prst="rect">
            <a:avLst/>
          </a:prstGeom>
          <a:noFill/>
          <a:ln>
            <a:noFill/>
          </a:ln>
        </p:spPr>
        <p:txBody>
          <a:bodyPr spcFirstLastPara="1" wrap="square" lIns="91433" tIns="45700" rIns="91433" bIns="45700" anchor="ctr" anchorCtr="0">
            <a:noAutofit/>
          </a:bodyPr>
          <a:lstStyle/>
          <a:p>
            <a:pPr algn="ctr"/>
            <a:fld id="{00000000-1234-1234-1234-123412341234}" type="slidenum">
              <a:rPr lang="en-US" sz="1200">
                <a:solidFill>
                  <a:srgbClr val="FFFFFF"/>
                </a:solidFill>
                <a:latin typeface="Arial"/>
                <a:ea typeface="Arial"/>
                <a:cs typeface="Arial"/>
                <a:sym typeface="Arial"/>
              </a:rPr>
              <a:pPr algn="ctr"/>
              <a:t>2</a:t>
            </a:fld>
            <a:endParaRPr sz="1200">
              <a:latin typeface="Times New Roman"/>
              <a:ea typeface="Times New Roman"/>
              <a:cs typeface="Times New Roman"/>
              <a:sym typeface="Times New Roman"/>
            </a:endParaRPr>
          </a:p>
        </p:txBody>
      </p:sp>
      <p:sp>
        <p:nvSpPr>
          <p:cNvPr id="341" name="Google Shape;341;p37"/>
          <p:cNvSpPr txBox="1"/>
          <p:nvPr/>
        </p:nvSpPr>
        <p:spPr>
          <a:xfrm>
            <a:off x="378720" y="632073"/>
            <a:ext cx="8676000" cy="5118278"/>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How do the </a:t>
            </a:r>
            <a:r>
              <a:rPr lang="en-US" dirty="0">
                <a:solidFill>
                  <a:srgbClr val="3465A4"/>
                </a:solidFill>
                <a:latin typeface="Roboto"/>
                <a:ea typeface="Roboto"/>
                <a:cs typeface="Roboto"/>
                <a:sym typeface="Roboto"/>
              </a:rPr>
              <a:t>nucleon properties like mass and spin emerge</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from quarks and their interactions?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How are the </a:t>
            </a:r>
            <a:r>
              <a:rPr lang="en-US" dirty="0">
                <a:solidFill>
                  <a:srgbClr val="3465A4"/>
                </a:solidFill>
                <a:latin typeface="Roboto"/>
                <a:ea typeface="Roboto"/>
                <a:cs typeface="Roboto"/>
                <a:sym typeface="Roboto"/>
              </a:rPr>
              <a:t>sea quarks and gluons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distributed in space and momentum</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inside the nucleon? How is </a:t>
            </a:r>
            <a:r>
              <a:rPr lang="en-US" dirty="0">
                <a:solidFill>
                  <a:schemeClr val="accent1"/>
                </a:solidFill>
                <a:latin typeface="Roboto"/>
                <a:ea typeface="Roboto"/>
                <a:cs typeface="Roboto"/>
                <a:sym typeface="Roboto"/>
              </a:rPr>
              <a:t>spin </a:t>
            </a:r>
            <a:r>
              <a:rPr lang="en-US" dirty="0">
                <a:solidFill>
                  <a:srgbClr val="000000"/>
                </a:solidFill>
                <a:latin typeface="Roboto"/>
                <a:ea typeface="Roboto"/>
                <a:cs typeface="Roboto"/>
                <a:sym typeface="Roboto"/>
              </a:rPr>
              <a:t>dynamically generated?</a:t>
            </a:r>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pPr>
              <a:buClr>
                <a:srgbClr val="000000"/>
              </a:buClr>
              <a:buSzPts val="600"/>
            </a:pPr>
            <a:endParaRPr dirty="0">
              <a:latin typeface="Roboto"/>
              <a:ea typeface="Roboto"/>
              <a:cs typeface="Roboto"/>
              <a:sym typeface="Roboto"/>
            </a:endParaRPr>
          </a:p>
          <a:p>
            <a:pPr marL="457189"/>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What is the mechanism through which quark-gluon interactions give rise to </a:t>
            </a:r>
            <a:r>
              <a:rPr lang="en-US" dirty="0">
                <a:solidFill>
                  <a:srgbClr val="3465A4"/>
                </a:solidFill>
                <a:latin typeface="Roboto"/>
                <a:ea typeface="Roboto"/>
                <a:cs typeface="Roboto"/>
                <a:sym typeface="Roboto"/>
              </a:rPr>
              <a:t>nuclear binding</a:t>
            </a:r>
            <a:r>
              <a:rPr lang="en-US" dirty="0">
                <a:solidFill>
                  <a:srgbClr val="000000"/>
                </a:solidFill>
                <a:latin typeface="Roboto"/>
                <a:ea typeface="Roboto"/>
                <a:cs typeface="Roboto"/>
                <a:sym typeface="Roboto"/>
              </a:rPr>
              <a:t>?</a:t>
            </a:r>
          </a:p>
          <a:p>
            <a:pPr marL="220128" indent="-220128">
              <a:buClr>
                <a:srgbClr val="000000"/>
              </a:buClr>
              <a:buSzPts val="600"/>
              <a:buFont typeface="Noto Sans Symbols"/>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Is there a </a:t>
            </a:r>
            <a:r>
              <a:rPr lang="en-US" dirty="0">
                <a:solidFill>
                  <a:srgbClr val="3465A4"/>
                </a:solidFill>
                <a:latin typeface="Roboto"/>
                <a:ea typeface="Roboto"/>
                <a:cs typeface="Roboto"/>
                <a:sym typeface="Roboto"/>
              </a:rPr>
              <a:t>saturation point</a:t>
            </a:r>
            <a:r>
              <a:rPr lang="en-US" dirty="0">
                <a:solidFill>
                  <a:srgbClr val="000000"/>
                </a:solidFill>
                <a:latin typeface="Roboto"/>
                <a:ea typeface="Roboto"/>
                <a:cs typeface="Roboto"/>
                <a:sym typeface="Roboto"/>
              </a:rPr>
              <a:t> for the density of gluons in nuclei at high energies, and does this lead to the </a:t>
            </a:r>
            <a:r>
              <a:rPr lang="en-US" dirty="0">
                <a:solidFill>
                  <a:srgbClr val="3465A4"/>
                </a:solidFill>
                <a:latin typeface="Roboto"/>
                <a:ea typeface="Roboto"/>
                <a:cs typeface="Roboto"/>
                <a:sym typeface="Roboto"/>
              </a:rPr>
              <a:t>formation of gluonic matter</a:t>
            </a:r>
            <a:r>
              <a:rPr lang="en-US" dirty="0">
                <a:solidFill>
                  <a:srgbClr val="000000"/>
                </a:solidFill>
                <a:latin typeface="Roboto"/>
                <a:ea typeface="Roboto"/>
                <a:cs typeface="Roboto"/>
                <a:sym typeface="Roboto"/>
              </a:rPr>
              <a:t> with universal properties across all nuclei, including the proton?</a:t>
            </a:r>
            <a:endParaRPr dirty="0">
              <a:latin typeface="Roboto"/>
              <a:ea typeface="Roboto"/>
              <a:cs typeface="Roboto"/>
              <a:sym typeface="Roboto"/>
            </a:endParaRPr>
          </a:p>
        </p:txBody>
      </p:sp>
      <p:sp>
        <p:nvSpPr>
          <p:cNvPr id="342" name="Google Shape;342;p37"/>
          <p:cNvSpPr txBox="1"/>
          <p:nvPr/>
        </p:nvSpPr>
        <p:spPr>
          <a:xfrm>
            <a:off x="4219978" y="2539467"/>
            <a:ext cx="7332800" cy="1470800"/>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Roboto"/>
              <a:buChar char="●"/>
            </a:pPr>
            <a:r>
              <a:rPr lang="en-US" dirty="0">
                <a:solidFill>
                  <a:srgbClr val="000000"/>
                </a:solidFill>
                <a:latin typeface="Roboto"/>
                <a:ea typeface="Roboto"/>
                <a:cs typeface="Roboto"/>
                <a:sym typeface="Roboto"/>
              </a:rPr>
              <a:t>In what manner do </a:t>
            </a:r>
            <a:r>
              <a:rPr lang="en-US" dirty="0">
                <a:solidFill>
                  <a:srgbClr val="3465A4"/>
                </a:solidFill>
                <a:latin typeface="Roboto"/>
                <a:ea typeface="Roboto"/>
                <a:cs typeface="Roboto"/>
                <a:sym typeface="Roboto"/>
              </a:rPr>
              <a:t>color-charged quarks and gluons</a:t>
            </a:r>
            <a:r>
              <a:rPr lang="en-US" dirty="0">
                <a:solidFill>
                  <a:srgbClr val="000000"/>
                </a:solidFill>
                <a:latin typeface="Roboto"/>
                <a:ea typeface="Roboto"/>
                <a:cs typeface="Roboto"/>
                <a:sym typeface="Roboto"/>
              </a:rPr>
              <a:t>, along with </a:t>
            </a:r>
            <a:r>
              <a:rPr lang="en-US" dirty="0">
                <a:solidFill>
                  <a:srgbClr val="3465A4"/>
                </a:solidFill>
                <a:latin typeface="Roboto"/>
                <a:ea typeface="Roboto"/>
                <a:cs typeface="Roboto"/>
                <a:sym typeface="Roboto"/>
              </a:rPr>
              <a:t>colorless jets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interact with the nuclear medium</a:t>
            </a:r>
            <a:r>
              <a:rPr lang="en-US" dirty="0">
                <a:solidFill>
                  <a:srgbClr val="000000"/>
                </a:solidFill>
                <a:latin typeface="Roboto"/>
                <a:ea typeface="Roboto"/>
                <a:cs typeface="Roboto"/>
                <a:sym typeface="Roboto"/>
              </a:rPr>
              <a:t>? And how do the </a:t>
            </a:r>
            <a:r>
              <a:rPr lang="en-US" dirty="0">
                <a:solidFill>
                  <a:srgbClr val="3465A4"/>
                </a:solidFill>
                <a:latin typeface="Roboto"/>
                <a:ea typeface="Roboto"/>
                <a:cs typeface="Roboto"/>
                <a:sym typeface="Roboto"/>
              </a:rPr>
              <a:t>confined hadronic states </a:t>
            </a:r>
            <a:r>
              <a:rPr lang="en-US" dirty="0">
                <a:solidFill>
                  <a:srgbClr val="000000"/>
                </a:solidFill>
                <a:latin typeface="Roboto"/>
                <a:ea typeface="Roboto"/>
                <a:cs typeface="Roboto"/>
                <a:sym typeface="Roboto"/>
              </a:rPr>
              <a:t>emerge from these quarks and gluons?</a:t>
            </a:r>
          </a:p>
          <a:p>
            <a:pPr marL="220128" indent="-220128">
              <a:buClr>
                <a:srgbClr val="000000"/>
              </a:buClr>
              <a:buSzPts val="600"/>
              <a:buFont typeface="Roboto"/>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impact does a </a:t>
            </a:r>
            <a:r>
              <a:rPr lang="en-US" dirty="0">
                <a:solidFill>
                  <a:srgbClr val="3465A4"/>
                </a:solidFill>
                <a:latin typeface="Roboto"/>
                <a:ea typeface="Roboto"/>
                <a:cs typeface="Roboto"/>
                <a:sym typeface="Roboto"/>
              </a:rPr>
              <a:t>high-density nuclear environment</a:t>
            </a:r>
            <a:r>
              <a:rPr lang="en-US" dirty="0">
                <a:solidFill>
                  <a:srgbClr val="000000"/>
                </a:solidFill>
                <a:latin typeface="Roboto"/>
                <a:ea typeface="Roboto"/>
                <a:cs typeface="Roboto"/>
                <a:sym typeface="Roboto"/>
              </a:rPr>
              <a:t> have on the </a:t>
            </a:r>
            <a:r>
              <a:rPr lang="en-US" dirty="0">
                <a:solidFill>
                  <a:srgbClr val="3465A4"/>
                </a:solidFill>
                <a:latin typeface="Roboto"/>
                <a:ea typeface="Roboto"/>
                <a:cs typeface="Roboto"/>
                <a:sym typeface="Roboto"/>
              </a:rPr>
              <a:t>interactions, correlations, and behaviors of quarks and gluons</a:t>
            </a:r>
            <a:r>
              <a:rPr lang="en-US" dirty="0">
                <a:solidFill>
                  <a:srgbClr val="000000"/>
                </a:solidFill>
                <a:latin typeface="Roboto"/>
                <a:ea typeface="Roboto"/>
                <a:cs typeface="Roboto"/>
                <a:sym typeface="Roboto"/>
              </a:rPr>
              <a:t>?</a:t>
            </a:r>
            <a:endParaRPr lang="en-US" dirty="0">
              <a:latin typeface="Roboto"/>
              <a:ea typeface="Roboto"/>
              <a:cs typeface="Roboto"/>
              <a:sym typeface="Roboto"/>
            </a:endParaRPr>
          </a:p>
        </p:txBody>
      </p:sp>
      <p:pic>
        <p:nvPicPr>
          <p:cNvPr id="343" name="Google Shape;343;p37"/>
          <p:cNvPicPr preferRelativeResize="0"/>
          <p:nvPr/>
        </p:nvPicPr>
        <p:blipFill rotWithShape="1">
          <a:blip r:embed="rId5">
            <a:alphaModFix/>
          </a:blip>
          <a:srcRect/>
          <a:stretch/>
        </p:blipFill>
        <p:spPr>
          <a:xfrm>
            <a:off x="9411164" y="4224013"/>
            <a:ext cx="2205720" cy="2243160"/>
          </a:xfrm>
          <a:prstGeom prst="rect">
            <a:avLst/>
          </a:prstGeom>
          <a:noFill/>
          <a:ln>
            <a:noFill/>
          </a:ln>
        </p:spPr>
      </p:pic>
      <p:sp>
        <p:nvSpPr>
          <p:cNvPr id="2" name="Title 1">
            <a:extLst>
              <a:ext uri="{FF2B5EF4-FFF2-40B4-BE49-F238E27FC236}">
                <a16:creationId xmlns:a16="http://schemas.microsoft.com/office/drawing/2014/main" id="{65853C26-33F0-36D8-80FB-D615228B4EDE}"/>
              </a:ext>
            </a:extLst>
          </p:cNvPr>
          <p:cNvSpPr>
            <a:spLocks noGrp="1"/>
          </p:cNvSpPr>
          <p:nvPr>
            <p:ph type="title"/>
          </p:nvPr>
        </p:nvSpPr>
        <p:spPr>
          <a:xfrm>
            <a:off x="378720" y="136525"/>
            <a:ext cx="10515600" cy="624155"/>
          </a:xfrm>
        </p:spPr>
        <p:txBody>
          <a:bodyPr>
            <a:normAutofit fontScale="90000"/>
          </a:bodyPr>
          <a:lstStyle/>
          <a:p>
            <a:r>
              <a:rPr lang="en-US" b="1" dirty="0">
                <a:solidFill>
                  <a:schemeClr val="accent1"/>
                </a:solidFill>
              </a:rPr>
              <a:t>The Collaboration Pursues the Science</a:t>
            </a:r>
          </a:p>
        </p:txBody>
      </p:sp>
      <p:sp>
        <p:nvSpPr>
          <p:cNvPr id="344" name="Google Shape;344;p37"/>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a:t>
            </a:fld>
            <a:endParaRPr dirty="0"/>
          </a:p>
        </p:txBody>
      </p:sp>
      <p:sp>
        <p:nvSpPr>
          <p:cNvPr id="3" name="Date Placeholder 2">
            <a:extLst>
              <a:ext uri="{FF2B5EF4-FFF2-40B4-BE49-F238E27FC236}">
                <a16:creationId xmlns:a16="http://schemas.microsoft.com/office/drawing/2014/main" id="{AC1070BA-0035-5A3E-E07C-75CC053B4A68}"/>
              </a:ext>
            </a:extLst>
          </p:cNvPr>
          <p:cNvSpPr>
            <a:spLocks noGrp="1"/>
          </p:cNvSpPr>
          <p:nvPr>
            <p:ph type="dt" sz="half" idx="10"/>
          </p:nvPr>
        </p:nvSpPr>
        <p:spPr/>
        <p:txBody>
          <a:bodyPr/>
          <a:lstStyle/>
          <a:p>
            <a:r>
              <a:rPr lang="en-US"/>
              <a:t>8/14/2024</a:t>
            </a:r>
            <a:endParaRPr lang="en-US" dirty="0"/>
          </a:p>
        </p:txBody>
      </p:sp>
      <p:sp>
        <p:nvSpPr>
          <p:cNvPr id="4" name="Footer Placeholder 3">
            <a:extLst>
              <a:ext uri="{FF2B5EF4-FFF2-40B4-BE49-F238E27FC236}">
                <a16:creationId xmlns:a16="http://schemas.microsoft.com/office/drawing/2014/main" id="{8A864117-23D8-02B7-F9B4-F0FCABBD54A6}"/>
              </a:ext>
            </a:extLst>
          </p:cNvPr>
          <p:cNvSpPr>
            <a:spLocks noGrp="1"/>
          </p:cNvSpPr>
          <p:nvPr>
            <p:ph type="ftr" sz="quarter" idx="11"/>
          </p:nvPr>
        </p:nvSpPr>
        <p:spPr/>
        <p:txBody>
          <a:bodyPr/>
          <a:lstStyle/>
          <a:p>
            <a:r>
              <a:rPr lang="en-US"/>
              <a:t>CA Consortium Meeting - UC Davis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14B4-D9B9-E126-3FF0-138C37C64FB2}"/>
              </a:ext>
            </a:extLst>
          </p:cNvPr>
          <p:cNvSpPr>
            <a:spLocks noGrp="1"/>
          </p:cNvSpPr>
          <p:nvPr>
            <p:ph type="title"/>
          </p:nvPr>
        </p:nvSpPr>
        <p:spPr>
          <a:xfrm>
            <a:off x="838200" y="365125"/>
            <a:ext cx="10515600" cy="735129"/>
          </a:xfrm>
        </p:spPr>
        <p:txBody>
          <a:bodyPr/>
          <a:lstStyle/>
          <a:p>
            <a:r>
              <a:rPr lang="en-US" b="1" dirty="0">
                <a:solidFill>
                  <a:schemeClr val="accent1"/>
                </a:solidFill>
              </a:rPr>
              <a:t>Software Tutorial Series</a:t>
            </a:r>
          </a:p>
        </p:txBody>
      </p:sp>
      <p:sp>
        <p:nvSpPr>
          <p:cNvPr id="4" name="Date Placeholder 3">
            <a:extLst>
              <a:ext uri="{FF2B5EF4-FFF2-40B4-BE49-F238E27FC236}">
                <a16:creationId xmlns:a16="http://schemas.microsoft.com/office/drawing/2014/main" id="{C9DE87AE-564C-B3C8-778C-35721C5561C9}"/>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33BB96C1-EC9A-32B0-FDD0-D428EB9FE999}"/>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0DF6D6DE-9BB9-5AEF-7C60-8EA5CEFE6CCE}"/>
              </a:ext>
            </a:extLst>
          </p:cNvPr>
          <p:cNvSpPr>
            <a:spLocks noGrp="1"/>
          </p:cNvSpPr>
          <p:nvPr>
            <p:ph type="sldNum" sz="quarter" idx="12"/>
          </p:nvPr>
        </p:nvSpPr>
        <p:spPr/>
        <p:txBody>
          <a:bodyPr/>
          <a:lstStyle/>
          <a:p>
            <a:fld id="{588949A8-7CCD-4D90-AA9A-1451BFC6FB3A}" type="slidenum">
              <a:rPr lang="en-US" smtClean="0"/>
              <a:t>20</a:t>
            </a:fld>
            <a:endParaRPr lang="en-US"/>
          </a:p>
        </p:txBody>
      </p:sp>
      <p:sp>
        <p:nvSpPr>
          <p:cNvPr id="7" name="Google Shape;442;p52">
            <a:extLst>
              <a:ext uri="{FF2B5EF4-FFF2-40B4-BE49-F238E27FC236}">
                <a16:creationId xmlns:a16="http://schemas.microsoft.com/office/drawing/2014/main" id="{9408A17B-AD5B-5618-825E-F2C22B4DD0CD}"/>
              </a:ext>
            </a:extLst>
          </p:cNvPr>
          <p:cNvSpPr txBox="1"/>
          <p:nvPr/>
        </p:nvSpPr>
        <p:spPr>
          <a:xfrm>
            <a:off x="877620" y="1200820"/>
            <a:ext cx="10231120" cy="1754326"/>
          </a:xfrm>
          <a:prstGeom prst="rect">
            <a:avLst/>
          </a:prstGeom>
          <a:solidFill>
            <a:schemeClr val="bg2"/>
          </a:solidFill>
          <a:ln w="9525" cap="flat" cmpd="sng">
            <a:solidFill>
              <a:schemeClr val="bg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dirty="0">
                <a:solidFill>
                  <a:schemeClr val="accent1"/>
                </a:solidFill>
                <a:latin typeface="Calibri"/>
                <a:ea typeface="Calibri"/>
                <a:cs typeface="Calibri"/>
                <a:sym typeface="Calibri"/>
              </a:rPr>
              <a:t>Next Tutorial</a:t>
            </a:r>
            <a:r>
              <a:rPr lang="en-US" sz="1800" b="1" i="0" u="none" strike="noStrike" dirty="0">
                <a:solidFill>
                  <a:srgbClr val="000000"/>
                </a:solidFill>
                <a:latin typeface="Calibri"/>
                <a:ea typeface="Calibri"/>
                <a:cs typeface="Calibri"/>
                <a:sym typeface="Calibri"/>
              </a:rPr>
              <a:t>: Working with Simulation Output</a:t>
            </a:r>
            <a:br>
              <a:rPr lang="en-US" sz="1800" b="0" i="0" u="none" strike="noStrike" dirty="0">
                <a:solidFill>
                  <a:srgbClr val="000000"/>
                </a:solidFill>
                <a:latin typeface="Calibri"/>
                <a:ea typeface="Calibri"/>
                <a:cs typeface="Calibri"/>
                <a:sym typeface="Calibri"/>
              </a:rPr>
            </a:br>
            <a:r>
              <a:rPr lang="en-US" sz="1800" b="1" i="0" u="none" strike="noStrike" dirty="0">
                <a:solidFill>
                  <a:srgbClr val="000000"/>
                </a:solidFill>
                <a:latin typeface="Calibri"/>
                <a:ea typeface="Calibri"/>
                <a:cs typeface="Calibri"/>
                <a:sym typeface="Calibri"/>
              </a:rPr>
              <a:t>Presenter:</a:t>
            </a:r>
            <a:r>
              <a:rPr lang="en-US" sz="1800" b="0" i="0" u="none" strike="noStrike" dirty="0">
                <a:solidFill>
                  <a:srgbClr val="000000"/>
                </a:solidFill>
                <a:latin typeface="Calibri"/>
                <a:ea typeface="Calibri"/>
                <a:cs typeface="Calibri"/>
                <a:sym typeface="Calibri"/>
              </a:rPr>
              <a:t> Stephen Kay (University of York)</a:t>
            </a:r>
            <a:br>
              <a:rPr lang="en-US" sz="1800" b="0" i="0" u="none" strike="noStrike" dirty="0">
                <a:solidFill>
                  <a:srgbClr val="000000"/>
                </a:solidFill>
                <a:latin typeface="Calibri"/>
                <a:ea typeface="Calibri"/>
                <a:cs typeface="Calibri"/>
                <a:sym typeface="Calibri"/>
              </a:rPr>
            </a:br>
            <a:r>
              <a:rPr lang="en-US" sz="1800" b="1" i="0" u="none" strike="noStrike" dirty="0">
                <a:solidFill>
                  <a:srgbClr val="000000"/>
                </a:solidFill>
                <a:latin typeface="Calibri"/>
                <a:ea typeface="Calibri"/>
                <a:cs typeface="Calibri"/>
                <a:sym typeface="Calibri"/>
              </a:rPr>
              <a:t>Date:</a:t>
            </a:r>
            <a:r>
              <a:rPr lang="en-US" sz="1800" b="0" i="0" u="none" strike="noStrike" dirty="0">
                <a:solidFill>
                  <a:srgbClr val="000000"/>
                </a:solidFill>
                <a:latin typeface="Calibri"/>
                <a:ea typeface="Calibri"/>
                <a:cs typeface="Calibri"/>
                <a:sym typeface="Calibri"/>
              </a:rPr>
              <a:t> Thursday, September 12</a:t>
            </a:r>
            <a:br>
              <a:rPr lang="en-US" sz="1800" b="0" i="0" u="none" strike="noStrike" dirty="0">
                <a:solidFill>
                  <a:srgbClr val="000000"/>
                </a:solidFill>
                <a:latin typeface="Calibri"/>
                <a:ea typeface="Calibri"/>
                <a:cs typeface="Calibri"/>
                <a:sym typeface="Calibri"/>
              </a:rPr>
            </a:br>
            <a:r>
              <a:rPr lang="en-US" sz="1800" b="1" i="0" u="none" strike="noStrike" dirty="0">
                <a:solidFill>
                  <a:srgbClr val="000000"/>
                </a:solidFill>
                <a:latin typeface="Calibri"/>
                <a:ea typeface="Calibri"/>
                <a:cs typeface="Calibri"/>
                <a:sym typeface="Calibri"/>
              </a:rPr>
              <a:t>Time:</a:t>
            </a:r>
            <a:endParaRPr sz="1800" b="0" i="0" u="none" strike="noStrik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b="0" i="0" u="none" strike="noStrike" dirty="0">
                <a:solidFill>
                  <a:srgbClr val="000000"/>
                </a:solidFill>
                <a:latin typeface="Calibri"/>
                <a:ea typeface="Calibri"/>
                <a:cs typeface="Calibri"/>
                <a:sym typeface="Calibri"/>
              </a:rPr>
              <a:t>10:00 a.m. (BST) for Africa, Asia, Australia, and Europe. </a:t>
            </a:r>
            <a:endParaRPr dirty="0"/>
          </a:p>
          <a:p>
            <a:pPr marL="285750" marR="0" lvl="0" indent="-285750" algn="l" rtl="0">
              <a:spcBef>
                <a:spcPts val="0"/>
              </a:spcBef>
              <a:spcAft>
                <a:spcPts val="0"/>
              </a:spcAft>
              <a:buClr>
                <a:srgbClr val="000000"/>
              </a:buClr>
              <a:buSzPts val="1800"/>
              <a:buFont typeface="Arial"/>
              <a:buChar char="•"/>
            </a:pPr>
            <a:r>
              <a:rPr lang="en-US" sz="1800" b="0" i="0" u="none" strike="noStrike" dirty="0">
                <a:solidFill>
                  <a:srgbClr val="000000"/>
                </a:solidFill>
                <a:latin typeface="Calibri"/>
                <a:ea typeface="Calibri"/>
                <a:cs typeface="Calibri"/>
                <a:sym typeface="Calibri"/>
              </a:rPr>
              <a:t>4:00 p.m. (BST) for Africa, Europe, North America, and South America. </a:t>
            </a:r>
            <a:endParaRPr dirty="0"/>
          </a:p>
        </p:txBody>
      </p:sp>
      <p:sp>
        <p:nvSpPr>
          <p:cNvPr id="8" name="Google Shape;443;p52">
            <a:extLst>
              <a:ext uri="{FF2B5EF4-FFF2-40B4-BE49-F238E27FC236}">
                <a16:creationId xmlns:a16="http://schemas.microsoft.com/office/drawing/2014/main" id="{925A8B7C-C59D-3F42-C0F0-D01658E86591}"/>
              </a:ext>
            </a:extLst>
          </p:cNvPr>
          <p:cNvSpPr txBox="1"/>
          <p:nvPr/>
        </p:nvSpPr>
        <p:spPr>
          <a:xfrm>
            <a:off x="877620" y="3362748"/>
            <a:ext cx="102312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dirty="0">
                <a:solidFill>
                  <a:srgbClr val="000000"/>
                </a:solidFill>
                <a:latin typeface="Calibri"/>
                <a:ea typeface="Calibri"/>
                <a:cs typeface="Calibri"/>
                <a:sym typeface="Calibri"/>
              </a:rPr>
              <a:t>Upcoming Tutorials</a:t>
            </a:r>
            <a:r>
              <a:rPr lang="en-US" sz="1800" i="0" u="none" strike="noStrike" dirty="0">
                <a:solidFill>
                  <a:srgbClr val="000000"/>
                </a:solidFill>
                <a:latin typeface="Calibri"/>
                <a:ea typeface="Calibri"/>
                <a:cs typeface="Calibri"/>
                <a:sym typeface="Calibri"/>
              </a:rPr>
              <a:t>:</a:t>
            </a:r>
            <a:endParaRPr dirty="0">
              <a:latin typeface="Calibri"/>
              <a:ea typeface="Calibri"/>
              <a:cs typeface="Calibri"/>
              <a:sym typeface="Calibri"/>
            </a:endParaRPr>
          </a:p>
          <a:p>
            <a:pPr marL="285750" marR="0" lvl="0" indent="-285750" algn="l" rtl="0">
              <a:spcBef>
                <a:spcPts val="0"/>
              </a:spcBef>
              <a:spcAft>
                <a:spcPts val="0"/>
              </a:spcAft>
              <a:buClr>
                <a:srgbClr val="000000"/>
              </a:buClr>
              <a:buSzPts val="1800"/>
              <a:buFont typeface="Calibri"/>
              <a:buChar char="•"/>
            </a:pPr>
            <a:r>
              <a:rPr lang="en-US" sz="1800" i="0" u="none" strike="noStrike" dirty="0">
                <a:solidFill>
                  <a:srgbClr val="000000"/>
                </a:solidFill>
                <a:latin typeface="Calibri"/>
                <a:ea typeface="Calibri"/>
                <a:cs typeface="Calibri"/>
                <a:sym typeface="Calibri"/>
              </a:rPr>
              <a:t>Reconstruction Algorithms </a:t>
            </a:r>
            <a:endParaRPr dirty="0">
              <a:latin typeface="Calibri"/>
              <a:ea typeface="Calibri"/>
              <a:cs typeface="Calibri"/>
              <a:sym typeface="Calibri"/>
            </a:endParaRPr>
          </a:p>
          <a:p>
            <a:pPr marL="285750" marR="0" lvl="0" indent="-285750" algn="l" rtl="0">
              <a:spcBef>
                <a:spcPts val="0"/>
              </a:spcBef>
              <a:spcAft>
                <a:spcPts val="0"/>
              </a:spcAft>
              <a:buClr>
                <a:srgbClr val="000000"/>
              </a:buClr>
              <a:buSzPts val="1800"/>
              <a:buFont typeface="Calibri"/>
              <a:buChar char="•"/>
            </a:pPr>
            <a:r>
              <a:rPr lang="en-US" sz="1800" i="0" u="none" strike="noStrike" dirty="0">
                <a:solidFill>
                  <a:srgbClr val="000000"/>
                </a:solidFill>
                <a:latin typeface="Calibri"/>
                <a:ea typeface="Calibri"/>
                <a:cs typeface="Calibri"/>
                <a:sym typeface="Calibri"/>
              </a:rPr>
              <a:t>Validation </a:t>
            </a:r>
            <a:endParaRPr dirty="0">
              <a:latin typeface="Calibri"/>
              <a:ea typeface="Calibri"/>
              <a:cs typeface="Calibri"/>
              <a:sym typeface="Calibri"/>
            </a:endParaRPr>
          </a:p>
          <a:p>
            <a:pPr marL="285750" marR="0" lvl="0" indent="-285750" algn="l" rtl="0">
              <a:spcBef>
                <a:spcPts val="0"/>
              </a:spcBef>
              <a:spcAft>
                <a:spcPts val="0"/>
              </a:spcAft>
              <a:buClr>
                <a:srgbClr val="000000"/>
              </a:buClr>
              <a:buSzPts val="1800"/>
              <a:buFont typeface="Calibri"/>
              <a:buChar char="•"/>
            </a:pPr>
            <a:r>
              <a:rPr lang="en-US" sz="1800" i="0" u="none" strike="noStrike" dirty="0">
                <a:solidFill>
                  <a:srgbClr val="000000"/>
                </a:solidFill>
                <a:latin typeface="Calibri"/>
                <a:ea typeface="Calibri"/>
                <a:cs typeface="Calibri"/>
                <a:sym typeface="Calibri"/>
              </a:rPr>
              <a:t>“Working with Simulation </a:t>
            </a:r>
            <a:r>
              <a:rPr lang="en-US" sz="1800" dirty="0">
                <a:solidFill>
                  <a:srgbClr val="000000"/>
                </a:solidFill>
                <a:latin typeface="Calibri"/>
                <a:ea typeface="Calibri"/>
                <a:cs typeface="Calibri"/>
                <a:sym typeface="Calibri"/>
              </a:rPr>
              <a:t>O</a:t>
            </a:r>
            <a:r>
              <a:rPr lang="en-US" sz="1800" i="0" u="none" strike="noStrike" dirty="0">
                <a:solidFill>
                  <a:srgbClr val="000000"/>
                </a:solidFill>
                <a:latin typeface="Calibri"/>
                <a:ea typeface="Calibri"/>
                <a:cs typeface="Calibri"/>
                <a:sym typeface="Calibri"/>
              </a:rPr>
              <a:t>utput” on a monthly basis, </a:t>
            </a:r>
            <a:endParaRPr dirty="0">
              <a:latin typeface="Calibri"/>
              <a:ea typeface="Calibri"/>
              <a:cs typeface="Calibri"/>
              <a:sym typeface="Calibri"/>
            </a:endParaRPr>
          </a:p>
          <a:p>
            <a:pPr marL="742950" marR="0" lvl="1" indent="-285750" algn="l" rtl="0">
              <a:spcBef>
                <a:spcPts val="0"/>
              </a:spcBef>
              <a:spcAft>
                <a:spcPts val="0"/>
              </a:spcAft>
              <a:buClr>
                <a:srgbClr val="000000"/>
              </a:buClr>
              <a:buSzPts val="1800"/>
              <a:buFont typeface="Calibri"/>
              <a:buChar char="•"/>
            </a:pPr>
            <a:r>
              <a:rPr lang="en-US" sz="1800" i="0" u="none" strike="noStrike" cap="none" dirty="0">
                <a:solidFill>
                  <a:srgbClr val="000000"/>
                </a:solidFill>
                <a:latin typeface="Calibri"/>
                <a:ea typeface="Calibri"/>
                <a:cs typeface="Calibri"/>
                <a:sym typeface="Calibri"/>
              </a:rPr>
              <a:t>With a focus on the changes to the software and simulation campaigns.</a:t>
            </a:r>
            <a:endParaRPr sz="1800" i="0" u="none" strike="noStrike" cap="none" dirty="0">
              <a:solidFill>
                <a:srgbClr val="000000"/>
              </a:solidFill>
              <a:latin typeface="Calibri"/>
              <a:ea typeface="Calibri"/>
              <a:cs typeface="Calibri"/>
              <a:sym typeface="Calibri"/>
            </a:endParaRPr>
          </a:p>
          <a:p>
            <a:pPr marL="742950" marR="0" lvl="1" indent="-285750" algn="l" rtl="0">
              <a:spcBef>
                <a:spcPts val="0"/>
              </a:spcBef>
              <a:spcAft>
                <a:spcPts val="0"/>
              </a:spcAft>
              <a:buSzPts val="1800"/>
              <a:buFont typeface="Calibri"/>
              <a:buChar char="•"/>
            </a:pPr>
            <a:r>
              <a:rPr lang="en-US" sz="1800" dirty="0">
                <a:latin typeface="Calibri"/>
                <a:ea typeface="Calibri"/>
                <a:cs typeface="Calibri"/>
                <a:sym typeface="Calibri"/>
              </a:rPr>
              <a:t>“Full chain” analysis example</a:t>
            </a:r>
            <a:endParaRPr sz="1800" dirty="0">
              <a:latin typeface="Calibri"/>
              <a:ea typeface="Calibri"/>
              <a:cs typeface="Calibri"/>
              <a:sym typeface="Calibri"/>
            </a:endParaRPr>
          </a:p>
          <a:p>
            <a:pPr marL="0" marR="0" lvl="0" indent="0" algn="l" rtl="0">
              <a:spcBef>
                <a:spcPts val="0"/>
              </a:spcBef>
              <a:spcAft>
                <a:spcPts val="0"/>
              </a:spcAft>
              <a:buNone/>
            </a:pPr>
            <a:endParaRPr sz="1800" i="0" u="none" strike="noStrike"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i="0" u="none" strike="noStrike" dirty="0">
                <a:solidFill>
                  <a:srgbClr val="000000"/>
                </a:solidFill>
                <a:latin typeface="Calibri"/>
                <a:ea typeface="Calibri"/>
                <a:cs typeface="Calibri"/>
                <a:sym typeface="Calibri"/>
              </a:rPr>
              <a:t>We </a:t>
            </a:r>
            <a:r>
              <a:rPr lang="en-US" sz="1800" b="1" i="0" u="none" strike="noStrike" dirty="0">
                <a:solidFill>
                  <a:srgbClr val="000000"/>
                </a:solidFill>
                <a:latin typeface="Calibri"/>
                <a:ea typeface="Calibri"/>
                <a:cs typeface="Calibri"/>
                <a:sym typeface="Calibri"/>
              </a:rPr>
              <a:t>welcome suggestions for future tutorials</a:t>
            </a:r>
            <a:r>
              <a:rPr lang="en-US" sz="1800" i="0" u="none" strike="noStrike" dirty="0">
                <a:solidFill>
                  <a:srgbClr val="000000"/>
                </a:solidFill>
                <a:latin typeface="Calibri"/>
                <a:ea typeface="Calibri"/>
                <a:cs typeface="Calibri"/>
                <a:sym typeface="Calibri"/>
              </a:rPr>
              <a:t>, including shorter tutorials on specialized topics, such as calorimeter reconstruction as suggested during the collaboration meeting.</a:t>
            </a:r>
            <a:endParaRPr dirty="0">
              <a:latin typeface="Calibri"/>
              <a:ea typeface="Calibri"/>
              <a:cs typeface="Calibri"/>
              <a:sym typeface="Calibri"/>
            </a:endParaRPr>
          </a:p>
        </p:txBody>
      </p:sp>
    </p:spTree>
    <p:extLst>
      <p:ext uri="{BB962C8B-B14F-4D97-AF65-F5344CB8AC3E}">
        <p14:creationId xmlns:p14="http://schemas.microsoft.com/office/powerpoint/2010/main" val="319633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E6EF-6FAC-3E18-247E-7279B990DF8D}"/>
              </a:ext>
            </a:extLst>
          </p:cNvPr>
          <p:cNvSpPr>
            <a:spLocks noGrp="1"/>
          </p:cNvSpPr>
          <p:nvPr>
            <p:ph type="title"/>
          </p:nvPr>
        </p:nvSpPr>
        <p:spPr/>
        <p:txBody>
          <a:bodyPr/>
          <a:lstStyle/>
          <a:p>
            <a:r>
              <a:rPr lang="en-US" b="1" dirty="0">
                <a:solidFill>
                  <a:schemeClr val="accent1"/>
                </a:solidFill>
              </a:rPr>
              <a:t>Challenges</a:t>
            </a:r>
          </a:p>
        </p:txBody>
      </p:sp>
      <p:sp>
        <p:nvSpPr>
          <p:cNvPr id="6" name="Content Placeholder 5">
            <a:extLst>
              <a:ext uri="{FF2B5EF4-FFF2-40B4-BE49-F238E27FC236}">
                <a16:creationId xmlns:a16="http://schemas.microsoft.com/office/drawing/2014/main" id="{04987565-495D-00CE-4B14-4374E6544763}"/>
              </a:ext>
            </a:extLst>
          </p:cNvPr>
          <p:cNvSpPr>
            <a:spLocks noGrp="1"/>
          </p:cNvSpPr>
          <p:nvPr>
            <p:ph idx="1"/>
          </p:nvPr>
        </p:nvSpPr>
        <p:spPr>
          <a:xfrm>
            <a:off x="838200" y="1615440"/>
            <a:ext cx="10515600" cy="4561523"/>
          </a:xfrm>
        </p:spPr>
        <p:txBody>
          <a:bodyPr>
            <a:normAutofit/>
          </a:bodyPr>
          <a:lstStyle/>
          <a:p>
            <a:r>
              <a:rPr lang="en-US" dirty="0"/>
              <a:t>The </a:t>
            </a:r>
            <a:r>
              <a:rPr lang="en-US" dirty="0" err="1"/>
              <a:t>ePIC</a:t>
            </a:r>
            <a:r>
              <a:rPr lang="en-US" dirty="0"/>
              <a:t> Collaboration needs to continue to engage more of its membership in </a:t>
            </a:r>
            <a:r>
              <a:rPr lang="en-US" dirty="0" err="1"/>
              <a:t>ePIC</a:t>
            </a:r>
            <a:r>
              <a:rPr lang="en-US" dirty="0"/>
              <a:t> activities.</a:t>
            </a:r>
          </a:p>
          <a:p>
            <a:pPr marL="0" indent="0">
              <a:buNone/>
            </a:pPr>
            <a:endParaRPr lang="en-US" dirty="0"/>
          </a:p>
          <a:p>
            <a:r>
              <a:rPr lang="en-US" dirty="0"/>
              <a:t>The </a:t>
            </a:r>
            <a:r>
              <a:rPr lang="en-US" dirty="0" err="1"/>
              <a:t>ePIC</a:t>
            </a:r>
            <a:r>
              <a:rPr lang="en-US" dirty="0"/>
              <a:t> Collaboration needs to engage more of the NP community both in the US </a:t>
            </a:r>
            <a:r>
              <a:rPr lang="en-US"/>
              <a:t>and internationally.  </a:t>
            </a:r>
            <a:endParaRPr lang="en-US" dirty="0"/>
          </a:p>
          <a:p>
            <a:pPr marL="0" indent="0">
              <a:buNone/>
            </a:pPr>
            <a:endParaRPr lang="en-US" dirty="0"/>
          </a:p>
          <a:p>
            <a:r>
              <a:rPr lang="en-US" dirty="0"/>
              <a:t>The availability of EIC research support for university and lab groups is a major concern</a:t>
            </a:r>
          </a:p>
          <a:p>
            <a:pPr lvl="1"/>
            <a:r>
              <a:rPr lang="en-US" dirty="0"/>
              <a:t>Will continue to work with the EICUG to communicate this to funding agencies</a:t>
            </a:r>
          </a:p>
          <a:p>
            <a:pPr lvl="1"/>
            <a:endParaRPr lang="en-US" dirty="0"/>
          </a:p>
          <a:p>
            <a:pPr marL="0" indent="0">
              <a:buNone/>
            </a:pPr>
            <a:endParaRPr lang="en-US" dirty="0"/>
          </a:p>
        </p:txBody>
      </p:sp>
      <p:sp>
        <p:nvSpPr>
          <p:cNvPr id="3" name="Date Placeholder 2">
            <a:extLst>
              <a:ext uri="{FF2B5EF4-FFF2-40B4-BE49-F238E27FC236}">
                <a16:creationId xmlns:a16="http://schemas.microsoft.com/office/drawing/2014/main" id="{BE0E7FF6-6545-0A68-82A0-59352B023C5B}"/>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BD8D737A-FE6A-E617-CAE6-484F0660DFA4}"/>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C2CA8F93-C97A-C943-67EC-98A6CB069510}"/>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2785785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lnSpcReduction="10000"/>
          </a:bodyPr>
          <a:lstStyle/>
          <a:p>
            <a:r>
              <a:rPr lang="en-US" dirty="0"/>
              <a:t>The </a:t>
            </a:r>
            <a:r>
              <a:rPr lang="en-US" dirty="0" err="1"/>
              <a:t>ePIC</a:t>
            </a:r>
            <a:r>
              <a:rPr lang="en-US" dirty="0"/>
              <a:t> Collaboration is strong and growing!</a:t>
            </a:r>
          </a:p>
          <a:p>
            <a:pPr lvl="1"/>
            <a:r>
              <a:rPr lang="en-US" dirty="0"/>
              <a:t>Mechanisms of collaboration are in place and being exercised</a:t>
            </a:r>
          </a:p>
          <a:p>
            <a:pPr lvl="1"/>
            <a:r>
              <a:rPr lang="en-US" dirty="0"/>
              <a:t>Establishing policies and procedures</a:t>
            </a:r>
          </a:p>
          <a:p>
            <a:pPr lvl="1"/>
            <a:r>
              <a:rPr lang="en-US" dirty="0"/>
              <a:t>Building the tools to support the collaboration</a:t>
            </a:r>
          </a:p>
          <a:p>
            <a:pPr lvl="1"/>
            <a:r>
              <a:rPr lang="en-US" dirty="0"/>
              <a:t>Working with the EIC Project to realize </a:t>
            </a:r>
            <a:r>
              <a:rPr lang="en-US" dirty="0" err="1"/>
              <a:t>ePIC</a:t>
            </a:r>
            <a:endParaRPr lang="en-US" dirty="0"/>
          </a:p>
          <a:p>
            <a:pPr lvl="1"/>
            <a:endParaRPr lang="en-US" dirty="0"/>
          </a:p>
          <a:p>
            <a:r>
              <a:rPr lang="en-US" dirty="0" err="1"/>
              <a:t>ePIC</a:t>
            </a:r>
            <a:r>
              <a:rPr lang="en-US" dirty="0"/>
              <a:t> is up to the challenges ahead: </a:t>
            </a:r>
          </a:p>
          <a:p>
            <a:pPr lvl="1"/>
            <a:r>
              <a:rPr lang="en-US" dirty="0"/>
              <a:t>Completing the technical design and TDR</a:t>
            </a:r>
          </a:p>
          <a:p>
            <a:pPr lvl="1"/>
            <a:r>
              <a:rPr lang="en-US" dirty="0"/>
              <a:t>Publishing first papers: </a:t>
            </a:r>
          </a:p>
          <a:p>
            <a:pPr lvl="2"/>
            <a:r>
              <a:rPr lang="en-US" dirty="0" err="1"/>
              <a:t>ePIC</a:t>
            </a:r>
            <a:r>
              <a:rPr lang="en-US" dirty="0"/>
              <a:t> Design </a:t>
            </a:r>
          </a:p>
          <a:p>
            <a:pPr lvl="2"/>
            <a:r>
              <a:rPr lang="en-US" dirty="0"/>
              <a:t>Physics Performance</a:t>
            </a:r>
          </a:p>
          <a:p>
            <a:pPr lvl="2"/>
            <a:r>
              <a:rPr lang="en-US" dirty="0"/>
              <a:t>Software and Computing Model </a:t>
            </a:r>
          </a:p>
          <a:p>
            <a:pPr lvl="1"/>
            <a:endParaRPr lang="en-US" dirty="0"/>
          </a:p>
        </p:txBody>
      </p:sp>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A logo with text and a red arrow&#10;&#10;Description automatically generated">
            <a:extLst>
              <a:ext uri="{FF2B5EF4-FFF2-40B4-BE49-F238E27FC236}">
                <a16:creationId xmlns:a16="http://schemas.microsoft.com/office/drawing/2014/main" id="{AD9133FD-C57B-50C8-307C-B7506E1E3331}"/>
              </a:ext>
            </a:extLst>
          </p:cNvPr>
          <p:cNvPicPr>
            <a:picLocks noChangeAspect="1"/>
          </p:cNvPicPr>
          <p:nvPr/>
        </p:nvPicPr>
        <p:blipFill>
          <a:blip r:embed="rId2"/>
          <a:stretch>
            <a:fillRect/>
          </a:stretch>
        </p:blipFill>
        <p:spPr>
          <a:xfrm>
            <a:off x="7092683" y="3210242"/>
            <a:ext cx="3657607" cy="2743206"/>
          </a:xfrm>
          <a:prstGeom prst="rect">
            <a:avLst/>
          </a:prstGeom>
        </p:spPr>
      </p:pic>
      <p:sp>
        <p:nvSpPr>
          <p:cNvPr id="4" name="Date Placeholder 3">
            <a:extLst>
              <a:ext uri="{FF2B5EF4-FFF2-40B4-BE49-F238E27FC236}">
                <a16:creationId xmlns:a16="http://schemas.microsoft.com/office/drawing/2014/main" id="{411A507A-24CE-7417-FEF0-6A62083DA042}"/>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DF8AFE95-3875-117E-B70B-F028A9FDA26A}"/>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646F251B-1E2B-FB2E-D58C-44DF4A0A2CAD}"/>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2075074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8/14/2024</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CA Consortium Meeting - UC Davis</a:t>
            </a:r>
          </a:p>
        </p:txBody>
      </p:sp>
      <p:sp>
        <p:nvSpPr>
          <p:cNvPr id="4" name="Slide Number Placeholder 3">
            <a:extLst>
              <a:ext uri="{FF2B5EF4-FFF2-40B4-BE49-F238E27FC236}">
                <a16:creationId xmlns:a16="http://schemas.microsoft.com/office/drawing/2014/main" id="{B37D2E3C-5F8A-E914-EF79-8697EABC6667}"/>
              </a:ext>
            </a:extLst>
          </p:cNvPr>
          <p:cNvSpPr>
            <a:spLocks noGrp="1"/>
          </p:cNvSpPr>
          <p:nvPr>
            <p:ph type="sldNum" sz="quarter" idx="12"/>
          </p:nvPr>
        </p:nvSpPr>
        <p:spPr/>
        <p:txBody>
          <a:bodyPr/>
          <a:lstStyle/>
          <a:p>
            <a:fld id="{588949A8-7CCD-4D90-AA9A-1451BFC6FB3A}" type="slidenum">
              <a:rPr lang="en-US" smtClean="0"/>
              <a:t>23</a:t>
            </a:fld>
            <a:endParaRPr lang="en-US"/>
          </a:p>
        </p:txBody>
      </p:sp>
    </p:spTree>
    <p:extLst>
      <p:ext uri="{BB962C8B-B14F-4D97-AF65-F5344CB8AC3E}">
        <p14:creationId xmlns:p14="http://schemas.microsoft.com/office/powerpoint/2010/main" val="304230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16" name="Picture 15" descr="A green and white machine&#10;&#10;Description automatically generated">
            <a:extLst>
              <a:ext uri="{FF2B5EF4-FFF2-40B4-BE49-F238E27FC236}">
                <a16:creationId xmlns:a16="http://schemas.microsoft.com/office/drawing/2014/main" id="{4A64758A-3237-4276-938B-014E213D4EF6}"/>
              </a:ext>
            </a:extLst>
          </p:cNvPr>
          <p:cNvPicPr>
            <a:picLocks noChangeAspect="1"/>
          </p:cNvPicPr>
          <p:nvPr/>
        </p:nvPicPr>
        <p:blipFill>
          <a:blip r:embed="rId3"/>
          <a:stretch>
            <a:fillRect/>
          </a:stretch>
        </p:blipFill>
        <p:spPr>
          <a:xfrm>
            <a:off x="2431995" y="2130719"/>
            <a:ext cx="6821615" cy="3865582"/>
          </a:xfrm>
          <a:prstGeom prst="rect">
            <a:avLst/>
          </a:prstGeom>
        </p:spPr>
      </p:pic>
      <p:pic>
        <p:nvPicPr>
          <p:cNvPr id="546" name="Google Shape;546;p50"/>
          <p:cNvPicPr preferRelativeResize="0"/>
          <p:nvPr/>
        </p:nvPicPr>
        <p:blipFill>
          <a:blip r:embed="rId4">
            <a:alphaModFix/>
          </a:blip>
          <a:stretch>
            <a:fillRect/>
          </a:stretch>
        </p:blipFill>
        <p:spPr>
          <a:xfrm>
            <a:off x="42771" y="3409130"/>
            <a:ext cx="2562400" cy="1953529"/>
          </a:xfrm>
          <a:prstGeom prst="rect">
            <a:avLst/>
          </a:prstGeom>
          <a:noFill/>
          <a:ln>
            <a:noFill/>
          </a:ln>
        </p:spPr>
      </p:pic>
      <p:grpSp>
        <p:nvGrpSpPr>
          <p:cNvPr id="547" name="Google Shape;547;p50"/>
          <p:cNvGrpSpPr/>
          <p:nvPr/>
        </p:nvGrpSpPr>
        <p:grpSpPr>
          <a:xfrm>
            <a:off x="9037925" y="4646945"/>
            <a:ext cx="2823505" cy="1537879"/>
            <a:chOff x="8972824" y="4847577"/>
            <a:chExt cx="2823506" cy="1537879"/>
          </a:xfrm>
        </p:grpSpPr>
        <p:pic>
          <p:nvPicPr>
            <p:cNvPr id="548" name="Google Shape;548;p50"/>
            <p:cNvPicPr preferRelativeResize="0"/>
            <p:nvPr/>
          </p:nvPicPr>
          <p:blipFill rotWithShape="1">
            <a:blip r:embed="rId5">
              <a:alphaModFix/>
            </a:blip>
            <a:srcRect/>
            <a:stretch/>
          </p:blipFill>
          <p:spPr>
            <a:xfrm>
              <a:off x="9071895" y="4847577"/>
              <a:ext cx="2724435" cy="1445952"/>
            </a:xfrm>
            <a:prstGeom prst="rect">
              <a:avLst/>
            </a:prstGeom>
            <a:noFill/>
            <a:ln>
              <a:noFill/>
            </a:ln>
          </p:spPr>
        </p:pic>
        <p:sp>
          <p:nvSpPr>
            <p:cNvPr id="549" name="Google Shape;549;p50"/>
            <p:cNvSpPr/>
            <p:nvPr/>
          </p:nvSpPr>
          <p:spPr>
            <a:xfrm>
              <a:off x="8972824" y="5240956"/>
              <a:ext cx="361800" cy="11445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pic>
        <p:nvPicPr>
          <p:cNvPr id="550" name="Google Shape;550;p50" descr="Diagram&#10;&#10;Description automatically generated"/>
          <p:cNvPicPr preferRelativeResize="0"/>
          <p:nvPr/>
        </p:nvPicPr>
        <p:blipFill rotWithShape="1">
          <a:blip r:embed="rId6">
            <a:alphaModFix/>
          </a:blip>
          <a:srcRect/>
          <a:stretch/>
        </p:blipFill>
        <p:spPr>
          <a:xfrm>
            <a:off x="9045420" y="371097"/>
            <a:ext cx="2119000" cy="2536768"/>
          </a:xfrm>
          <a:prstGeom prst="rect">
            <a:avLst/>
          </a:prstGeom>
          <a:noFill/>
          <a:ln>
            <a:noFill/>
          </a:ln>
        </p:spPr>
      </p:pic>
      <p:sp>
        <p:nvSpPr>
          <p:cNvPr id="551" name="Google Shape;551;p50"/>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24</a:t>
            </a:fld>
            <a:endParaRPr/>
          </a:p>
        </p:txBody>
      </p:sp>
      <p:sp>
        <p:nvSpPr>
          <p:cNvPr id="552" name="Google Shape;552;p50"/>
          <p:cNvSpPr txBox="1">
            <a:spLocks noGrp="1"/>
          </p:cNvSpPr>
          <p:nvPr>
            <p:ph type="title" idx="4294967295"/>
          </p:nvPr>
        </p:nvSpPr>
        <p:spPr>
          <a:xfrm>
            <a:off x="562713" y="-4"/>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pic>
        <p:nvPicPr>
          <p:cNvPr id="553" name="Google Shape;553;p50"/>
          <p:cNvPicPr preferRelativeResize="0"/>
          <p:nvPr/>
        </p:nvPicPr>
        <p:blipFill rotWithShape="1">
          <a:blip r:embed="rId7">
            <a:alphaModFix/>
          </a:blip>
          <a:srcRect/>
          <a:stretch/>
        </p:blipFill>
        <p:spPr>
          <a:xfrm>
            <a:off x="5157258" y="515153"/>
            <a:ext cx="2999316" cy="1757415"/>
          </a:xfrm>
          <a:prstGeom prst="rect">
            <a:avLst/>
          </a:prstGeom>
          <a:noFill/>
          <a:ln>
            <a:noFill/>
          </a:ln>
        </p:spPr>
      </p:pic>
      <p:sp>
        <p:nvSpPr>
          <p:cNvPr id="554" name="Google Shape;554;p50"/>
          <p:cNvSpPr txBox="1"/>
          <p:nvPr/>
        </p:nvSpPr>
        <p:spPr>
          <a:xfrm>
            <a:off x="142409" y="2028491"/>
            <a:ext cx="2562400" cy="126222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Proximity Focused (</a:t>
            </a:r>
            <a:r>
              <a:rPr lang="en-US" sz="1467" b="1" dirty="0" err="1">
                <a:solidFill>
                  <a:schemeClr val="bg2">
                    <a:lumMod val="50000"/>
                  </a:schemeClr>
                </a:solidFill>
                <a:latin typeface="Arial"/>
                <a:ea typeface="Arial"/>
                <a:cs typeface="Arial"/>
                <a:sym typeface="Arial"/>
              </a:rPr>
              <a:t>pfRICH</a:t>
            </a:r>
            <a:r>
              <a:rPr lang="en-US" sz="1467" b="1" dirty="0">
                <a:solidFill>
                  <a:schemeClr val="bg2">
                    <a:lumMod val="50000"/>
                  </a:schemeClr>
                </a:solidFill>
                <a:latin typeface="Arial"/>
                <a:ea typeface="Arial"/>
                <a:cs typeface="Arial"/>
                <a:sym typeface="Arial"/>
              </a:rPr>
              <a:t>)</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Long proximity gap (~40 cm)</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 HRPPDs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up to 9 GeV/c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π/K </a:t>
            </a:r>
            <a:r>
              <a:rPr lang="en-US" sz="1067" dirty="0" err="1">
                <a:solidFill>
                  <a:schemeClr val="bg2">
                    <a:lumMod val="50000"/>
                  </a:schemeClr>
                </a:solidFill>
              </a:rPr>
              <a:t>sep.</a:t>
            </a:r>
            <a:endParaRPr sz="1067" dirty="0">
              <a:solidFill>
                <a:schemeClr val="bg2">
                  <a:lumMod val="50000"/>
                </a:schemeClr>
              </a:solidFill>
            </a:endParaRPr>
          </a:p>
          <a:p>
            <a:endParaRPr sz="1467" b="1" dirty="0">
              <a:solidFill>
                <a:schemeClr val="bg2">
                  <a:lumMod val="50000"/>
                </a:schemeClr>
              </a:solidFill>
            </a:endParaRPr>
          </a:p>
        </p:txBody>
      </p:sp>
      <p:sp>
        <p:nvSpPr>
          <p:cNvPr id="555" name="Google Shape;555;p50"/>
          <p:cNvSpPr txBox="1"/>
          <p:nvPr/>
        </p:nvSpPr>
        <p:spPr>
          <a:xfrm>
            <a:off x="2707200" y="855800"/>
            <a:ext cx="3034800" cy="113911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High-Performance DIRC</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Quartz bar radiator (</a:t>
            </a:r>
            <a:r>
              <a:rPr lang="en-US" sz="1067" dirty="0" err="1">
                <a:solidFill>
                  <a:schemeClr val="bg2">
                    <a:lumMod val="50000"/>
                  </a:schemeClr>
                </a:solidFill>
              </a:rPr>
              <a:t>BaBAR</a:t>
            </a:r>
            <a:r>
              <a:rPr lang="en-US" sz="1067" dirty="0">
                <a:solidFill>
                  <a:schemeClr val="bg2">
                    <a:lumMod val="50000"/>
                  </a:schemeClr>
                </a:solidFill>
              </a:rPr>
              <a:t> bars) </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light detection with MCP-PMTs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Fully focused</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separation at 6 GeV/c</a:t>
            </a:r>
            <a:endParaRPr sz="1067" dirty="0">
              <a:solidFill>
                <a:schemeClr val="bg2">
                  <a:lumMod val="50000"/>
                </a:schemeClr>
              </a:solidFill>
            </a:endParaRPr>
          </a:p>
          <a:p>
            <a:endParaRPr sz="1067" dirty="0">
              <a:solidFill>
                <a:schemeClr val="bg2">
                  <a:lumMod val="50000"/>
                </a:schemeClr>
              </a:solidFill>
            </a:endParaRPr>
          </a:p>
        </p:txBody>
      </p:sp>
      <p:sp>
        <p:nvSpPr>
          <p:cNvPr id="556" name="Google Shape;556;p50"/>
          <p:cNvSpPr txBox="1"/>
          <p:nvPr/>
        </p:nvSpPr>
        <p:spPr>
          <a:xfrm>
            <a:off x="8826630" y="251762"/>
            <a:ext cx="3034800" cy="318060"/>
          </a:xfrm>
          <a:prstGeom prst="rect">
            <a:avLst/>
          </a:prstGeom>
          <a:solidFill>
            <a:schemeClr val="lt1"/>
          </a:solid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Dual-Radiator RICH(</a:t>
            </a:r>
            <a:r>
              <a:rPr lang="en-US" sz="1467" b="1" dirty="0" err="1">
                <a:solidFill>
                  <a:schemeClr val="bg2">
                    <a:lumMod val="50000"/>
                  </a:schemeClr>
                </a:solidFill>
                <a:latin typeface="Arial"/>
                <a:ea typeface="Arial"/>
                <a:cs typeface="Arial"/>
                <a:sym typeface="Arial"/>
              </a:rPr>
              <a:t>dRICH</a:t>
            </a:r>
            <a:r>
              <a:rPr lang="en-US" sz="1467" b="1" dirty="0">
                <a:solidFill>
                  <a:schemeClr val="bg2">
                    <a:lumMod val="50000"/>
                  </a:schemeClr>
                </a:solidFill>
                <a:latin typeface="Arial"/>
                <a:ea typeface="Arial"/>
                <a:cs typeface="Arial"/>
                <a:sym typeface="Arial"/>
              </a:rPr>
              <a:t>)</a:t>
            </a:r>
            <a:endParaRPr sz="1467" dirty="0">
              <a:solidFill>
                <a:schemeClr val="bg2">
                  <a:lumMod val="50000"/>
                </a:schemeClr>
              </a:solidFill>
            </a:endParaRPr>
          </a:p>
        </p:txBody>
      </p:sp>
      <p:pic>
        <p:nvPicPr>
          <p:cNvPr id="557" name="Google Shape;557;p50"/>
          <p:cNvPicPr preferRelativeResize="0"/>
          <p:nvPr/>
        </p:nvPicPr>
        <p:blipFill rotWithShape="1">
          <a:blip r:embed="rId8">
            <a:alphaModFix/>
          </a:blip>
          <a:srcRect/>
          <a:stretch/>
        </p:blipFill>
        <p:spPr>
          <a:xfrm>
            <a:off x="9820077" y="3833827"/>
            <a:ext cx="1259224" cy="1104136"/>
          </a:xfrm>
          <a:prstGeom prst="rect">
            <a:avLst/>
          </a:prstGeom>
          <a:noFill/>
          <a:ln>
            <a:noFill/>
          </a:ln>
        </p:spPr>
      </p:pic>
      <p:sp>
        <p:nvSpPr>
          <p:cNvPr id="558" name="Google Shape;558;p50"/>
          <p:cNvSpPr txBox="1"/>
          <p:nvPr/>
        </p:nvSpPr>
        <p:spPr>
          <a:xfrm>
            <a:off x="8824221" y="4480210"/>
            <a:ext cx="1490400" cy="543826"/>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AC-LGAD</a:t>
            </a:r>
            <a:br>
              <a:rPr lang="en-US" sz="1467" b="1" dirty="0">
                <a:solidFill>
                  <a:schemeClr val="bg2">
                    <a:lumMod val="50000"/>
                  </a:schemeClr>
                </a:solidFill>
                <a:latin typeface="Arial"/>
                <a:ea typeface="Arial"/>
                <a:cs typeface="Arial"/>
                <a:sym typeface="Arial"/>
              </a:rPr>
            </a:br>
            <a:r>
              <a:rPr lang="en-US" sz="1467" b="1" dirty="0">
                <a:solidFill>
                  <a:schemeClr val="bg2">
                    <a:lumMod val="50000"/>
                  </a:schemeClr>
                </a:solidFill>
                <a:latin typeface="Arial"/>
                <a:ea typeface="Arial"/>
                <a:cs typeface="Arial"/>
                <a:sym typeface="Arial"/>
              </a:rPr>
              <a:t>TOF </a:t>
            </a:r>
            <a:r>
              <a:rPr lang="en-US" sz="1467" dirty="0">
                <a:solidFill>
                  <a:schemeClr val="bg2">
                    <a:lumMod val="50000"/>
                  </a:schemeClr>
                </a:solidFill>
                <a:latin typeface="Arial"/>
                <a:ea typeface="Arial"/>
                <a:cs typeface="Arial"/>
                <a:sym typeface="Arial"/>
              </a:rPr>
              <a:t>(~30ps)</a:t>
            </a:r>
            <a:endParaRPr sz="1467" dirty="0">
              <a:solidFill>
                <a:schemeClr val="bg2">
                  <a:lumMod val="50000"/>
                </a:schemeClr>
              </a:solidFill>
            </a:endParaRPr>
          </a:p>
        </p:txBody>
      </p:sp>
      <p:cxnSp>
        <p:nvCxnSpPr>
          <p:cNvPr id="561" name="Google Shape;561;p50"/>
          <p:cNvCxnSpPr>
            <a:cxnSpLocks/>
          </p:cNvCxnSpPr>
          <p:nvPr/>
        </p:nvCxnSpPr>
        <p:spPr>
          <a:xfrm flipH="1" flipV="1">
            <a:off x="6534364" y="3982686"/>
            <a:ext cx="3318803" cy="391865"/>
          </a:xfrm>
          <a:prstGeom prst="straightConnector1">
            <a:avLst/>
          </a:prstGeom>
          <a:noFill/>
          <a:ln w="19050" cap="flat" cmpd="sng">
            <a:solidFill>
              <a:srgbClr val="1C1C1C"/>
            </a:solidFill>
            <a:prstDash val="solid"/>
            <a:round/>
            <a:headEnd type="none" w="med" len="med"/>
            <a:tailEnd type="triangle" w="med" len="med"/>
          </a:ln>
        </p:spPr>
      </p:cxnSp>
      <p:cxnSp>
        <p:nvCxnSpPr>
          <p:cNvPr id="562" name="Google Shape;562;p50"/>
          <p:cNvCxnSpPr>
            <a:cxnSpLocks/>
          </p:cNvCxnSpPr>
          <p:nvPr/>
        </p:nvCxnSpPr>
        <p:spPr>
          <a:xfrm flipH="1">
            <a:off x="7103446" y="1803433"/>
            <a:ext cx="2321721" cy="1601426"/>
          </a:xfrm>
          <a:prstGeom prst="straightConnector1">
            <a:avLst/>
          </a:prstGeom>
          <a:noFill/>
          <a:ln w="19050" cap="flat" cmpd="sng">
            <a:solidFill>
              <a:srgbClr val="1C1C1C"/>
            </a:solidFill>
            <a:prstDash val="solid"/>
            <a:round/>
            <a:headEnd type="none" w="med" len="med"/>
            <a:tailEnd type="triangle" w="med" len="med"/>
          </a:ln>
        </p:spPr>
      </p:cxnSp>
      <p:cxnSp>
        <p:nvCxnSpPr>
          <p:cNvPr id="563" name="Google Shape;563;p50"/>
          <p:cNvCxnSpPr>
            <a:cxnSpLocks/>
          </p:cNvCxnSpPr>
          <p:nvPr/>
        </p:nvCxnSpPr>
        <p:spPr>
          <a:xfrm flipH="1">
            <a:off x="5211226" y="1976767"/>
            <a:ext cx="1003374" cy="1857060"/>
          </a:xfrm>
          <a:prstGeom prst="straightConnector1">
            <a:avLst/>
          </a:prstGeom>
          <a:noFill/>
          <a:ln w="19050" cap="flat" cmpd="sng">
            <a:solidFill>
              <a:srgbClr val="1C1C1C"/>
            </a:solidFill>
            <a:prstDash val="solid"/>
            <a:round/>
            <a:headEnd type="none" w="med" len="med"/>
            <a:tailEnd type="triangle" w="med" len="med"/>
          </a:ln>
        </p:spPr>
      </p:cxnSp>
      <p:cxnSp>
        <p:nvCxnSpPr>
          <p:cNvPr id="564" name="Google Shape;564;p50"/>
          <p:cNvCxnSpPr>
            <a:cxnSpLocks/>
          </p:cNvCxnSpPr>
          <p:nvPr/>
        </p:nvCxnSpPr>
        <p:spPr>
          <a:xfrm>
            <a:off x="2246467" y="4068000"/>
            <a:ext cx="2431027" cy="0"/>
          </a:xfrm>
          <a:prstGeom prst="straightConnector1">
            <a:avLst/>
          </a:prstGeom>
          <a:noFill/>
          <a:ln w="19050" cap="flat" cmpd="sng">
            <a:solidFill>
              <a:srgbClr val="1C1C1C"/>
            </a:solidFill>
            <a:prstDash val="solid"/>
            <a:round/>
            <a:headEnd type="none" w="med" len="med"/>
            <a:tailEnd type="triangle" w="med" len="med"/>
          </a:ln>
        </p:spPr>
      </p:cxnSp>
      <p:sp>
        <p:nvSpPr>
          <p:cNvPr id="566" name="Google Shape;566;p50"/>
          <p:cNvSpPr txBox="1"/>
          <p:nvPr/>
        </p:nvSpPr>
        <p:spPr>
          <a:xfrm>
            <a:off x="8671520" y="6116430"/>
            <a:ext cx="4000000" cy="574604"/>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Accurate space point for tracking</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forward disk and central barrel</a:t>
            </a:r>
            <a:endParaRPr sz="2400" dirty="0">
              <a:solidFill>
                <a:schemeClr val="bg2">
                  <a:lumMod val="50000"/>
                </a:schemeClr>
              </a:solidFill>
            </a:endParaRPr>
          </a:p>
        </p:txBody>
      </p:sp>
      <p:sp>
        <p:nvSpPr>
          <p:cNvPr id="567" name="Google Shape;567;p50"/>
          <p:cNvSpPr txBox="1"/>
          <p:nvPr/>
        </p:nvSpPr>
        <p:spPr>
          <a:xfrm>
            <a:off x="8764829" y="2671840"/>
            <a:ext cx="4000000" cy="943936"/>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C</a:t>
            </a:r>
            <a:r>
              <a:rPr lang="en-US" sz="1067" baseline="-25000" dirty="0">
                <a:solidFill>
                  <a:schemeClr val="bg2">
                    <a:lumMod val="50000"/>
                  </a:schemeClr>
                </a:solidFill>
              </a:rPr>
              <a:t>2</a:t>
            </a:r>
            <a:r>
              <a:rPr lang="en-US" sz="1067" dirty="0">
                <a:solidFill>
                  <a:schemeClr val="bg2">
                    <a:lumMod val="50000"/>
                  </a:schemeClr>
                </a:solidFill>
              </a:rPr>
              <a:t>F</a:t>
            </a:r>
            <a:r>
              <a:rPr lang="en-US" sz="1067" baseline="-25000" dirty="0">
                <a:solidFill>
                  <a:schemeClr val="bg2">
                    <a:lumMod val="50000"/>
                  </a:schemeClr>
                </a:solidFill>
              </a:rPr>
              <a:t>6</a:t>
            </a:r>
            <a:r>
              <a:rPr lang="en-US" sz="1067" dirty="0">
                <a:solidFill>
                  <a:schemeClr val="bg2">
                    <a:lumMod val="50000"/>
                  </a:schemeClr>
                </a:solidFill>
              </a:rPr>
              <a:t> Gas</a:t>
            </a:r>
            <a:r>
              <a:rPr lang="en-US" sz="2400" dirty="0">
                <a:solidFill>
                  <a:schemeClr val="bg2">
                    <a:lumMod val="50000"/>
                  </a:schemeClr>
                </a:solidFill>
              </a:rPr>
              <a:t> </a:t>
            </a:r>
            <a:r>
              <a:rPr lang="en-US" sz="1067" dirty="0">
                <a:solidFill>
                  <a:schemeClr val="bg2">
                    <a:lumMod val="50000"/>
                  </a:schemeClr>
                </a:solidFill>
              </a:rPr>
              <a:t>Volume and Aerogel</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Sensors tiled on spheres (</a:t>
            </a:r>
            <a:r>
              <a:rPr lang="en-US" sz="1067" dirty="0" err="1">
                <a:solidFill>
                  <a:schemeClr val="bg2">
                    <a:lumMod val="50000"/>
                  </a:schemeClr>
                </a:solidFill>
              </a:rPr>
              <a:t>SiPMs</a:t>
            </a:r>
            <a:r>
              <a:rPr lang="en-US" sz="1067" dirty="0">
                <a:solidFill>
                  <a:schemeClr val="bg2">
                    <a:lumMod val="50000"/>
                  </a:schemeClr>
                </a:solidFill>
              </a:rPr>
              <a:t>)</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a:t>
            </a:r>
            <a:r>
              <a:rPr lang="en-US" sz="1067" dirty="0" err="1">
                <a:solidFill>
                  <a:schemeClr val="bg2">
                    <a:lumMod val="50000"/>
                  </a:schemeClr>
                </a:solidFill>
              </a:rPr>
              <a:t>sep.</a:t>
            </a:r>
            <a:r>
              <a:rPr lang="en-US" sz="1067" dirty="0">
                <a:solidFill>
                  <a:schemeClr val="bg2">
                    <a:lumMod val="50000"/>
                  </a:schemeClr>
                </a:solidFill>
              </a:rPr>
              <a:t> at 50 GeV/c</a:t>
            </a:r>
            <a:endParaRPr sz="1067" dirty="0">
              <a:solidFill>
                <a:schemeClr val="bg2">
                  <a:lumMod val="50000"/>
                </a:schemeClr>
              </a:solidFill>
            </a:endParaRPr>
          </a:p>
        </p:txBody>
      </p:sp>
      <p:sp>
        <p:nvSpPr>
          <p:cNvPr id="3" name="Date Placeholder 2">
            <a:extLst>
              <a:ext uri="{FF2B5EF4-FFF2-40B4-BE49-F238E27FC236}">
                <a16:creationId xmlns:a16="http://schemas.microsoft.com/office/drawing/2014/main" id="{3E390117-370F-EADD-DB1A-69AAC76E2FD0}"/>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1708BEC2-31F0-D2FD-E4A8-1562273DC813}"/>
              </a:ext>
            </a:extLst>
          </p:cNvPr>
          <p:cNvSpPr>
            <a:spLocks noGrp="1"/>
          </p:cNvSpPr>
          <p:nvPr>
            <p:ph type="ftr" sz="quarter" idx="11"/>
          </p:nvPr>
        </p:nvSpPr>
        <p:spPr/>
        <p:txBody>
          <a:bodyPr/>
          <a:lstStyle/>
          <a:p>
            <a:r>
              <a:rPr lang="en-US"/>
              <a:t>CA Consortium Meeting - UC Davis</a:t>
            </a:r>
          </a:p>
        </p:txBody>
      </p:sp>
      <p:grpSp>
        <p:nvGrpSpPr>
          <p:cNvPr id="5" name="Group 4">
            <a:extLst>
              <a:ext uri="{FF2B5EF4-FFF2-40B4-BE49-F238E27FC236}">
                <a16:creationId xmlns:a16="http://schemas.microsoft.com/office/drawing/2014/main" id="{237AB1C0-BD97-F2E7-2D8F-73AF66E40FC1}"/>
              </a:ext>
            </a:extLst>
          </p:cNvPr>
          <p:cNvGrpSpPr/>
          <p:nvPr/>
        </p:nvGrpSpPr>
        <p:grpSpPr>
          <a:xfrm>
            <a:off x="1757453" y="5406442"/>
            <a:ext cx="949747" cy="461665"/>
            <a:chOff x="4215786" y="840980"/>
            <a:chExt cx="949747" cy="461665"/>
          </a:xfrm>
        </p:grpSpPr>
        <p:sp>
          <p:nvSpPr>
            <p:cNvPr id="6" name="TextBox 5">
              <a:extLst>
                <a:ext uri="{FF2B5EF4-FFF2-40B4-BE49-F238E27FC236}">
                  <a16:creationId xmlns:a16="http://schemas.microsoft.com/office/drawing/2014/main" id="{4BAA12CD-9531-87DA-F2CC-7808797CA82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7" name="Picture 6" descr="Logo&#10;&#10;Description automatically generated with medium confidence">
              <a:extLst>
                <a:ext uri="{FF2B5EF4-FFF2-40B4-BE49-F238E27FC236}">
                  <a16:creationId xmlns:a16="http://schemas.microsoft.com/office/drawing/2014/main" id="{69777B80-E936-8D8F-9876-FC4D5675535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8" name="Group 7">
            <a:extLst>
              <a:ext uri="{FF2B5EF4-FFF2-40B4-BE49-F238E27FC236}">
                <a16:creationId xmlns:a16="http://schemas.microsoft.com/office/drawing/2014/main" id="{54EFE167-1458-59A3-D5E9-45B025D03E07}"/>
              </a:ext>
            </a:extLst>
          </p:cNvPr>
          <p:cNvGrpSpPr/>
          <p:nvPr/>
        </p:nvGrpSpPr>
        <p:grpSpPr>
          <a:xfrm>
            <a:off x="8346442" y="5602026"/>
            <a:ext cx="949747" cy="461665"/>
            <a:chOff x="4215786" y="840980"/>
            <a:chExt cx="949747" cy="461665"/>
          </a:xfrm>
        </p:grpSpPr>
        <p:sp>
          <p:nvSpPr>
            <p:cNvPr id="9" name="TextBox 8">
              <a:extLst>
                <a:ext uri="{FF2B5EF4-FFF2-40B4-BE49-F238E27FC236}">
                  <a16:creationId xmlns:a16="http://schemas.microsoft.com/office/drawing/2014/main" id="{AA94CB70-9AEB-C200-1261-13636E8EBF6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0" name="Picture 9" descr="Logo&#10;&#10;Description automatically generated with medium confidence">
              <a:extLst>
                <a:ext uri="{FF2B5EF4-FFF2-40B4-BE49-F238E27FC236}">
                  <a16:creationId xmlns:a16="http://schemas.microsoft.com/office/drawing/2014/main" id="{C977B7B0-6049-4BB9-FDFC-19DE772D4A6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1" name="Group 10">
            <a:extLst>
              <a:ext uri="{FF2B5EF4-FFF2-40B4-BE49-F238E27FC236}">
                <a16:creationId xmlns:a16="http://schemas.microsoft.com/office/drawing/2014/main" id="{9C6F5624-F47F-533D-2D37-117FB5B40CA3}"/>
              </a:ext>
            </a:extLst>
          </p:cNvPr>
          <p:cNvGrpSpPr/>
          <p:nvPr/>
        </p:nvGrpSpPr>
        <p:grpSpPr>
          <a:xfrm>
            <a:off x="10914466" y="2081281"/>
            <a:ext cx="949747" cy="461665"/>
            <a:chOff x="4215786" y="840980"/>
            <a:chExt cx="949747" cy="461665"/>
          </a:xfrm>
        </p:grpSpPr>
        <p:sp>
          <p:nvSpPr>
            <p:cNvPr id="12" name="TextBox 11">
              <a:extLst>
                <a:ext uri="{FF2B5EF4-FFF2-40B4-BE49-F238E27FC236}">
                  <a16:creationId xmlns:a16="http://schemas.microsoft.com/office/drawing/2014/main" id="{2282C08C-DB83-C4CB-14B8-8AABC0795722}"/>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3" name="Picture 12" descr="Logo&#10;&#10;Description automatically generated with medium confidence">
              <a:extLst>
                <a:ext uri="{FF2B5EF4-FFF2-40B4-BE49-F238E27FC236}">
                  <a16:creationId xmlns:a16="http://schemas.microsoft.com/office/drawing/2014/main" id="{36B28325-6D33-2B74-E837-41753893CDC3}"/>
                </a:ext>
              </a:extLst>
            </p:cNvPr>
            <p:cNvPicPr>
              <a:picLocks noChangeAspect="1"/>
            </p:cNvPicPr>
            <p:nvPr/>
          </p:nvPicPr>
          <p:blipFill>
            <a:blip r:embed="rId9"/>
            <a:stretch>
              <a:fillRect/>
            </a:stretch>
          </p:blipFill>
          <p:spPr>
            <a:xfrm>
              <a:off x="4690659" y="1022041"/>
              <a:ext cx="390405" cy="280604"/>
            </a:xfrm>
            <a:prstGeom prst="rect">
              <a:avLst/>
            </a:prstGeom>
          </p:spPr>
        </p:pic>
      </p:grpSp>
      <p:sp>
        <p:nvSpPr>
          <p:cNvPr id="2" name="Google Shape;413;p42">
            <a:extLst>
              <a:ext uri="{FF2B5EF4-FFF2-40B4-BE49-F238E27FC236}">
                <a16:creationId xmlns:a16="http://schemas.microsoft.com/office/drawing/2014/main" id="{8BFF3D0E-837D-C0CE-948F-34AEDAA5FA3E}"/>
              </a:ext>
            </a:extLst>
          </p:cNvPr>
          <p:cNvSpPr/>
          <p:nvPr/>
        </p:nvSpPr>
        <p:spPr>
          <a:xfrm>
            <a:off x="2449022" y="609852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14" name="Google Shape;414;p42">
            <a:extLst>
              <a:ext uri="{FF2B5EF4-FFF2-40B4-BE49-F238E27FC236}">
                <a16:creationId xmlns:a16="http://schemas.microsoft.com/office/drawing/2014/main" id="{55985067-51CB-29B0-A1D4-BA9BCAD09EA2}"/>
              </a:ext>
            </a:extLst>
          </p:cNvPr>
          <p:cNvSpPr/>
          <p:nvPr/>
        </p:nvSpPr>
        <p:spPr>
          <a:xfrm flipH="1">
            <a:off x="6726561" y="6060077"/>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8/14/2024</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D91E84BD-BD1C-C201-3156-A3A8761462D8}"/>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412127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8/14/2024</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8E534B80-BB04-3CBD-93A7-992D65281F97}"/>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302824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8/14/2024</a:t>
            </a:r>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
        <p:nvSpPr>
          <p:cNvPr id="5" name="Footer Placeholder 4">
            <a:extLst>
              <a:ext uri="{FF2B5EF4-FFF2-40B4-BE49-F238E27FC236}">
                <a16:creationId xmlns:a16="http://schemas.microsoft.com/office/drawing/2014/main" id="{8BBDE732-730C-10A4-3104-0321B14225FB}"/>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F1BF3506-9646-2748-DA8C-583DFF245FDF}"/>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235599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29FA-AD52-F32B-951D-90529A16387A}"/>
              </a:ext>
            </a:extLst>
          </p:cNvPr>
          <p:cNvSpPr>
            <a:spLocks noGrp="1"/>
          </p:cNvSpPr>
          <p:nvPr>
            <p:ph type="title"/>
          </p:nvPr>
        </p:nvSpPr>
        <p:spPr>
          <a:xfrm>
            <a:off x="838200" y="365125"/>
            <a:ext cx="10515600" cy="961167"/>
          </a:xfrm>
        </p:spPr>
        <p:txBody>
          <a:bodyPr/>
          <a:lstStyle/>
          <a:p>
            <a:r>
              <a:rPr lang="en-US" b="1" dirty="0">
                <a:solidFill>
                  <a:schemeClr val="accent1"/>
                </a:solidFill>
              </a:rPr>
              <a:t>Collaborative Tools Development</a:t>
            </a:r>
          </a:p>
        </p:txBody>
      </p:sp>
      <p:sp>
        <p:nvSpPr>
          <p:cNvPr id="3" name="Content Placeholder 2">
            <a:extLst>
              <a:ext uri="{FF2B5EF4-FFF2-40B4-BE49-F238E27FC236}">
                <a16:creationId xmlns:a16="http://schemas.microsoft.com/office/drawing/2014/main" id="{DEE64D62-22A2-B5FE-37CE-945E99879494}"/>
              </a:ext>
            </a:extLst>
          </p:cNvPr>
          <p:cNvSpPr>
            <a:spLocks noGrp="1"/>
          </p:cNvSpPr>
          <p:nvPr>
            <p:ph idx="1"/>
          </p:nvPr>
        </p:nvSpPr>
        <p:spPr>
          <a:xfrm>
            <a:off x="560173" y="1449859"/>
            <a:ext cx="10793627" cy="4727104"/>
          </a:xfrm>
        </p:spPr>
        <p:txBody>
          <a:bodyPr/>
          <a:lstStyle/>
          <a:p>
            <a:r>
              <a:rPr lang="en-US" dirty="0"/>
              <a:t>Ad-Hoc Committee working to put together the tools we will need to support the collaboration: </a:t>
            </a:r>
          </a:p>
          <a:p>
            <a:pPr lvl="1"/>
            <a:r>
              <a:rPr lang="en-US" dirty="0" err="1"/>
              <a:t>Mattermost</a:t>
            </a:r>
            <a:r>
              <a:rPr lang="en-US" dirty="0"/>
              <a:t> and GitHub already in use</a:t>
            </a:r>
          </a:p>
          <a:p>
            <a:pPr lvl="1"/>
            <a:r>
              <a:rPr lang="en-US" dirty="0"/>
              <a:t>Overleaf available for TDR effort</a:t>
            </a:r>
          </a:p>
          <a:p>
            <a:pPr lvl="1"/>
            <a:r>
              <a:rPr lang="en-US" dirty="0"/>
              <a:t>Zenodo.org selected as document database solution</a:t>
            </a:r>
          </a:p>
          <a:p>
            <a:pPr lvl="1"/>
            <a:r>
              <a:rPr lang="en-US" dirty="0"/>
              <a:t>Website under development</a:t>
            </a:r>
          </a:p>
          <a:p>
            <a:pPr lvl="2"/>
            <a:r>
              <a:rPr lang="en-US" dirty="0" err="1"/>
              <a:t>ePIC</a:t>
            </a:r>
            <a:r>
              <a:rPr lang="en-US" dirty="0"/>
              <a:t> has a page under the EIC Project BNL site</a:t>
            </a:r>
          </a:p>
          <a:p>
            <a:pPr lvl="2"/>
            <a:r>
              <a:rPr lang="en-US" dirty="0"/>
              <a:t>Push to develop both public and collaboration sections</a:t>
            </a:r>
          </a:p>
          <a:p>
            <a:pPr lvl="1"/>
            <a:r>
              <a:rPr lang="en-US" dirty="0"/>
              <a:t>Working on collaboration database solution</a:t>
            </a:r>
          </a:p>
          <a:p>
            <a:pPr lvl="2"/>
            <a:r>
              <a:rPr lang="en-US" dirty="0"/>
              <a:t>Based on BNL developed “phone book” for EICUG/</a:t>
            </a:r>
            <a:r>
              <a:rPr lang="en-US" dirty="0" err="1"/>
              <a:t>sPHENIX</a:t>
            </a:r>
            <a:endParaRPr lang="en-US" dirty="0"/>
          </a:p>
          <a:p>
            <a:pPr lvl="1"/>
            <a:endParaRPr lang="en-US" dirty="0"/>
          </a:p>
        </p:txBody>
      </p:sp>
      <p:pic>
        <p:nvPicPr>
          <p:cNvPr id="1026" name="Picture 2" descr="Brand Guidelines - Mattermost">
            <a:extLst>
              <a:ext uri="{FF2B5EF4-FFF2-40B4-BE49-F238E27FC236}">
                <a16:creationId xmlns:a16="http://schemas.microsoft.com/office/drawing/2014/main" id="{1DD2C97E-C69B-84BE-79E2-22AB8EC38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413" y="1943632"/>
            <a:ext cx="1118569" cy="66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tHub Logo and symbol, meaning ...">
            <a:extLst>
              <a:ext uri="{FF2B5EF4-FFF2-40B4-BE49-F238E27FC236}">
                <a16:creationId xmlns:a16="http://schemas.microsoft.com/office/drawing/2014/main" id="{42334E6B-4449-4332-A7E1-2E688AAB1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476" y="1881992"/>
            <a:ext cx="1118570" cy="648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white logo&#10;&#10;Description automatically generated">
            <a:extLst>
              <a:ext uri="{FF2B5EF4-FFF2-40B4-BE49-F238E27FC236}">
                <a16:creationId xmlns:a16="http://schemas.microsoft.com/office/drawing/2014/main" id="{03EFF2CB-2699-FCF0-CDB7-820E922C0B4F}"/>
              </a:ext>
            </a:extLst>
          </p:cNvPr>
          <p:cNvPicPr>
            <a:picLocks noChangeAspect="1"/>
          </p:cNvPicPr>
          <p:nvPr/>
        </p:nvPicPr>
        <p:blipFill>
          <a:blip r:embed="rId4"/>
          <a:stretch>
            <a:fillRect/>
          </a:stretch>
        </p:blipFill>
        <p:spPr>
          <a:xfrm>
            <a:off x="8117567" y="2979722"/>
            <a:ext cx="1396051" cy="520562"/>
          </a:xfrm>
          <a:prstGeom prst="rect">
            <a:avLst/>
          </a:prstGeom>
        </p:spPr>
      </p:pic>
      <p:pic>
        <p:nvPicPr>
          <p:cNvPr id="1030" name="Picture 6" descr="Overleaf Official Logos - Overleaf ...">
            <a:extLst>
              <a:ext uri="{FF2B5EF4-FFF2-40B4-BE49-F238E27FC236}">
                <a16:creationId xmlns:a16="http://schemas.microsoft.com/office/drawing/2014/main" id="{2F19EE66-9316-404F-4B39-5AF42DA2F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102" y="2490005"/>
            <a:ext cx="1655239" cy="643704"/>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26B5FA3D-72B3-7167-1361-3388D7B323EF}"/>
              </a:ext>
            </a:extLst>
          </p:cNvPr>
          <p:cNvSpPr>
            <a:spLocks noGrp="1"/>
          </p:cNvSpPr>
          <p:nvPr>
            <p:ph type="dt" sz="half" idx="10"/>
          </p:nvPr>
        </p:nvSpPr>
        <p:spPr/>
        <p:txBody>
          <a:bodyPr/>
          <a:lstStyle/>
          <a:p>
            <a:r>
              <a:rPr lang="en-US"/>
              <a:t>8/14/2024</a:t>
            </a:r>
          </a:p>
        </p:txBody>
      </p:sp>
      <p:sp>
        <p:nvSpPr>
          <p:cNvPr id="6" name="Footer Placeholder 5">
            <a:extLst>
              <a:ext uri="{FF2B5EF4-FFF2-40B4-BE49-F238E27FC236}">
                <a16:creationId xmlns:a16="http://schemas.microsoft.com/office/drawing/2014/main" id="{C10D4BF0-3285-CB9E-2088-79844712B9BD}"/>
              </a:ext>
            </a:extLst>
          </p:cNvPr>
          <p:cNvSpPr>
            <a:spLocks noGrp="1"/>
          </p:cNvSpPr>
          <p:nvPr>
            <p:ph type="ftr" sz="quarter" idx="11"/>
          </p:nvPr>
        </p:nvSpPr>
        <p:spPr/>
        <p:txBody>
          <a:bodyPr/>
          <a:lstStyle/>
          <a:p>
            <a:r>
              <a:rPr lang="en-US"/>
              <a:t>CA Consortium Meeting - UC Davis</a:t>
            </a:r>
          </a:p>
        </p:txBody>
      </p:sp>
      <p:sp>
        <p:nvSpPr>
          <p:cNvPr id="7" name="Slide Number Placeholder 6">
            <a:extLst>
              <a:ext uri="{FF2B5EF4-FFF2-40B4-BE49-F238E27FC236}">
                <a16:creationId xmlns:a16="http://schemas.microsoft.com/office/drawing/2014/main" id="{63321CA7-E2A8-9E8B-0D32-34826F053165}"/>
              </a:ext>
            </a:extLst>
          </p:cNvPr>
          <p:cNvSpPr>
            <a:spLocks noGrp="1"/>
          </p:cNvSpPr>
          <p:nvPr>
            <p:ph type="sldNum" sz="quarter" idx="12"/>
          </p:nvPr>
        </p:nvSpPr>
        <p:spPr/>
        <p:txBody>
          <a:bodyPr/>
          <a:lstStyle/>
          <a:p>
            <a:fld id="{588949A8-7CCD-4D90-AA9A-1451BFC6FB3A}" type="slidenum">
              <a:rPr lang="en-US" smtClean="0"/>
              <a:t>28</a:t>
            </a:fld>
            <a:endParaRPr lang="en-US"/>
          </a:p>
        </p:txBody>
      </p:sp>
      <p:sp>
        <p:nvSpPr>
          <p:cNvPr id="8" name="Rectangle 7">
            <a:extLst>
              <a:ext uri="{FF2B5EF4-FFF2-40B4-BE49-F238E27FC236}">
                <a16:creationId xmlns:a16="http://schemas.microsoft.com/office/drawing/2014/main" id="{F90D1CCF-13A0-D685-577F-2ABB48A87909}"/>
              </a:ext>
            </a:extLst>
          </p:cNvPr>
          <p:cNvSpPr/>
          <p:nvPr/>
        </p:nvSpPr>
        <p:spPr>
          <a:xfrm>
            <a:off x="6466703" y="5403588"/>
            <a:ext cx="1139164" cy="6437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Login</a:t>
            </a:r>
          </a:p>
        </p:txBody>
      </p:sp>
      <p:sp>
        <p:nvSpPr>
          <p:cNvPr id="9" name="Rectangle 8">
            <a:extLst>
              <a:ext uri="{FF2B5EF4-FFF2-40B4-BE49-F238E27FC236}">
                <a16:creationId xmlns:a16="http://schemas.microsoft.com/office/drawing/2014/main" id="{B2D44F3D-88F7-60A3-2514-D20703E70BD2}"/>
              </a:ext>
            </a:extLst>
          </p:cNvPr>
          <p:cNvSpPr/>
          <p:nvPr/>
        </p:nvSpPr>
        <p:spPr>
          <a:xfrm>
            <a:off x="8839200" y="4423719"/>
            <a:ext cx="1301578" cy="6483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Federated Login</a:t>
            </a:r>
          </a:p>
        </p:txBody>
      </p:sp>
      <p:sp>
        <p:nvSpPr>
          <p:cNvPr id="10" name="Rectangle 9">
            <a:extLst>
              <a:ext uri="{FF2B5EF4-FFF2-40B4-BE49-F238E27FC236}">
                <a16:creationId xmlns:a16="http://schemas.microsoft.com/office/drawing/2014/main" id="{F25F986F-2A41-241E-01F2-40089FC53F5B}"/>
              </a:ext>
            </a:extLst>
          </p:cNvPr>
          <p:cNvSpPr/>
          <p:nvPr/>
        </p:nvSpPr>
        <p:spPr>
          <a:xfrm>
            <a:off x="8443784" y="5659395"/>
            <a:ext cx="1647567" cy="9669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ePIC</a:t>
            </a:r>
            <a:r>
              <a:rPr lang="en-US" dirty="0"/>
              <a:t> Collaboration Database</a:t>
            </a:r>
          </a:p>
        </p:txBody>
      </p:sp>
      <p:cxnSp>
        <p:nvCxnSpPr>
          <p:cNvPr id="12" name="Straight Arrow Connector 11">
            <a:extLst>
              <a:ext uri="{FF2B5EF4-FFF2-40B4-BE49-F238E27FC236}">
                <a16:creationId xmlns:a16="http://schemas.microsoft.com/office/drawing/2014/main" id="{703F8A22-A8D0-3ACA-69C7-A0012BC7275A}"/>
              </a:ext>
            </a:extLst>
          </p:cNvPr>
          <p:cNvCxnSpPr/>
          <p:nvPr/>
        </p:nvCxnSpPr>
        <p:spPr>
          <a:xfrm flipV="1">
            <a:off x="7605866" y="4909751"/>
            <a:ext cx="1183907" cy="493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BF5BAC-B771-E034-59EA-792ACCBDAD29}"/>
              </a:ext>
            </a:extLst>
          </p:cNvPr>
          <p:cNvCxnSpPr/>
          <p:nvPr/>
        </p:nvCxnSpPr>
        <p:spPr>
          <a:xfrm flipH="1">
            <a:off x="7650609" y="5072110"/>
            <a:ext cx="1094421" cy="455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CB3329-68A8-962B-49FE-CB8404B53EC2}"/>
              </a:ext>
            </a:extLst>
          </p:cNvPr>
          <p:cNvSpPr txBox="1"/>
          <p:nvPr/>
        </p:nvSpPr>
        <p:spPr>
          <a:xfrm>
            <a:off x="10190205" y="4540419"/>
            <a:ext cx="1375719" cy="369332"/>
          </a:xfrm>
          <a:prstGeom prst="rect">
            <a:avLst/>
          </a:prstGeom>
          <a:noFill/>
        </p:spPr>
        <p:txBody>
          <a:bodyPr wrap="square" rtlCol="0">
            <a:spAutoFit/>
          </a:bodyPr>
          <a:lstStyle/>
          <a:p>
            <a:r>
              <a:rPr lang="en-US" dirty="0"/>
              <a:t>Identity</a:t>
            </a:r>
          </a:p>
        </p:txBody>
      </p:sp>
      <p:sp>
        <p:nvSpPr>
          <p:cNvPr id="16" name="TextBox 15">
            <a:extLst>
              <a:ext uri="{FF2B5EF4-FFF2-40B4-BE49-F238E27FC236}">
                <a16:creationId xmlns:a16="http://schemas.microsoft.com/office/drawing/2014/main" id="{D3499C69-E853-B4A0-C4F0-B02B71009DCB}"/>
              </a:ext>
            </a:extLst>
          </p:cNvPr>
          <p:cNvSpPr txBox="1"/>
          <p:nvPr/>
        </p:nvSpPr>
        <p:spPr>
          <a:xfrm>
            <a:off x="10190205" y="5879889"/>
            <a:ext cx="1540475" cy="369332"/>
          </a:xfrm>
          <a:prstGeom prst="rect">
            <a:avLst/>
          </a:prstGeom>
          <a:noFill/>
        </p:spPr>
        <p:txBody>
          <a:bodyPr wrap="square" rtlCol="0">
            <a:spAutoFit/>
          </a:bodyPr>
          <a:lstStyle/>
          <a:p>
            <a:r>
              <a:rPr lang="en-US" dirty="0"/>
              <a:t>Authorization</a:t>
            </a:r>
          </a:p>
        </p:txBody>
      </p:sp>
      <p:cxnSp>
        <p:nvCxnSpPr>
          <p:cNvPr id="18" name="Straight Arrow Connector 17">
            <a:extLst>
              <a:ext uri="{FF2B5EF4-FFF2-40B4-BE49-F238E27FC236}">
                <a16:creationId xmlns:a16="http://schemas.microsoft.com/office/drawing/2014/main" id="{048C93DE-72BC-7127-9AF0-30CB73D3DCC5}"/>
              </a:ext>
            </a:extLst>
          </p:cNvPr>
          <p:cNvCxnSpPr/>
          <p:nvPr/>
        </p:nvCxnSpPr>
        <p:spPr>
          <a:xfrm>
            <a:off x="7727092" y="5873578"/>
            <a:ext cx="634313" cy="173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C95445-1222-948E-EF9F-420F37464A90}"/>
              </a:ext>
            </a:extLst>
          </p:cNvPr>
          <p:cNvCxnSpPr/>
          <p:nvPr/>
        </p:nvCxnSpPr>
        <p:spPr>
          <a:xfrm flipH="1" flipV="1">
            <a:off x="7650609" y="5988908"/>
            <a:ext cx="694321" cy="188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1EA816-A43F-5911-FCA7-58D262E91D41}"/>
              </a:ext>
            </a:extLst>
          </p:cNvPr>
          <p:cNvSpPr txBox="1"/>
          <p:nvPr/>
        </p:nvSpPr>
        <p:spPr>
          <a:xfrm>
            <a:off x="3812342" y="5474729"/>
            <a:ext cx="1466335" cy="369332"/>
          </a:xfrm>
          <a:prstGeom prst="rect">
            <a:avLst/>
          </a:prstGeom>
          <a:noFill/>
        </p:spPr>
        <p:txBody>
          <a:bodyPr wrap="square" rtlCol="0">
            <a:spAutoFit/>
          </a:bodyPr>
          <a:lstStyle/>
          <a:p>
            <a:r>
              <a:rPr lang="en-US" dirty="0"/>
              <a:t>User Request </a:t>
            </a:r>
          </a:p>
        </p:txBody>
      </p:sp>
      <p:cxnSp>
        <p:nvCxnSpPr>
          <p:cNvPr id="23" name="Straight Arrow Connector 22">
            <a:extLst>
              <a:ext uri="{FF2B5EF4-FFF2-40B4-BE49-F238E27FC236}">
                <a16:creationId xmlns:a16="http://schemas.microsoft.com/office/drawing/2014/main" id="{B0E62B7F-9185-345A-7369-00F82DE8A830}"/>
              </a:ext>
            </a:extLst>
          </p:cNvPr>
          <p:cNvCxnSpPr/>
          <p:nvPr/>
        </p:nvCxnSpPr>
        <p:spPr>
          <a:xfrm>
            <a:off x="5494638" y="5659395"/>
            <a:ext cx="850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85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Autofit/>
          </a:bodyPr>
          <a:lstStyle/>
          <a:p>
            <a:r>
              <a:rPr lang="en-US" b="1" dirty="0">
                <a:solidFill>
                  <a:schemeClr val="accent1"/>
                </a:solidFill>
              </a:rPr>
              <a:t>ePIC Collaboration Structure </a:t>
            </a:r>
          </a:p>
        </p:txBody>
      </p:sp>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2">
            <a:alphaModFix/>
          </a:blip>
          <a:srcRect/>
          <a:stretch/>
        </p:blipFill>
        <p:spPr>
          <a:xfrm>
            <a:off x="10705672" y="74877"/>
            <a:ext cx="1384185" cy="1054678"/>
          </a:xfrm>
          <a:prstGeom prst="rect">
            <a:avLst/>
          </a:prstGeom>
          <a:noFill/>
          <a:ln>
            <a:noFill/>
          </a:ln>
        </p:spPr>
      </p:pic>
      <p:grpSp>
        <p:nvGrpSpPr>
          <p:cNvPr id="31" name="Group 30">
            <a:extLst>
              <a:ext uri="{FF2B5EF4-FFF2-40B4-BE49-F238E27FC236}">
                <a16:creationId xmlns:a16="http://schemas.microsoft.com/office/drawing/2014/main" id="{F51B7224-A23A-1621-75B3-F3B407949003}"/>
              </a:ext>
            </a:extLst>
          </p:cNvPr>
          <p:cNvGrpSpPr/>
          <p:nvPr/>
        </p:nvGrpSpPr>
        <p:grpSpPr>
          <a:xfrm>
            <a:off x="613322" y="1251654"/>
            <a:ext cx="10965355" cy="2909119"/>
            <a:chOff x="685305" y="279869"/>
            <a:chExt cx="10965355" cy="2909119"/>
          </a:xfrm>
        </p:grpSpPr>
        <p:sp>
          <p:nvSpPr>
            <p:cNvPr id="32" name="Rectangle 31">
              <a:extLst>
                <a:ext uri="{FF2B5EF4-FFF2-40B4-BE49-F238E27FC236}">
                  <a16:creationId xmlns:a16="http://schemas.microsoft.com/office/drawing/2014/main" id="{850BF6E0-85DF-B318-B792-7696D9A0117F}"/>
                </a:ext>
              </a:extLst>
            </p:cNvPr>
            <p:cNvSpPr/>
            <p:nvPr/>
          </p:nvSpPr>
          <p:spPr>
            <a:xfrm>
              <a:off x="685305" y="279869"/>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33" name="Rectangle 32">
              <a:extLst>
                <a:ext uri="{FF2B5EF4-FFF2-40B4-BE49-F238E27FC236}">
                  <a16:creationId xmlns:a16="http://schemas.microsoft.com/office/drawing/2014/main" id="{2986244D-5EE7-F3C8-AA24-74C48E99A8B1}"/>
                </a:ext>
              </a:extLst>
            </p:cNvPr>
            <p:cNvSpPr/>
            <p:nvPr/>
          </p:nvSpPr>
          <p:spPr>
            <a:xfrm>
              <a:off x="3334979" y="1754904"/>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34" name="Rectangle 33">
              <a:extLst>
                <a:ext uri="{FF2B5EF4-FFF2-40B4-BE49-F238E27FC236}">
                  <a16:creationId xmlns:a16="http://schemas.microsoft.com/office/drawing/2014/main" id="{75B33C2F-8863-AF48-4A6D-C0397F0EA651}"/>
                </a:ext>
              </a:extLst>
            </p:cNvPr>
            <p:cNvSpPr/>
            <p:nvPr/>
          </p:nvSpPr>
          <p:spPr>
            <a:xfrm>
              <a:off x="685305" y="1754904"/>
              <a:ext cx="2320065" cy="143036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35" name="Straight Arrow Connector 34">
              <a:extLst>
                <a:ext uri="{FF2B5EF4-FFF2-40B4-BE49-F238E27FC236}">
                  <a16:creationId xmlns:a16="http://schemas.microsoft.com/office/drawing/2014/main" id="{ABF354BF-DF0E-1221-6701-AEFD80A21116}"/>
                </a:ext>
              </a:extLst>
            </p:cNvPr>
            <p:cNvCxnSpPr>
              <a:cxnSpLocks/>
            </p:cNvCxnSpPr>
            <p:nvPr/>
          </p:nvCxnSpPr>
          <p:spPr>
            <a:xfrm flipV="1">
              <a:off x="4015463"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F0067BD-FAB7-D58A-7AE7-74A08CEA880A}"/>
                </a:ext>
              </a:extLst>
            </p:cNvPr>
            <p:cNvCxnSpPr>
              <a:cxnSpLocks/>
            </p:cNvCxnSpPr>
            <p:nvPr/>
          </p:nvCxnSpPr>
          <p:spPr>
            <a:xfrm flipV="1">
              <a:off x="1849965"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E282DE0-0BE5-4849-A129-3AC09DE52C60}"/>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Spokesperson’s Office</a:t>
              </a:r>
            </a:p>
            <a:p>
              <a:pPr algn="ctr"/>
              <a:r>
                <a:rPr lang="en-US" sz="1600" dirty="0"/>
                <a:t>Spokesperson (SP)</a:t>
              </a:r>
            </a:p>
            <a:p>
              <a:pPr algn="ctr"/>
              <a:r>
                <a:rPr lang="en-US" sz="1600" dirty="0"/>
                <a:t>Deputies</a:t>
              </a:r>
            </a:p>
          </p:txBody>
        </p:sp>
        <p:sp>
          <p:nvSpPr>
            <p:cNvPr id="38" name="Rectangle 37">
              <a:extLst>
                <a:ext uri="{FF2B5EF4-FFF2-40B4-BE49-F238E27FC236}">
                  <a16:creationId xmlns:a16="http://schemas.microsoft.com/office/drawing/2014/main" id="{44D58520-2D96-203B-A495-EE21B543F361}"/>
                </a:ext>
              </a:extLst>
            </p:cNvPr>
            <p:cNvSpPr/>
            <p:nvPr/>
          </p:nvSpPr>
          <p:spPr>
            <a:xfrm>
              <a:off x="8804837" y="1160722"/>
              <a:ext cx="1646638" cy="44862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Executive Board</a:t>
              </a:r>
            </a:p>
          </p:txBody>
        </p:sp>
        <p:cxnSp>
          <p:nvCxnSpPr>
            <p:cNvPr id="39" name="Straight Arrow Connector 38">
              <a:extLst>
                <a:ext uri="{FF2B5EF4-FFF2-40B4-BE49-F238E27FC236}">
                  <a16:creationId xmlns:a16="http://schemas.microsoft.com/office/drawing/2014/main" id="{5D6CC22A-179E-D245-3D41-00479499AF33}"/>
                </a:ext>
              </a:extLst>
            </p:cNvPr>
            <p:cNvCxnSpPr>
              <a:cxnSpLocks/>
            </p:cNvCxnSpPr>
            <p:nvPr/>
          </p:nvCxnSpPr>
          <p:spPr>
            <a:xfrm flipH="1">
              <a:off x="8420656" y="1345189"/>
              <a:ext cx="391521"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6A4AD32-0676-3EB0-6EB4-2A62829BFF4F}"/>
                </a:ext>
              </a:extLst>
            </p:cNvPr>
            <p:cNvSpPr/>
            <p:nvPr/>
          </p:nvSpPr>
          <p:spPr>
            <a:xfrm>
              <a:off x="3117665"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Technical Coordinator (TC)</a:t>
              </a:r>
            </a:p>
          </p:txBody>
        </p:sp>
        <p:sp>
          <p:nvSpPr>
            <p:cNvPr id="41" name="Rectangle 40">
              <a:extLst>
                <a:ext uri="{FF2B5EF4-FFF2-40B4-BE49-F238E27FC236}">
                  <a16:creationId xmlns:a16="http://schemas.microsoft.com/office/drawing/2014/main" id="{B29CCE86-6492-CA12-757A-A5CE587BDAC7}"/>
                </a:ext>
              </a:extLst>
            </p:cNvPr>
            <p:cNvSpPr/>
            <p:nvPr/>
          </p:nvSpPr>
          <p:spPr>
            <a:xfrm>
              <a:off x="6088322" y="2540223"/>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Software and Computing Coordinator (SCC)</a:t>
              </a:r>
            </a:p>
          </p:txBody>
        </p:sp>
        <p:sp>
          <p:nvSpPr>
            <p:cNvPr id="42" name="Rectangle 41">
              <a:extLst>
                <a:ext uri="{FF2B5EF4-FFF2-40B4-BE49-F238E27FC236}">
                  <a16:creationId xmlns:a16="http://schemas.microsoft.com/office/drawing/2014/main" id="{F720A2EE-3066-9E68-8BAD-4CD9A02613E2}"/>
                </a:ext>
              </a:extLst>
            </p:cNvPr>
            <p:cNvSpPr/>
            <p:nvPr/>
          </p:nvSpPr>
          <p:spPr>
            <a:xfrm>
              <a:off x="9003153"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Analysis Coordinator </a:t>
              </a:r>
              <a:br>
                <a:rPr lang="en-US" b="1" dirty="0">
                  <a:solidFill>
                    <a:schemeClr val="tx1"/>
                  </a:solidFill>
                </a:rPr>
              </a:br>
              <a:r>
                <a:rPr lang="en-US" b="1" dirty="0">
                  <a:solidFill>
                    <a:schemeClr val="tx1"/>
                  </a:solidFill>
                </a:rPr>
                <a:t>(AC)</a:t>
              </a:r>
            </a:p>
          </p:txBody>
        </p:sp>
        <p:cxnSp>
          <p:nvCxnSpPr>
            <p:cNvPr id="43" name="Connector: Elbow 42">
              <a:extLst>
                <a:ext uri="{FF2B5EF4-FFF2-40B4-BE49-F238E27FC236}">
                  <a16:creationId xmlns:a16="http://schemas.microsoft.com/office/drawing/2014/main" id="{560CA00E-8FA4-03A7-E217-7D60ED2B8DDE}"/>
                </a:ext>
              </a:extLst>
            </p:cNvPr>
            <p:cNvCxnSpPr>
              <a:cxnSpLocks/>
            </p:cNvCxnSpPr>
            <p:nvPr/>
          </p:nvCxnSpPr>
          <p:spPr>
            <a:xfrm rot="5400000" flipH="1" flipV="1">
              <a:off x="5666097" y="775981"/>
              <a:ext cx="180148" cy="3311810"/>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4FEFFB0-4DF6-013C-04B0-2EB5B464CD0B}"/>
                </a:ext>
              </a:extLst>
            </p:cNvPr>
            <p:cNvCxnSpPr>
              <a:cxnSpLocks/>
              <a:stCxn id="37" idx="2"/>
              <a:endCxn id="41" idx="0"/>
            </p:cNvCxnSpPr>
            <p:nvPr/>
          </p:nvCxnSpPr>
          <p:spPr>
            <a:xfrm flipH="1">
              <a:off x="7412076" y="1724343"/>
              <a:ext cx="1" cy="815880"/>
            </a:xfrm>
            <a:prstGeom prst="straightConnector1">
              <a:avLst/>
            </a:prstGeom>
            <a:ln w="158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11D0A2C-9ACB-15C4-1A67-4956967F1C3E}"/>
                </a:ext>
              </a:extLst>
            </p:cNvPr>
            <p:cNvSpPr/>
            <p:nvPr/>
          </p:nvSpPr>
          <p:spPr>
            <a:xfrm>
              <a:off x="9492471" y="342211"/>
              <a:ext cx="1646638" cy="607988"/>
            </a:xfrm>
            <a:prstGeom prst="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EIC Project</a:t>
              </a:r>
            </a:p>
          </p:txBody>
        </p:sp>
        <p:cxnSp>
          <p:nvCxnSpPr>
            <p:cNvPr id="46" name="Straight Arrow Connector 45">
              <a:extLst>
                <a:ext uri="{FF2B5EF4-FFF2-40B4-BE49-F238E27FC236}">
                  <a16:creationId xmlns:a16="http://schemas.microsoft.com/office/drawing/2014/main" id="{1AD5F587-1087-2876-0830-5A289FE780FD}"/>
                </a:ext>
              </a:extLst>
            </p:cNvPr>
            <p:cNvCxnSpPr>
              <a:cxnSpLocks/>
            </p:cNvCxnSpPr>
            <p:nvPr/>
          </p:nvCxnSpPr>
          <p:spPr>
            <a:xfrm flipH="1">
              <a:off x="8387223" y="640426"/>
              <a:ext cx="1064985"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48C6661-CE54-F889-6990-E8462C48C19B}"/>
                </a:ext>
              </a:extLst>
            </p:cNvPr>
            <p:cNvCxnSpPr>
              <a:cxnSpLocks/>
            </p:cNvCxnSpPr>
            <p:nvPr/>
          </p:nvCxnSpPr>
          <p:spPr>
            <a:xfrm flipH="1">
              <a:off x="5408225" y="886738"/>
              <a:ext cx="988442"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5CE50A6-CE01-B924-9B9F-1CDAE89D3AD4}"/>
                </a:ext>
              </a:extLst>
            </p:cNvPr>
            <p:cNvCxnSpPr>
              <a:cxnSpLocks/>
              <a:stCxn id="42" idx="0"/>
            </p:cNvCxnSpPr>
            <p:nvPr/>
          </p:nvCxnSpPr>
          <p:spPr>
            <a:xfrm rot="16200000" flipV="1">
              <a:off x="8767941" y="984978"/>
              <a:ext cx="203104" cy="2914829"/>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0252892-F078-4507-7258-52CA7AD37ECF}"/>
              </a:ext>
            </a:extLst>
          </p:cNvPr>
          <p:cNvGrpSpPr/>
          <p:nvPr/>
        </p:nvGrpSpPr>
        <p:grpSpPr>
          <a:xfrm>
            <a:off x="2495592" y="3355459"/>
            <a:ext cx="3334871" cy="2603631"/>
            <a:chOff x="2495592" y="3355459"/>
            <a:chExt cx="3334871" cy="2603631"/>
          </a:xfrm>
        </p:grpSpPr>
        <p:sp>
          <p:nvSpPr>
            <p:cNvPr id="49" name="TextBox 48">
              <a:extLst>
                <a:ext uri="{FF2B5EF4-FFF2-40B4-BE49-F238E27FC236}">
                  <a16:creationId xmlns:a16="http://schemas.microsoft.com/office/drawing/2014/main" id="{FAE980E5-BA92-9558-5ADD-BCD7D0A7FCD6}"/>
                </a:ext>
              </a:extLst>
            </p:cNvPr>
            <p:cNvSpPr txBox="1"/>
            <p:nvPr/>
          </p:nvSpPr>
          <p:spPr>
            <a:xfrm>
              <a:off x="2495592" y="4450985"/>
              <a:ext cx="3334871" cy="1508105"/>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 (Acting)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a:t>
              </a:r>
            </a:p>
            <a:p>
              <a:pPr marR="0">
                <a:spcBef>
                  <a:spcPts val="0"/>
                </a:spcBef>
                <a:spcAft>
                  <a:spcPts val="0"/>
                </a:spcAft>
              </a:pPr>
              <a:r>
                <a:rPr lang="en-US" sz="1400" dirty="0">
                  <a:latin typeface="Calibri" panose="020F0502020204030204" pitchFamily="34" charset="0"/>
                  <a:ea typeface="Calibri" panose="020F0502020204030204" pitchFamily="34" charset="0"/>
                </a:rPr>
                <a:t>Deputy TC’s: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Prakhar Garg (Yale)</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Oskar </a:t>
              </a:r>
              <a:r>
                <a:rPr lang="en-US" sz="1400" dirty="0" err="1">
                  <a:latin typeface="Calibri" panose="020F0502020204030204" pitchFamily="34" charset="0"/>
                  <a:ea typeface="Calibri" panose="020F0502020204030204" pitchFamily="34" charset="0"/>
                </a:rPr>
                <a:t>Hartbrich</a:t>
              </a:r>
              <a:r>
                <a:rPr lang="en-US" sz="1400" dirty="0">
                  <a:latin typeface="Calibri" panose="020F0502020204030204" pitchFamily="34" charset="0"/>
                  <a:ea typeface="Calibri" panose="020F0502020204030204" pitchFamily="34" charset="0"/>
                </a:rPr>
                <a:t> (ORNL)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Matt </a:t>
              </a:r>
              <a:r>
                <a:rPr lang="en-US" sz="1400" dirty="0" err="1">
                  <a:latin typeface="Calibri" panose="020F0502020204030204" pitchFamily="34" charset="0"/>
                  <a:ea typeface="Calibri" panose="020F0502020204030204" pitchFamily="34" charset="0"/>
                </a:rPr>
                <a:t>Posik</a:t>
              </a:r>
              <a:r>
                <a:rPr lang="en-US" sz="1400" dirty="0">
                  <a:latin typeface="Calibri" panose="020F0502020204030204" pitchFamily="34" charset="0"/>
                  <a:ea typeface="Calibri" panose="020F0502020204030204" pitchFamily="34" charset="0"/>
                </a:rPr>
                <a:t> (Temple)</a:t>
              </a:r>
            </a:p>
          </p:txBody>
        </p:sp>
        <p:pic>
          <p:nvPicPr>
            <p:cNvPr id="50" name="Picture 49" descr="A person wearing glasses and a blue shirt&#10;&#10;Description automatically generated">
              <a:extLst>
                <a:ext uri="{FF2B5EF4-FFF2-40B4-BE49-F238E27FC236}">
                  <a16:creationId xmlns:a16="http://schemas.microsoft.com/office/drawing/2014/main" id="{0DCC1FDE-0FBD-4BF5-AB5E-A3E9105BC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774" y="3355459"/>
              <a:ext cx="1054432" cy="993932"/>
            </a:xfrm>
            <a:prstGeom prst="rect">
              <a:avLst/>
            </a:prstGeom>
          </p:spPr>
        </p:pic>
      </p:grpSp>
      <p:grpSp>
        <p:nvGrpSpPr>
          <p:cNvPr id="57" name="Group 56">
            <a:extLst>
              <a:ext uri="{FF2B5EF4-FFF2-40B4-BE49-F238E27FC236}">
                <a16:creationId xmlns:a16="http://schemas.microsoft.com/office/drawing/2014/main" id="{D9E3CEAF-CE1E-B758-55A3-E39397C730CD}"/>
              </a:ext>
            </a:extLst>
          </p:cNvPr>
          <p:cNvGrpSpPr/>
          <p:nvPr/>
        </p:nvGrpSpPr>
        <p:grpSpPr>
          <a:xfrm>
            <a:off x="5693189" y="3356750"/>
            <a:ext cx="3334871" cy="3036105"/>
            <a:chOff x="5693189" y="3356750"/>
            <a:chExt cx="3334871" cy="3036105"/>
          </a:xfrm>
        </p:grpSpPr>
        <p:sp>
          <p:nvSpPr>
            <p:cNvPr id="51" name="TextBox 50">
              <a:extLst>
                <a:ext uri="{FF2B5EF4-FFF2-40B4-BE49-F238E27FC236}">
                  <a16:creationId xmlns:a16="http://schemas.microsoft.com/office/drawing/2014/main" id="{ECC89405-F95D-9AC3-ACC0-F1E6BF0C6B59}"/>
                </a:ext>
              </a:extLst>
            </p:cNvPr>
            <p:cNvSpPr txBox="1"/>
            <p:nvPr/>
          </p:nvSpPr>
          <p:spPr>
            <a:xfrm>
              <a:off x="5693189" y="4453863"/>
              <a:ext cx="3334871" cy="1938992"/>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solidFill>
                    <a:schemeClr val="accent1"/>
                  </a:solidFill>
                  <a:effectLst/>
                  <a:latin typeface="Calibri" panose="020F0502020204030204" pitchFamily="34" charset="0"/>
                  <a:ea typeface="Calibri" panose="020F0502020204030204" pitchFamily="34" charset="0"/>
                </a:rPr>
                <a:t>Dmitry </a:t>
              </a:r>
              <a:r>
                <a:rPr lang="en-US" sz="1400" dirty="0" err="1">
                  <a:solidFill>
                    <a:schemeClr val="accent1"/>
                  </a:solidFill>
                  <a:effectLst/>
                  <a:latin typeface="Calibri" panose="020F0502020204030204" pitchFamily="34" charset="0"/>
                  <a:ea typeface="Calibri" panose="020F0502020204030204" pitchFamily="34" charset="0"/>
                </a:rPr>
                <a:t>Kalinkin</a:t>
              </a:r>
              <a:r>
                <a:rPr lang="en-US" sz="1400" dirty="0">
                  <a:solidFill>
                    <a:schemeClr val="accent1"/>
                  </a:solidFill>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solidFill>
                    <a:schemeClr val="accent1"/>
                  </a:solidFill>
                  <a:effectLst/>
                  <a:latin typeface="Calibri" panose="020F0502020204030204" pitchFamily="34" charset="0"/>
                  <a:ea typeface="Calibri" panose="020F0502020204030204" pitchFamily="34" charset="0"/>
                </a:rPr>
                <a:t>(</a:t>
              </a:r>
              <a:r>
                <a:rPr lang="en-US" sz="1400" dirty="0">
                  <a:solidFill>
                    <a:schemeClr val="accent1"/>
                  </a:solidFill>
                  <a:latin typeface="Calibri" panose="020F0502020204030204" pitchFamily="34" charset="0"/>
                  <a:ea typeface="Calibri" panose="020F0502020204030204" pitchFamily="34" charset="0"/>
                </a:rPr>
                <a:t>Kentucky</a:t>
              </a:r>
              <a:r>
                <a:rPr lang="en-US" sz="1400" dirty="0">
                  <a:solidFill>
                    <a:schemeClr val="accent1"/>
                  </a:solidFill>
                  <a:effectLst/>
                  <a:latin typeface="Calibri" panose="020F0502020204030204" pitchFamily="34" charset="0"/>
                  <a:ea typeface="Calibri" panose="020F0502020204030204" pitchFamily="34" charset="0"/>
                </a:rPr>
                <a:t>, Deputy SCC for </a:t>
              </a:r>
              <a:r>
                <a:rPr lang="en-US" sz="1400" dirty="0">
                  <a:solidFill>
                    <a:schemeClr val="accent1"/>
                  </a:solidFill>
                  <a:latin typeface="Calibri" panose="020F0502020204030204" pitchFamily="34" charset="0"/>
                  <a:ea typeface="Calibri" panose="020F0502020204030204" pitchFamily="34" charset="0"/>
                </a:rPr>
                <a:t>Development</a:t>
              </a:r>
              <a:r>
                <a:rPr lang="en-US" sz="1400" dirty="0">
                  <a:solidFill>
                    <a:schemeClr val="accent1"/>
                  </a:solidFill>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Torre Wenaus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(BNL, Deputy SCC for Infrastructure)</a:t>
              </a:r>
            </a:p>
            <a:p>
              <a:r>
                <a:rPr lang="en-US" sz="1400" dirty="0">
                  <a:latin typeface="Calibri" panose="020F0502020204030204" pitchFamily="34" charset="0"/>
                  <a:ea typeface="Calibri" panose="020F0502020204030204" pitchFamily="34" charset="0"/>
                </a:rPr>
                <a:t>Wouter Deconinck </a:t>
              </a:r>
            </a:p>
            <a:p>
              <a:r>
                <a:rPr lang="en-US" sz="1400" dirty="0">
                  <a:latin typeface="Calibri" panose="020F0502020204030204" pitchFamily="34" charset="0"/>
                  <a:ea typeface="Calibri" panose="020F0502020204030204" pitchFamily="34" charset="0"/>
                </a:rPr>
                <a:t>(U. Manitoba, Deputy SCC for Operations)</a:t>
              </a:r>
            </a:p>
          </p:txBody>
        </p:sp>
        <p:pic>
          <p:nvPicPr>
            <p:cNvPr id="52" name="Picture 4" descr="About Us">
              <a:extLst>
                <a:ext uri="{FF2B5EF4-FFF2-40B4-BE49-F238E27FC236}">
                  <a16:creationId xmlns:a16="http://schemas.microsoft.com/office/drawing/2014/main" id="{D2C21F26-4314-3E96-23BE-12CEE8682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086" y="3356750"/>
              <a:ext cx="1018516" cy="10185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5DEDBDB6-3072-1083-7B29-C6F6E042CB64}"/>
              </a:ext>
            </a:extLst>
          </p:cNvPr>
          <p:cNvGrpSpPr/>
          <p:nvPr/>
        </p:nvGrpSpPr>
        <p:grpSpPr>
          <a:xfrm>
            <a:off x="8769624" y="3380188"/>
            <a:ext cx="3334871" cy="1986354"/>
            <a:chOff x="8769624" y="3380188"/>
            <a:chExt cx="3334871" cy="1986354"/>
          </a:xfrm>
        </p:grpSpPr>
        <p:pic>
          <p:nvPicPr>
            <p:cNvPr id="53" name="Picture 6" descr="Meet the User Facility Team: Berndt Mueller and Rosi Reed, RHIC | BNL  Newsroom">
              <a:extLst>
                <a:ext uri="{FF2B5EF4-FFF2-40B4-BE49-F238E27FC236}">
                  <a16:creationId xmlns:a16="http://schemas.microsoft.com/office/drawing/2014/main" id="{7705DFDA-4D9C-06EB-1BEF-617349696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5853" y="3392547"/>
              <a:ext cx="791800" cy="8843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erson in a red shirt&#10;&#10;Description automatically generated with medium confidence">
              <a:extLst>
                <a:ext uri="{FF2B5EF4-FFF2-40B4-BE49-F238E27FC236}">
                  <a16:creationId xmlns:a16="http://schemas.microsoft.com/office/drawing/2014/main" id="{E1A37EF6-7927-518B-75C0-672F3A949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6889" y="3380188"/>
              <a:ext cx="710591" cy="888566"/>
            </a:xfrm>
            <a:prstGeom prst="rect">
              <a:avLst/>
            </a:prstGeom>
          </p:spPr>
        </p:pic>
        <p:sp>
          <p:nvSpPr>
            <p:cNvPr id="55" name="TextBox 54">
              <a:extLst>
                <a:ext uri="{FF2B5EF4-FFF2-40B4-BE49-F238E27FC236}">
                  <a16:creationId xmlns:a16="http://schemas.microsoft.com/office/drawing/2014/main" id="{9BC4039A-F47C-53A9-8C9F-280D5D79BE34}"/>
                </a:ext>
              </a:extLst>
            </p:cNvPr>
            <p:cNvSpPr txBox="1"/>
            <p:nvPr/>
          </p:nvSpPr>
          <p:spPr>
            <a:xfrm>
              <a:off x="8769624" y="4443212"/>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Rosi Reed (Lehigh Univ.)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(Univ. Calabria)</a:t>
              </a:r>
            </a:p>
          </p:txBody>
        </p:sp>
      </p:grpSp>
      <p:sp>
        <p:nvSpPr>
          <p:cNvPr id="3" name="TextBox 2">
            <a:extLst>
              <a:ext uri="{FF2B5EF4-FFF2-40B4-BE49-F238E27FC236}">
                <a16:creationId xmlns:a16="http://schemas.microsoft.com/office/drawing/2014/main" id="{A61B9E65-77E9-E8D7-EEF6-CF8D9750EC00}"/>
              </a:ext>
            </a:extLst>
          </p:cNvPr>
          <p:cNvSpPr txBox="1"/>
          <p:nvPr/>
        </p:nvSpPr>
        <p:spPr>
          <a:xfrm>
            <a:off x="222495" y="5135709"/>
            <a:ext cx="2531533" cy="276999"/>
          </a:xfrm>
          <a:prstGeom prst="rect">
            <a:avLst/>
          </a:prstGeom>
          <a:noFill/>
        </p:spPr>
        <p:txBody>
          <a:bodyPr wrap="square" rtlCol="0">
            <a:spAutoFit/>
          </a:bodyPr>
          <a:lstStyle/>
          <a:p>
            <a:r>
              <a:rPr lang="en-US" sz="1200" b="1" dirty="0">
                <a:solidFill>
                  <a:schemeClr val="accent1"/>
                </a:solidFill>
              </a:rPr>
              <a:t>Blue: </a:t>
            </a:r>
            <a:r>
              <a:rPr lang="en-US" sz="1200" dirty="0"/>
              <a:t>New since last year</a:t>
            </a:r>
          </a:p>
        </p:txBody>
      </p:sp>
      <p:pic>
        <p:nvPicPr>
          <p:cNvPr id="2050" name="Picture 2" descr="Ernst Sichtermann - Senior Scientist - Lawrence Berkeley National  Laboratory | LinkedIn">
            <a:extLst>
              <a:ext uri="{FF2B5EF4-FFF2-40B4-BE49-F238E27FC236}">
                <a16:creationId xmlns:a16="http://schemas.microsoft.com/office/drawing/2014/main" id="{23D97508-3800-9AF1-BFB6-60C637625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9900" y="1748570"/>
            <a:ext cx="917367" cy="9173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culty Profile: Bernd Surrow">
            <a:extLst>
              <a:ext uri="{FF2B5EF4-FFF2-40B4-BE49-F238E27FC236}">
                <a16:creationId xmlns:a16="http://schemas.microsoft.com/office/drawing/2014/main" id="{C10F219F-B657-292B-6E54-E368EFE6F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0785" y="1739242"/>
            <a:ext cx="674979" cy="951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llrich-bnl (Thomas Ullrich) · GitHub">
            <a:extLst>
              <a:ext uri="{FF2B5EF4-FFF2-40B4-BE49-F238E27FC236}">
                <a16:creationId xmlns:a16="http://schemas.microsoft.com/office/drawing/2014/main" id="{1EF26467-76FA-F87C-3804-525CAAC29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1346" y="1763044"/>
            <a:ext cx="871235" cy="871235"/>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434888-4FDA-AD15-F2D8-30F081FE76BA}"/>
              </a:ext>
            </a:extLst>
          </p:cNvPr>
          <p:cNvSpPr txBox="1"/>
          <p:nvPr/>
        </p:nvSpPr>
        <p:spPr>
          <a:xfrm>
            <a:off x="3078760" y="2538799"/>
            <a:ext cx="2762357" cy="830997"/>
          </a:xfrm>
          <a:prstGeom prst="rect">
            <a:avLst/>
          </a:prstGeom>
          <a:solidFill>
            <a:schemeClr val="bg1"/>
          </a:solidFill>
          <a:ln w="15875">
            <a:solidFill>
              <a:schemeClr val="tx1"/>
            </a:solidFill>
          </a:ln>
        </p:spPr>
        <p:txBody>
          <a:bodyPr wrap="square" rtlCol="0">
            <a:spAutoFit/>
          </a:bodyPr>
          <a:lstStyle/>
          <a:p>
            <a:r>
              <a:rPr lang="en-US" sz="1600" dirty="0"/>
              <a:t>Ernst Sichtermann: Past Chair</a:t>
            </a:r>
          </a:p>
          <a:p>
            <a:r>
              <a:rPr lang="en-US" sz="1600" dirty="0"/>
              <a:t>Bernd Surrow: Chair</a:t>
            </a:r>
          </a:p>
          <a:p>
            <a:r>
              <a:rPr lang="en-US" sz="1600" b="1" dirty="0">
                <a:solidFill>
                  <a:schemeClr val="accent1"/>
                </a:solidFill>
              </a:rPr>
              <a:t>Thomas Ullrich: </a:t>
            </a:r>
            <a:r>
              <a:rPr lang="en-US" sz="1600" dirty="0"/>
              <a:t>Vice-Chair</a:t>
            </a:r>
          </a:p>
        </p:txBody>
      </p:sp>
      <p:sp>
        <p:nvSpPr>
          <p:cNvPr id="4" name="Date Placeholder 3">
            <a:extLst>
              <a:ext uri="{FF2B5EF4-FFF2-40B4-BE49-F238E27FC236}">
                <a16:creationId xmlns:a16="http://schemas.microsoft.com/office/drawing/2014/main" id="{69D4FDE0-F979-E948-9FE3-AD20C3C3F983}"/>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50B131E6-1E62-D4A5-ECAB-B1290E82316F}"/>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6C5DA965-9968-5D3E-9A19-E7695FECAB32}"/>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91918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D4CF0BE5-E4C0-3A4D-2BD1-3BD6C301E4D0}"/>
              </a:ext>
            </a:extLst>
          </p:cNvPr>
          <p:cNvPicPr>
            <a:picLocks noChangeAspect="1"/>
          </p:cNvPicPr>
          <p:nvPr/>
        </p:nvPicPr>
        <p:blipFill>
          <a:blip r:embed="rId2"/>
          <a:stretch>
            <a:fillRect/>
          </a:stretch>
        </p:blipFill>
        <p:spPr>
          <a:xfrm>
            <a:off x="1815576" y="0"/>
            <a:ext cx="10376424" cy="6858000"/>
          </a:xfrm>
          <a:prstGeom prst="rect">
            <a:avLst/>
          </a:prstGeom>
        </p:spPr>
      </p:pic>
      <p:sp>
        <p:nvSpPr>
          <p:cNvPr id="5" name="Title 4">
            <a:extLst>
              <a:ext uri="{FF2B5EF4-FFF2-40B4-BE49-F238E27FC236}">
                <a16:creationId xmlns:a16="http://schemas.microsoft.com/office/drawing/2014/main" id="{15FD0F76-7E02-E9F6-B68D-2CF6CF161151}"/>
              </a:ext>
            </a:extLst>
          </p:cNvPr>
          <p:cNvSpPr>
            <a:spLocks noGrp="1"/>
          </p:cNvSpPr>
          <p:nvPr>
            <p:ph type="title"/>
          </p:nvPr>
        </p:nvSpPr>
        <p:spPr>
          <a:xfrm>
            <a:off x="115186" y="939284"/>
            <a:ext cx="3021419" cy="1325563"/>
          </a:xfrm>
        </p:spPr>
        <p:txBody>
          <a:bodyPr>
            <a:normAutofit/>
          </a:bodyPr>
          <a:lstStyle/>
          <a:p>
            <a:r>
              <a:rPr lang="en-US" sz="3200" b="1" dirty="0">
                <a:solidFill>
                  <a:schemeClr val="accent1"/>
                </a:solidFill>
              </a:rPr>
              <a:t>By the numbers…</a:t>
            </a:r>
          </a:p>
        </p:txBody>
      </p:sp>
      <p:pic>
        <p:nvPicPr>
          <p:cNvPr id="11" name="Picture 10" descr="Logo&#10;&#10;Description automatically generated">
            <a:extLst>
              <a:ext uri="{FF2B5EF4-FFF2-40B4-BE49-F238E27FC236}">
                <a16:creationId xmlns:a16="http://schemas.microsoft.com/office/drawing/2014/main" id="{CBE5FA54-1B2F-49A0-EA26-D89AE0920A57}"/>
              </a:ext>
            </a:extLst>
          </p:cNvPr>
          <p:cNvPicPr>
            <a:picLocks noChangeAspect="1"/>
          </p:cNvPicPr>
          <p:nvPr/>
        </p:nvPicPr>
        <p:blipFill>
          <a:blip r:embed="rId3"/>
          <a:stretch>
            <a:fillRect/>
          </a:stretch>
        </p:blipFill>
        <p:spPr>
          <a:xfrm>
            <a:off x="501001" y="136525"/>
            <a:ext cx="1721204" cy="1238984"/>
          </a:xfrm>
          <a:prstGeom prst="rect">
            <a:avLst/>
          </a:prstGeom>
        </p:spPr>
      </p:pic>
      <p:sp>
        <p:nvSpPr>
          <p:cNvPr id="35" name="TextBox 34">
            <a:extLst>
              <a:ext uri="{FF2B5EF4-FFF2-40B4-BE49-F238E27FC236}">
                <a16:creationId xmlns:a16="http://schemas.microsoft.com/office/drawing/2014/main" id="{61AA95BF-203F-101F-F8E7-39AE53E0C52A}"/>
              </a:ext>
            </a:extLst>
          </p:cNvPr>
          <p:cNvSpPr txBox="1"/>
          <p:nvPr/>
        </p:nvSpPr>
        <p:spPr>
          <a:xfrm>
            <a:off x="161278" y="2159533"/>
            <a:ext cx="1932534" cy="3693319"/>
          </a:xfrm>
          <a:prstGeom prst="rect">
            <a:avLst/>
          </a:prstGeom>
          <a:noFill/>
        </p:spPr>
        <p:txBody>
          <a:bodyPr wrap="square" rtlCol="0">
            <a:spAutoFit/>
          </a:bodyPr>
          <a:lstStyle/>
          <a:p>
            <a:pPr marL="0" marR="0">
              <a:spcBef>
                <a:spcPts val="0"/>
              </a:spcBef>
              <a:spcAft>
                <a:spcPts val="0"/>
              </a:spcAft>
            </a:pPr>
            <a:r>
              <a:rPr lang="en-US" kern="100" dirty="0" err="1">
                <a:latin typeface="Calibri" panose="020F0502020204030204" pitchFamily="34" charset="0"/>
                <a:ea typeface="Times New Roman" panose="02020603050405020304" pitchFamily="18" charset="0"/>
                <a:cs typeface="Times New Roman" panose="02020603050405020304" pitchFamily="18" charset="0"/>
              </a:rPr>
              <a:t>ePIC</a:t>
            </a:r>
            <a:r>
              <a:rPr lang="en-US" kern="100" dirty="0">
                <a:latin typeface="Calibri" panose="020F0502020204030204" pitchFamily="34" charset="0"/>
                <a:ea typeface="Times New Roman" panose="02020603050405020304" pitchFamily="18" charset="0"/>
                <a:cs typeface="Times New Roman" panose="02020603050405020304" pitchFamily="18" charset="0"/>
              </a:rPr>
              <a:t> Initiated in </a:t>
            </a:r>
            <a:br>
              <a:rPr lang="en-US" kern="100" dirty="0">
                <a:latin typeface="Calibri" panose="020F0502020204030204" pitchFamily="34" charset="0"/>
                <a:ea typeface="Times New Roman" panose="02020603050405020304" pitchFamily="18" charset="0"/>
                <a:cs typeface="Times New Roman" panose="02020603050405020304" pitchFamily="18" charset="0"/>
              </a:rPr>
            </a:br>
            <a:r>
              <a:rPr lang="en-US" kern="100" dirty="0">
                <a:latin typeface="Calibri" panose="020F0502020204030204" pitchFamily="34" charset="0"/>
                <a:ea typeface="Times New Roman" panose="02020603050405020304" pitchFamily="18" charset="0"/>
                <a:cs typeface="Times New Roman" panose="02020603050405020304" pitchFamily="18" charset="0"/>
              </a:rPr>
              <a:t>July 2022</a:t>
            </a:r>
          </a:p>
          <a:p>
            <a:pPr marL="0" marR="0">
              <a:spcBef>
                <a:spcPts val="0"/>
              </a:spcBef>
              <a:spcAft>
                <a:spcPts val="0"/>
              </a:spcAft>
            </a:pPr>
            <a:endParaRPr lang="en-US"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Currently: </a:t>
            </a: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&gt;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850 collaborators (from 2024 Institutional Survey) </a:t>
            </a:r>
          </a:p>
          <a:p>
            <a:pPr marL="0" marR="0">
              <a:spcBef>
                <a:spcPts val="0"/>
              </a:spcBef>
              <a:spcAft>
                <a:spcPts val="0"/>
              </a:spcAft>
            </a:pPr>
            <a:endParaRPr lang="en-US"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&gt;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650 members </a:t>
            </a: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active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ePIC</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activities</a:t>
            </a:r>
          </a:p>
          <a:p>
            <a:endParaRPr lang="en-US" dirty="0"/>
          </a:p>
        </p:txBody>
      </p:sp>
      <p:sp>
        <p:nvSpPr>
          <p:cNvPr id="2" name="Date Placeholder 1">
            <a:extLst>
              <a:ext uri="{FF2B5EF4-FFF2-40B4-BE49-F238E27FC236}">
                <a16:creationId xmlns:a16="http://schemas.microsoft.com/office/drawing/2014/main" id="{7245D669-52CD-B63F-3E17-144F21220CA6}"/>
              </a:ext>
            </a:extLst>
          </p:cNvPr>
          <p:cNvSpPr>
            <a:spLocks noGrp="1"/>
          </p:cNvSpPr>
          <p:nvPr>
            <p:ph type="dt" sz="half" idx="10"/>
          </p:nvPr>
        </p:nvSpPr>
        <p:spPr/>
        <p:txBody>
          <a:bodyPr/>
          <a:lstStyle/>
          <a:p>
            <a:r>
              <a:rPr lang="en-US"/>
              <a:t>8/14/2024</a:t>
            </a:r>
          </a:p>
        </p:txBody>
      </p:sp>
      <p:sp>
        <p:nvSpPr>
          <p:cNvPr id="3" name="Footer Placeholder 2">
            <a:extLst>
              <a:ext uri="{FF2B5EF4-FFF2-40B4-BE49-F238E27FC236}">
                <a16:creationId xmlns:a16="http://schemas.microsoft.com/office/drawing/2014/main" id="{2513E71D-016B-F21D-66B9-EB51EDC4AB1B}"/>
              </a:ext>
            </a:extLst>
          </p:cNvPr>
          <p:cNvSpPr>
            <a:spLocks noGrp="1"/>
          </p:cNvSpPr>
          <p:nvPr>
            <p:ph type="ftr" sz="quarter" idx="11"/>
          </p:nvPr>
        </p:nvSpPr>
        <p:spPr/>
        <p:txBody>
          <a:bodyPr/>
          <a:lstStyle/>
          <a:p>
            <a:r>
              <a:rPr lang="en-US"/>
              <a:t>CA Consortium Meeting - UC Davis</a:t>
            </a:r>
          </a:p>
        </p:txBody>
      </p:sp>
      <p:sp>
        <p:nvSpPr>
          <p:cNvPr id="4" name="Slide Number Placeholder 3">
            <a:extLst>
              <a:ext uri="{FF2B5EF4-FFF2-40B4-BE49-F238E27FC236}">
                <a16:creationId xmlns:a16="http://schemas.microsoft.com/office/drawing/2014/main" id="{46F74510-FD60-ECAA-9A31-E0CA40875913}"/>
              </a:ext>
            </a:extLst>
          </p:cNvPr>
          <p:cNvSpPr>
            <a:spLocks noGrp="1"/>
          </p:cNvSpPr>
          <p:nvPr>
            <p:ph type="sldNum" sz="quarter" idx="12"/>
          </p:nvPr>
        </p:nvSpPr>
        <p:spPr/>
        <p:txBody>
          <a:bodyPr/>
          <a:lstStyle/>
          <a:p>
            <a:fld id="{588949A8-7CCD-4D90-AA9A-1451BFC6FB3A}" type="slidenum">
              <a:rPr lang="en-US" smtClean="0"/>
              <a:t>3</a:t>
            </a:fld>
            <a:endParaRPr lang="en-US"/>
          </a:p>
        </p:txBody>
      </p:sp>
    </p:spTree>
    <p:extLst>
      <p:ext uri="{BB962C8B-B14F-4D97-AF65-F5344CB8AC3E}">
        <p14:creationId xmlns:p14="http://schemas.microsoft.com/office/powerpoint/2010/main" val="71859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DDE2A0C-E3E0-53D2-363D-CCB28D7846AB}"/>
              </a:ext>
            </a:extLst>
          </p:cNvPr>
          <p:cNvPicPr>
            <a:picLocks noChangeAspect="1"/>
          </p:cNvPicPr>
          <p:nvPr/>
        </p:nvPicPr>
        <p:blipFill>
          <a:blip r:embed="rId2"/>
          <a:stretch>
            <a:fillRect/>
          </a:stretch>
        </p:blipFill>
        <p:spPr>
          <a:xfrm>
            <a:off x="838200" y="1056069"/>
            <a:ext cx="10315832" cy="5801931"/>
          </a:xfrm>
          <a:prstGeom prst="rect">
            <a:avLst/>
          </a:prstGeom>
        </p:spPr>
      </p:pic>
      <p:sp>
        <p:nvSpPr>
          <p:cNvPr id="4" name="TextBox 3">
            <a:extLst>
              <a:ext uri="{FF2B5EF4-FFF2-40B4-BE49-F238E27FC236}">
                <a16:creationId xmlns:a16="http://schemas.microsoft.com/office/drawing/2014/main" id="{F611F4AA-6969-4BAF-DE1B-DD1CA654BFF4}"/>
              </a:ext>
            </a:extLst>
          </p:cNvPr>
          <p:cNvSpPr txBox="1"/>
          <p:nvPr/>
        </p:nvSpPr>
        <p:spPr>
          <a:xfrm>
            <a:off x="9186865" y="1123646"/>
            <a:ext cx="2531533" cy="461665"/>
          </a:xfrm>
          <a:prstGeom prst="rect">
            <a:avLst/>
          </a:prstGeom>
          <a:noFill/>
        </p:spPr>
        <p:txBody>
          <a:bodyPr wrap="square" rtlCol="0">
            <a:spAutoFit/>
          </a:bodyPr>
          <a:lstStyle/>
          <a:p>
            <a:r>
              <a:rPr lang="en-US" sz="1200" b="1" dirty="0">
                <a:solidFill>
                  <a:srgbClr val="FF0000"/>
                </a:solidFill>
              </a:rPr>
              <a:t>Red: </a:t>
            </a:r>
            <a:r>
              <a:rPr lang="en-US" sz="1200" dirty="0"/>
              <a:t>International </a:t>
            </a:r>
          </a:p>
          <a:p>
            <a:r>
              <a:rPr lang="en-US" sz="1200" b="1" dirty="0">
                <a:solidFill>
                  <a:schemeClr val="accent1"/>
                </a:solidFill>
              </a:rPr>
              <a:t>Blue: </a:t>
            </a:r>
            <a:r>
              <a:rPr lang="en-US" sz="1200" dirty="0"/>
              <a:t>New since last year</a:t>
            </a:r>
          </a:p>
        </p:txBody>
      </p:sp>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838200" y="365126"/>
            <a:ext cx="10515600" cy="863040"/>
          </a:xfrm>
        </p:spPr>
        <p:txBody>
          <a:bodyPr/>
          <a:lstStyle/>
          <a:p>
            <a:r>
              <a:rPr lang="en-US" b="1" dirty="0" err="1">
                <a:solidFill>
                  <a:schemeClr val="accent1"/>
                </a:solidFill>
              </a:rPr>
              <a:t>ePIC</a:t>
            </a:r>
            <a:r>
              <a:rPr lang="en-US" b="1" dirty="0">
                <a:solidFill>
                  <a:schemeClr val="accent1"/>
                </a:solidFill>
              </a:rPr>
              <a:t> Working Group Structure</a:t>
            </a:r>
          </a:p>
        </p:txBody>
      </p:sp>
      <p:sp>
        <p:nvSpPr>
          <p:cNvPr id="8" name="TextBox 7">
            <a:extLst>
              <a:ext uri="{FF2B5EF4-FFF2-40B4-BE49-F238E27FC236}">
                <a16:creationId xmlns:a16="http://schemas.microsoft.com/office/drawing/2014/main" id="{84EE9601-A825-8189-F221-6064F7D00BD8}"/>
              </a:ext>
            </a:extLst>
          </p:cNvPr>
          <p:cNvSpPr txBox="1"/>
          <p:nvPr/>
        </p:nvSpPr>
        <p:spPr>
          <a:xfrm>
            <a:off x="6418696" y="3478031"/>
            <a:ext cx="5168615" cy="1569660"/>
          </a:xfrm>
          <a:prstGeom prst="rect">
            <a:avLst/>
          </a:prstGeom>
          <a:solidFill>
            <a:schemeClr val="bg1"/>
          </a:solidFill>
          <a:ln w="15875">
            <a:solidFill>
              <a:schemeClr val="tx1"/>
            </a:solidFill>
          </a:ln>
        </p:spPr>
        <p:txBody>
          <a:bodyPr wrap="square" rtlCol="0">
            <a:spAutoFit/>
          </a:bodyPr>
          <a:lstStyle/>
          <a:p>
            <a:r>
              <a:rPr lang="en-US" sz="3200" dirty="0"/>
              <a:t>New PWG and SCC Conveners will be recommended to the CC in Thursday’s meeting.</a:t>
            </a:r>
          </a:p>
        </p:txBody>
      </p:sp>
      <p:sp>
        <p:nvSpPr>
          <p:cNvPr id="3" name="Date Placeholder 2">
            <a:extLst>
              <a:ext uri="{FF2B5EF4-FFF2-40B4-BE49-F238E27FC236}">
                <a16:creationId xmlns:a16="http://schemas.microsoft.com/office/drawing/2014/main" id="{875A5D57-122D-1E43-F715-8221BE1D3925}"/>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186133DA-EDCA-612D-3C79-B2A0662438D1}"/>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D9E56F7D-4A8F-4AD4-77E5-C13B787706E8}"/>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28312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company&#10;&#10;Description automatically generated">
            <a:extLst>
              <a:ext uri="{FF2B5EF4-FFF2-40B4-BE49-F238E27FC236}">
                <a16:creationId xmlns:a16="http://schemas.microsoft.com/office/drawing/2014/main" id="{274F6D84-513D-1B66-86BD-FB9AA19C368E}"/>
              </a:ext>
            </a:extLst>
          </p:cNvPr>
          <p:cNvPicPr>
            <a:picLocks noChangeAspect="1"/>
          </p:cNvPicPr>
          <p:nvPr/>
        </p:nvPicPr>
        <p:blipFill>
          <a:blip r:embed="rId2"/>
          <a:stretch>
            <a:fillRect/>
          </a:stretch>
        </p:blipFill>
        <p:spPr>
          <a:xfrm>
            <a:off x="838200" y="655132"/>
            <a:ext cx="10178617" cy="6180158"/>
          </a:xfrm>
          <a:prstGeom prst="rect">
            <a:avLst/>
          </a:prstGeom>
        </p:spPr>
      </p:pic>
      <p:sp>
        <p:nvSpPr>
          <p:cNvPr id="6" name="TextBox 5">
            <a:extLst>
              <a:ext uri="{FF2B5EF4-FFF2-40B4-BE49-F238E27FC236}">
                <a16:creationId xmlns:a16="http://schemas.microsoft.com/office/drawing/2014/main" id="{F9E5A3E3-D41A-C33A-F5A6-2C1082245F3A}"/>
              </a:ext>
            </a:extLst>
          </p:cNvPr>
          <p:cNvSpPr txBox="1"/>
          <p:nvPr/>
        </p:nvSpPr>
        <p:spPr>
          <a:xfrm>
            <a:off x="9347731" y="594039"/>
            <a:ext cx="2531533" cy="461665"/>
          </a:xfrm>
          <a:prstGeom prst="rect">
            <a:avLst/>
          </a:prstGeom>
          <a:noFill/>
        </p:spPr>
        <p:txBody>
          <a:bodyPr wrap="square" rtlCol="0">
            <a:spAutoFit/>
          </a:bodyPr>
          <a:lstStyle/>
          <a:p>
            <a:r>
              <a:rPr lang="en-US" sz="1200" b="1" dirty="0">
                <a:solidFill>
                  <a:srgbClr val="FF0000"/>
                </a:solidFill>
              </a:rPr>
              <a:t>Red: </a:t>
            </a:r>
            <a:r>
              <a:rPr lang="en-US" sz="1200" dirty="0"/>
              <a:t>International </a:t>
            </a:r>
          </a:p>
          <a:p>
            <a:r>
              <a:rPr lang="en-US" sz="1200" b="1" dirty="0">
                <a:solidFill>
                  <a:schemeClr val="accent1"/>
                </a:solidFill>
              </a:rPr>
              <a:t>Blue: </a:t>
            </a:r>
            <a:r>
              <a:rPr lang="en-US" sz="1200" dirty="0"/>
              <a:t>New since last year</a:t>
            </a:r>
          </a:p>
        </p:txBody>
      </p:sp>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576943" y="223612"/>
            <a:ext cx="10515600" cy="863040"/>
          </a:xfrm>
        </p:spPr>
        <p:txBody>
          <a:bodyPr/>
          <a:lstStyle/>
          <a:p>
            <a:r>
              <a:rPr lang="en-US" b="1" dirty="0" err="1">
                <a:solidFill>
                  <a:schemeClr val="accent1"/>
                </a:solidFill>
              </a:rPr>
              <a:t>ePIC</a:t>
            </a:r>
            <a:r>
              <a:rPr lang="en-US" b="1" dirty="0">
                <a:solidFill>
                  <a:schemeClr val="accent1"/>
                </a:solidFill>
              </a:rPr>
              <a:t> DSC Structure</a:t>
            </a:r>
          </a:p>
        </p:txBody>
      </p:sp>
      <p:sp>
        <p:nvSpPr>
          <p:cNvPr id="3" name="Date Placeholder 2">
            <a:extLst>
              <a:ext uri="{FF2B5EF4-FFF2-40B4-BE49-F238E27FC236}">
                <a16:creationId xmlns:a16="http://schemas.microsoft.com/office/drawing/2014/main" id="{A7684642-C4F8-4967-7540-6BE5C6D642E1}"/>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6615F0B6-E6F5-F7AE-D977-CFFE52BACF0E}"/>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8F3B2A22-5152-E9DA-7B9F-87F68A128058}"/>
              </a:ext>
            </a:extLst>
          </p:cNvPr>
          <p:cNvSpPr>
            <a:spLocks noGrp="1"/>
          </p:cNvSpPr>
          <p:nvPr>
            <p:ph type="sldNum" sz="quarter" idx="12"/>
          </p:nvPr>
        </p:nvSpPr>
        <p:spPr/>
        <p:txBody>
          <a:bodyPr/>
          <a:lstStyle/>
          <a:p>
            <a:fld id="{588949A8-7CCD-4D90-AA9A-1451BFC6FB3A}" type="slidenum">
              <a:rPr lang="en-US" smtClean="0"/>
              <a:t>31</a:t>
            </a:fld>
            <a:endParaRPr lang="en-US"/>
          </a:p>
        </p:txBody>
      </p:sp>
    </p:spTree>
    <p:extLst>
      <p:ext uri="{BB962C8B-B14F-4D97-AF65-F5344CB8AC3E}">
        <p14:creationId xmlns:p14="http://schemas.microsoft.com/office/powerpoint/2010/main" val="1502003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FCC8-6AE5-5C18-1308-B7F0DBC35BCE}"/>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Website Progress</a:t>
            </a:r>
          </a:p>
        </p:txBody>
      </p:sp>
      <p:pic>
        <p:nvPicPr>
          <p:cNvPr id="7" name="Picture 6" descr="A screenshot of a computer&#10;&#10;Description automatically generated">
            <a:extLst>
              <a:ext uri="{FF2B5EF4-FFF2-40B4-BE49-F238E27FC236}">
                <a16:creationId xmlns:a16="http://schemas.microsoft.com/office/drawing/2014/main" id="{EE74A427-C5E0-E1DD-5DAF-D2796CE5245E}"/>
              </a:ext>
            </a:extLst>
          </p:cNvPr>
          <p:cNvPicPr>
            <a:picLocks noChangeAspect="1"/>
          </p:cNvPicPr>
          <p:nvPr/>
        </p:nvPicPr>
        <p:blipFill>
          <a:blip r:embed="rId2"/>
          <a:stretch>
            <a:fillRect/>
          </a:stretch>
        </p:blipFill>
        <p:spPr>
          <a:xfrm>
            <a:off x="0" y="1776617"/>
            <a:ext cx="7404361" cy="4493804"/>
          </a:xfrm>
          <a:prstGeom prst="rect">
            <a:avLst/>
          </a:prstGeom>
          <a:ln>
            <a:solidFill>
              <a:schemeClr val="tx1"/>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B6A0EDC9-4048-BF13-6A5A-B18A81B82098}"/>
              </a:ext>
            </a:extLst>
          </p:cNvPr>
          <p:cNvSpPr/>
          <p:nvPr/>
        </p:nvSpPr>
        <p:spPr>
          <a:xfrm>
            <a:off x="476436" y="3429000"/>
            <a:ext cx="6927925" cy="8713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3"/>
            <a:extLst>
              <a:ext uri="{FF2B5EF4-FFF2-40B4-BE49-F238E27FC236}">
                <a16:creationId xmlns:a16="http://schemas.microsoft.com/office/drawing/2014/main" id="{86B682E8-14AC-540E-2BAF-2CFD7834672D}"/>
              </a:ext>
            </a:extLst>
          </p:cNvPr>
          <p:cNvSpPr txBox="1"/>
          <p:nvPr/>
        </p:nvSpPr>
        <p:spPr>
          <a:xfrm>
            <a:off x="7404361" y="853695"/>
            <a:ext cx="2764715" cy="369332"/>
          </a:xfrm>
          <a:prstGeom prst="rect">
            <a:avLst/>
          </a:prstGeom>
          <a:noFill/>
        </p:spPr>
        <p:txBody>
          <a:bodyPr wrap="square" rtlCol="0">
            <a:spAutoFit/>
          </a:bodyPr>
          <a:lstStyle/>
          <a:p>
            <a:r>
              <a:rPr lang="en-US" dirty="0">
                <a:hlinkClick r:id="rId3"/>
              </a:rPr>
              <a:t>https://www.epic-eic.org/</a:t>
            </a:r>
            <a:endParaRPr lang="en-US" dirty="0"/>
          </a:p>
        </p:txBody>
      </p:sp>
      <p:grpSp>
        <p:nvGrpSpPr>
          <p:cNvPr id="14" name="Group 13">
            <a:extLst>
              <a:ext uri="{FF2B5EF4-FFF2-40B4-BE49-F238E27FC236}">
                <a16:creationId xmlns:a16="http://schemas.microsoft.com/office/drawing/2014/main" id="{10D635EC-8E82-4C75-72AD-50DFFF07033E}"/>
              </a:ext>
            </a:extLst>
          </p:cNvPr>
          <p:cNvGrpSpPr/>
          <p:nvPr/>
        </p:nvGrpSpPr>
        <p:grpSpPr>
          <a:xfrm>
            <a:off x="4697251" y="1493797"/>
            <a:ext cx="7554214" cy="5746099"/>
            <a:chOff x="4697251" y="1493797"/>
            <a:chExt cx="7554214" cy="5746099"/>
          </a:xfrm>
        </p:grpSpPr>
        <p:pic>
          <p:nvPicPr>
            <p:cNvPr id="11" name="Picture 10" descr="A screenshot of a computer&#10;&#10;Description automatically generated">
              <a:extLst>
                <a:ext uri="{FF2B5EF4-FFF2-40B4-BE49-F238E27FC236}">
                  <a16:creationId xmlns:a16="http://schemas.microsoft.com/office/drawing/2014/main" id="{9B1F526C-28C5-3EDC-3612-6BEF61F568A2}"/>
                </a:ext>
              </a:extLst>
            </p:cNvPr>
            <p:cNvPicPr>
              <a:picLocks noChangeAspect="1"/>
            </p:cNvPicPr>
            <p:nvPr/>
          </p:nvPicPr>
          <p:blipFill>
            <a:blip r:embed="rId4"/>
            <a:stretch>
              <a:fillRect/>
            </a:stretch>
          </p:blipFill>
          <p:spPr>
            <a:xfrm>
              <a:off x="4697251" y="1493797"/>
              <a:ext cx="6419237" cy="3565578"/>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screenshot of a computer&#10;&#10;Description automatically generated">
              <a:extLst>
                <a:ext uri="{FF2B5EF4-FFF2-40B4-BE49-F238E27FC236}">
                  <a16:creationId xmlns:a16="http://schemas.microsoft.com/office/drawing/2014/main" id="{E6FCD993-CB7F-4B19-79D1-9A5B7DBD9CDA}"/>
                </a:ext>
              </a:extLst>
            </p:cNvPr>
            <p:cNvPicPr>
              <a:picLocks noChangeAspect="1"/>
            </p:cNvPicPr>
            <p:nvPr/>
          </p:nvPicPr>
          <p:blipFill>
            <a:blip r:embed="rId5"/>
            <a:stretch>
              <a:fillRect/>
            </a:stretch>
          </p:blipFill>
          <p:spPr>
            <a:xfrm>
              <a:off x="6384720" y="3167200"/>
              <a:ext cx="5866745" cy="4072696"/>
            </a:xfrm>
            <a:prstGeom prst="rect">
              <a:avLst/>
            </a:prstGeom>
            <a:ln>
              <a:solidFill>
                <a:schemeClr val="tx1"/>
              </a:solidFill>
            </a:ln>
            <a:effectLst>
              <a:outerShdw blurRad="50800" dist="38100" dir="2700000" algn="tl" rotWithShape="0">
                <a:prstClr val="black">
                  <a:alpha val="40000"/>
                </a:prstClr>
              </a:outerShdw>
            </a:effectLst>
          </p:spPr>
        </p:pic>
      </p:grpSp>
      <p:sp>
        <p:nvSpPr>
          <p:cNvPr id="3" name="Date Placeholder 2">
            <a:extLst>
              <a:ext uri="{FF2B5EF4-FFF2-40B4-BE49-F238E27FC236}">
                <a16:creationId xmlns:a16="http://schemas.microsoft.com/office/drawing/2014/main" id="{A81DB670-85C3-8631-B486-996D4F061B99}"/>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69623BE0-2F66-9C2E-00AC-211CC2AEF68B}"/>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508215EF-7215-976D-67CC-4EEFCAA5A696}"/>
              </a:ext>
            </a:extLst>
          </p:cNvPr>
          <p:cNvSpPr>
            <a:spLocks noGrp="1"/>
          </p:cNvSpPr>
          <p:nvPr>
            <p:ph type="sldNum" sz="quarter" idx="12"/>
          </p:nvPr>
        </p:nvSpPr>
        <p:spPr/>
        <p:txBody>
          <a:bodyPr/>
          <a:lstStyle/>
          <a:p>
            <a:fld id="{588949A8-7CCD-4D90-AA9A-1451BFC6FB3A}" type="slidenum">
              <a:rPr lang="en-US" smtClean="0"/>
              <a:t>32</a:t>
            </a:fld>
            <a:endParaRPr lang="en-US"/>
          </a:p>
        </p:txBody>
      </p:sp>
    </p:spTree>
    <p:extLst>
      <p:ext uri="{BB962C8B-B14F-4D97-AF65-F5344CB8AC3E}">
        <p14:creationId xmlns:p14="http://schemas.microsoft.com/office/powerpoint/2010/main" val="2831561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6571BE1-3F61-269F-FED7-4FB6ACC04A80}"/>
              </a:ext>
            </a:extLst>
          </p:cNvPr>
          <p:cNvGrpSpPr/>
          <p:nvPr/>
        </p:nvGrpSpPr>
        <p:grpSpPr>
          <a:xfrm>
            <a:off x="462456" y="1293233"/>
            <a:ext cx="4722920" cy="2995491"/>
            <a:chOff x="462456" y="1293233"/>
            <a:chExt cx="4722920" cy="2995491"/>
          </a:xfrm>
        </p:grpSpPr>
        <p:sp>
          <p:nvSpPr>
            <p:cNvPr id="6" name="Rectangle 5">
              <a:extLst>
                <a:ext uri="{FF2B5EF4-FFF2-40B4-BE49-F238E27FC236}">
                  <a16:creationId xmlns:a16="http://schemas.microsoft.com/office/drawing/2014/main" id="{8DD0144B-1BE5-6F7E-026A-BB4BCBCE4F7F}"/>
                </a:ext>
              </a:extLst>
            </p:cNvPr>
            <p:cNvSpPr/>
            <p:nvPr/>
          </p:nvSpPr>
          <p:spPr>
            <a:xfrm>
              <a:off x="462456" y="1293233"/>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7" name="Rectangle 6">
              <a:extLst>
                <a:ext uri="{FF2B5EF4-FFF2-40B4-BE49-F238E27FC236}">
                  <a16:creationId xmlns:a16="http://schemas.microsoft.com/office/drawing/2014/main" id="{3EC11A62-C702-FC3B-D41D-936178E40DF6}"/>
                </a:ext>
              </a:extLst>
            </p:cNvPr>
            <p:cNvSpPr/>
            <p:nvPr/>
          </p:nvSpPr>
          <p:spPr>
            <a:xfrm>
              <a:off x="3112130" y="2768268"/>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8" name="Rectangle 7">
              <a:extLst>
                <a:ext uri="{FF2B5EF4-FFF2-40B4-BE49-F238E27FC236}">
                  <a16:creationId xmlns:a16="http://schemas.microsoft.com/office/drawing/2014/main" id="{B5F712B4-FCCB-F228-2202-43ED5C16E962}"/>
                </a:ext>
              </a:extLst>
            </p:cNvPr>
            <p:cNvSpPr/>
            <p:nvPr/>
          </p:nvSpPr>
          <p:spPr>
            <a:xfrm>
              <a:off x="462456" y="2768268"/>
              <a:ext cx="2320065" cy="15204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9" name="Straight Arrow Connector 8">
              <a:extLst>
                <a:ext uri="{FF2B5EF4-FFF2-40B4-BE49-F238E27FC236}">
                  <a16:creationId xmlns:a16="http://schemas.microsoft.com/office/drawing/2014/main" id="{C701D6CA-C57D-06E6-D3D2-A5DC91C92EB8}"/>
                </a:ext>
              </a:extLst>
            </p:cNvPr>
            <p:cNvCxnSpPr>
              <a:cxnSpLocks/>
            </p:cNvCxnSpPr>
            <p:nvPr/>
          </p:nvCxnSpPr>
          <p:spPr>
            <a:xfrm flipV="1">
              <a:off x="3792614" y="2358553"/>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62D57E-D372-5966-E075-A3EDB83B62BD}"/>
                </a:ext>
              </a:extLst>
            </p:cNvPr>
            <p:cNvCxnSpPr>
              <a:cxnSpLocks/>
            </p:cNvCxnSpPr>
            <p:nvPr/>
          </p:nvCxnSpPr>
          <p:spPr>
            <a:xfrm flipV="1">
              <a:off x="1627116" y="2358553"/>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FBD00E-1DAD-572E-A243-D68BDA8F5E56}"/>
              </a:ext>
            </a:extLst>
          </p:cNvPr>
          <p:cNvGrpSpPr/>
          <p:nvPr/>
        </p:nvGrpSpPr>
        <p:grpSpPr>
          <a:xfrm>
            <a:off x="4802708" y="451461"/>
            <a:ext cx="4534371" cy="2000548"/>
            <a:chOff x="4802708" y="451461"/>
            <a:chExt cx="4534371" cy="2000548"/>
          </a:xfrm>
        </p:grpSpPr>
        <p:sp>
          <p:nvSpPr>
            <p:cNvPr id="14" name="TextBox 13">
              <a:extLst>
                <a:ext uri="{FF2B5EF4-FFF2-40B4-BE49-F238E27FC236}">
                  <a16:creationId xmlns:a16="http://schemas.microsoft.com/office/drawing/2014/main" id="{5E283936-38D1-5E3D-A9C4-3378D26CAB89}"/>
                </a:ext>
              </a:extLst>
            </p:cNvPr>
            <p:cNvSpPr txBox="1"/>
            <p:nvPr/>
          </p:nvSpPr>
          <p:spPr>
            <a:xfrm>
              <a:off x="4802708" y="451461"/>
              <a:ext cx="4333264" cy="2000548"/>
            </a:xfrm>
            <a:prstGeom prst="rect">
              <a:avLst/>
            </a:prstGeom>
            <a:solidFill>
              <a:schemeClr val="bg1"/>
            </a:solidFill>
            <a:ln>
              <a:solidFill>
                <a:schemeClr val="tx1"/>
              </a:solidFill>
            </a:ln>
          </p:spPr>
          <p:txBody>
            <a:bodyPr wrap="square" rtlCol="0">
              <a:spAutoFit/>
            </a:bodyPr>
            <a:lstStyle/>
            <a:p>
              <a:r>
                <a:rPr lang="en-US" b="1" dirty="0"/>
                <a:t>DE&amp;I Committee: </a:t>
              </a:r>
            </a:p>
            <a:p>
              <a:r>
                <a:rPr lang="en-US" sz="1600" dirty="0"/>
                <a:t>Chair: Megan Connors (GSU)</a:t>
              </a:r>
            </a:p>
            <a:p>
              <a:r>
                <a:rPr lang="en-US" sz="1600" dirty="0"/>
                <a:t>Vice-Chair: Christine </a:t>
              </a:r>
              <a:r>
                <a:rPr lang="en-US" sz="1600" dirty="0" err="1"/>
                <a:t>Nattrass</a:t>
              </a:r>
              <a:r>
                <a:rPr lang="en-US" sz="1600" dirty="0"/>
                <a:t> (UTK)</a:t>
              </a:r>
            </a:p>
            <a:p>
              <a:r>
                <a:rPr lang="en-US" sz="1400" dirty="0"/>
                <a:t>Francesco </a:t>
              </a:r>
              <a:r>
                <a:rPr lang="en-US" sz="1400" dirty="0" err="1"/>
                <a:t>Bossù</a:t>
              </a:r>
              <a:r>
                <a:rPr lang="en-US" sz="1400" dirty="0"/>
                <a:t> (CEA-</a:t>
              </a:r>
              <a:r>
                <a:rPr lang="en-US" sz="1400" dirty="0" err="1"/>
                <a:t>Saclay</a:t>
              </a:r>
              <a:r>
                <a:rPr lang="en-US" sz="1400" dirty="0"/>
                <a:t>), Wouter Deconinck (University of Manitoba), </a:t>
              </a:r>
              <a:r>
                <a:rPr lang="en-US" sz="1400" dirty="0" err="1"/>
                <a:t>Narbe</a:t>
              </a:r>
              <a:r>
                <a:rPr lang="en-US" sz="1400" dirty="0"/>
                <a:t> </a:t>
              </a:r>
              <a:r>
                <a:rPr lang="en-US" sz="1400" dirty="0" err="1"/>
                <a:t>Kalantarians</a:t>
              </a:r>
              <a:r>
                <a:rPr lang="en-US" sz="1400" dirty="0"/>
                <a:t> (Virginia Union University) , Iris Ponce Pinto (Yale University) , Maya Shimomura (Nara Women’s University) , Allison Zec (University of New Hampshire)</a:t>
              </a:r>
            </a:p>
          </p:txBody>
        </p:sp>
        <p:pic>
          <p:nvPicPr>
            <p:cNvPr id="30" name="Picture 20" descr="Flags, Symbols &amp; Currency of Canada - World Atlas">
              <a:extLst>
                <a:ext uri="{FF2B5EF4-FFF2-40B4-BE49-F238E27FC236}">
                  <a16:creationId xmlns:a16="http://schemas.microsoft.com/office/drawing/2014/main" id="{A3825491-5C8F-659A-00C4-4967E466C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890" y="1363383"/>
              <a:ext cx="399189" cy="239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1EAFD271-A5C2-50BD-48DA-0555387B8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267" y="1043109"/>
              <a:ext cx="383410"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Flag of Japan - Wikipedia">
              <a:extLst>
                <a:ext uri="{FF2B5EF4-FFF2-40B4-BE49-F238E27FC236}">
                  <a16:creationId xmlns:a16="http://schemas.microsoft.com/office/drawing/2014/main" id="{08C01FFD-4314-9DE1-32FE-00CD7E0F3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890" y="1689656"/>
              <a:ext cx="399189" cy="266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E5C8B879-0E49-3A6B-DDFE-FB37046A13DE}"/>
              </a:ext>
            </a:extLst>
          </p:cNvPr>
          <p:cNvSpPr>
            <a:spLocks noGrp="1"/>
          </p:cNvSpPr>
          <p:nvPr>
            <p:ph type="title"/>
          </p:nvPr>
        </p:nvSpPr>
        <p:spPr>
          <a:xfrm>
            <a:off x="838200" y="365126"/>
            <a:ext cx="10515600" cy="755994"/>
          </a:xfrm>
        </p:spPr>
        <p:txBody>
          <a:bodyPr/>
          <a:lstStyle/>
          <a:p>
            <a:r>
              <a:rPr lang="en-US" b="1" dirty="0" err="1">
                <a:solidFill>
                  <a:schemeClr val="accent1"/>
                </a:solidFill>
              </a:rPr>
              <a:t>ePIC</a:t>
            </a:r>
            <a:r>
              <a:rPr lang="en-US" b="1" dirty="0">
                <a:solidFill>
                  <a:schemeClr val="accent1"/>
                </a:solidFill>
              </a:rPr>
              <a:t> Committees </a:t>
            </a:r>
          </a:p>
        </p:txBody>
      </p:sp>
      <p:grpSp>
        <p:nvGrpSpPr>
          <p:cNvPr id="33" name="Group 32">
            <a:extLst>
              <a:ext uri="{FF2B5EF4-FFF2-40B4-BE49-F238E27FC236}">
                <a16:creationId xmlns:a16="http://schemas.microsoft.com/office/drawing/2014/main" id="{2E99AB53-7A97-8BE0-E3EE-7B37B01F1A0B}"/>
              </a:ext>
            </a:extLst>
          </p:cNvPr>
          <p:cNvGrpSpPr/>
          <p:nvPr/>
        </p:nvGrpSpPr>
        <p:grpSpPr>
          <a:xfrm>
            <a:off x="5313091" y="1771675"/>
            <a:ext cx="4936750" cy="1563686"/>
            <a:chOff x="5881912" y="1003023"/>
            <a:chExt cx="4936750" cy="1563686"/>
          </a:xfrm>
        </p:grpSpPr>
        <p:sp>
          <p:nvSpPr>
            <p:cNvPr id="15" name="TextBox 14">
              <a:extLst>
                <a:ext uri="{FF2B5EF4-FFF2-40B4-BE49-F238E27FC236}">
                  <a16:creationId xmlns:a16="http://schemas.microsoft.com/office/drawing/2014/main" id="{7588510A-9933-7828-1DB2-8CBE1AED6BBA}"/>
                </a:ext>
              </a:extLst>
            </p:cNvPr>
            <p:cNvSpPr txBox="1"/>
            <p:nvPr/>
          </p:nvSpPr>
          <p:spPr>
            <a:xfrm>
              <a:off x="5881912" y="1003023"/>
              <a:ext cx="4786888" cy="1508105"/>
            </a:xfrm>
            <a:prstGeom prst="rect">
              <a:avLst/>
            </a:prstGeom>
            <a:solidFill>
              <a:schemeClr val="bg1"/>
            </a:solidFill>
            <a:ln>
              <a:solidFill>
                <a:schemeClr val="tx1"/>
              </a:solidFill>
            </a:ln>
          </p:spPr>
          <p:txBody>
            <a:bodyPr wrap="square" rtlCol="0">
              <a:spAutoFit/>
            </a:bodyPr>
            <a:lstStyle/>
            <a:p>
              <a:r>
                <a:rPr lang="en-US" b="1" dirty="0"/>
                <a:t>Conferences and Talks: </a:t>
              </a:r>
            </a:p>
            <a:p>
              <a:r>
                <a:rPr lang="en-US" sz="1600" dirty="0"/>
                <a:t>Chair: Maria Zurek (ANL)</a:t>
              </a:r>
            </a:p>
            <a:p>
              <a:r>
                <a:rPr lang="en-US" sz="1600" dirty="0"/>
                <a:t>Vice-Chair: Brian Page (BNL)</a:t>
              </a:r>
            </a:p>
            <a:p>
              <a:r>
                <a:rPr lang="en-US" sz="1400" dirty="0"/>
                <a:t>Barbara Jacak (Berkeley), Daniel Brandenburg (OSU), Dmitry </a:t>
              </a:r>
              <a:r>
                <a:rPr lang="en-US" sz="1400" dirty="0" err="1"/>
                <a:t>Kalinkin</a:t>
              </a:r>
              <a:r>
                <a:rPr lang="en-US" sz="1400" dirty="0"/>
                <a:t> (Kentucky), Nick </a:t>
              </a:r>
              <a:r>
                <a:rPr lang="en-US" sz="1400" dirty="0" err="1"/>
                <a:t>Zachariou</a:t>
              </a:r>
              <a:r>
                <a:rPr lang="en-US" sz="1400" dirty="0"/>
                <a:t> (York), Xuan Li (LANL), Nicola Rubini (Bologna), Wouter Deconinck (Manitoba)</a:t>
              </a:r>
            </a:p>
          </p:txBody>
        </p:sp>
        <p:pic>
          <p:nvPicPr>
            <p:cNvPr id="21" name="Picture 10" descr="Flag of the United Kingdom - Wikipedia">
              <a:extLst>
                <a:ext uri="{FF2B5EF4-FFF2-40B4-BE49-F238E27FC236}">
                  <a16:creationId xmlns:a16="http://schemas.microsoft.com/office/drawing/2014/main" id="{E373D4F2-B2DD-E197-27F7-6903EA5C1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7295" y="1676318"/>
              <a:ext cx="365195" cy="235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Flag of Italy - Wikipedia">
              <a:extLst>
                <a:ext uri="{FF2B5EF4-FFF2-40B4-BE49-F238E27FC236}">
                  <a16:creationId xmlns:a16="http://schemas.microsoft.com/office/drawing/2014/main" id="{82A57529-E1F3-A4A5-05B2-699C6A82E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7295" y="2298523"/>
              <a:ext cx="401367" cy="268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20" descr="Flags, Symbols &amp; Currency of Canada - World Atlas">
              <a:extLst>
                <a:ext uri="{FF2B5EF4-FFF2-40B4-BE49-F238E27FC236}">
                  <a16:creationId xmlns:a16="http://schemas.microsoft.com/office/drawing/2014/main" id="{B1CE9D2A-4D51-DC3D-0C5B-8825FC3D1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295" y="1990192"/>
              <a:ext cx="399189" cy="239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7FD8926B-6738-2957-87D5-0B3B66F4DF77}"/>
              </a:ext>
            </a:extLst>
          </p:cNvPr>
          <p:cNvSpPr txBox="1"/>
          <p:nvPr/>
        </p:nvSpPr>
        <p:spPr>
          <a:xfrm>
            <a:off x="751187" y="4418481"/>
            <a:ext cx="5595836" cy="1477328"/>
          </a:xfrm>
          <a:prstGeom prst="rect">
            <a:avLst/>
          </a:prstGeom>
          <a:noFill/>
        </p:spPr>
        <p:txBody>
          <a:bodyPr wrap="square" rtlCol="0">
            <a:spAutoFit/>
          </a:bodyPr>
          <a:lstStyle/>
          <a:p>
            <a:r>
              <a:rPr lang="en-US" dirty="0"/>
              <a:t>All </a:t>
            </a:r>
            <a:r>
              <a:rPr lang="en-US" dirty="0" err="1"/>
              <a:t>ePIC</a:t>
            </a:r>
            <a:r>
              <a:rPr lang="en-US" dirty="0"/>
              <a:t> Standing Committees now formed and at work.</a:t>
            </a:r>
          </a:p>
          <a:p>
            <a:endParaRPr lang="en-US" dirty="0"/>
          </a:p>
          <a:p>
            <a:r>
              <a:rPr lang="en-US" dirty="0"/>
              <a:t>Voting underway to ratify </a:t>
            </a:r>
            <a:r>
              <a:rPr lang="en-US" dirty="0" err="1"/>
              <a:t>ePIC</a:t>
            </a:r>
            <a:r>
              <a:rPr lang="en-US" dirty="0"/>
              <a:t> Membership policy.</a:t>
            </a:r>
          </a:p>
          <a:p>
            <a:r>
              <a:rPr lang="en-US" dirty="0"/>
              <a:t>Drafting of Conf. and Talks, Code of Conduct, and Publication Policy underway.</a:t>
            </a:r>
          </a:p>
        </p:txBody>
      </p:sp>
      <p:grpSp>
        <p:nvGrpSpPr>
          <p:cNvPr id="25" name="Group 24">
            <a:extLst>
              <a:ext uri="{FF2B5EF4-FFF2-40B4-BE49-F238E27FC236}">
                <a16:creationId xmlns:a16="http://schemas.microsoft.com/office/drawing/2014/main" id="{41045900-80EA-826A-3B13-E78E77674D9B}"/>
              </a:ext>
            </a:extLst>
          </p:cNvPr>
          <p:cNvGrpSpPr/>
          <p:nvPr/>
        </p:nvGrpSpPr>
        <p:grpSpPr>
          <a:xfrm>
            <a:off x="5811298" y="2654797"/>
            <a:ext cx="4826103" cy="1508105"/>
            <a:chOff x="256626" y="5768983"/>
            <a:chExt cx="4826103" cy="1508105"/>
          </a:xfrm>
        </p:grpSpPr>
        <p:sp>
          <p:nvSpPr>
            <p:cNvPr id="16" name="TextBox 15">
              <a:extLst>
                <a:ext uri="{FF2B5EF4-FFF2-40B4-BE49-F238E27FC236}">
                  <a16:creationId xmlns:a16="http://schemas.microsoft.com/office/drawing/2014/main" id="{F2638174-18E3-85AF-859A-9DD332F77E4A}"/>
                </a:ext>
              </a:extLst>
            </p:cNvPr>
            <p:cNvSpPr txBox="1"/>
            <p:nvPr/>
          </p:nvSpPr>
          <p:spPr>
            <a:xfrm>
              <a:off x="256626" y="5768983"/>
              <a:ext cx="4588346" cy="1508105"/>
            </a:xfrm>
            <a:prstGeom prst="rect">
              <a:avLst/>
            </a:prstGeom>
            <a:solidFill>
              <a:schemeClr val="bg1"/>
            </a:solidFill>
            <a:ln>
              <a:solidFill>
                <a:schemeClr val="tx1"/>
              </a:solidFill>
            </a:ln>
          </p:spPr>
          <p:txBody>
            <a:bodyPr wrap="square" rtlCol="0">
              <a:spAutoFit/>
            </a:bodyPr>
            <a:lstStyle/>
            <a:p>
              <a:r>
                <a:rPr lang="en-US" b="1" dirty="0"/>
                <a:t>Membership Committee: </a:t>
              </a:r>
            </a:p>
            <a:p>
              <a:r>
                <a:rPr lang="en-US" sz="1600" dirty="0"/>
                <a:t>Chair: Peter Steinberg (BNL)</a:t>
              </a:r>
            </a:p>
            <a:p>
              <a:r>
                <a:rPr lang="en-US" sz="1600" dirty="0"/>
                <a:t>Vice-Chair: Pietro </a:t>
              </a:r>
              <a:r>
                <a:rPr lang="en-US" sz="1600" dirty="0" err="1"/>
                <a:t>Anontioli</a:t>
              </a:r>
              <a:r>
                <a:rPr lang="en-US" sz="1600" dirty="0"/>
                <a:t> (INFN-Bologna)</a:t>
              </a:r>
            </a:p>
            <a:p>
              <a:r>
                <a:rPr lang="en-US" sz="1400" dirty="0"/>
                <a:t>Friederike Bock (ORNL), Helen Caines (Yale), Doug </a:t>
              </a:r>
              <a:r>
                <a:rPr lang="en-US" sz="1400" dirty="0" err="1"/>
                <a:t>Higinbotham</a:t>
              </a:r>
              <a:r>
                <a:rPr lang="en-US" sz="1400" dirty="0"/>
                <a:t> (</a:t>
              </a:r>
              <a:r>
                <a:rPr lang="en-US" sz="1400" dirty="0" err="1"/>
                <a:t>JLab</a:t>
              </a:r>
              <a:r>
                <a:rPr lang="en-US" sz="1400" dirty="0"/>
                <a:t>), </a:t>
              </a:r>
              <a:r>
                <a:rPr lang="en-US" sz="1400" dirty="0" err="1"/>
                <a:t>Bedhangas</a:t>
              </a:r>
              <a:r>
                <a:rPr lang="en-US" sz="1400" dirty="0"/>
                <a:t> </a:t>
              </a:r>
              <a:r>
                <a:rPr lang="en-US" sz="1400" dirty="0" err="1"/>
                <a:t>Moharty</a:t>
              </a:r>
              <a:r>
                <a:rPr lang="en-US" sz="1400" dirty="0"/>
                <a:t> (NISER), Silvia </a:t>
              </a:r>
              <a:r>
                <a:rPr lang="en-US" sz="1400" dirty="0" err="1"/>
                <a:t>Niccolai</a:t>
              </a:r>
              <a:r>
                <a:rPr lang="en-US" sz="1400" dirty="0"/>
                <a:t> (IJCLAB), </a:t>
              </a:r>
              <a:r>
                <a:rPr lang="en-US" sz="1400" dirty="0" err="1"/>
                <a:t>Marzia</a:t>
              </a:r>
              <a:r>
                <a:rPr lang="en-US" sz="1400" dirty="0"/>
                <a:t> Rosati (ISU)</a:t>
              </a:r>
            </a:p>
          </p:txBody>
        </p:sp>
        <p:pic>
          <p:nvPicPr>
            <p:cNvPr id="18" name="Picture 16">
              <a:extLst>
                <a:ext uri="{FF2B5EF4-FFF2-40B4-BE49-F238E27FC236}">
                  <a16:creationId xmlns:a16="http://schemas.microsoft.com/office/drawing/2014/main" id="{910FA58D-81A8-8C6E-84FF-76D2C4C6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417" y="6890393"/>
              <a:ext cx="367508"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10480F5-4018-8608-A71A-D2726CD43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7616" y="6547759"/>
              <a:ext cx="405113" cy="2818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g of Italy - Wikipedia">
              <a:extLst>
                <a:ext uri="{FF2B5EF4-FFF2-40B4-BE49-F238E27FC236}">
                  <a16:creationId xmlns:a16="http://schemas.microsoft.com/office/drawing/2014/main" id="{A768EC34-9D28-DE77-BF59-5352C7A7E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984" y="6232084"/>
              <a:ext cx="381401" cy="254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BF8F2669-9519-4CC0-52E1-D6A4231A3FC0}"/>
              </a:ext>
            </a:extLst>
          </p:cNvPr>
          <p:cNvGrpSpPr/>
          <p:nvPr/>
        </p:nvGrpSpPr>
        <p:grpSpPr>
          <a:xfrm>
            <a:off x="6411675" y="3746465"/>
            <a:ext cx="3960930" cy="1323439"/>
            <a:chOff x="6692527" y="3747811"/>
            <a:chExt cx="3960930" cy="1323439"/>
          </a:xfrm>
        </p:grpSpPr>
        <p:sp>
          <p:nvSpPr>
            <p:cNvPr id="13" name="TextBox 12">
              <a:extLst>
                <a:ext uri="{FF2B5EF4-FFF2-40B4-BE49-F238E27FC236}">
                  <a16:creationId xmlns:a16="http://schemas.microsoft.com/office/drawing/2014/main" id="{A237EC9C-D3F0-B79B-DAAD-E31732000489}"/>
                </a:ext>
              </a:extLst>
            </p:cNvPr>
            <p:cNvSpPr txBox="1"/>
            <p:nvPr/>
          </p:nvSpPr>
          <p:spPr>
            <a:xfrm>
              <a:off x="6692527" y="3747811"/>
              <a:ext cx="3812375" cy="1323439"/>
            </a:xfrm>
            <a:prstGeom prst="rect">
              <a:avLst/>
            </a:prstGeom>
            <a:solidFill>
              <a:schemeClr val="bg1"/>
            </a:solidFill>
            <a:ln>
              <a:solidFill>
                <a:schemeClr val="tx1"/>
              </a:solidFill>
            </a:ln>
          </p:spPr>
          <p:txBody>
            <a:bodyPr wrap="square" rtlCol="0">
              <a:spAutoFit/>
            </a:bodyPr>
            <a:lstStyle/>
            <a:p>
              <a:r>
                <a:rPr lang="en-US" b="1" dirty="0"/>
                <a:t>Elections Committee: </a:t>
              </a:r>
            </a:p>
            <a:p>
              <a:r>
                <a:rPr lang="en-US" sz="1600" dirty="0"/>
                <a:t>Chair: Helen Caines (Yale)</a:t>
              </a:r>
            </a:p>
            <a:p>
              <a:r>
                <a:rPr lang="en-US" sz="1600" dirty="0"/>
                <a:t>Vice-Chair: Ken </a:t>
              </a:r>
              <a:r>
                <a:rPr lang="en-US" sz="1600" dirty="0" err="1"/>
                <a:t>Barish</a:t>
              </a:r>
              <a:r>
                <a:rPr lang="en-US" sz="1600" dirty="0"/>
                <a:t> (UCR)</a:t>
              </a:r>
            </a:p>
            <a:p>
              <a:r>
                <a:rPr lang="en-US" sz="1600" dirty="0"/>
                <a:t>Past-Chair: John Arrington (LBNL)</a:t>
              </a:r>
            </a:p>
            <a:p>
              <a:r>
                <a:rPr lang="en-US" sz="1400" dirty="0"/>
                <a:t>Maria </a:t>
              </a:r>
              <a:r>
                <a:rPr lang="en-US" sz="1400" dirty="0" err="1"/>
                <a:t>Stefaniak</a:t>
              </a:r>
              <a:r>
                <a:rPr lang="en-US" sz="1400" dirty="0"/>
                <a:t> (OSU), Domenico Elia (INFN)</a:t>
              </a:r>
            </a:p>
          </p:txBody>
        </p:sp>
        <p:pic>
          <p:nvPicPr>
            <p:cNvPr id="35" name="Picture 34" descr="Flag of Italy - Wikipedia">
              <a:extLst>
                <a:ext uri="{FF2B5EF4-FFF2-40B4-BE49-F238E27FC236}">
                  <a16:creationId xmlns:a16="http://schemas.microsoft.com/office/drawing/2014/main" id="{F9CE648F-4A2B-D895-92D4-C1F2C9DFA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9972" y="4728076"/>
              <a:ext cx="403485" cy="269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DB785847-769F-ADA2-7BC9-E134AA0ED5C0}"/>
              </a:ext>
            </a:extLst>
          </p:cNvPr>
          <p:cNvGrpSpPr/>
          <p:nvPr/>
        </p:nvGrpSpPr>
        <p:grpSpPr>
          <a:xfrm>
            <a:off x="7016043" y="4381530"/>
            <a:ext cx="4718391" cy="2000548"/>
            <a:chOff x="6071892" y="2915559"/>
            <a:chExt cx="4718391" cy="2000548"/>
          </a:xfrm>
        </p:grpSpPr>
        <p:sp>
          <p:nvSpPr>
            <p:cNvPr id="12" name="TextBox 11">
              <a:extLst>
                <a:ext uri="{FF2B5EF4-FFF2-40B4-BE49-F238E27FC236}">
                  <a16:creationId xmlns:a16="http://schemas.microsoft.com/office/drawing/2014/main" id="{7E874601-C283-AFCC-1790-BAED15EF1CEB}"/>
                </a:ext>
              </a:extLst>
            </p:cNvPr>
            <p:cNvSpPr txBox="1"/>
            <p:nvPr/>
          </p:nvSpPr>
          <p:spPr>
            <a:xfrm>
              <a:off x="6071892" y="2915559"/>
              <a:ext cx="4540468" cy="2000548"/>
            </a:xfrm>
            <a:prstGeom prst="rect">
              <a:avLst/>
            </a:prstGeom>
            <a:solidFill>
              <a:schemeClr val="bg1"/>
            </a:solidFill>
            <a:ln>
              <a:solidFill>
                <a:schemeClr val="tx1"/>
              </a:solidFill>
            </a:ln>
          </p:spPr>
          <p:txBody>
            <a:bodyPr wrap="square" rtlCol="0">
              <a:spAutoFit/>
            </a:bodyPr>
            <a:lstStyle/>
            <a:p>
              <a:r>
                <a:rPr lang="en-US" b="1" dirty="0"/>
                <a:t>Publications Committee: </a:t>
              </a:r>
            </a:p>
            <a:p>
              <a:r>
                <a:rPr lang="en-US" sz="1600" dirty="0"/>
                <a:t>Chair: Rene </a:t>
              </a:r>
              <a:r>
                <a:rPr lang="en-US" sz="1600" dirty="0" err="1"/>
                <a:t>Bellwied</a:t>
              </a:r>
              <a:r>
                <a:rPr lang="en-US" sz="1600" dirty="0"/>
                <a:t> (U. Houston)</a:t>
              </a:r>
            </a:p>
            <a:p>
              <a:r>
                <a:rPr lang="en-US" sz="1600" dirty="0"/>
                <a:t>Vice –Chair: Annalisa </a:t>
              </a:r>
              <a:r>
                <a:rPr lang="en-US" sz="1600" dirty="0" err="1"/>
                <a:t>Mastroserio</a:t>
              </a:r>
              <a:r>
                <a:rPr lang="en-US" sz="1600" dirty="0"/>
                <a:t> (INFN Bari)</a:t>
              </a:r>
            </a:p>
            <a:p>
              <a:r>
                <a:rPr lang="en-US" sz="1400" dirty="0"/>
                <a:t>Lokesh Kumar (Panjab U.), Michela </a:t>
              </a:r>
              <a:r>
                <a:rPr lang="en-US" sz="1400" dirty="0" err="1"/>
                <a:t>Chiosso</a:t>
              </a:r>
              <a:r>
                <a:rPr lang="en-US" sz="1400" dirty="0"/>
                <a:t> (Torino), </a:t>
              </a:r>
              <a:r>
                <a:rPr lang="en-US" sz="1400" dirty="0" err="1"/>
                <a:t>Prithwish</a:t>
              </a:r>
              <a:r>
                <a:rPr lang="en-US" sz="1400" dirty="0"/>
                <a:t> </a:t>
              </a:r>
              <a:r>
                <a:rPr lang="en-US" sz="1400" dirty="0" err="1"/>
                <a:t>Tribedy</a:t>
              </a:r>
              <a:r>
                <a:rPr lang="en-US" sz="1400" dirty="0"/>
                <a:t> (BNL), Markus Diefenthaler (</a:t>
              </a:r>
              <a:r>
                <a:rPr lang="en-US" sz="1400" dirty="0" err="1"/>
                <a:t>JLab</a:t>
              </a:r>
              <a:r>
                <a:rPr lang="en-US" sz="1400" dirty="0"/>
                <a:t>), </a:t>
              </a:r>
              <a:r>
                <a:rPr lang="en-US" sz="1400" dirty="0" err="1"/>
                <a:t>Sevil</a:t>
              </a:r>
              <a:r>
                <a:rPr lang="en-US" sz="1400" dirty="0"/>
                <a:t> </a:t>
              </a:r>
              <a:r>
                <a:rPr lang="en-US" sz="1400" dirty="0" err="1"/>
                <a:t>Salur</a:t>
              </a:r>
              <a:r>
                <a:rPr lang="en-US" sz="1400" dirty="0"/>
                <a:t> (Rutgers),</a:t>
              </a:r>
            </a:p>
            <a:p>
              <a:r>
                <a:rPr lang="en-US" sz="1400" dirty="0"/>
                <a:t>ex-officio w. Conferences and Talks Committee: </a:t>
              </a:r>
              <a:br>
                <a:rPr lang="en-US" sz="1400" dirty="0"/>
              </a:br>
              <a:r>
                <a:rPr lang="en-US" sz="1400" dirty="0"/>
                <a:t>Daniel Brandenburg (OSU)</a:t>
              </a:r>
            </a:p>
          </p:txBody>
        </p:sp>
        <p:pic>
          <p:nvPicPr>
            <p:cNvPr id="23" name="Picture 22" descr="Flag of Italy - Wikipedia">
              <a:extLst>
                <a:ext uri="{FF2B5EF4-FFF2-40B4-BE49-F238E27FC236}">
                  <a16:creationId xmlns:a16="http://schemas.microsoft.com/office/drawing/2014/main" id="{D820587E-84A9-91F4-373D-109C2A73C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5454" y="4245723"/>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36" descr="Flag of Italy - Wikipedia">
              <a:extLst>
                <a:ext uri="{FF2B5EF4-FFF2-40B4-BE49-F238E27FC236}">
                  <a16:creationId xmlns:a16="http://schemas.microsoft.com/office/drawing/2014/main" id="{91A7ABB7-9483-7B10-186F-1741EB9CA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7756" y="4316360"/>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48AFEA63-88AA-A1F6-8B35-716D761A8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7640" y="4585120"/>
              <a:ext cx="422643" cy="28180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Date Placeholder 2">
            <a:extLst>
              <a:ext uri="{FF2B5EF4-FFF2-40B4-BE49-F238E27FC236}">
                <a16:creationId xmlns:a16="http://schemas.microsoft.com/office/drawing/2014/main" id="{AC9A1ACD-390E-E621-B75D-460543B6419E}"/>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7CD3047F-D7C3-1DC4-72E1-0B762CF51B56}"/>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E49E3127-5A7C-47E3-CD93-A647EE1DF959}"/>
              </a:ext>
            </a:extLst>
          </p:cNvPr>
          <p:cNvSpPr>
            <a:spLocks noGrp="1"/>
          </p:cNvSpPr>
          <p:nvPr>
            <p:ph type="sldNum" sz="quarter" idx="12"/>
          </p:nvPr>
        </p:nvSpPr>
        <p:spPr/>
        <p:txBody>
          <a:bodyPr/>
          <a:lstStyle/>
          <a:p>
            <a:fld id="{588949A8-7CCD-4D90-AA9A-1451BFC6FB3A}" type="slidenum">
              <a:rPr lang="en-US" smtClean="0"/>
              <a:t>33</a:t>
            </a:fld>
            <a:endParaRPr lang="en-US"/>
          </a:p>
        </p:txBody>
      </p:sp>
    </p:spTree>
    <p:extLst>
      <p:ext uri="{BB962C8B-B14F-4D97-AF65-F5344CB8AC3E}">
        <p14:creationId xmlns:p14="http://schemas.microsoft.com/office/powerpoint/2010/main" val="11933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white and yellow object&#10;&#10;Description automatically generated">
            <a:extLst>
              <a:ext uri="{FF2B5EF4-FFF2-40B4-BE49-F238E27FC236}">
                <a16:creationId xmlns:a16="http://schemas.microsoft.com/office/drawing/2014/main" id="{B73C83AE-A690-6830-CA60-B9B400AAA3B6}"/>
              </a:ext>
            </a:extLst>
          </p:cNvPr>
          <p:cNvPicPr>
            <a:picLocks noChangeAspect="1"/>
          </p:cNvPicPr>
          <p:nvPr/>
        </p:nvPicPr>
        <p:blipFill>
          <a:blip r:embed="rId2"/>
          <a:stretch>
            <a:fillRect/>
          </a:stretch>
        </p:blipFill>
        <p:spPr>
          <a:xfrm>
            <a:off x="-195174" y="1489928"/>
            <a:ext cx="7859259" cy="4453580"/>
          </a:xfrm>
          <a:prstGeom prst="rect">
            <a:avLst/>
          </a:prstGeom>
        </p:spPr>
      </p:pic>
      <p:sp>
        <p:nvSpPr>
          <p:cNvPr id="28" name="Title 1">
            <a:extLst>
              <a:ext uri="{FF2B5EF4-FFF2-40B4-BE49-F238E27FC236}">
                <a16:creationId xmlns:a16="http://schemas.microsoft.com/office/drawing/2014/main" id="{A9252A96-61B1-5240-AFF9-AE7DDF400F9C}"/>
              </a:ext>
            </a:extLst>
          </p:cNvPr>
          <p:cNvSpPr txBox="1">
            <a:spLocks/>
          </p:cNvSpPr>
          <p:nvPr/>
        </p:nvSpPr>
        <p:spPr>
          <a:xfrm>
            <a:off x="592991" y="20616"/>
            <a:ext cx="10027768" cy="1035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ePIC Detector Design</a:t>
            </a:r>
          </a:p>
        </p:txBody>
      </p:sp>
      <p:sp>
        <p:nvSpPr>
          <p:cNvPr id="9" name="TextBox 8">
            <a:extLst>
              <a:ext uri="{FF2B5EF4-FFF2-40B4-BE49-F238E27FC236}">
                <a16:creationId xmlns:a16="http://schemas.microsoft.com/office/drawing/2014/main" id="{0F1B15BD-A99E-EBFE-1D87-D635DB645C65}"/>
              </a:ext>
            </a:extLst>
          </p:cNvPr>
          <p:cNvSpPr txBox="1"/>
          <p:nvPr/>
        </p:nvSpPr>
        <p:spPr>
          <a:xfrm>
            <a:off x="7776670" y="1277957"/>
            <a:ext cx="3834896" cy="5078313"/>
          </a:xfrm>
          <a:prstGeom prst="rect">
            <a:avLst/>
          </a:prstGeom>
          <a:noFill/>
        </p:spPr>
        <p:txBody>
          <a:bodyPr wrap="square" rtlCol="0">
            <a:spAutoFit/>
          </a:bodyPr>
          <a:lstStyle/>
          <a:p>
            <a:r>
              <a:rPr lang="en-US" b="1" dirty="0"/>
              <a:t>Tracking:</a:t>
            </a:r>
          </a:p>
          <a:p>
            <a:pPr marL="742950" lvl="1" indent="-285750">
              <a:buFont typeface="Arial" panose="020B0604020202020204" pitchFamily="34" charset="0"/>
              <a:buChar char="•"/>
            </a:pPr>
            <a:r>
              <a:rPr lang="en-US" dirty="0"/>
              <a:t>New 1.7T (2.0T) solenoid</a:t>
            </a:r>
          </a:p>
          <a:p>
            <a:pPr marL="742950" lvl="1" indent="-285750">
              <a:buFont typeface="Arial" panose="020B0604020202020204" pitchFamily="34" charset="0"/>
              <a:buChar char="•"/>
            </a:pPr>
            <a:r>
              <a:rPr lang="en-US" dirty="0"/>
              <a:t>Si MAPS Tracker</a:t>
            </a:r>
          </a:p>
          <a:p>
            <a:pPr marL="742950" lvl="1" indent="-285750">
              <a:buFont typeface="Arial" panose="020B0604020202020204" pitchFamily="34" charset="0"/>
              <a:buChar char="•"/>
            </a:pPr>
            <a:r>
              <a:rPr lang="en-US" dirty="0"/>
              <a:t>MPGDs (</a:t>
            </a:r>
            <a:r>
              <a:rPr lang="en-US" dirty="0" err="1">
                <a:latin typeface="Symbol" panose="05050102010706020507" pitchFamily="18" charset="2"/>
              </a:rPr>
              <a:t>m</a:t>
            </a:r>
            <a:r>
              <a:rPr lang="en-US" dirty="0" err="1"/>
              <a:t>RWELL</a:t>
            </a:r>
            <a:r>
              <a:rPr lang="en-US" dirty="0"/>
              <a:t>/</a:t>
            </a:r>
            <a:r>
              <a:rPr lang="en-US" dirty="0" err="1">
                <a:latin typeface="Symbol" panose="05050102010706020507" pitchFamily="18" charset="2"/>
              </a:rPr>
              <a:t>m</a:t>
            </a:r>
            <a:r>
              <a:rPr lang="en-US" dirty="0" err="1"/>
              <a:t>Megas</a:t>
            </a:r>
            <a:r>
              <a:rPr lang="en-US" dirty="0"/>
              <a:t>)</a:t>
            </a:r>
          </a:p>
          <a:p>
            <a:pPr lvl="1"/>
            <a:endParaRPr lang="en-US" dirty="0"/>
          </a:p>
          <a:p>
            <a:r>
              <a:rPr lang="en-US" b="1" dirty="0"/>
              <a:t>PID:</a:t>
            </a:r>
          </a:p>
          <a:p>
            <a:pPr marL="800100" lvl="1" indent="-342900">
              <a:buFont typeface="Arial" panose="020B0604020202020204" pitchFamily="34" charset="0"/>
              <a:buChar char="•"/>
            </a:pPr>
            <a:r>
              <a:rPr lang="en-US" dirty="0"/>
              <a:t>high-performance DIRC</a:t>
            </a:r>
          </a:p>
          <a:p>
            <a:pPr marL="800100" lvl="1" indent="-342900">
              <a:buFont typeface="Arial" panose="020B0604020202020204" pitchFamily="34" charset="0"/>
              <a:buChar char="•"/>
            </a:pPr>
            <a:r>
              <a:rPr lang="en-US" dirty="0"/>
              <a:t>proximity-focused RICH</a:t>
            </a:r>
          </a:p>
          <a:p>
            <a:pPr marL="800100" lvl="1" indent="-342900">
              <a:buFont typeface="Arial" panose="020B0604020202020204" pitchFamily="34" charset="0"/>
              <a:buChar char="•"/>
            </a:pPr>
            <a:r>
              <a:rPr lang="en-US" dirty="0"/>
              <a:t>dual-radiator RICH</a:t>
            </a:r>
          </a:p>
          <a:p>
            <a:pPr marL="800100" lvl="1" indent="-342900">
              <a:buFont typeface="Arial" panose="020B0604020202020204" pitchFamily="34" charset="0"/>
              <a:buChar char="•"/>
            </a:pPr>
            <a:r>
              <a:rPr lang="en-US" dirty="0"/>
              <a:t>AC-LGAD (~30ps TOF)</a:t>
            </a:r>
          </a:p>
          <a:p>
            <a:pPr marL="800100" lvl="1" indent="-342900">
              <a:buFont typeface="Arial" panose="020B0604020202020204" pitchFamily="34" charset="0"/>
              <a:buChar char="•"/>
            </a:pPr>
            <a:endParaRPr lang="en-US" dirty="0"/>
          </a:p>
          <a:p>
            <a:r>
              <a:rPr lang="en-US" b="1" dirty="0"/>
              <a:t>Calorimetry:</a:t>
            </a:r>
          </a:p>
          <a:p>
            <a:pPr marL="742950" lvl="1" indent="-285750">
              <a:buFont typeface="Arial" panose="020B0604020202020204" pitchFamily="34" charset="0"/>
              <a:buChar char="•"/>
            </a:pPr>
            <a:r>
              <a:rPr lang="en-US" dirty="0"/>
              <a:t>Imaging Barrel </a:t>
            </a:r>
            <a:r>
              <a:rPr lang="en-US" dirty="0" err="1"/>
              <a:t>EMCal</a:t>
            </a:r>
            <a:endParaRPr lang="en-US" dirty="0"/>
          </a:p>
          <a:p>
            <a:pPr marL="742950" lvl="1" indent="-285750">
              <a:buFont typeface="Arial" panose="020B0604020202020204" pitchFamily="34" charset="0"/>
              <a:buChar char="•"/>
            </a:pPr>
            <a:r>
              <a:rPr lang="en-US" dirty="0"/>
              <a:t>PbWO4 </a:t>
            </a:r>
            <a:r>
              <a:rPr lang="en-US" dirty="0" err="1"/>
              <a:t>EMCal</a:t>
            </a:r>
            <a:r>
              <a:rPr lang="en-US" dirty="0"/>
              <a:t> (backwards)</a:t>
            </a:r>
          </a:p>
          <a:p>
            <a:pPr marL="742950" lvl="1" indent="-285750">
              <a:buFont typeface="Arial" panose="020B0604020202020204" pitchFamily="34" charset="0"/>
              <a:buChar char="•"/>
            </a:pPr>
            <a:r>
              <a:rPr lang="en-US" dirty="0"/>
              <a:t>Finely segmented </a:t>
            </a:r>
            <a:r>
              <a:rPr lang="en-US" dirty="0" err="1"/>
              <a:t>EMCal</a:t>
            </a:r>
            <a:r>
              <a:rPr lang="en-US" dirty="0"/>
              <a:t> +HCal</a:t>
            </a:r>
            <a:br>
              <a:rPr lang="en-US" dirty="0"/>
            </a:br>
            <a:r>
              <a:rPr lang="en-US" dirty="0"/>
              <a:t>in forward direction</a:t>
            </a:r>
          </a:p>
          <a:p>
            <a:pPr marL="742950" lvl="1" indent="-285750">
              <a:buFont typeface="Arial" panose="020B0604020202020204" pitchFamily="34" charset="0"/>
              <a:buChar char="•"/>
            </a:pPr>
            <a:r>
              <a:rPr lang="en-US" dirty="0"/>
              <a:t>Outer HCal (sPHENIX re-use)</a:t>
            </a:r>
          </a:p>
          <a:p>
            <a:pPr marL="742950" lvl="1" indent="-285750">
              <a:buFont typeface="Arial" panose="020B0604020202020204" pitchFamily="34" charset="0"/>
              <a:buChar char="•"/>
            </a:pPr>
            <a:r>
              <a:rPr lang="en-US" dirty="0"/>
              <a:t>Backwards HCal (tail-catcher)</a:t>
            </a:r>
          </a:p>
        </p:txBody>
      </p:sp>
      <p:pic>
        <p:nvPicPr>
          <p:cNvPr id="25" name="Picture 24" descr="Logo&#10;&#10;Description automatically generated">
            <a:extLst>
              <a:ext uri="{FF2B5EF4-FFF2-40B4-BE49-F238E27FC236}">
                <a16:creationId xmlns:a16="http://schemas.microsoft.com/office/drawing/2014/main" id="{9A6C4888-8E79-4055-801B-A5A671BEFABB}"/>
              </a:ext>
            </a:extLst>
          </p:cNvPr>
          <p:cNvPicPr>
            <a:picLocks noChangeAspect="1"/>
          </p:cNvPicPr>
          <p:nvPr/>
        </p:nvPicPr>
        <p:blipFill>
          <a:blip r:embed="rId3"/>
          <a:stretch>
            <a:fillRect/>
          </a:stretch>
        </p:blipFill>
        <p:spPr>
          <a:xfrm>
            <a:off x="9529763" y="132161"/>
            <a:ext cx="1804597" cy="1299014"/>
          </a:xfrm>
          <a:prstGeom prst="rect">
            <a:avLst/>
          </a:prstGeom>
        </p:spPr>
      </p:pic>
      <p:sp>
        <p:nvSpPr>
          <p:cNvPr id="3" name="Date Placeholder 2">
            <a:extLst>
              <a:ext uri="{FF2B5EF4-FFF2-40B4-BE49-F238E27FC236}">
                <a16:creationId xmlns:a16="http://schemas.microsoft.com/office/drawing/2014/main" id="{5564EB83-8D5C-4C1E-9B49-8CBCAD47315D}"/>
              </a:ext>
            </a:extLst>
          </p:cNvPr>
          <p:cNvSpPr>
            <a:spLocks noGrp="1"/>
          </p:cNvSpPr>
          <p:nvPr>
            <p:ph type="dt" sz="half" idx="10"/>
          </p:nvPr>
        </p:nvSpPr>
        <p:spPr/>
        <p:txBody>
          <a:bodyPr/>
          <a:lstStyle/>
          <a:p>
            <a:r>
              <a:rPr lang="en-US"/>
              <a:t>8/14/2024</a:t>
            </a:r>
          </a:p>
        </p:txBody>
      </p:sp>
      <p:sp>
        <p:nvSpPr>
          <p:cNvPr id="6" name="Footer Placeholder 5">
            <a:extLst>
              <a:ext uri="{FF2B5EF4-FFF2-40B4-BE49-F238E27FC236}">
                <a16:creationId xmlns:a16="http://schemas.microsoft.com/office/drawing/2014/main" id="{12121315-F0DB-470B-959C-40616D93F449}"/>
              </a:ext>
            </a:extLst>
          </p:cNvPr>
          <p:cNvSpPr>
            <a:spLocks noGrp="1"/>
          </p:cNvSpPr>
          <p:nvPr>
            <p:ph type="ftr" sz="quarter" idx="11"/>
          </p:nvPr>
        </p:nvSpPr>
        <p:spPr/>
        <p:txBody>
          <a:bodyPr/>
          <a:lstStyle/>
          <a:p>
            <a:r>
              <a:rPr lang="en-US"/>
              <a:t>CA Consortium Meeting - UC Davis</a:t>
            </a:r>
          </a:p>
        </p:txBody>
      </p:sp>
      <p:sp>
        <p:nvSpPr>
          <p:cNvPr id="7" name="Slide Number Placeholder 6">
            <a:extLst>
              <a:ext uri="{FF2B5EF4-FFF2-40B4-BE49-F238E27FC236}">
                <a16:creationId xmlns:a16="http://schemas.microsoft.com/office/drawing/2014/main" id="{8C96CA4E-58DB-407F-A221-29BB419E75CC}"/>
              </a:ext>
            </a:extLst>
          </p:cNvPr>
          <p:cNvSpPr>
            <a:spLocks noGrp="1"/>
          </p:cNvSpPr>
          <p:nvPr>
            <p:ph type="sldNum" sz="quarter" idx="12"/>
          </p:nvPr>
        </p:nvSpPr>
        <p:spPr/>
        <p:txBody>
          <a:bodyPr/>
          <a:lstStyle/>
          <a:p>
            <a:fld id="{00A14187-AF44-4271-AA62-1C5C376B8E74}" type="slidenum">
              <a:rPr lang="en-US" smtClean="0"/>
              <a:t>34</a:t>
            </a:fld>
            <a:endParaRPr lang="en-US"/>
          </a:p>
        </p:txBody>
      </p:sp>
      <p:sp>
        <p:nvSpPr>
          <p:cNvPr id="4" name="Google Shape;413;p42">
            <a:extLst>
              <a:ext uri="{FF2B5EF4-FFF2-40B4-BE49-F238E27FC236}">
                <a16:creationId xmlns:a16="http://schemas.microsoft.com/office/drawing/2014/main" id="{48F99875-A34F-9DA3-06FB-F409CE3CB8E9}"/>
              </a:ext>
            </a:extLst>
          </p:cNvPr>
          <p:cNvSpPr/>
          <p:nvPr/>
        </p:nvSpPr>
        <p:spPr>
          <a:xfrm>
            <a:off x="429156" y="5986129"/>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5" name="Google Shape;414;p42">
            <a:extLst>
              <a:ext uri="{FF2B5EF4-FFF2-40B4-BE49-F238E27FC236}">
                <a16:creationId xmlns:a16="http://schemas.microsoft.com/office/drawing/2014/main" id="{FEB12E6A-B4A7-5E52-5744-48665B82283B}"/>
              </a:ext>
            </a:extLst>
          </p:cNvPr>
          <p:cNvSpPr/>
          <p:nvPr/>
        </p:nvSpPr>
        <p:spPr>
          <a:xfrm flipH="1">
            <a:off x="4706695" y="5947681"/>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
        <p:nvSpPr>
          <p:cNvPr id="41" name="TextBox 40">
            <a:extLst>
              <a:ext uri="{FF2B5EF4-FFF2-40B4-BE49-F238E27FC236}">
                <a16:creationId xmlns:a16="http://schemas.microsoft.com/office/drawing/2014/main" id="{70F2839A-4FF6-D3A1-941E-F895517C8F00}"/>
              </a:ext>
            </a:extLst>
          </p:cNvPr>
          <p:cNvSpPr txBox="1"/>
          <p:nvPr/>
        </p:nvSpPr>
        <p:spPr>
          <a:xfrm>
            <a:off x="3144520" y="811712"/>
            <a:ext cx="606868" cy="307777"/>
          </a:xfrm>
          <a:prstGeom prst="rect">
            <a:avLst/>
          </a:prstGeom>
          <a:noFill/>
        </p:spPr>
        <p:txBody>
          <a:bodyPr wrap="square" rtlCol="0">
            <a:spAutoFit/>
          </a:bodyPr>
          <a:lstStyle/>
          <a:p>
            <a:r>
              <a:rPr lang="en-US" sz="1400" dirty="0">
                <a:latin typeface="Symbol" panose="05050102010706020507" pitchFamily="18" charset="2"/>
              </a:rPr>
              <a:t>h</a:t>
            </a:r>
            <a:r>
              <a:rPr lang="en-US" sz="1400" dirty="0"/>
              <a:t>=0</a:t>
            </a:r>
          </a:p>
        </p:txBody>
      </p:sp>
      <p:cxnSp>
        <p:nvCxnSpPr>
          <p:cNvPr id="46" name="Straight Arrow Connector 45">
            <a:extLst>
              <a:ext uri="{FF2B5EF4-FFF2-40B4-BE49-F238E27FC236}">
                <a16:creationId xmlns:a16="http://schemas.microsoft.com/office/drawing/2014/main" id="{43E2F329-493F-C53F-B9BD-C9D57D9F4C0C}"/>
              </a:ext>
            </a:extLst>
          </p:cNvPr>
          <p:cNvCxnSpPr>
            <a:cxnSpLocks/>
          </p:cNvCxnSpPr>
          <p:nvPr/>
        </p:nvCxnSpPr>
        <p:spPr>
          <a:xfrm>
            <a:off x="3386148" y="1163308"/>
            <a:ext cx="3916983" cy="18851"/>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EE8A9B-9EDB-C54C-4BB6-EE43520920A5}"/>
              </a:ext>
            </a:extLst>
          </p:cNvPr>
          <p:cNvSpPr txBox="1"/>
          <p:nvPr/>
        </p:nvSpPr>
        <p:spPr>
          <a:xfrm>
            <a:off x="5100892" y="839277"/>
            <a:ext cx="677478" cy="276999"/>
          </a:xfrm>
          <a:prstGeom prst="rect">
            <a:avLst/>
          </a:prstGeom>
          <a:solidFill>
            <a:schemeClr val="bg1"/>
          </a:solidFill>
        </p:spPr>
        <p:txBody>
          <a:bodyPr wrap="square" rtlCol="0">
            <a:spAutoFit/>
          </a:bodyPr>
          <a:lstStyle/>
          <a:p>
            <a:r>
              <a:rPr lang="en-US" sz="1200" b="1" dirty="0">
                <a:latin typeface="+mj-lt"/>
              </a:rPr>
              <a:t>5.0m</a:t>
            </a:r>
          </a:p>
        </p:txBody>
      </p:sp>
      <p:cxnSp>
        <p:nvCxnSpPr>
          <p:cNvPr id="58" name="Straight Arrow Connector 57">
            <a:extLst>
              <a:ext uri="{FF2B5EF4-FFF2-40B4-BE49-F238E27FC236}">
                <a16:creationId xmlns:a16="http://schemas.microsoft.com/office/drawing/2014/main" id="{716C5474-3AC9-0311-BFB7-EC4E205A2D57}"/>
              </a:ext>
            </a:extLst>
          </p:cNvPr>
          <p:cNvCxnSpPr>
            <a:cxnSpLocks/>
          </p:cNvCxnSpPr>
          <p:nvPr/>
        </p:nvCxnSpPr>
        <p:spPr>
          <a:xfrm flipH="1">
            <a:off x="190499" y="1160519"/>
            <a:ext cx="3157125" cy="12473"/>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2B2F5CD-8186-356C-D515-D3B84F40881A}"/>
              </a:ext>
            </a:extLst>
          </p:cNvPr>
          <p:cNvSpPr txBox="1"/>
          <p:nvPr/>
        </p:nvSpPr>
        <p:spPr>
          <a:xfrm>
            <a:off x="1666874" y="853245"/>
            <a:ext cx="606868" cy="276999"/>
          </a:xfrm>
          <a:prstGeom prst="rect">
            <a:avLst/>
          </a:prstGeom>
          <a:solidFill>
            <a:schemeClr val="bg1"/>
          </a:solidFill>
        </p:spPr>
        <p:txBody>
          <a:bodyPr wrap="square" rtlCol="0">
            <a:spAutoFit/>
          </a:bodyPr>
          <a:lstStyle/>
          <a:p>
            <a:r>
              <a:rPr lang="en-US" sz="1200" b="1" dirty="0">
                <a:latin typeface="+mj-lt"/>
              </a:rPr>
              <a:t>4.5m</a:t>
            </a:r>
          </a:p>
        </p:txBody>
      </p:sp>
      <p:pic>
        <p:nvPicPr>
          <p:cNvPr id="54" name="Picture 53" descr="A green and white machine&#10;&#10;Description automatically generated">
            <a:extLst>
              <a:ext uri="{FF2B5EF4-FFF2-40B4-BE49-F238E27FC236}">
                <a16:creationId xmlns:a16="http://schemas.microsoft.com/office/drawing/2014/main" id="{D5EE621F-CDEB-3B2B-FF94-B030385370F8}"/>
              </a:ext>
            </a:extLst>
          </p:cNvPr>
          <p:cNvPicPr>
            <a:picLocks noChangeAspect="1"/>
          </p:cNvPicPr>
          <p:nvPr/>
        </p:nvPicPr>
        <p:blipFill>
          <a:blip r:embed="rId4"/>
          <a:stretch>
            <a:fillRect/>
          </a:stretch>
        </p:blipFill>
        <p:spPr>
          <a:xfrm>
            <a:off x="-192024" y="1490472"/>
            <a:ext cx="7858461" cy="4453128"/>
          </a:xfrm>
          <a:prstGeom prst="rect">
            <a:avLst/>
          </a:prstGeom>
        </p:spPr>
      </p:pic>
      <p:pic>
        <p:nvPicPr>
          <p:cNvPr id="56" name="Picture 55" descr="A blue and red cylinder with red and white stripes&#10;&#10;Description automatically generated">
            <a:extLst>
              <a:ext uri="{FF2B5EF4-FFF2-40B4-BE49-F238E27FC236}">
                <a16:creationId xmlns:a16="http://schemas.microsoft.com/office/drawing/2014/main" id="{2FE820B8-3352-99C9-8315-DA11395BB737}"/>
              </a:ext>
            </a:extLst>
          </p:cNvPr>
          <p:cNvPicPr>
            <a:picLocks noChangeAspect="1"/>
          </p:cNvPicPr>
          <p:nvPr/>
        </p:nvPicPr>
        <p:blipFill>
          <a:blip r:embed="rId5"/>
          <a:stretch>
            <a:fillRect/>
          </a:stretch>
        </p:blipFill>
        <p:spPr>
          <a:xfrm>
            <a:off x="-192024" y="1490472"/>
            <a:ext cx="7858461" cy="4453128"/>
          </a:xfrm>
          <a:prstGeom prst="rect">
            <a:avLst/>
          </a:prstGeom>
        </p:spPr>
      </p:pic>
      <p:cxnSp>
        <p:nvCxnSpPr>
          <p:cNvPr id="40" name="Straight Connector 39">
            <a:extLst>
              <a:ext uri="{FF2B5EF4-FFF2-40B4-BE49-F238E27FC236}">
                <a16:creationId xmlns:a16="http://schemas.microsoft.com/office/drawing/2014/main" id="{7378B9F0-47B4-8964-A06F-5F25DCBCDF11}"/>
              </a:ext>
            </a:extLst>
          </p:cNvPr>
          <p:cNvCxnSpPr>
            <a:cxnSpLocks/>
          </p:cNvCxnSpPr>
          <p:nvPr/>
        </p:nvCxnSpPr>
        <p:spPr>
          <a:xfrm>
            <a:off x="3386148" y="1277957"/>
            <a:ext cx="0" cy="479369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FD0738-F962-D503-9021-DF6F4497D7FF}"/>
              </a:ext>
            </a:extLst>
          </p:cNvPr>
          <p:cNvCxnSpPr>
            <a:cxnSpLocks/>
          </p:cNvCxnSpPr>
          <p:nvPr/>
        </p:nvCxnSpPr>
        <p:spPr>
          <a:xfrm>
            <a:off x="7535917" y="1293026"/>
            <a:ext cx="0" cy="4545066"/>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87116D-D064-4895-8176-4DF2BB6418D1}"/>
              </a:ext>
            </a:extLst>
          </p:cNvPr>
          <p:cNvSpPr txBox="1"/>
          <p:nvPr/>
        </p:nvSpPr>
        <p:spPr>
          <a:xfrm>
            <a:off x="7297863" y="3476472"/>
            <a:ext cx="677478" cy="276999"/>
          </a:xfrm>
          <a:prstGeom prst="rect">
            <a:avLst/>
          </a:prstGeom>
          <a:solidFill>
            <a:schemeClr val="bg1"/>
          </a:solidFill>
        </p:spPr>
        <p:txBody>
          <a:bodyPr wrap="square" rtlCol="0">
            <a:spAutoFit/>
          </a:bodyPr>
          <a:lstStyle/>
          <a:p>
            <a:r>
              <a:rPr lang="en-US" sz="1200" b="1" dirty="0">
                <a:latin typeface="+mj-lt"/>
              </a:rPr>
              <a:t>6.52m</a:t>
            </a:r>
          </a:p>
        </p:txBody>
      </p:sp>
      <p:sp>
        <p:nvSpPr>
          <p:cNvPr id="2" name="TextBox 1">
            <a:extLst>
              <a:ext uri="{FF2B5EF4-FFF2-40B4-BE49-F238E27FC236}">
                <a16:creationId xmlns:a16="http://schemas.microsoft.com/office/drawing/2014/main" id="{59E66A79-0153-F4F5-4364-27460D55DBC3}"/>
              </a:ext>
            </a:extLst>
          </p:cNvPr>
          <p:cNvSpPr txBox="1"/>
          <p:nvPr/>
        </p:nvSpPr>
        <p:spPr>
          <a:xfrm>
            <a:off x="1510203" y="1345408"/>
            <a:ext cx="1701799" cy="276999"/>
          </a:xfrm>
          <a:prstGeom prst="rect">
            <a:avLst/>
          </a:prstGeom>
          <a:noFill/>
        </p:spPr>
        <p:txBody>
          <a:bodyPr wrap="square" rtlCol="0">
            <a:spAutoFit/>
          </a:bodyPr>
          <a:lstStyle/>
          <a:p>
            <a:r>
              <a:rPr lang="en-US" sz="1200" dirty="0"/>
              <a:t>“Backward”</a:t>
            </a:r>
          </a:p>
        </p:txBody>
      </p:sp>
      <p:sp>
        <p:nvSpPr>
          <p:cNvPr id="8" name="TextBox 7">
            <a:extLst>
              <a:ext uri="{FF2B5EF4-FFF2-40B4-BE49-F238E27FC236}">
                <a16:creationId xmlns:a16="http://schemas.microsoft.com/office/drawing/2014/main" id="{1FCF9EDA-D26C-DC4C-64C8-577EFF74E4A8}"/>
              </a:ext>
            </a:extLst>
          </p:cNvPr>
          <p:cNvSpPr txBox="1"/>
          <p:nvPr/>
        </p:nvSpPr>
        <p:spPr>
          <a:xfrm>
            <a:off x="4106672" y="1345408"/>
            <a:ext cx="1701799" cy="276999"/>
          </a:xfrm>
          <a:prstGeom prst="rect">
            <a:avLst/>
          </a:prstGeom>
          <a:noFill/>
        </p:spPr>
        <p:txBody>
          <a:bodyPr wrap="square" rtlCol="0">
            <a:spAutoFit/>
          </a:bodyPr>
          <a:lstStyle/>
          <a:p>
            <a:r>
              <a:rPr lang="en-US" sz="1200" dirty="0"/>
              <a:t>“Forward”</a:t>
            </a:r>
          </a:p>
        </p:txBody>
      </p:sp>
    </p:spTree>
    <p:extLst>
      <p:ext uri="{BB962C8B-B14F-4D97-AF65-F5344CB8AC3E}">
        <p14:creationId xmlns:p14="http://schemas.microsoft.com/office/powerpoint/2010/main" val="37336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3C96C0C-C80B-786F-71CF-6F1D4469B1EA}"/>
              </a:ext>
            </a:extLst>
          </p:cNvPr>
          <p:cNvGrpSpPr/>
          <p:nvPr/>
        </p:nvGrpSpPr>
        <p:grpSpPr>
          <a:xfrm>
            <a:off x="4604495" y="654618"/>
            <a:ext cx="7508076" cy="3528610"/>
            <a:chOff x="4604495" y="654618"/>
            <a:chExt cx="7508076" cy="3528610"/>
          </a:xfrm>
        </p:grpSpPr>
        <p:pic>
          <p:nvPicPr>
            <p:cNvPr id="13" name="Picture 12" descr="A large group of people walking&#10;&#10;Description automatically generated with medium confidence">
              <a:extLst>
                <a:ext uri="{FF2B5EF4-FFF2-40B4-BE49-F238E27FC236}">
                  <a16:creationId xmlns:a16="http://schemas.microsoft.com/office/drawing/2014/main" id="{765A675B-27A9-37C1-872A-BBDF3D9DB0B3}"/>
                </a:ext>
              </a:extLst>
            </p:cNvPr>
            <p:cNvPicPr>
              <a:picLocks noChangeAspect="1"/>
            </p:cNvPicPr>
            <p:nvPr/>
          </p:nvPicPr>
          <p:blipFill>
            <a:blip r:embed="rId2"/>
            <a:stretch>
              <a:fillRect/>
            </a:stretch>
          </p:blipFill>
          <p:spPr>
            <a:xfrm>
              <a:off x="4604495" y="1023950"/>
              <a:ext cx="7508076" cy="3159278"/>
            </a:xfrm>
            <a:prstGeom prst="rect">
              <a:avLst/>
            </a:prstGeom>
          </p:spPr>
        </p:pic>
        <p:sp>
          <p:nvSpPr>
            <p:cNvPr id="15" name="TextBox 14">
              <a:extLst>
                <a:ext uri="{FF2B5EF4-FFF2-40B4-BE49-F238E27FC236}">
                  <a16:creationId xmlns:a16="http://schemas.microsoft.com/office/drawing/2014/main" id="{38B0574A-0FC6-F94B-625A-F570A0C372E9}"/>
                </a:ext>
              </a:extLst>
            </p:cNvPr>
            <p:cNvSpPr txBox="1"/>
            <p:nvPr/>
          </p:nvSpPr>
          <p:spPr>
            <a:xfrm>
              <a:off x="9646023" y="654618"/>
              <a:ext cx="1954306" cy="369332"/>
            </a:xfrm>
            <a:prstGeom prst="rect">
              <a:avLst/>
            </a:prstGeom>
            <a:noFill/>
          </p:spPr>
          <p:txBody>
            <a:bodyPr wrap="square" rtlCol="0">
              <a:spAutoFit/>
            </a:bodyPr>
            <a:lstStyle/>
            <a:p>
              <a:r>
                <a:rPr lang="en-US" dirty="0"/>
                <a:t>Warsaw, July 2023</a:t>
              </a:r>
            </a:p>
          </p:txBody>
        </p:sp>
      </p:grpSp>
      <p:sp>
        <p:nvSpPr>
          <p:cNvPr id="2" name="Title 1">
            <a:extLst>
              <a:ext uri="{FF2B5EF4-FFF2-40B4-BE49-F238E27FC236}">
                <a16:creationId xmlns:a16="http://schemas.microsoft.com/office/drawing/2014/main" id="{C9037ACF-CCFD-EEA1-23B0-B6CCDFF47826}"/>
              </a:ext>
            </a:extLst>
          </p:cNvPr>
          <p:cNvSpPr>
            <a:spLocks noGrp="1"/>
          </p:cNvSpPr>
          <p:nvPr>
            <p:ph type="title"/>
          </p:nvPr>
        </p:nvSpPr>
        <p:spPr>
          <a:xfrm>
            <a:off x="347570" y="343289"/>
            <a:ext cx="10515600" cy="852961"/>
          </a:xfrm>
        </p:spPr>
        <p:txBody>
          <a:bodyPr/>
          <a:lstStyle/>
          <a:p>
            <a:r>
              <a:rPr lang="en-US" b="1" dirty="0">
                <a:solidFill>
                  <a:schemeClr val="accent1"/>
                </a:solidFill>
              </a:rPr>
              <a:t>The             Collaboration</a:t>
            </a:r>
          </a:p>
        </p:txBody>
      </p:sp>
      <p:pic>
        <p:nvPicPr>
          <p:cNvPr id="9" name="Content Placeholder 8" descr="A group of people sitting in a room&#10;&#10;Description automatically generated with medium confidence">
            <a:extLst>
              <a:ext uri="{FF2B5EF4-FFF2-40B4-BE49-F238E27FC236}">
                <a16:creationId xmlns:a16="http://schemas.microsoft.com/office/drawing/2014/main" id="{E495F920-2BAE-7BD7-045B-F123841E7DFF}"/>
              </a:ext>
            </a:extLst>
          </p:cNvPr>
          <p:cNvPicPr>
            <a:picLocks noGrp="1" noChangeAspect="1"/>
          </p:cNvPicPr>
          <p:nvPr>
            <p:ph idx="1"/>
          </p:nvPr>
        </p:nvPicPr>
        <p:blipFill>
          <a:blip r:embed="rId3"/>
          <a:stretch>
            <a:fillRect/>
          </a:stretch>
        </p:blipFill>
        <p:spPr>
          <a:xfrm>
            <a:off x="2793345" y="3669675"/>
            <a:ext cx="9197788" cy="3051800"/>
          </a:xfrm>
        </p:spPr>
      </p:pic>
      <p:grpSp>
        <p:nvGrpSpPr>
          <p:cNvPr id="18" name="Group 17">
            <a:extLst>
              <a:ext uri="{FF2B5EF4-FFF2-40B4-BE49-F238E27FC236}">
                <a16:creationId xmlns:a16="http://schemas.microsoft.com/office/drawing/2014/main" id="{DA27A7C1-9DA2-D60E-B490-5B8E64A69DD1}"/>
              </a:ext>
            </a:extLst>
          </p:cNvPr>
          <p:cNvGrpSpPr/>
          <p:nvPr/>
        </p:nvGrpSpPr>
        <p:grpSpPr>
          <a:xfrm>
            <a:off x="552230" y="1180661"/>
            <a:ext cx="4239353" cy="3090292"/>
            <a:chOff x="560410" y="1180662"/>
            <a:chExt cx="4239353" cy="3090292"/>
          </a:xfrm>
        </p:grpSpPr>
        <p:pic>
          <p:nvPicPr>
            <p:cNvPr id="14" name="Picture 13" descr="A group of people posing for a photo&#10;&#10;Description automatically generated">
              <a:extLst>
                <a:ext uri="{FF2B5EF4-FFF2-40B4-BE49-F238E27FC236}">
                  <a16:creationId xmlns:a16="http://schemas.microsoft.com/office/drawing/2014/main" id="{CF11FFA9-CF24-A601-B346-BE0BA99C8010}"/>
                </a:ext>
              </a:extLst>
            </p:cNvPr>
            <p:cNvPicPr>
              <a:picLocks noChangeAspect="1"/>
            </p:cNvPicPr>
            <p:nvPr/>
          </p:nvPicPr>
          <p:blipFill>
            <a:blip r:embed="rId4"/>
            <a:stretch>
              <a:fillRect/>
            </a:stretch>
          </p:blipFill>
          <p:spPr>
            <a:xfrm>
              <a:off x="560410" y="1531272"/>
              <a:ext cx="4239353" cy="2739682"/>
            </a:xfrm>
            <a:prstGeom prst="rect">
              <a:avLst/>
            </a:prstGeom>
          </p:spPr>
        </p:pic>
        <p:sp>
          <p:nvSpPr>
            <p:cNvPr id="17" name="TextBox 16">
              <a:extLst>
                <a:ext uri="{FF2B5EF4-FFF2-40B4-BE49-F238E27FC236}">
                  <a16:creationId xmlns:a16="http://schemas.microsoft.com/office/drawing/2014/main" id="{AAC41EEE-2600-6DBA-D586-3A72256914BD}"/>
                </a:ext>
              </a:extLst>
            </p:cNvPr>
            <p:cNvSpPr txBox="1"/>
            <p:nvPr/>
          </p:nvSpPr>
          <p:spPr>
            <a:xfrm>
              <a:off x="2650189" y="1180662"/>
              <a:ext cx="1954306" cy="369332"/>
            </a:xfrm>
            <a:prstGeom prst="rect">
              <a:avLst/>
            </a:prstGeom>
            <a:noFill/>
          </p:spPr>
          <p:txBody>
            <a:bodyPr wrap="square" rtlCol="0">
              <a:spAutoFit/>
            </a:bodyPr>
            <a:lstStyle/>
            <a:p>
              <a:r>
                <a:rPr lang="en-US" dirty="0" err="1"/>
                <a:t>JLab</a:t>
              </a:r>
              <a:r>
                <a:rPr lang="en-US" dirty="0"/>
                <a:t>, Jan. 2023</a:t>
              </a:r>
            </a:p>
          </p:txBody>
        </p:sp>
      </p:grpSp>
      <p:sp>
        <p:nvSpPr>
          <p:cNvPr id="21" name="TextBox 20">
            <a:extLst>
              <a:ext uri="{FF2B5EF4-FFF2-40B4-BE49-F238E27FC236}">
                <a16:creationId xmlns:a16="http://schemas.microsoft.com/office/drawing/2014/main" id="{7444A36C-69AA-8F2F-8DB6-0F3A2EB715BB}"/>
              </a:ext>
            </a:extLst>
          </p:cNvPr>
          <p:cNvSpPr txBox="1"/>
          <p:nvPr/>
        </p:nvSpPr>
        <p:spPr>
          <a:xfrm>
            <a:off x="10863170" y="3947788"/>
            <a:ext cx="1328830" cy="646331"/>
          </a:xfrm>
          <a:prstGeom prst="rect">
            <a:avLst/>
          </a:prstGeom>
          <a:noFill/>
        </p:spPr>
        <p:txBody>
          <a:bodyPr wrap="square" rtlCol="0">
            <a:spAutoFit/>
          </a:bodyPr>
          <a:lstStyle/>
          <a:p>
            <a:r>
              <a:rPr lang="en-US" dirty="0"/>
              <a:t>ANL, </a:t>
            </a:r>
            <a:br>
              <a:rPr lang="en-US" dirty="0"/>
            </a:br>
            <a:r>
              <a:rPr lang="en-US" dirty="0"/>
              <a:t>Jan. 2024</a:t>
            </a:r>
          </a:p>
        </p:txBody>
      </p:sp>
      <p:pic>
        <p:nvPicPr>
          <p:cNvPr id="22" name="Picture 21" descr="Logo&#10;&#10;Description automatically generated">
            <a:extLst>
              <a:ext uri="{FF2B5EF4-FFF2-40B4-BE49-F238E27FC236}">
                <a16:creationId xmlns:a16="http://schemas.microsoft.com/office/drawing/2014/main" id="{51F23E86-2ACC-81AC-BC99-B3E7A91F0750}"/>
              </a:ext>
            </a:extLst>
          </p:cNvPr>
          <p:cNvPicPr>
            <a:picLocks noChangeAspect="1"/>
          </p:cNvPicPr>
          <p:nvPr/>
        </p:nvPicPr>
        <p:blipFill>
          <a:blip r:embed="rId5"/>
          <a:stretch>
            <a:fillRect/>
          </a:stretch>
        </p:blipFill>
        <p:spPr>
          <a:xfrm>
            <a:off x="1478770" y="208670"/>
            <a:ext cx="1314575" cy="946278"/>
          </a:xfrm>
          <a:prstGeom prst="rect">
            <a:avLst/>
          </a:prstGeom>
        </p:spPr>
      </p:pic>
      <p:sp>
        <p:nvSpPr>
          <p:cNvPr id="23" name="TextBox 22">
            <a:extLst>
              <a:ext uri="{FF2B5EF4-FFF2-40B4-BE49-F238E27FC236}">
                <a16:creationId xmlns:a16="http://schemas.microsoft.com/office/drawing/2014/main" id="{0F9FF67A-AC92-8886-F863-48142E6051D2}"/>
              </a:ext>
            </a:extLst>
          </p:cNvPr>
          <p:cNvSpPr txBox="1"/>
          <p:nvPr/>
        </p:nvSpPr>
        <p:spPr>
          <a:xfrm>
            <a:off x="94114" y="4413151"/>
            <a:ext cx="2580467" cy="2308324"/>
          </a:xfrm>
          <a:prstGeom prst="rect">
            <a:avLst/>
          </a:prstGeom>
          <a:solidFill>
            <a:schemeClr val="bg1"/>
          </a:solidFill>
        </p:spPr>
        <p:txBody>
          <a:bodyPr wrap="square" rtlCol="0">
            <a:spAutoFit/>
          </a:bodyPr>
          <a:lstStyle/>
          <a:p>
            <a:r>
              <a:rPr lang="en-US" dirty="0" err="1"/>
              <a:t>ePIC</a:t>
            </a:r>
            <a:r>
              <a:rPr lang="en-US" dirty="0"/>
              <a:t> is a community of scientists dedicated to realizing the EIC science mission. </a:t>
            </a:r>
          </a:p>
          <a:p>
            <a:endParaRPr lang="en-US" dirty="0"/>
          </a:p>
          <a:p>
            <a:r>
              <a:rPr lang="en-US" dirty="0"/>
              <a:t>The </a:t>
            </a:r>
            <a:r>
              <a:rPr lang="en-US" dirty="0" err="1"/>
              <a:t>ePIC</a:t>
            </a:r>
            <a:r>
              <a:rPr lang="en-US" dirty="0"/>
              <a:t> Collaboration is as unique as the </a:t>
            </a:r>
            <a:r>
              <a:rPr lang="en-US" dirty="0" err="1"/>
              <a:t>ePIC</a:t>
            </a:r>
            <a:r>
              <a:rPr lang="en-US" dirty="0"/>
              <a:t> detector. </a:t>
            </a:r>
          </a:p>
        </p:txBody>
      </p:sp>
      <p:sp>
        <p:nvSpPr>
          <p:cNvPr id="3" name="Date Placeholder 2">
            <a:extLst>
              <a:ext uri="{FF2B5EF4-FFF2-40B4-BE49-F238E27FC236}">
                <a16:creationId xmlns:a16="http://schemas.microsoft.com/office/drawing/2014/main" id="{BC195558-ECF1-44A0-00A7-B10E2EDD9DF0}"/>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C5CF6C5C-B93D-A700-0E76-058005136F20}"/>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F06BC10A-0B09-F822-CE73-9020826B898D}"/>
              </a:ext>
            </a:extLst>
          </p:cNvPr>
          <p:cNvSpPr>
            <a:spLocks noGrp="1"/>
          </p:cNvSpPr>
          <p:nvPr>
            <p:ph type="sldNum" sz="quarter" idx="12"/>
          </p:nvPr>
        </p:nvSpPr>
        <p:spPr/>
        <p:txBody>
          <a:bodyPr/>
          <a:lstStyle/>
          <a:p>
            <a:fld id="{588949A8-7CCD-4D90-AA9A-1451BFC6FB3A}" type="slidenum">
              <a:rPr lang="en-US" smtClean="0"/>
              <a:t>4</a:t>
            </a:fld>
            <a:endParaRPr lang="en-US"/>
          </a:p>
        </p:txBody>
      </p:sp>
      <p:grpSp>
        <p:nvGrpSpPr>
          <p:cNvPr id="10" name="Group 9">
            <a:extLst>
              <a:ext uri="{FF2B5EF4-FFF2-40B4-BE49-F238E27FC236}">
                <a16:creationId xmlns:a16="http://schemas.microsoft.com/office/drawing/2014/main" id="{08B62BB5-A789-9D56-D1AB-7BB35283EFBA}"/>
              </a:ext>
            </a:extLst>
          </p:cNvPr>
          <p:cNvGrpSpPr/>
          <p:nvPr/>
        </p:nvGrpSpPr>
        <p:grpSpPr>
          <a:xfrm>
            <a:off x="535963" y="1720234"/>
            <a:ext cx="11353800" cy="4005762"/>
            <a:chOff x="419100" y="1615440"/>
            <a:chExt cx="11353800" cy="4005762"/>
          </a:xfrm>
        </p:grpSpPr>
        <p:pic>
          <p:nvPicPr>
            <p:cNvPr id="7" name="Picture 6" descr="A group of people standing in a field&#10;&#10;Description automatically generated">
              <a:extLst>
                <a:ext uri="{FF2B5EF4-FFF2-40B4-BE49-F238E27FC236}">
                  <a16:creationId xmlns:a16="http://schemas.microsoft.com/office/drawing/2014/main" id="{9B6016D1-C9E8-A898-6F24-2AEE310FAA91}"/>
                </a:ext>
              </a:extLst>
            </p:cNvPr>
            <p:cNvPicPr>
              <a:picLocks noChangeAspect="1"/>
            </p:cNvPicPr>
            <p:nvPr/>
          </p:nvPicPr>
          <p:blipFill>
            <a:blip r:embed="rId6"/>
            <a:stretch>
              <a:fillRect/>
            </a:stretch>
          </p:blipFill>
          <p:spPr>
            <a:xfrm>
              <a:off x="419100" y="1615440"/>
              <a:ext cx="11353800" cy="4005762"/>
            </a:xfrm>
            <a:prstGeom prst="rect">
              <a:avLst/>
            </a:prstGeom>
          </p:spPr>
        </p:pic>
        <p:sp>
          <p:nvSpPr>
            <p:cNvPr id="8" name="TextBox 7">
              <a:extLst>
                <a:ext uri="{FF2B5EF4-FFF2-40B4-BE49-F238E27FC236}">
                  <a16:creationId xmlns:a16="http://schemas.microsoft.com/office/drawing/2014/main" id="{28CD9EE6-C4D8-BC0F-F3DE-1CBF2C4D63AF}"/>
                </a:ext>
              </a:extLst>
            </p:cNvPr>
            <p:cNvSpPr txBox="1"/>
            <p:nvPr/>
          </p:nvSpPr>
          <p:spPr>
            <a:xfrm>
              <a:off x="7573423" y="5206241"/>
              <a:ext cx="3954162" cy="369332"/>
            </a:xfrm>
            <a:prstGeom prst="rect">
              <a:avLst/>
            </a:prstGeom>
            <a:noFill/>
          </p:spPr>
          <p:txBody>
            <a:bodyPr wrap="square" rtlCol="0">
              <a:spAutoFit/>
            </a:bodyPr>
            <a:lstStyle/>
            <a:p>
              <a:r>
                <a:rPr lang="en-US" dirty="0">
                  <a:solidFill>
                    <a:schemeClr val="bg1"/>
                  </a:solidFill>
                </a:rPr>
                <a:t>EICUG/</a:t>
              </a:r>
              <a:r>
                <a:rPr lang="en-US" dirty="0" err="1">
                  <a:solidFill>
                    <a:schemeClr val="bg1"/>
                  </a:solidFill>
                </a:rPr>
                <a:t>ePIC</a:t>
              </a:r>
              <a:r>
                <a:rPr lang="en-US" dirty="0">
                  <a:solidFill>
                    <a:schemeClr val="bg1"/>
                  </a:solidFill>
                </a:rPr>
                <a:t> Meeting – Lehigh, July 2024</a:t>
              </a:r>
            </a:p>
          </p:txBody>
        </p:sp>
      </p:grpSp>
    </p:spTree>
    <p:extLst>
      <p:ext uri="{BB962C8B-B14F-4D97-AF65-F5344CB8AC3E}">
        <p14:creationId xmlns:p14="http://schemas.microsoft.com/office/powerpoint/2010/main" val="38038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398FFD6E-2D3E-A79A-8406-D1714423F966}"/>
              </a:ext>
            </a:extLst>
          </p:cNvPr>
          <p:cNvGrpSpPr/>
          <p:nvPr/>
        </p:nvGrpSpPr>
        <p:grpSpPr>
          <a:xfrm>
            <a:off x="4272063" y="1528586"/>
            <a:ext cx="1414076" cy="2127785"/>
            <a:chOff x="1902154" y="2496868"/>
            <a:chExt cx="1414076" cy="2127785"/>
          </a:xfrm>
        </p:grpSpPr>
        <p:cxnSp>
          <p:nvCxnSpPr>
            <p:cNvPr id="46" name="Straight Connector 45">
              <a:extLst>
                <a:ext uri="{FF2B5EF4-FFF2-40B4-BE49-F238E27FC236}">
                  <a16:creationId xmlns:a16="http://schemas.microsoft.com/office/drawing/2014/main" id="{5C311D98-45EC-A194-73B8-5DC6609305DC}"/>
                </a:ext>
              </a:extLst>
            </p:cNvPr>
            <p:cNvCxnSpPr>
              <a:cxnSpLocks/>
            </p:cNvCxnSpPr>
            <p:nvPr/>
          </p:nvCxnSpPr>
          <p:spPr>
            <a:xfrm>
              <a:off x="2910369" y="2862004"/>
              <a:ext cx="0" cy="176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0F09FE3-20AE-74D4-CBCF-9E2B5F005D18}"/>
                </a:ext>
              </a:extLst>
            </p:cNvPr>
            <p:cNvSpPr txBox="1"/>
            <p:nvPr/>
          </p:nvSpPr>
          <p:spPr>
            <a:xfrm>
              <a:off x="1902154" y="2496868"/>
              <a:ext cx="1414076" cy="415498"/>
            </a:xfrm>
            <a:prstGeom prst="rect">
              <a:avLst/>
            </a:prstGeom>
            <a:solidFill>
              <a:schemeClr val="bg1"/>
            </a:solidFill>
          </p:spPr>
          <p:txBody>
            <a:bodyPr wrap="square" rtlCol="0">
              <a:spAutoFit/>
            </a:bodyPr>
            <a:lstStyle/>
            <a:p>
              <a:r>
                <a:rPr lang="en-US" sz="1050" dirty="0"/>
                <a:t>4</a:t>
              </a:r>
              <a:r>
                <a:rPr lang="en-US" sz="1050" baseline="30000" dirty="0"/>
                <a:t>th</a:t>
              </a:r>
              <a:r>
                <a:rPr lang="en-US" sz="1050" dirty="0"/>
                <a:t> EIC-Asia Workshop</a:t>
              </a:r>
              <a:br>
                <a:rPr lang="en-US" sz="1050" dirty="0"/>
              </a:br>
              <a:r>
                <a:rPr lang="en-US" sz="1050" dirty="0"/>
                <a:t>July 1-5</a:t>
              </a:r>
              <a:r>
                <a:rPr lang="en-US" sz="1050" baseline="30000" dirty="0"/>
                <a:t>th</a:t>
              </a:r>
              <a:r>
                <a:rPr lang="en-US" sz="1050" dirty="0"/>
                <a:t> </a:t>
              </a:r>
            </a:p>
          </p:txBody>
        </p:sp>
      </p:grpSp>
      <p:sp>
        <p:nvSpPr>
          <p:cNvPr id="7" name="Title 6">
            <a:extLst>
              <a:ext uri="{FF2B5EF4-FFF2-40B4-BE49-F238E27FC236}">
                <a16:creationId xmlns:a16="http://schemas.microsoft.com/office/drawing/2014/main" id="{6AF88039-5BA2-33B9-1CDF-D14BABFAED05}"/>
              </a:ext>
            </a:extLst>
          </p:cNvPr>
          <p:cNvSpPr>
            <a:spLocks noGrp="1"/>
          </p:cNvSpPr>
          <p:nvPr>
            <p:ph type="title"/>
          </p:nvPr>
        </p:nvSpPr>
        <p:spPr>
          <a:xfrm>
            <a:off x="838200" y="365125"/>
            <a:ext cx="10515600" cy="665539"/>
          </a:xfrm>
        </p:spPr>
        <p:txBody>
          <a:bodyPr>
            <a:normAutofit fontScale="90000"/>
          </a:bodyPr>
          <a:lstStyle/>
          <a:p>
            <a:r>
              <a:rPr lang="en-US" b="1" dirty="0">
                <a:solidFill>
                  <a:schemeClr val="accent1"/>
                </a:solidFill>
              </a:rPr>
              <a:t>From there to here 2024…</a:t>
            </a:r>
          </a:p>
        </p:txBody>
      </p:sp>
      <p:sp>
        <p:nvSpPr>
          <p:cNvPr id="8" name="Arrow: Right 7">
            <a:extLst>
              <a:ext uri="{FF2B5EF4-FFF2-40B4-BE49-F238E27FC236}">
                <a16:creationId xmlns:a16="http://schemas.microsoft.com/office/drawing/2014/main" id="{30120367-BEF3-CC04-4F11-D2412E7322A6}"/>
              </a:ext>
            </a:extLst>
          </p:cNvPr>
          <p:cNvSpPr/>
          <p:nvPr/>
        </p:nvSpPr>
        <p:spPr>
          <a:xfrm>
            <a:off x="491613" y="2399071"/>
            <a:ext cx="11493910" cy="2514600"/>
          </a:xfrm>
          <a:prstGeom prst="rightArrow">
            <a:avLst/>
          </a:prstGeom>
          <a:gradFill flip="none" rotWithShape="1">
            <a:gsLst>
              <a:gs pos="0">
                <a:schemeClr val="accent6">
                  <a:lumMod val="20000"/>
                  <a:lumOff val="80000"/>
                </a:schemeClr>
              </a:gs>
              <a:gs pos="74000">
                <a:schemeClr val="accent6">
                  <a:lumMod val="40000"/>
                  <a:lumOff val="60000"/>
                </a:schemeClr>
              </a:gs>
              <a:gs pos="83000">
                <a:schemeClr val="accent6">
                  <a:lumMod val="60000"/>
                  <a:lumOff val="40000"/>
                </a:schemeClr>
              </a:gs>
              <a:gs pos="100000">
                <a:schemeClr val="accent6">
                  <a:lumMod val="7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1CD08CB-2555-4F93-506D-06B0F13A55DA}"/>
              </a:ext>
            </a:extLst>
          </p:cNvPr>
          <p:cNvSpPr txBox="1"/>
          <p:nvPr/>
        </p:nvSpPr>
        <p:spPr>
          <a:xfrm>
            <a:off x="5569974" y="1937406"/>
            <a:ext cx="1337187" cy="923330"/>
          </a:xfrm>
          <a:prstGeom prst="rect">
            <a:avLst/>
          </a:prstGeom>
          <a:noFill/>
          <a:ln>
            <a:solidFill>
              <a:schemeClr val="accent1">
                <a:shade val="15000"/>
              </a:schemeClr>
            </a:solidFill>
          </a:ln>
        </p:spPr>
        <p:txBody>
          <a:bodyPr wrap="square" rtlCol="0">
            <a:spAutoFit/>
          </a:bodyPr>
          <a:lstStyle/>
          <a:p>
            <a:r>
              <a:rPr lang="en-US" dirty="0"/>
              <a:t>Lehigh Collab. Mtg. July 2024</a:t>
            </a:r>
          </a:p>
        </p:txBody>
      </p:sp>
      <p:cxnSp>
        <p:nvCxnSpPr>
          <p:cNvPr id="12" name="Straight Connector 11">
            <a:extLst>
              <a:ext uri="{FF2B5EF4-FFF2-40B4-BE49-F238E27FC236}">
                <a16:creationId xmlns:a16="http://schemas.microsoft.com/office/drawing/2014/main" id="{B4006348-6545-F074-E283-1F772F141D67}"/>
              </a:ext>
            </a:extLst>
          </p:cNvPr>
          <p:cNvCxnSpPr>
            <a:cxnSpLocks/>
            <a:stCxn id="10" idx="2"/>
          </p:cNvCxnSpPr>
          <p:nvPr/>
        </p:nvCxnSpPr>
        <p:spPr>
          <a:xfrm>
            <a:off x="6238568" y="2860736"/>
            <a:ext cx="0" cy="795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41FFB5-F98C-BC16-8EFC-9A2FBC2EEC24}"/>
              </a:ext>
            </a:extLst>
          </p:cNvPr>
          <p:cNvCxnSpPr>
            <a:cxnSpLocks/>
          </p:cNvCxnSpPr>
          <p:nvPr/>
        </p:nvCxnSpPr>
        <p:spPr>
          <a:xfrm>
            <a:off x="688259" y="2874255"/>
            <a:ext cx="0" cy="782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E6147E8-7373-86F3-BB7B-15BF42B3FD3A}"/>
              </a:ext>
            </a:extLst>
          </p:cNvPr>
          <p:cNvGrpSpPr/>
          <p:nvPr/>
        </p:nvGrpSpPr>
        <p:grpSpPr>
          <a:xfrm>
            <a:off x="1167049" y="3648275"/>
            <a:ext cx="1799304" cy="2170965"/>
            <a:chOff x="1022555" y="3656371"/>
            <a:chExt cx="1799304" cy="2170965"/>
          </a:xfrm>
        </p:grpSpPr>
        <p:sp>
          <p:nvSpPr>
            <p:cNvPr id="19" name="TextBox 18">
              <a:extLst>
                <a:ext uri="{FF2B5EF4-FFF2-40B4-BE49-F238E27FC236}">
                  <a16:creationId xmlns:a16="http://schemas.microsoft.com/office/drawing/2014/main" id="{192A0211-0BE4-A6FE-4299-06E4C464A035}"/>
                </a:ext>
              </a:extLst>
            </p:cNvPr>
            <p:cNvSpPr txBox="1"/>
            <p:nvPr/>
          </p:nvSpPr>
          <p:spPr>
            <a:xfrm>
              <a:off x="1022555" y="5411838"/>
              <a:ext cx="1799304" cy="415498"/>
            </a:xfrm>
            <a:prstGeom prst="rect">
              <a:avLst/>
            </a:prstGeom>
            <a:noFill/>
          </p:spPr>
          <p:txBody>
            <a:bodyPr wrap="square" rtlCol="0">
              <a:spAutoFit/>
            </a:bodyPr>
            <a:lstStyle/>
            <a:p>
              <a:r>
                <a:rPr lang="en-US" sz="1050" dirty="0"/>
                <a:t>PDR1: Tracking Detectors</a:t>
              </a:r>
              <a:br>
                <a:rPr lang="en-US" sz="1050" dirty="0"/>
              </a:br>
              <a:r>
                <a:rPr lang="en-US" sz="1050" dirty="0"/>
                <a:t>March 20-21</a:t>
              </a:r>
              <a:r>
                <a:rPr lang="en-US" sz="1050" baseline="30000" dirty="0"/>
                <a:t>st</a:t>
              </a:r>
              <a:r>
                <a:rPr lang="en-US" sz="1050" dirty="0"/>
                <a:t>  </a:t>
              </a:r>
            </a:p>
          </p:txBody>
        </p:sp>
        <p:cxnSp>
          <p:nvCxnSpPr>
            <p:cNvPr id="20" name="Straight Connector 19">
              <a:extLst>
                <a:ext uri="{FF2B5EF4-FFF2-40B4-BE49-F238E27FC236}">
                  <a16:creationId xmlns:a16="http://schemas.microsoft.com/office/drawing/2014/main" id="{F7EE4357-C0DD-1E87-9F1F-B30DC06DEE63}"/>
                </a:ext>
              </a:extLst>
            </p:cNvPr>
            <p:cNvCxnSpPr>
              <a:cxnSpLocks/>
            </p:cNvCxnSpPr>
            <p:nvPr/>
          </p:nvCxnSpPr>
          <p:spPr>
            <a:xfrm>
              <a:off x="1843549" y="3656371"/>
              <a:ext cx="0" cy="1755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39EE7CEC-413B-6465-449F-A54C779B1582}"/>
              </a:ext>
            </a:extLst>
          </p:cNvPr>
          <p:cNvCxnSpPr>
            <a:stCxn id="8" idx="1"/>
            <a:endCxn id="8" idx="3"/>
          </p:cNvCxnSpPr>
          <p:nvPr/>
        </p:nvCxnSpPr>
        <p:spPr>
          <a:xfrm>
            <a:off x="491613" y="3656371"/>
            <a:ext cx="11493910" cy="0"/>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2DC843F-2382-BE82-5480-734B51C5EECF}"/>
              </a:ext>
            </a:extLst>
          </p:cNvPr>
          <p:cNvGrpSpPr/>
          <p:nvPr/>
        </p:nvGrpSpPr>
        <p:grpSpPr>
          <a:xfrm>
            <a:off x="408039" y="3656371"/>
            <a:ext cx="1799304" cy="1554613"/>
            <a:chOff x="408039" y="3656371"/>
            <a:chExt cx="1799304" cy="1554613"/>
          </a:xfrm>
        </p:grpSpPr>
        <p:cxnSp>
          <p:nvCxnSpPr>
            <p:cNvPr id="14" name="Straight Connector 13">
              <a:extLst>
                <a:ext uri="{FF2B5EF4-FFF2-40B4-BE49-F238E27FC236}">
                  <a16:creationId xmlns:a16="http://schemas.microsoft.com/office/drawing/2014/main" id="{5C0A4888-67AC-E755-1FF6-94D8544F009C}"/>
                </a:ext>
              </a:extLst>
            </p:cNvPr>
            <p:cNvCxnSpPr>
              <a:cxnSpLocks/>
            </p:cNvCxnSpPr>
            <p:nvPr/>
          </p:nvCxnSpPr>
          <p:spPr>
            <a:xfrm>
              <a:off x="1307691" y="3656371"/>
              <a:ext cx="0" cy="118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93438C-4900-FB75-F998-CDAE8E25F018}"/>
                </a:ext>
              </a:extLst>
            </p:cNvPr>
            <p:cNvSpPr txBox="1"/>
            <p:nvPr/>
          </p:nvSpPr>
          <p:spPr>
            <a:xfrm>
              <a:off x="408039" y="4795486"/>
              <a:ext cx="1799304" cy="415498"/>
            </a:xfrm>
            <a:prstGeom prst="rect">
              <a:avLst/>
            </a:prstGeom>
            <a:solidFill>
              <a:schemeClr val="bg1"/>
            </a:solidFill>
          </p:spPr>
          <p:txBody>
            <a:bodyPr wrap="square" rtlCol="0">
              <a:spAutoFit/>
            </a:bodyPr>
            <a:lstStyle/>
            <a:p>
              <a:r>
                <a:rPr lang="en-US" sz="1050" dirty="0"/>
                <a:t>PDR2: IR Integration and Auxiliary Detectors – Feb 12</a:t>
              </a:r>
              <a:r>
                <a:rPr lang="en-US" sz="1050" baseline="30000" dirty="0"/>
                <a:t>th</a:t>
              </a:r>
              <a:r>
                <a:rPr lang="en-US" sz="1050" dirty="0"/>
                <a:t> </a:t>
              </a:r>
            </a:p>
          </p:txBody>
        </p:sp>
      </p:grpSp>
      <p:grpSp>
        <p:nvGrpSpPr>
          <p:cNvPr id="40" name="Group 39">
            <a:extLst>
              <a:ext uri="{FF2B5EF4-FFF2-40B4-BE49-F238E27FC236}">
                <a16:creationId xmlns:a16="http://schemas.microsoft.com/office/drawing/2014/main" id="{56650F8F-2B37-845D-1765-32BBAAEEC1CD}"/>
              </a:ext>
            </a:extLst>
          </p:cNvPr>
          <p:cNvGrpSpPr/>
          <p:nvPr/>
        </p:nvGrpSpPr>
        <p:grpSpPr>
          <a:xfrm>
            <a:off x="2108488" y="3650120"/>
            <a:ext cx="1799304" cy="1241877"/>
            <a:chOff x="1922207" y="3656371"/>
            <a:chExt cx="1799304" cy="1241877"/>
          </a:xfrm>
        </p:grpSpPr>
        <p:sp>
          <p:nvSpPr>
            <p:cNvPr id="30" name="TextBox 29">
              <a:extLst>
                <a:ext uri="{FF2B5EF4-FFF2-40B4-BE49-F238E27FC236}">
                  <a16:creationId xmlns:a16="http://schemas.microsoft.com/office/drawing/2014/main" id="{AB633CED-3248-613C-3638-E459E29C0699}"/>
                </a:ext>
              </a:extLst>
            </p:cNvPr>
            <p:cNvSpPr txBox="1"/>
            <p:nvPr/>
          </p:nvSpPr>
          <p:spPr>
            <a:xfrm>
              <a:off x="1922207" y="4482750"/>
              <a:ext cx="1799304" cy="415498"/>
            </a:xfrm>
            <a:prstGeom prst="rect">
              <a:avLst/>
            </a:prstGeom>
            <a:noFill/>
          </p:spPr>
          <p:txBody>
            <a:bodyPr wrap="square" rtlCol="0">
              <a:spAutoFit/>
            </a:bodyPr>
            <a:lstStyle/>
            <a:p>
              <a:r>
                <a:rPr lang="en-US" sz="1050" dirty="0" err="1"/>
                <a:t>ePIC</a:t>
              </a:r>
              <a:r>
                <a:rPr lang="en-US" sz="1050" dirty="0"/>
                <a:t>/EIC Det. R&amp;D Day</a:t>
              </a:r>
              <a:br>
                <a:rPr lang="en-US" sz="1050" dirty="0"/>
              </a:br>
              <a:r>
                <a:rPr lang="en-US" sz="1050" dirty="0"/>
                <a:t>March 25</a:t>
              </a:r>
              <a:r>
                <a:rPr lang="en-US" sz="1050" baseline="30000" dirty="0"/>
                <a:t>th</a:t>
              </a:r>
              <a:r>
                <a:rPr lang="en-US" sz="1050" dirty="0"/>
                <a:t> </a:t>
              </a:r>
            </a:p>
          </p:txBody>
        </p:sp>
        <p:cxnSp>
          <p:nvCxnSpPr>
            <p:cNvPr id="31" name="Straight Connector 30">
              <a:extLst>
                <a:ext uri="{FF2B5EF4-FFF2-40B4-BE49-F238E27FC236}">
                  <a16:creationId xmlns:a16="http://schemas.microsoft.com/office/drawing/2014/main" id="{DC56C3D0-5524-57C5-941C-B064E41AC862}"/>
                </a:ext>
              </a:extLst>
            </p:cNvPr>
            <p:cNvCxnSpPr>
              <a:cxnSpLocks/>
            </p:cNvCxnSpPr>
            <p:nvPr/>
          </p:nvCxnSpPr>
          <p:spPr>
            <a:xfrm>
              <a:off x="2094272" y="3656371"/>
              <a:ext cx="0" cy="826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CED7F110-3914-7760-1430-809A7EF026FF}"/>
              </a:ext>
            </a:extLst>
          </p:cNvPr>
          <p:cNvSpPr txBox="1"/>
          <p:nvPr/>
        </p:nvSpPr>
        <p:spPr>
          <a:xfrm>
            <a:off x="162235" y="3469050"/>
            <a:ext cx="703005" cy="369332"/>
          </a:xfrm>
          <a:prstGeom prst="rect">
            <a:avLst/>
          </a:prstGeom>
          <a:solidFill>
            <a:schemeClr val="bg1"/>
          </a:solidFill>
        </p:spPr>
        <p:txBody>
          <a:bodyPr wrap="square" rtlCol="0">
            <a:spAutoFit/>
          </a:bodyPr>
          <a:lstStyle/>
          <a:p>
            <a:r>
              <a:rPr lang="en-US" dirty="0"/>
              <a:t>2024</a:t>
            </a:r>
          </a:p>
        </p:txBody>
      </p:sp>
      <p:sp>
        <p:nvSpPr>
          <p:cNvPr id="37" name="TextBox 36">
            <a:extLst>
              <a:ext uri="{FF2B5EF4-FFF2-40B4-BE49-F238E27FC236}">
                <a16:creationId xmlns:a16="http://schemas.microsoft.com/office/drawing/2014/main" id="{EE2CD9B7-64AC-9063-F4FA-CF44BCC15343}"/>
              </a:ext>
            </a:extLst>
          </p:cNvPr>
          <p:cNvSpPr txBox="1"/>
          <p:nvPr/>
        </p:nvSpPr>
        <p:spPr>
          <a:xfrm>
            <a:off x="11454583" y="3429000"/>
            <a:ext cx="703005" cy="369332"/>
          </a:xfrm>
          <a:prstGeom prst="rect">
            <a:avLst/>
          </a:prstGeom>
          <a:solidFill>
            <a:schemeClr val="bg1"/>
          </a:solidFill>
        </p:spPr>
        <p:txBody>
          <a:bodyPr wrap="square" rtlCol="0">
            <a:spAutoFit/>
          </a:bodyPr>
          <a:lstStyle/>
          <a:p>
            <a:r>
              <a:rPr lang="en-US" dirty="0"/>
              <a:t>2025</a:t>
            </a:r>
          </a:p>
        </p:txBody>
      </p:sp>
      <p:grpSp>
        <p:nvGrpSpPr>
          <p:cNvPr id="42" name="Group 41">
            <a:extLst>
              <a:ext uri="{FF2B5EF4-FFF2-40B4-BE49-F238E27FC236}">
                <a16:creationId xmlns:a16="http://schemas.microsoft.com/office/drawing/2014/main" id="{7DFB638C-BA87-1C6D-B4D2-8D0D817EFC32}"/>
              </a:ext>
            </a:extLst>
          </p:cNvPr>
          <p:cNvGrpSpPr/>
          <p:nvPr/>
        </p:nvGrpSpPr>
        <p:grpSpPr>
          <a:xfrm>
            <a:off x="4653846" y="3656371"/>
            <a:ext cx="2035278" cy="2457129"/>
            <a:chOff x="3852514" y="3613652"/>
            <a:chExt cx="2035278" cy="2457129"/>
          </a:xfrm>
        </p:grpSpPr>
        <p:sp>
          <p:nvSpPr>
            <p:cNvPr id="43" name="TextBox 42">
              <a:extLst>
                <a:ext uri="{FF2B5EF4-FFF2-40B4-BE49-F238E27FC236}">
                  <a16:creationId xmlns:a16="http://schemas.microsoft.com/office/drawing/2014/main" id="{6D1A515B-76C6-3CEC-0BDF-1796C72F2E85}"/>
                </a:ext>
              </a:extLst>
            </p:cNvPr>
            <p:cNvSpPr txBox="1"/>
            <p:nvPr/>
          </p:nvSpPr>
          <p:spPr>
            <a:xfrm>
              <a:off x="3852514" y="5655283"/>
              <a:ext cx="2035278" cy="415498"/>
            </a:xfrm>
            <a:prstGeom prst="rect">
              <a:avLst/>
            </a:prstGeom>
            <a:noFill/>
          </p:spPr>
          <p:txBody>
            <a:bodyPr wrap="square" rtlCol="0">
              <a:spAutoFit/>
            </a:bodyPr>
            <a:lstStyle/>
            <a:p>
              <a:r>
                <a:rPr lang="en-US" sz="1050" dirty="0"/>
                <a:t>8</a:t>
              </a:r>
              <a:r>
                <a:rPr lang="en-US" sz="1050" baseline="30000" dirty="0"/>
                <a:t>th</a:t>
              </a:r>
              <a:r>
                <a:rPr lang="en-US" sz="1050" dirty="0"/>
                <a:t> Detector Advisory Committee</a:t>
              </a:r>
              <a:br>
                <a:rPr lang="en-US" sz="1050" dirty="0"/>
              </a:br>
              <a:r>
                <a:rPr lang="en-US" sz="1050" dirty="0"/>
                <a:t>June 21</a:t>
              </a:r>
              <a:r>
                <a:rPr lang="en-US" sz="1050" baseline="30000" dirty="0"/>
                <a:t>st</a:t>
              </a:r>
              <a:r>
                <a:rPr lang="en-US" sz="1050" dirty="0"/>
                <a:t> </a:t>
              </a:r>
            </a:p>
          </p:txBody>
        </p:sp>
        <p:cxnSp>
          <p:nvCxnSpPr>
            <p:cNvPr id="44" name="Straight Connector 43">
              <a:extLst>
                <a:ext uri="{FF2B5EF4-FFF2-40B4-BE49-F238E27FC236}">
                  <a16:creationId xmlns:a16="http://schemas.microsoft.com/office/drawing/2014/main" id="{BD279E99-7C31-7793-EBCA-D72E45248EE0}"/>
                </a:ext>
              </a:extLst>
            </p:cNvPr>
            <p:cNvCxnSpPr>
              <a:cxnSpLocks/>
            </p:cNvCxnSpPr>
            <p:nvPr/>
          </p:nvCxnSpPr>
          <p:spPr>
            <a:xfrm>
              <a:off x="4222956" y="3613652"/>
              <a:ext cx="0" cy="1998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09CB565-2E26-E780-E1D3-34E778901D64}"/>
              </a:ext>
            </a:extLst>
          </p:cNvPr>
          <p:cNvGrpSpPr/>
          <p:nvPr/>
        </p:nvGrpSpPr>
        <p:grpSpPr>
          <a:xfrm>
            <a:off x="3932904" y="3656371"/>
            <a:ext cx="1799304" cy="1963844"/>
            <a:chOff x="3932904" y="3656371"/>
            <a:chExt cx="1799304" cy="1963844"/>
          </a:xfrm>
        </p:grpSpPr>
        <p:cxnSp>
          <p:nvCxnSpPr>
            <p:cNvPr id="34" name="Straight Connector 33">
              <a:extLst>
                <a:ext uri="{FF2B5EF4-FFF2-40B4-BE49-F238E27FC236}">
                  <a16:creationId xmlns:a16="http://schemas.microsoft.com/office/drawing/2014/main" id="{325DA3A1-3BE3-6B8C-8884-1AE135780ACF}"/>
                </a:ext>
              </a:extLst>
            </p:cNvPr>
            <p:cNvCxnSpPr>
              <a:cxnSpLocks/>
            </p:cNvCxnSpPr>
            <p:nvPr/>
          </p:nvCxnSpPr>
          <p:spPr>
            <a:xfrm>
              <a:off x="4222956" y="3656371"/>
              <a:ext cx="0" cy="1139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CFC77E-1A89-D11F-FC95-998B71109B08}"/>
                </a:ext>
              </a:extLst>
            </p:cNvPr>
            <p:cNvSpPr txBox="1"/>
            <p:nvPr/>
          </p:nvSpPr>
          <p:spPr>
            <a:xfrm>
              <a:off x="3932904" y="4881551"/>
              <a:ext cx="1799304" cy="738664"/>
            </a:xfrm>
            <a:prstGeom prst="rect">
              <a:avLst/>
            </a:prstGeom>
            <a:solidFill>
              <a:schemeClr val="bg1"/>
            </a:solidFill>
          </p:spPr>
          <p:txBody>
            <a:bodyPr wrap="square" rtlCol="0">
              <a:spAutoFit/>
            </a:bodyPr>
            <a:lstStyle/>
            <a:p>
              <a:r>
                <a:rPr lang="en-US" sz="1050" dirty="0"/>
                <a:t>PDR2: Electronics &amp; DAQ</a:t>
              </a:r>
            </a:p>
            <a:p>
              <a:r>
                <a:rPr lang="en-US" sz="1050" dirty="0"/>
                <a:t>FDR for </a:t>
              </a:r>
              <a:r>
                <a:rPr lang="en-US" sz="1050" dirty="0" err="1"/>
                <a:t>VTRx</a:t>
              </a:r>
              <a:r>
                <a:rPr lang="en-US" sz="1050" dirty="0"/>
                <a:t>+/</a:t>
              </a:r>
              <a:r>
                <a:rPr lang="en-US" sz="1050" dirty="0" err="1"/>
                <a:t>lpGBT</a:t>
              </a:r>
              <a:br>
                <a:rPr lang="en-US" sz="1050" dirty="0"/>
              </a:br>
              <a:r>
                <a:rPr lang="en-US" sz="1050" dirty="0">
                  <a:solidFill>
                    <a:srgbClr val="FF0000"/>
                  </a:solidFill>
                </a:rPr>
                <a:t>(poss. CD-3B scope)</a:t>
              </a:r>
              <a:br>
                <a:rPr lang="en-US" sz="1050" dirty="0"/>
              </a:br>
              <a:r>
                <a:rPr lang="en-US" sz="1050" dirty="0"/>
                <a:t>June 10-11</a:t>
              </a:r>
              <a:r>
                <a:rPr lang="en-US" sz="1050" baseline="30000" dirty="0"/>
                <a:t>th</a:t>
              </a:r>
              <a:r>
                <a:rPr lang="en-US" sz="1050" dirty="0"/>
                <a:t> </a:t>
              </a:r>
            </a:p>
          </p:txBody>
        </p:sp>
      </p:grpSp>
      <p:grpSp>
        <p:nvGrpSpPr>
          <p:cNvPr id="2" name="Group 1">
            <a:extLst>
              <a:ext uri="{FF2B5EF4-FFF2-40B4-BE49-F238E27FC236}">
                <a16:creationId xmlns:a16="http://schemas.microsoft.com/office/drawing/2014/main" id="{C1860FAD-587A-6091-F026-3DE589EBF4BC}"/>
              </a:ext>
            </a:extLst>
          </p:cNvPr>
          <p:cNvGrpSpPr/>
          <p:nvPr/>
        </p:nvGrpSpPr>
        <p:grpSpPr>
          <a:xfrm>
            <a:off x="5427414" y="3652891"/>
            <a:ext cx="1799304" cy="1500150"/>
            <a:chOff x="3932904" y="3656371"/>
            <a:chExt cx="1799304" cy="1500150"/>
          </a:xfrm>
        </p:grpSpPr>
        <p:cxnSp>
          <p:nvCxnSpPr>
            <p:cNvPr id="3" name="Straight Connector 2">
              <a:extLst>
                <a:ext uri="{FF2B5EF4-FFF2-40B4-BE49-F238E27FC236}">
                  <a16:creationId xmlns:a16="http://schemas.microsoft.com/office/drawing/2014/main" id="{B41AEB85-645C-B31A-AB8E-A0B604655063}"/>
                </a:ext>
              </a:extLst>
            </p:cNvPr>
            <p:cNvCxnSpPr>
              <a:cxnSpLocks/>
            </p:cNvCxnSpPr>
            <p:nvPr/>
          </p:nvCxnSpPr>
          <p:spPr>
            <a:xfrm>
              <a:off x="4222956" y="3656371"/>
              <a:ext cx="0" cy="881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7270B3-5A04-09CE-2FF4-A534ECDED09A}"/>
                </a:ext>
              </a:extLst>
            </p:cNvPr>
            <p:cNvSpPr txBox="1"/>
            <p:nvPr/>
          </p:nvSpPr>
          <p:spPr>
            <a:xfrm>
              <a:off x="3932904" y="4579440"/>
              <a:ext cx="1799304" cy="577081"/>
            </a:xfrm>
            <a:prstGeom prst="rect">
              <a:avLst/>
            </a:prstGeom>
            <a:solidFill>
              <a:schemeClr val="bg1"/>
            </a:solidFill>
          </p:spPr>
          <p:txBody>
            <a:bodyPr wrap="square" rtlCol="0">
              <a:spAutoFit/>
            </a:bodyPr>
            <a:lstStyle/>
            <a:p>
              <a:r>
                <a:rPr lang="en-US" sz="1050" dirty="0"/>
                <a:t>PDR: Integration, Installation </a:t>
              </a:r>
            </a:p>
            <a:p>
              <a:r>
                <a:rPr lang="en-US" sz="1050" dirty="0"/>
                <a:t>and Infrastructure</a:t>
              </a:r>
              <a:br>
                <a:rPr lang="en-US" sz="1050" dirty="0"/>
              </a:br>
              <a:r>
                <a:rPr lang="en-US" sz="1050" dirty="0"/>
                <a:t>July 15</a:t>
              </a:r>
              <a:r>
                <a:rPr lang="en-US" sz="1050" baseline="30000" dirty="0"/>
                <a:t>th</a:t>
              </a:r>
              <a:r>
                <a:rPr lang="en-US" sz="1050" dirty="0"/>
                <a:t> </a:t>
              </a:r>
            </a:p>
          </p:txBody>
        </p:sp>
      </p:grpSp>
      <p:sp>
        <p:nvSpPr>
          <p:cNvPr id="15" name="TextBox 14">
            <a:extLst>
              <a:ext uri="{FF2B5EF4-FFF2-40B4-BE49-F238E27FC236}">
                <a16:creationId xmlns:a16="http://schemas.microsoft.com/office/drawing/2014/main" id="{1ABB02C7-4F5C-03B4-DB57-27AD36886DEA}"/>
              </a:ext>
            </a:extLst>
          </p:cNvPr>
          <p:cNvSpPr txBox="1"/>
          <p:nvPr/>
        </p:nvSpPr>
        <p:spPr>
          <a:xfrm>
            <a:off x="2066701" y="979376"/>
            <a:ext cx="2163574" cy="954107"/>
          </a:xfrm>
          <a:prstGeom prst="rect">
            <a:avLst/>
          </a:prstGeom>
          <a:solidFill>
            <a:schemeClr val="bg1"/>
          </a:solidFill>
          <a:ln>
            <a:solidFill>
              <a:schemeClr val="accent1">
                <a:shade val="15000"/>
              </a:schemeClr>
            </a:solidFill>
          </a:ln>
        </p:spPr>
        <p:txBody>
          <a:bodyPr wrap="square" rtlCol="0">
            <a:spAutoFit/>
          </a:bodyPr>
          <a:lstStyle/>
          <a:p>
            <a:r>
              <a:rPr lang="en-US" sz="1400" dirty="0"/>
              <a:t>10 General Meetings</a:t>
            </a:r>
          </a:p>
          <a:p>
            <a:r>
              <a:rPr lang="en-US" sz="1400" dirty="0"/>
              <a:t>22 TIC Meetings</a:t>
            </a:r>
          </a:p>
          <a:p>
            <a:r>
              <a:rPr lang="en-US" sz="1400" dirty="0"/>
              <a:t>100’s of DSC and WG Mtgs</a:t>
            </a:r>
          </a:p>
          <a:p>
            <a:r>
              <a:rPr lang="en-US" sz="1400" dirty="0"/>
              <a:t>Test beams, etc.</a:t>
            </a:r>
          </a:p>
        </p:txBody>
      </p:sp>
      <p:grpSp>
        <p:nvGrpSpPr>
          <p:cNvPr id="22" name="Group 21">
            <a:extLst>
              <a:ext uri="{FF2B5EF4-FFF2-40B4-BE49-F238E27FC236}">
                <a16:creationId xmlns:a16="http://schemas.microsoft.com/office/drawing/2014/main" id="{E1179486-189B-A37D-A782-351E656273A1}"/>
              </a:ext>
            </a:extLst>
          </p:cNvPr>
          <p:cNvGrpSpPr/>
          <p:nvPr/>
        </p:nvGrpSpPr>
        <p:grpSpPr>
          <a:xfrm>
            <a:off x="1756485" y="2354003"/>
            <a:ext cx="1626323" cy="1294272"/>
            <a:chOff x="1990761" y="2354003"/>
            <a:chExt cx="1626323" cy="1294272"/>
          </a:xfrm>
        </p:grpSpPr>
        <p:sp>
          <p:nvSpPr>
            <p:cNvPr id="16" name="TextBox 15">
              <a:extLst>
                <a:ext uri="{FF2B5EF4-FFF2-40B4-BE49-F238E27FC236}">
                  <a16:creationId xmlns:a16="http://schemas.microsoft.com/office/drawing/2014/main" id="{EE5DBB04-08FC-517C-4FFD-3E608C019861}"/>
                </a:ext>
              </a:extLst>
            </p:cNvPr>
            <p:cNvSpPr txBox="1"/>
            <p:nvPr/>
          </p:nvSpPr>
          <p:spPr>
            <a:xfrm>
              <a:off x="1990761" y="2354003"/>
              <a:ext cx="1626323" cy="577081"/>
            </a:xfrm>
            <a:prstGeom prst="rect">
              <a:avLst/>
            </a:prstGeom>
            <a:solidFill>
              <a:schemeClr val="bg1"/>
            </a:solidFill>
          </p:spPr>
          <p:txBody>
            <a:bodyPr wrap="square" rtlCol="0">
              <a:spAutoFit/>
            </a:bodyPr>
            <a:lstStyle/>
            <a:p>
              <a:r>
                <a:rPr lang="en-US" sz="1050" dirty="0" err="1"/>
                <a:t>ePIC</a:t>
              </a:r>
              <a:r>
                <a:rPr lang="en-US" sz="1050" dirty="0"/>
                <a:t> Software and Computing Meeting</a:t>
              </a:r>
              <a:br>
                <a:rPr lang="en-US" sz="1050" dirty="0"/>
              </a:br>
              <a:r>
                <a:rPr lang="en-US" sz="1050" dirty="0"/>
                <a:t> @ CERN– Apr 22-26</a:t>
              </a:r>
              <a:r>
                <a:rPr lang="en-US" sz="1050" baseline="30000" dirty="0"/>
                <a:t>th</a:t>
              </a:r>
              <a:r>
                <a:rPr lang="en-US" sz="1050" dirty="0"/>
                <a:t> </a:t>
              </a:r>
            </a:p>
          </p:txBody>
        </p:sp>
        <p:cxnSp>
          <p:nvCxnSpPr>
            <p:cNvPr id="17" name="Straight Connector 16">
              <a:extLst>
                <a:ext uri="{FF2B5EF4-FFF2-40B4-BE49-F238E27FC236}">
                  <a16:creationId xmlns:a16="http://schemas.microsoft.com/office/drawing/2014/main" id="{81F1AEAF-3A89-EF7A-31B0-19D776CEAC80}"/>
                </a:ext>
              </a:extLst>
            </p:cNvPr>
            <p:cNvCxnSpPr>
              <a:cxnSpLocks/>
            </p:cNvCxnSpPr>
            <p:nvPr/>
          </p:nvCxnSpPr>
          <p:spPr>
            <a:xfrm>
              <a:off x="2966353" y="2911098"/>
              <a:ext cx="0" cy="737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20228E0-DBF1-F058-1DCC-340B9DBCAB70}"/>
              </a:ext>
            </a:extLst>
          </p:cNvPr>
          <p:cNvGrpSpPr/>
          <p:nvPr/>
        </p:nvGrpSpPr>
        <p:grpSpPr>
          <a:xfrm>
            <a:off x="3462116" y="2082770"/>
            <a:ext cx="1556681" cy="1527593"/>
            <a:chOff x="1883493" y="2506854"/>
            <a:chExt cx="1556681" cy="1527593"/>
          </a:xfrm>
        </p:grpSpPr>
        <p:sp>
          <p:nvSpPr>
            <p:cNvPr id="25" name="TextBox 24">
              <a:extLst>
                <a:ext uri="{FF2B5EF4-FFF2-40B4-BE49-F238E27FC236}">
                  <a16:creationId xmlns:a16="http://schemas.microsoft.com/office/drawing/2014/main" id="{67C745AB-13D7-D983-AE50-6BC21A7B0C99}"/>
                </a:ext>
              </a:extLst>
            </p:cNvPr>
            <p:cNvSpPr txBox="1"/>
            <p:nvPr/>
          </p:nvSpPr>
          <p:spPr>
            <a:xfrm>
              <a:off x="1883493" y="2506854"/>
              <a:ext cx="1556681" cy="415498"/>
            </a:xfrm>
            <a:prstGeom prst="rect">
              <a:avLst/>
            </a:prstGeom>
            <a:solidFill>
              <a:schemeClr val="bg1"/>
            </a:solidFill>
          </p:spPr>
          <p:txBody>
            <a:bodyPr wrap="square" rtlCol="0">
              <a:spAutoFit/>
            </a:bodyPr>
            <a:lstStyle/>
            <a:p>
              <a:r>
                <a:rPr lang="en-US" sz="1050" dirty="0" err="1"/>
                <a:t>hpDIRC</a:t>
              </a:r>
              <a:r>
                <a:rPr lang="en-US" sz="1050" dirty="0"/>
                <a:t> Annual Meeting</a:t>
              </a:r>
              <a:br>
                <a:rPr lang="en-US" sz="1050" dirty="0"/>
              </a:br>
              <a:r>
                <a:rPr lang="en-US" sz="1050" dirty="0"/>
                <a:t>May 16-22</a:t>
              </a:r>
              <a:r>
                <a:rPr lang="en-US" sz="1050" baseline="30000" dirty="0"/>
                <a:t>nd</a:t>
              </a:r>
              <a:r>
                <a:rPr lang="en-US" sz="1050" dirty="0"/>
                <a:t>  </a:t>
              </a:r>
            </a:p>
          </p:txBody>
        </p:sp>
        <p:cxnSp>
          <p:nvCxnSpPr>
            <p:cNvPr id="26" name="Straight Connector 25">
              <a:extLst>
                <a:ext uri="{FF2B5EF4-FFF2-40B4-BE49-F238E27FC236}">
                  <a16:creationId xmlns:a16="http://schemas.microsoft.com/office/drawing/2014/main" id="{99BC773E-AA82-5DA1-F1C8-9808BA2D8B74}"/>
                </a:ext>
              </a:extLst>
            </p:cNvPr>
            <p:cNvCxnSpPr>
              <a:cxnSpLocks/>
            </p:cNvCxnSpPr>
            <p:nvPr/>
          </p:nvCxnSpPr>
          <p:spPr>
            <a:xfrm>
              <a:off x="2046357" y="2896613"/>
              <a:ext cx="0" cy="1137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1603BCD-87CA-6482-D053-052164BCD40F}"/>
              </a:ext>
            </a:extLst>
          </p:cNvPr>
          <p:cNvGrpSpPr/>
          <p:nvPr/>
        </p:nvGrpSpPr>
        <p:grpSpPr>
          <a:xfrm>
            <a:off x="4155899" y="2495600"/>
            <a:ext cx="1414076" cy="1114763"/>
            <a:chOff x="1902154" y="2496868"/>
            <a:chExt cx="1414076" cy="1114763"/>
          </a:xfrm>
        </p:grpSpPr>
        <p:cxnSp>
          <p:nvCxnSpPr>
            <p:cNvPr id="29" name="Straight Connector 28">
              <a:extLst>
                <a:ext uri="{FF2B5EF4-FFF2-40B4-BE49-F238E27FC236}">
                  <a16:creationId xmlns:a16="http://schemas.microsoft.com/office/drawing/2014/main" id="{9AAB6381-EE33-B9F3-AD6E-070812DF221A}"/>
                </a:ext>
              </a:extLst>
            </p:cNvPr>
            <p:cNvCxnSpPr>
              <a:cxnSpLocks/>
            </p:cNvCxnSpPr>
            <p:nvPr/>
          </p:nvCxnSpPr>
          <p:spPr>
            <a:xfrm>
              <a:off x="2910369" y="2862004"/>
              <a:ext cx="0" cy="749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995FEE1-B197-535E-8CA4-281BA78B06D4}"/>
                </a:ext>
              </a:extLst>
            </p:cNvPr>
            <p:cNvSpPr txBox="1"/>
            <p:nvPr/>
          </p:nvSpPr>
          <p:spPr>
            <a:xfrm>
              <a:off x="1902154" y="2496868"/>
              <a:ext cx="1414076" cy="415498"/>
            </a:xfrm>
            <a:prstGeom prst="rect">
              <a:avLst/>
            </a:prstGeom>
            <a:solidFill>
              <a:schemeClr val="bg1"/>
            </a:solidFill>
          </p:spPr>
          <p:txBody>
            <a:bodyPr wrap="square" rtlCol="0">
              <a:spAutoFit/>
            </a:bodyPr>
            <a:lstStyle/>
            <a:p>
              <a:r>
                <a:rPr lang="en-US" sz="1050" dirty="0"/>
                <a:t>INFN </a:t>
              </a:r>
              <a:r>
                <a:rPr lang="en-US" sz="1050" dirty="0" err="1"/>
                <a:t>ePIC</a:t>
              </a:r>
              <a:r>
                <a:rPr lang="en-US" sz="1050" dirty="0"/>
                <a:t> Meeting</a:t>
              </a:r>
              <a:br>
                <a:rPr lang="en-US" sz="1050" dirty="0"/>
              </a:br>
              <a:r>
                <a:rPr lang="en-US" sz="1050" dirty="0"/>
                <a:t>June 27-28</a:t>
              </a:r>
              <a:r>
                <a:rPr lang="en-US" sz="1050" baseline="30000" dirty="0"/>
                <a:t>th</a:t>
              </a:r>
              <a:r>
                <a:rPr lang="en-US" sz="1050" dirty="0"/>
                <a:t> </a:t>
              </a:r>
            </a:p>
          </p:txBody>
        </p:sp>
      </p:grpSp>
      <p:grpSp>
        <p:nvGrpSpPr>
          <p:cNvPr id="50" name="Group 49">
            <a:extLst>
              <a:ext uri="{FF2B5EF4-FFF2-40B4-BE49-F238E27FC236}">
                <a16:creationId xmlns:a16="http://schemas.microsoft.com/office/drawing/2014/main" id="{4FA1DF33-6060-7E2D-3ECC-B517F96A1605}"/>
              </a:ext>
            </a:extLst>
          </p:cNvPr>
          <p:cNvGrpSpPr/>
          <p:nvPr/>
        </p:nvGrpSpPr>
        <p:grpSpPr>
          <a:xfrm>
            <a:off x="654237" y="1376381"/>
            <a:ext cx="1414076" cy="2208292"/>
            <a:chOff x="654237" y="1376381"/>
            <a:chExt cx="1414076" cy="2208292"/>
          </a:xfrm>
        </p:grpSpPr>
        <p:cxnSp>
          <p:nvCxnSpPr>
            <p:cNvPr id="49" name="Straight Connector 48">
              <a:extLst>
                <a:ext uri="{FF2B5EF4-FFF2-40B4-BE49-F238E27FC236}">
                  <a16:creationId xmlns:a16="http://schemas.microsoft.com/office/drawing/2014/main" id="{A79CC0B0-6755-AD12-922D-E39744DA99FC}"/>
                </a:ext>
              </a:extLst>
            </p:cNvPr>
            <p:cNvCxnSpPr>
              <a:cxnSpLocks/>
            </p:cNvCxnSpPr>
            <p:nvPr/>
          </p:nvCxnSpPr>
          <p:spPr>
            <a:xfrm>
              <a:off x="865240" y="1822024"/>
              <a:ext cx="0" cy="176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2BC9E91-77F8-8FA4-0271-8A7438A669E9}"/>
                </a:ext>
              </a:extLst>
            </p:cNvPr>
            <p:cNvSpPr txBox="1"/>
            <p:nvPr/>
          </p:nvSpPr>
          <p:spPr>
            <a:xfrm>
              <a:off x="654237" y="1376381"/>
              <a:ext cx="1414076" cy="415498"/>
            </a:xfrm>
            <a:prstGeom prst="rect">
              <a:avLst/>
            </a:prstGeom>
            <a:solidFill>
              <a:schemeClr val="bg1"/>
            </a:solidFill>
          </p:spPr>
          <p:txBody>
            <a:bodyPr wrap="square" rtlCol="0">
              <a:spAutoFit/>
            </a:bodyPr>
            <a:lstStyle/>
            <a:p>
              <a:r>
                <a:rPr lang="en-US" sz="1050" dirty="0"/>
                <a:t>3</a:t>
              </a:r>
              <a:r>
                <a:rPr lang="en-US" sz="1050" baseline="30000" dirty="0"/>
                <a:t>rd</a:t>
              </a:r>
              <a:r>
                <a:rPr lang="en-US" sz="1050" dirty="0"/>
                <a:t>  EIC-Asia Workshop</a:t>
              </a:r>
              <a:br>
                <a:rPr lang="en-US" sz="1050" dirty="0"/>
              </a:br>
              <a:r>
                <a:rPr lang="en-US" sz="1050" dirty="0"/>
                <a:t>Jan 29-31</a:t>
              </a:r>
              <a:r>
                <a:rPr lang="en-US" sz="1050" baseline="30000" dirty="0"/>
                <a:t>st</a:t>
              </a:r>
              <a:r>
                <a:rPr lang="en-US" sz="1050" dirty="0"/>
                <a:t> </a:t>
              </a:r>
            </a:p>
          </p:txBody>
        </p:sp>
      </p:grpSp>
      <p:sp>
        <p:nvSpPr>
          <p:cNvPr id="9" name="TextBox 8">
            <a:extLst>
              <a:ext uri="{FF2B5EF4-FFF2-40B4-BE49-F238E27FC236}">
                <a16:creationId xmlns:a16="http://schemas.microsoft.com/office/drawing/2014/main" id="{1CC178C9-C9DC-484D-5B66-9B309B6ECBA8}"/>
              </a:ext>
            </a:extLst>
          </p:cNvPr>
          <p:cNvSpPr txBox="1"/>
          <p:nvPr/>
        </p:nvSpPr>
        <p:spPr>
          <a:xfrm>
            <a:off x="117987" y="1950362"/>
            <a:ext cx="1337187" cy="923330"/>
          </a:xfrm>
          <a:prstGeom prst="rect">
            <a:avLst/>
          </a:prstGeom>
          <a:solidFill>
            <a:schemeClr val="bg1"/>
          </a:solidFill>
          <a:ln>
            <a:solidFill>
              <a:schemeClr val="accent1">
                <a:shade val="15000"/>
              </a:schemeClr>
            </a:solidFill>
          </a:ln>
        </p:spPr>
        <p:txBody>
          <a:bodyPr wrap="square" rtlCol="0">
            <a:spAutoFit/>
          </a:bodyPr>
          <a:lstStyle/>
          <a:p>
            <a:r>
              <a:rPr lang="en-US" dirty="0"/>
              <a:t>Argonne Collab. Mtg. Jan 2024</a:t>
            </a:r>
          </a:p>
        </p:txBody>
      </p:sp>
      <p:pic>
        <p:nvPicPr>
          <p:cNvPr id="51" name="Picture 50" descr="Logo&#10;&#10;Description automatically generated">
            <a:extLst>
              <a:ext uri="{FF2B5EF4-FFF2-40B4-BE49-F238E27FC236}">
                <a16:creationId xmlns:a16="http://schemas.microsoft.com/office/drawing/2014/main" id="{5F7D4159-33FC-9542-A223-17B2FF27F6FE}"/>
              </a:ext>
            </a:extLst>
          </p:cNvPr>
          <p:cNvPicPr>
            <a:picLocks noChangeAspect="1"/>
          </p:cNvPicPr>
          <p:nvPr/>
        </p:nvPicPr>
        <p:blipFill>
          <a:blip r:embed="rId2"/>
          <a:stretch>
            <a:fillRect/>
          </a:stretch>
        </p:blipFill>
        <p:spPr>
          <a:xfrm>
            <a:off x="9984657" y="140920"/>
            <a:ext cx="1821428" cy="1311129"/>
          </a:xfrm>
          <a:prstGeom prst="rect">
            <a:avLst/>
          </a:prstGeom>
        </p:spPr>
      </p:pic>
      <p:grpSp>
        <p:nvGrpSpPr>
          <p:cNvPr id="21" name="Group 20">
            <a:extLst>
              <a:ext uri="{FF2B5EF4-FFF2-40B4-BE49-F238E27FC236}">
                <a16:creationId xmlns:a16="http://schemas.microsoft.com/office/drawing/2014/main" id="{25695255-AF03-2EC8-2EF9-950F01D39013}"/>
              </a:ext>
            </a:extLst>
          </p:cNvPr>
          <p:cNvGrpSpPr/>
          <p:nvPr/>
        </p:nvGrpSpPr>
        <p:grpSpPr>
          <a:xfrm>
            <a:off x="2659710" y="3683319"/>
            <a:ext cx="1799304" cy="2536105"/>
            <a:chOff x="2951269" y="3656371"/>
            <a:chExt cx="1799304" cy="1559078"/>
          </a:xfrm>
        </p:grpSpPr>
        <p:cxnSp>
          <p:nvCxnSpPr>
            <p:cNvPr id="32" name="Straight Connector 31">
              <a:extLst>
                <a:ext uri="{FF2B5EF4-FFF2-40B4-BE49-F238E27FC236}">
                  <a16:creationId xmlns:a16="http://schemas.microsoft.com/office/drawing/2014/main" id="{624674A2-DC35-050A-C4A0-4F7E0A5D47AD}"/>
                </a:ext>
              </a:extLst>
            </p:cNvPr>
            <p:cNvCxnSpPr>
              <a:cxnSpLocks/>
            </p:cNvCxnSpPr>
            <p:nvPr/>
          </p:nvCxnSpPr>
          <p:spPr>
            <a:xfrm>
              <a:off x="4222956" y="3656371"/>
              <a:ext cx="0" cy="1185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0FAB63A-21AB-EF23-24ED-C6AB190C948B}"/>
                </a:ext>
              </a:extLst>
            </p:cNvPr>
            <p:cNvSpPr txBox="1"/>
            <p:nvPr/>
          </p:nvSpPr>
          <p:spPr>
            <a:xfrm>
              <a:off x="2951269" y="4860687"/>
              <a:ext cx="1799304" cy="354762"/>
            </a:xfrm>
            <a:prstGeom prst="rect">
              <a:avLst/>
            </a:prstGeom>
            <a:solidFill>
              <a:schemeClr val="bg1"/>
            </a:solidFill>
          </p:spPr>
          <p:txBody>
            <a:bodyPr wrap="square" rtlCol="0">
              <a:spAutoFit/>
            </a:bodyPr>
            <a:lstStyle/>
            <a:p>
              <a:r>
                <a:rPr lang="en-US" sz="1050" dirty="0"/>
                <a:t>FDR: Magnet Power Supply</a:t>
              </a:r>
            </a:p>
            <a:p>
              <a:r>
                <a:rPr lang="en-US" sz="1050" dirty="0">
                  <a:solidFill>
                    <a:srgbClr val="FF0000"/>
                  </a:solidFill>
                </a:rPr>
                <a:t>(poss. CD-3B scope)</a:t>
              </a:r>
              <a:br>
                <a:rPr lang="en-US" sz="1050" dirty="0"/>
              </a:br>
              <a:r>
                <a:rPr lang="en-US" sz="1050" dirty="0"/>
                <a:t>May 28</a:t>
              </a:r>
              <a:r>
                <a:rPr lang="en-US" sz="1050" baseline="30000" dirty="0"/>
                <a:t>th</a:t>
              </a:r>
              <a:r>
                <a:rPr lang="en-US" sz="1050" dirty="0"/>
                <a:t> </a:t>
              </a:r>
            </a:p>
          </p:txBody>
        </p:sp>
      </p:grpSp>
      <p:sp>
        <p:nvSpPr>
          <p:cNvPr id="4" name="Date Placeholder 3">
            <a:extLst>
              <a:ext uri="{FF2B5EF4-FFF2-40B4-BE49-F238E27FC236}">
                <a16:creationId xmlns:a16="http://schemas.microsoft.com/office/drawing/2014/main" id="{358BDF45-9131-3620-1FAC-1844752D0FD9}"/>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94074ED7-6206-FC9B-DF52-840E1C257C25}"/>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A1004888-1FFD-2A3A-4523-37AE527CC99B}"/>
              </a:ext>
            </a:extLst>
          </p:cNvPr>
          <p:cNvSpPr>
            <a:spLocks noGrp="1"/>
          </p:cNvSpPr>
          <p:nvPr>
            <p:ph type="sldNum" sz="quarter" idx="12"/>
          </p:nvPr>
        </p:nvSpPr>
        <p:spPr/>
        <p:txBody>
          <a:bodyPr/>
          <a:lstStyle/>
          <a:p>
            <a:fld id="{588949A8-7CCD-4D90-AA9A-1451BFC6FB3A}" type="slidenum">
              <a:rPr lang="en-US" smtClean="0"/>
              <a:t>5</a:t>
            </a:fld>
            <a:endParaRPr lang="en-US"/>
          </a:p>
        </p:txBody>
      </p:sp>
      <p:grpSp>
        <p:nvGrpSpPr>
          <p:cNvPr id="56" name="Group 55">
            <a:extLst>
              <a:ext uri="{FF2B5EF4-FFF2-40B4-BE49-F238E27FC236}">
                <a16:creationId xmlns:a16="http://schemas.microsoft.com/office/drawing/2014/main" id="{DE0D7DAB-0F00-5B31-0DC9-4FFD31DBA024}"/>
              </a:ext>
            </a:extLst>
          </p:cNvPr>
          <p:cNvGrpSpPr/>
          <p:nvPr/>
        </p:nvGrpSpPr>
        <p:grpSpPr>
          <a:xfrm>
            <a:off x="2528794" y="1979525"/>
            <a:ext cx="987393" cy="1632063"/>
            <a:chOff x="2528794" y="1979525"/>
            <a:chExt cx="987393" cy="1632063"/>
          </a:xfrm>
        </p:grpSpPr>
        <p:cxnSp>
          <p:nvCxnSpPr>
            <p:cNvPr id="53" name="Straight Connector 52">
              <a:extLst>
                <a:ext uri="{FF2B5EF4-FFF2-40B4-BE49-F238E27FC236}">
                  <a16:creationId xmlns:a16="http://schemas.microsoft.com/office/drawing/2014/main" id="{B5EEA35D-57FD-B67F-B1DE-1165D50E3192}"/>
                </a:ext>
              </a:extLst>
            </p:cNvPr>
            <p:cNvCxnSpPr>
              <a:cxnSpLocks/>
            </p:cNvCxnSpPr>
            <p:nvPr/>
          </p:nvCxnSpPr>
          <p:spPr>
            <a:xfrm>
              <a:off x="3382808" y="2210608"/>
              <a:ext cx="0" cy="14009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223BF91-7A9E-063B-2095-C496A1431C56}"/>
                </a:ext>
              </a:extLst>
            </p:cNvPr>
            <p:cNvSpPr txBox="1"/>
            <p:nvPr/>
          </p:nvSpPr>
          <p:spPr>
            <a:xfrm>
              <a:off x="2528794" y="1979525"/>
              <a:ext cx="987393" cy="415498"/>
            </a:xfrm>
            <a:prstGeom prst="rect">
              <a:avLst/>
            </a:prstGeom>
            <a:solidFill>
              <a:schemeClr val="bg1"/>
            </a:solidFill>
          </p:spPr>
          <p:txBody>
            <a:bodyPr wrap="square" rtlCol="0">
              <a:spAutoFit/>
            </a:bodyPr>
            <a:lstStyle/>
            <a:p>
              <a:r>
                <a:rPr lang="en-US" sz="1050" dirty="0"/>
                <a:t>BIC Workshop</a:t>
              </a:r>
              <a:br>
                <a:rPr lang="en-US" sz="1050" dirty="0"/>
              </a:br>
              <a:r>
                <a:rPr lang="en-US" sz="1050" dirty="0"/>
                <a:t>May 14-17</a:t>
              </a:r>
              <a:r>
                <a:rPr lang="en-US" sz="1050" baseline="30000" dirty="0"/>
                <a:t>th</a:t>
              </a:r>
              <a:r>
                <a:rPr lang="en-US" sz="1050" dirty="0"/>
                <a:t>   </a:t>
              </a:r>
            </a:p>
          </p:txBody>
        </p:sp>
      </p:grpSp>
    </p:spTree>
    <p:extLst>
      <p:ext uri="{BB962C8B-B14F-4D97-AF65-F5344CB8AC3E}">
        <p14:creationId xmlns:p14="http://schemas.microsoft.com/office/powerpoint/2010/main" val="34007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3A56C846-23D4-991C-6243-171C0EB43473}"/>
              </a:ext>
            </a:extLst>
          </p:cNvPr>
          <p:cNvGrpSpPr/>
          <p:nvPr/>
        </p:nvGrpSpPr>
        <p:grpSpPr>
          <a:xfrm>
            <a:off x="7534031" y="1196286"/>
            <a:ext cx="1237691" cy="1773822"/>
            <a:chOff x="7534031" y="1196286"/>
            <a:chExt cx="1237691" cy="1773822"/>
          </a:xfrm>
        </p:grpSpPr>
        <p:cxnSp>
          <p:nvCxnSpPr>
            <p:cNvPr id="55" name="Straight Arrow Connector 54">
              <a:extLst>
                <a:ext uri="{FF2B5EF4-FFF2-40B4-BE49-F238E27FC236}">
                  <a16:creationId xmlns:a16="http://schemas.microsoft.com/office/drawing/2014/main" id="{146F3904-8390-18D9-133B-ADD6B22C36CD}"/>
                </a:ext>
              </a:extLst>
            </p:cNvPr>
            <p:cNvCxnSpPr>
              <a:cxnSpLocks/>
            </p:cNvCxnSpPr>
            <p:nvPr/>
          </p:nvCxnSpPr>
          <p:spPr>
            <a:xfrm>
              <a:off x="7850350" y="1766799"/>
              <a:ext cx="3198" cy="1203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48CC67-40CE-C751-47AD-1F280146E3C3}"/>
                </a:ext>
              </a:extLst>
            </p:cNvPr>
            <p:cNvSpPr txBox="1"/>
            <p:nvPr/>
          </p:nvSpPr>
          <p:spPr>
            <a:xfrm>
              <a:off x="7534031" y="1196286"/>
              <a:ext cx="1237691" cy="577081"/>
            </a:xfrm>
            <a:prstGeom prst="rect">
              <a:avLst/>
            </a:prstGeom>
            <a:noFill/>
          </p:spPr>
          <p:txBody>
            <a:bodyPr wrap="square" rtlCol="0">
              <a:spAutoFit/>
            </a:bodyPr>
            <a:lstStyle/>
            <a:p>
              <a:r>
                <a:rPr lang="en-US" sz="1050" b="1" dirty="0" err="1">
                  <a:solidFill>
                    <a:schemeClr val="accent1"/>
                  </a:solidFill>
                </a:rPr>
                <a:t>ePIC</a:t>
              </a:r>
              <a:r>
                <a:rPr lang="en-US" sz="1050" b="1" dirty="0">
                  <a:solidFill>
                    <a:schemeClr val="accent1"/>
                  </a:solidFill>
                </a:rPr>
                <a:t> Early Physics Workshop </a:t>
              </a:r>
              <a:br>
                <a:rPr lang="en-US" sz="1050" b="1" dirty="0">
                  <a:solidFill>
                    <a:schemeClr val="accent1"/>
                  </a:solidFill>
                </a:rPr>
              </a:br>
              <a:r>
                <a:rPr lang="en-US" sz="1050" b="1" dirty="0">
                  <a:solidFill>
                    <a:schemeClr val="accent1"/>
                  </a:solidFill>
                </a:rPr>
                <a:t>Sept. 13, 2024</a:t>
              </a:r>
            </a:p>
          </p:txBody>
        </p:sp>
      </p:grpSp>
      <p:grpSp>
        <p:nvGrpSpPr>
          <p:cNvPr id="53" name="Group 52">
            <a:extLst>
              <a:ext uri="{FF2B5EF4-FFF2-40B4-BE49-F238E27FC236}">
                <a16:creationId xmlns:a16="http://schemas.microsoft.com/office/drawing/2014/main" id="{B6CE636A-4694-9DA3-54FC-BA56044260F4}"/>
              </a:ext>
            </a:extLst>
          </p:cNvPr>
          <p:cNvGrpSpPr/>
          <p:nvPr/>
        </p:nvGrpSpPr>
        <p:grpSpPr>
          <a:xfrm>
            <a:off x="5792155" y="1196286"/>
            <a:ext cx="1220340" cy="2458401"/>
            <a:chOff x="5792155" y="1196286"/>
            <a:chExt cx="1220340" cy="2458401"/>
          </a:xfrm>
        </p:grpSpPr>
        <p:cxnSp>
          <p:nvCxnSpPr>
            <p:cNvPr id="16" name="Straight Connector 15">
              <a:extLst>
                <a:ext uri="{FF2B5EF4-FFF2-40B4-BE49-F238E27FC236}">
                  <a16:creationId xmlns:a16="http://schemas.microsoft.com/office/drawing/2014/main" id="{AA55B404-5187-9F29-DFB1-1B9A0810813B}"/>
                </a:ext>
              </a:extLst>
            </p:cNvPr>
            <p:cNvCxnSpPr>
              <a:cxnSpLocks/>
            </p:cNvCxnSpPr>
            <p:nvPr/>
          </p:nvCxnSpPr>
          <p:spPr>
            <a:xfrm>
              <a:off x="6560543" y="1584130"/>
              <a:ext cx="0" cy="2070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9275540-CAC7-A0C5-C393-03510A64AE4B}"/>
                </a:ext>
              </a:extLst>
            </p:cNvPr>
            <p:cNvSpPr txBox="1"/>
            <p:nvPr/>
          </p:nvSpPr>
          <p:spPr>
            <a:xfrm>
              <a:off x="5792155" y="1196286"/>
              <a:ext cx="1220340" cy="415498"/>
            </a:xfrm>
            <a:prstGeom prst="rect">
              <a:avLst/>
            </a:prstGeom>
            <a:noFill/>
          </p:spPr>
          <p:txBody>
            <a:bodyPr wrap="square" rtlCol="0">
              <a:spAutoFit/>
            </a:bodyPr>
            <a:lstStyle/>
            <a:p>
              <a:r>
                <a:rPr lang="en-US" sz="1050" dirty="0"/>
                <a:t>EIC Strategy Mtg</a:t>
              </a:r>
              <a:br>
                <a:rPr lang="en-US" sz="1050" dirty="0"/>
              </a:br>
              <a:r>
                <a:rPr lang="en-US" sz="1050" dirty="0"/>
                <a:t>August 21</a:t>
              </a:r>
              <a:r>
                <a:rPr lang="en-US" sz="1050" baseline="30000" dirty="0"/>
                <a:t>st</a:t>
              </a:r>
              <a:r>
                <a:rPr lang="en-US" sz="1050" dirty="0"/>
                <a:t> </a:t>
              </a:r>
            </a:p>
          </p:txBody>
        </p:sp>
      </p:grpSp>
      <p:grpSp>
        <p:nvGrpSpPr>
          <p:cNvPr id="35" name="Group 34">
            <a:extLst>
              <a:ext uri="{FF2B5EF4-FFF2-40B4-BE49-F238E27FC236}">
                <a16:creationId xmlns:a16="http://schemas.microsoft.com/office/drawing/2014/main" id="{398FFD6E-2D3E-A79A-8406-D1714423F966}"/>
              </a:ext>
            </a:extLst>
          </p:cNvPr>
          <p:cNvGrpSpPr/>
          <p:nvPr/>
        </p:nvGrpSpPr>
        <p:grpSpPr>
          <a:xfrm>
            <a:off x="4272063" y="1528586"/>
            <a:ext cx="1414076" cy="2127785"/>
            <a:chOff x="1902154" y="2496868"/>
            <a:chExt cx="1414076" cy="2127785"/>
          </a:xfrm>
        </p:grpSpPr>
        <p:cxnSp>
          <p:nvCxnSpPr>
            <p:cNvPr id="46" name="Straight Connector 45">
              <a:extLst>
                <a:ext uri="{FF2B5EF4-FFF2-40B4-BE49-F238E27FC236}">
                  <a16:creationId xmlns:a16="http://schemas.microsoft.com/office/drawing/2014/main" id="{5C311D98-45EC-A194-73B8-5DC6609305DC}"/>
                </a:ext>
              </a:extLst>
            </p:cNvPr>
            <p:cNvCxnSpPr>
              <a:cxnSpLocks/>
            </p:cNvCxnSpPr>
            <p:nvPr/>
          </p:nvCxnSpPr>
          <p:spPr>
            <a:xfrm>
              <a:off x="2910369" y="2862004"/>
              <a:ext cx="0" cy="176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0F09FE3-20AE-74D4-CBCF-9E2B5F005D18}"/>
                </a:ext>
              </a:extLst>
            </p:cNvPr>
            <p:cNvSpPr txBox="1"/>
            <p:nvPr/>
          </p:nvSpPr>
          <p:spPr>
            <a:xfrm>
              <a:off x="1902154" y="2496868"/>
              <a:ext cx="1414076" cy="415498"/>
            </a:xfrm>
            <a:prstGeom prst="rect">
              <a:avLst/>
            </a:prstGeom>
            <a:solidFill>
              <a:schemeClr val="bg1"/>
            </a:solidFill>
          </p:spPr>
          <p:txBody>
            <a:bodyPr wrap="square" rtlCol="0">
              <a:spAutoFit/>
            </a:bodyPr>
            <a:lstStyle/>
            <a:p>
              <a:r>
                <a:rPr lang="en-US" sz="1050" dirty="0"/>
                <a:t>4</a:t>
              </a:r>
              <a:r>
                <a:rPr lang="en-US" sz="1050" baseline="30000" dirty="0"/>
                <a:t>th</a:t>
              </a:r>
              <a:r>
                <a:rPr lang="en-US" sz="1050" dirty="0"/>
                <a:t> EIC-Asia Workshop</a:t>
              </a:r>
              <a:br>
                <a:rPr lang="en-US" sz="1050" dirty="0"/>
              </a:br>
              <a:r>
                <a:rPr lang="en-US" sz="1050" dirty="0"/>
                <a:t>July 1-5</a:t>
              </a:r>
              <a:r>
                <a:rPr lang="en-US" sz="1050" baseline="30000" dirty="0"/>
                <a:t>th</a:t>
              </a:r>
              <a:r>
                <a:rPr lang="en-US" sz="1050" dirty="0"/>
                <a:t> </a:t>
              </a:r>
            </a:p>
          </p:txBody>
        </p:sp>
      </p:grpSp>
      <p:sp>
        <p:nvSpPr>
          <p:cNvPr id="7" name="Title 6">
            <a:extLst>
              <a:ext uri="{FF2B5EF4-FFF2-40B4-BE49-F238E27FC236}">
                <a16:creationId xmlns:a16="http://schemas.microsoft.com/office/drawing/2014/main" id="{6AF88039-5BA2-33B9-1CDF-D14BABFAED05}"/>
              </a:ext>
            </a:extLst>
          </p:cNvPr>
          <p:cNvSpPr>
            <a:spLocks noGrp="1"/>
          </p:cNvSpPr>
          <p:nvPr>
            <p:ph type="title"/>
          </p:nvPr>
        </p:nvSpPr>
        <p:spPr>
          <a:xfrm>
            <a:off x="838200" y="365125"/>
            <a:ext cx="10515600" cy="665539"/>
          </a:xfrm>
        </p:spPr>
        <p:txBody>
          <a:bodyPr>
            <a:normAutofit fontScale="90000"/>
          </a:bodyPr>
          <a:lstStyle/>
          <a:p>
            <a:r>
              <a:rPr lang="en-US" b="1" dirty="0">
                <a:solidFill>
                  <a:schemeClr val="accent1"/>
                </a:solidFill>
              </a:rPr>
              <a:t>From there to here 2024…to 2025</a:t>
            </a:r>
          </a:p>
        </p:txBody>
      </p:sp>
      <p:sp>
        <p:nvSpPr>
          <p:cNvPr id="8" name="Arrow: Right 7">
            <a:extLst>
              <a:ext uri="{FF2B5EF4-FFF2-40B4-BE49-F238E27FC236}">
                <a16:creationId xmlns:a16="http://schemas.microsoft.com/office/drawing/2014/main" id="{30120367-BEF3-CC04-4F11-D2412E7322A6}"/>
              </a:ext>
            </a:extLst>
          </p:cNvPr>
          <p:cNvSpPr/>
          <p:nvPr/>
        </p:nvSpPr>
        <p:spPr>
          <a:xfrm>
            <a:off x="491613" y="2399071"/>
            <a:ext cx="11493910" cy="2514600"/>
          </a:xfrm>
          <a:prstGeom prst="rightArrow">
            <a:avLst/>
          </a:prstGeom>
          <a:gradFill flip="none" rotWithShape="1">
            <a:gsLst>
              <a:gs pos="0">
                <a:schemeClr val="accent6">
                  <a:lumMod val="20000"/>
                  <a:lumOff val="80000"/>
                </a:schemeClr>
              </a:gs>
              <a:gs pos="74000">
                <a:schemeClr val="accent6">
                  <a:lumMod val="40000"/>
                  <a:lumOff val="60000"/>
                </a:schemeClr>
              </a:gs>
              <a:gs pos="83000">
                <a:schemeClr val="accent6">
                  <a:lumMod val="60000"/>
                  <a:lumOff val="40000"/>
                </a:schemeClr>
              </a:gs>
              <a:gs pos="100000">
                <a:schemeClr val="accent6">
                  <a:lumMod val="7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4006348-6545-F074-E283-1F772F141D67}"/>
              </a:ext>
            </a:extLst>
          </p:cNvPr>
          <p:cNvCxnSpPr>
            <a:cxnSpLocks/>
            <a:stCxn id="10" idx="2"/>
          </p:cNvCxnSpPr>
          <p:nvPr/>
        </p:nvCxnSpPr>
        <p:spPr>
          <a:xfrm>
            <a:off x="6238568" y="2860736"/>
            <a:ext cx="0" cy="795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41FFB5-F98C-BC16-8EFC-9A2FBC2EEC24}"/>
              </a:ext>
            </a:extLst>
          </p:cNvPr>
          <p:cNvCxnSpPr>
            <a:cxnSpLocks/>
          </p:cNvCxnSpPr>
          <p:nvPr/>
        </p:nvCxnSpPr>
        <p:spPr>
          <a:xfrm>
            <a:off x="688259" y="2874255"/>
            <a:ext cx="0" cy="782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E6147E8-7373-86F3-BB7B-15BF42B3FD3A}"/>
              </a:ext>
            </a:extLst>
          </p:cNvPr>
          <p:cNvGrpSpPr/>
          <p:nvPr/>
        </p:nvGrpSpPr>
        <p:grpSpPr>
          <a:xfrm>
            <a:off x="1167049" y="3648275"/>
            <a:ext cx="1799304" cy="2170965"/>
            <a:chOff x="1022555" y="3656371"/>
            <a:chExt cx="1799304" cy="2170965"/>
          </a:xfrm>
        </p:grpSpPr>
        <p:sp>
          <p:nvSpPr>
            <p:cNvPr id="19" name="TextBox 18">
              <a:extLst>
                <a:ext uri="{FF2B5EF4-FFF2-40B4-BE49-F238E27FC236}">
                  <a16:creationId xmlns:a16="http://schemas.microsoft.com/office/drawing/2014/main" id="{192A0211-0BE4-A6FE-4299-06E4C464A035}"/>
                </a:ext>
              </a:extLst>
            </p:cNvPr>
            <p:cNvSpPr txBox="1"/>
            <p:nvPr/>
          </p:nvSpPr>
          <p:spPr>
            <a:xfrm>
              <a:off x="1022555" y="5411838"/>
              <a:ext cx="1799304" cy="415498"/>
            </a:xfrm>
            <a:prstGeom prst="rect">
              <a:avLst/>
            </a:prstGeom>
            <a:noFill/>
          </p:spPr>
          <p:txBody>
            <a:bodyPr wrap="square" rtlCol="0">
              <a:spAutoFit/>
            </a:bodyPr>
            <a:lstStyle/>
            <a:p>
              <a:r>
                <a:rPr lang="en-US" sz="1050" dirty="0"/>
                <a:t>PDR1: Tracking Detectors</a:t>
              </a:r>
              <a:br>
                <a:rPr lang="en-US" sz="1050" dirty="0"/>
              </a:br>
              <a:r>
                <a:rPr lang="en-US" sz="1050" dirty="0"/>
                <a:t>March 20-21</a:t>
              </a:r>
              <a:r>
                <a:rPr lang="en-US" sz="1050" baseline="30000" dirty="0"/>
                <a:t>st</a:t>
              </a:r>
              <a:r>
                <a:rPr lang="en-US" sz="1050" dirty="0"/>
                <a:t>  </a:t>
              </a:r>
            </a:p>
          </p:txBody>
        </p:sp>
        <p:cxnSp>
          <p:nvCxnSpPr>
            <p:cNvPr id="20" name="Straight Connector 19">
              <a:extLst>
                <a:ext uri="{FF2B5EF4-FFF2-40B4-BE49-F238E27FC236}">
                  <a16:creationId xmlns:a16="http://schemas.microsoft.com/office/drawing/2014/main" id="{F7EE4357-C0DD-1E87-9F1F-B30DC06DEE63}"/>
                </a:ext>
              </a:extLst>
            </p:cNvPr>
            <p:cNvCxnSpPr>
              <a:cxnSpLocks/>
            </p:cNvCxnSpPr>
            <p:nvPr/>
          </p:nvCxnSpPr>
          <p:spPr>
            <a:xfrm>
              <a:off x="1843549" y="3656371"/>
              <a:ext cx="0" cy="1755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39EE7CEC-413B-6465-449F-A54C779B1582}"/>
              </a:ext>
            </a:extLst>
          </p:cNvPr>
          <p:cNvCxnSpPr>
            <a:stCxn id="8" idx="1"/>
            <a:endCxn id="8" idx="3"/>
          </p:cNvCxnSpPr>
          <p:nvPr/>
        </p:nvCxnSpPr>
        <p:spPr>
          <a:xfrm>
            <a:off x="491613" y="3656371"/>
            <a:ext cx="11493910" cy="0"/>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2DC843F-2382-BE82-5480-734B51C5EECF}"/>
              </a:ext>
            </a:extLst>
          </p:cNvPr>
          <p:cNvGrpSpPr/>
          <p:nvPr/>
        </p:nvGrpSpPr>
        <p:grpSpPr>
          <a:xfrm>
            <a:off x="408039" y="3656371"/>
            <a:ext cx="1799304" cy="1554613"/>
            <a:chOff x="408039" y="3656371"/>
            <a:chExt cx="1799304" cy="1554613"/>
          </a:xfrm>
        </p:grpSpPr>
        <p:cxnSp>
          <p:nvCxnSpPr>
            <p:cNvPr id="14" name="Straight Connector 13">
              <a:extLst>
                <a:ext uri="{FF2B5EF4-FFF2-40B4-BE49-F238E27FC236}">
                  <a16:creationId xmlns:a16="http://schemas.microsoft.com/office/drawing/2014/main" id="{5C0A4888-67AC-E755-1FF6-94D8544F009C}"/>
                </a:ext>
              </a:extLst>
            </p:cNvPr>
            <p:cNvCxnSpPr>
              <a:cxnSpLocks/>
            </p:cNvCxnSpPr>
            <p:nvPr/>
          </p:nvCxnSpPr>
          <p:spPr>
            <a:xfrm>
              <a:off x="1307691" y="3656371"/>
              <a:ext cx="0" cy="118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93438C-4900-FB75-F998-CDAE8E25F018}"/>
                </a:ext>
              </a:extLst>
            </p:cNvPr>
            <p:cNvSpPr txBox="1"/>
            <p:nvPr/>
          </p:nvSpPr>
          <p:spPr>
            <a:xfrm>
              <a:off x="408039" y="4795486"/>
              <a:ext cx="1799304" cy="415498"/>
            </a:xfrm>
            <a:prstGeom prst="rect">
              <a:avLst/>
            </a:prstGeom>
            <a:solidFill>
              <a:schemeClr val="bg1"/>
            </a:solidFill>
          </p:spPr>
          <p:txBody>
            <a:bodyPr wrap="square" rtlCol="0">
              <a:spAutoFit/>
            </a:bodyPr>
            <a:lstStyle/>
            <a:p>
              <a:r>
                <a:rPr lang="en-US" sz="1050" dirty="0"/>
                <a:t>PDR2: IR Integration and Auxiliary Detectors – Feb 12</a:t>
              </a:r>
              <a:r>
                <a:rPr lang="en-US" sz="1050" baseline="30000" dirty="0"/>
                <a:t>th</a:t>
              </a:r>
              <a:r>
                <a:rPr lang="en-US" sz="1050" dirty="0"/>
                <a:t> </a:t>
              </a:r>
            </a:p>
          </p:txBody>
        </p:sp>
      </p:grpSp>
      <p:grpSp>
        <p:nvGrpSpPr>
          <p:cNvPr id="40" name="Group 39">
            <a:extLst>
              <a:ext uri="{FF2B5EF4-FFF2-40B4-BE49-F238E27FC236}">
                <a16:creationId xmlns:a16="http://schemas.microsoft.com/office/drawing/2014/main" id="{56650F8F-2B37-845D-1765-32BBAAEEC1CD}"/>
              </a:ext>
            </a:extLst>
          </p:cNvPr>
          <p:cNvGrpSpPr/>
          <p:nvPr/>
        </p:nvGrpSpPr>
        <p:grpSpPr>
          <a:xfrm>
            <a:off x="2108488" y="3650120"/>
            <a:ext cx="1799304" cy="1241877"/>
            <a:chOff x="1922207" y="3656371"/>
            <a:chExt cx="1799304" cy="1241877"/>
          </a:xfrm>
        </p:grpSpPr>
        <p:sp>
          <p:nvSpPr>
            <p:cNvPr id="30" name="TextBox 29">
              <a:extLst>
                <a:ext uri="{FF2B5EF4-FFF2-40B4-BE49-F238E27FC236}">
                  <a16:creationId xmlns:a16="http://schemas.microsoft.com/office/drawing/2014/main" id="{AB633CED-3248-613C-3638-E459E29C0699}"/>
                </a:ext>
              </a:extLst>
            </p:cNvPr>
            <p:cNvSpPr txBox="1"/>
            <p:nvPr/>
          </p:nvSpPr>
          <p:spPr>
            <a:xfrm>
              <a:off x="1922207" y="4482750"/>
              <a:ext cx="1799304" cy="415498"/>
            </a:xfrm>
            <a:prstGeom prst="rect">
              <a:avLst/>
            </a:prstGeom>
            <a:noFill/>
          </p:spPr>
          <p:txBody>
            <a:bodyPr wrap="square" rtlCol="0">
              <a:spAutoFit/>
            </a:bodyPr>
            <a:lstStyle/>
            <a:p>
              <a:r>
                <a:rPr lang="en-US" sz="1050" dirty="0" err="1"/>
                <a:t>ePIC</a:t>
              </a:r>
              <a:r>
                <a:rPr lang="en-US" sz="1050" dirty="0"/>
                <a:t>/EIC Det. R&amp;D Day</a:t>
              </a:r>
              <a:br>
                <a:rPr lang="en-US" sz="1050" dirty="0"/>
              </a:br>
              <a:r>
                <a:rPr lang="en-US" sz="1050" dirty="0"/>
                <a:t>March 25</a:t>
              </a:r>
              <a:r>
                <a:rPr lang="en-US" sz="1050" baseline="30000" dirty="0"/>
                <a:t>th</a:t>
              </a:r>
              <a:r>
                <a:rPr lang="en-US" sz="1050" dirty="0"/>
                <a:t> </a:t>
              </a:r>
            </a:p>
          </p:txBody>
        </p:sp>
        <p:cxnSp>
          <p:nvCxnSpPr>
            <p:cNvPr id="31" name="Straight Connector 30">
              <a:extLst>
                <a:ext uri="{FF2B5EF4-FFF2-40B4-BE49-F238E27FC236}">
                  <a16:creationId xmlns:a16="http://schemas.microsoft.com/office/drawing/2014/main" id="{DC56C3D0-5524-57C5-941C-B064E41AC862}"/>
                </a:ext>
              </a:extLst>
            </p:cNvPr>
            <p:cNvCxnSpPr>
              <a:cxnSpLocks/>
            </p:cNvCxnSpPr>
            <p:nvPr/>
          </p:nvCxnSpPr>
          <p:spPr>
            <a:xfrm>
              <a:off x="2094272" y="3656371"/>
              <a:ext cx="0" cy="826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CED7F110-3914-7760-1430-809A7EF026FF}"/>
              </a:ext>
            </a:extLst>
          </p:cNvPr>
          <p:cNvSpPr txBox="1"/>
          <p:nvPr/>
        </p:nvSpPr>
        <p:spPr>
          <a:xfrm>
            <a:off x="162235" y="3469050"/>
            <a:ext cx="703005" cy="369332"/>
          </a:xfrm>
          <a:prstGeom prst="rect">
            <a:avLst/>
          </a:prstGeom>
          <a:solidFill>
            <a:schemeClr val="bg1"/>
          </a:solidFill>
        </p:spPr>
        <p:txBody>
          <a:bodyPr wrap="square" rtlCol="0">
            <a:spAutoFit/>
          </a:bodyPr>
          <a:lstStyle/>
          <a:p>
            <a:r>
              <a:rPr lang="en-US" dirty="0"/>
              <a:t>2024</a:t>
            </a:r>
          </a:p>
        </p:txBody>
      </p:sp>
      <p:sp>
        <p:nvSpPr>
          <p:cNvPr id="37" name="TextBox 36">
            <a:extLst>
              <a:ext uri="{FF2B5EF4-FFF2-40B4-BE49-F238E27FC236}">
                <a16:creationId xmlns:a16="http://schemas.microsoft.com/office/drawing/2014/main" id="{EE2CD9B7-64AC-9063-F4FA-CF44BCC15343}"/>
              </a:ext>
            </a:extLst>
          </p:cNvPr>
          <p:cNvSpPr txBox="1"/>
          <p:nvPr/>
        </p:nvSpPr>
        <p:spPr>
          <a:xfrm>
            <a:off x="11454583" y="3429000"/>
            <a:ext cx="703005" cy="369332"/>
          </a:xfrm>
          <a:prstGeom prst="rect">
            <a:avLst/>
          </a:prstGeom>
          <a:solidFill>
            <a:schemeClr val="bg1"/>
          </a:solidFill>
        </p:spPr>
        <p:txBody>
          <a:bodyPr wrap="square" rtlCol="0">
            <a:spAutoFit/>
          </a:bodyPr>
          <a:lstStyle/>
          <a:p>
            <a:r>
              <a:rPr lang="en-US" dirty="0"/>
              <a:t>2025</a:t>
            </a:r>
          </a:p>
        </p:txBody>
      </p:sp>
      <p:grpSp>
        <p:nvGrpSpPr>
          <p:cNvPr id="42" name="Group 41">
            <a:extLst>
              <a:ext uri="{FF2B5EF4-FFF2-40B4-BE49-F238E27FC236}">
                <a16:creationId xmlns:a16="http://schemas.microsoft.com/office/drawing/2014/main" id="{7DFB638C-BA87-1C6D-B4D2-8D0D817EFC32}"/>
              </a:ext>
            </a:extLst>
          </p:cNvPr>
          <p:cNvGrpSpPr/>
          <p:nvPr/>
        </p:nvGrpSpPr>
        <p:grpSpPr>
          <a:xfrm>
            <a:off x="4653846" y="3656371"/>
            <a:ext cx="2035278" cy="2699976"/>
            <a:chOff x="3852514" y="3613652"/>
            <a:chExt cx="2035278" cy="2457129"/>
          </a:xfrm>
        </p:grpSpPr>
        <p:sp>
          <p:nvSpPr>
            <p:cNvPr id="43" name="TextBox 42">
              <a:extLst>
                <a:ext uri="{FF2B5EF4-FFF2-40B4-BE49-F238E27FC236}">
                  <a16:creationId xmlns:a16="http://schemas.microsoft.com/office/drawing/2014/main" id="{6D1A515B-76C6-3CEC-0BDF-1796C72F2E85}"/>
                </a:ext>
              </a:extLst>
            </p:cNvPr>
            <p:cNvSpPr txBox="1"/>
            <p:nvPr/>
          </p:nvSpPr>
          <p:spPr>
            <a:xfrm>
              <a:off x="3852514" y="5655283"/>
              <a:ext cx="2035278" cy="415498"/>
            </a:xfrm>
            <a:prstGeom prst="rect">
              <a:avLst/>
            </a:prstGeom>
            <a:noFill/>
          </p:spPr>
          <p:txBody>
            <a:bodyPr wrap="square" rtlCol="0">
              <a:spAutoFit/>
            </a:bodyPr>
            <a:lstStyle/>
            <a:p>
              <a:r>
                <a:rPr lang="en-US" sz="1050" dirty="0"/>
                <a:t>8</a:t>
              </a:r>
              <a:r>
                <a:rPr lang="en-US" sz="1050" baseline="30000" dirty="0"/>
                <a:t>th</a:t>
              </a:r>
              <a:r>
                <a:rPr lang="en-US" sz="1050" dirty="0"/>
                <a:t> Detector Advisory Committee</a:t>
              </a:r>
              <a:br>
                <a:rPr lang="en-US" sz="1050" dirty="0"/>
              </a:br>
              <a:r>
                <a:rPr lang="en-US" sz="1050" dirty="0"/>
                <a:t>June 21</a:t>
              </a:r>
              <a:r>
                <a:rPr lang="en-US" sz="1050" baseline="30000" dirty="0"/>
                <a:t>st</a:t>
              </a:r>
              <a:r>
                <a:rPr lang="en-US" sz="1050" dirty="0"/>
                <a:t> </a:t>
              </a:r>
            </a:p>
          </p:txBody>
        </p:sp>
        <p:cxnSp>
          <p:nvCxnSpPr>
            <p:cNvPr id="44" name="Straight Connector 43">
              <a:extLst>
                <a:ext uri="{FF2B5EF4-FFF2-40B4-BE49-F238E27FC236}">
                  <a16:creationId xmlns:a16="http://schemas.microsoft.com/office/drawing/2014/main" id="{BD279E99-7C31-7793-EBCA-D72E45248EE0}"/>
                </a:ext>
              </a:extLst>
            </p:cNvPr>
            <p:cNvCxnSpPr>
              <a:cxnSpLocks/>
            </p:cNvCxnSpPr>
            <p:nvPr/>
          </p:nvCxnSpPr>
          <p:spPr>
            <a:xfrm>
              <a:off x="4222956" y="3613652"/>
              <a:ext cx="0" cy="1998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09CB565-2E26-E780-E1D3-34E778901D64}"/>
              </a:ext>
            </a:extLst>
          </p:cNvPr>
          <p:cNvGrpSpPr/>
          <p:nvPr/>
        </p:nvGrpSpPr>
        <p:grpSpPr>
          <a:xfrm>
            <a:off x="3932904" y="3656371"/>
            <a:ext cx="1799304" cy="1963844"/>
            <a:chOff x="3932904" y="3656371"/>
            <a:chExt cx="1799304" cy="1963844"/>
          </a:xfrm>
        </p:grpSpPr>
        <p:cxnSp>
          <p:nvCxnSpPr>
            <p:cNvPr id="34" name="Straight Connector 33">
              <a:extLst>
                <a:ext uri="{FF2B5EF4-FFF2-40B4-BE49-F238E27FC236}">
                  <a16:creationId xmlns:a16="http://schemas.microsoft.com/office/drawing/2014/main" id="{325DA3A1-3BE3-6B8C-8884-1AE135780ACF}"/>
                </a:ext>
              </a:extLst>
            </p:cNvPr>
            <p:cNvCxnSpPr>
              <a:cxnSpLocks/>
            </p:cNvCxnSpPr>
            <p:nvPr/>
          </p:nvCxnSpPr>
          <p:spPr>
            <a:xfrm>
              <a:off x="4222956" y="3656371"/>
              <a:ext cx="0" cy="1139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CFC77E-1A89-D11F-FC95-998B71109B08}"/>
                </a:ext>
              </a:extLst>
            </p:cNvPr>
            <p:cNvSpPr txBox="1"/>
            <p:nvPr/>
          </p:nvSpPr>
          <p:spPr>
            <a:xfrm>
              <a:off x="3932904" y="4881551"/>
              <a:ext cx="1799304" cy="738664"/>
            </a:xfrm>
            <a:prstGeom prst="rect">
              <a:avLst/>
            </a:prstGeom>
            <a:solidFill>
              <a:schemeClr val="bg1"/>
            </a:solidFill>
          </p:spPr>
          <p:txBody>
            <a:bodyPr wrap="square" rtlCol="0">
              <a:spAutoFit/>
            </a:bodyPr>
            <a:lstStyle/>
            <a:p>
              <a:r>
                <a:rPr lang="en-US" sz="1050" dirty="0"/>
                <a:t>PDR2: Electronics &amp; DAQ</a:t>
              </a:r>
            </a:p>
            <a:p>
              <a:r>
                <a:rPr lang="en-US" sz="1050" dirty="0"/>
                <a:t>FDR for </a:t>
              </a:r>
              <a:r>
                <a:rPr lang="en-US" sz="1050" dirty="0" err="1"/>
                <a:t>VTRx</a:t>
              </a:r>
              <a:r>
                <a:rPr lang="en-US" sz="1050" dirty="0"/>
                <a:t>+/</a:t>
              </a:r>
              <a:r>
                <a:rPr lang="en-US" sz="1050" dirty="0" err="1"/>
                <a:t>lpGBT</a:t>
              </a:r>
              <a:endParaRPr lang="en-US" sz="1050" dirty="0"/>
            </a:p>
            <a:p>
              <a:r>
                <a:rPr lang="en-US" sz="1050" dirty="0">
                  <a:solidFill>
                    <a:srgbClr val="FF0000"/>
                  </a:solidFill>
                </a:rPr>
                <a:t>(poss. CD-3B scope)</a:t>
              </a:r>
              <a:br>
                <a:rPr lang="en-US" sz="1050" dirty="0"/>
              </a:br>
              <a:r>
                <a:rPr lang="en-US" sz="1050" dirty="0"/>
                <a:t>June 10-11</a:t>
              </a:r>
              <a:r>
                <a:rPr lang="en-US" sz="1050" baseline="30000" dirty="0"/>
                <a:t>th</a:t>
              </a:r>
              <a:r>
                <a:rPr lang="en-US" sz="1050" dirty="0"/>
                <a:t> </a:t>
              </a:r>
            </a:p>
          </p:txBody>
        </p:sp>
      </p:grpSp>
      <p:sp>
        <p:nvSpPr>
          <p:cNvPr id="15" name="TextBox 14">
            <a:extLst>
              <a:ext uri="{FF2B5EF4-FFF2-40B4-BE49-F238E27FC236}">
                <a16:creationId xmlns:a16="http://schemas.microsoft.com/office/drawing/2014/main" id="{1ABB02C7-4F5C-03B4-DB57-27AD36886DEA}"/>
              </a:ext>
            </a:extLst>
          </p:cNvPr>
          <p:cNvSpPr txBox="1"/>
          <p:nvPr/>
        </p:nvSpPr>
        <p:spPr>
          <a:xfrm>
            <a:off x="2097424" y="965887"/>
            <a:ext cx="2163574" cy="954107"/>
          </a:xfrm>
          <a:prstGeom prst="rect">
            <a:avLst/>
          </a:prstGeom>
          <a:solidFill>
            <a:schemeClr val="bg1"/>
          </a:solidFill>
          <a:ln>
            <a:solidFill>
              <a:schemeClr val="accent1">
                <a:shade val="15000"/>
              </a:schemeClr>
            </a:solidFill>
          </a:ln>
        </p:spPr>
        <p:txBody>
          <a:bodyPr wrap="square" rtlCol="0">
            <a:spAutoFit/>
          </a:bodyPr>
          <a:lstStyle/>
          <a:p>
            <a:r>
              <a:rPr lang="en-US" sz="1400" dirty="0"/>
              <a:t>10 General Meetings</a:t>
            </a:r>
          </a:p>
          <a:p>
            <a:r>
              <a:rPr lang="en-US" sz="1400" dirty="0"/>
              <a:t>22 TIC Meetings</a:t>
            </a:r>
          </a:p>
          <a:p>
            <a:r>
              <a:rPr lang="en-US" sz="1400" dirty="0"/>
              <a:t>100’s of DSC and WG Mtgs</a:t>
            </a:r>
          </a:p>
          <a:p>
            <a:r>
              <a:rPr lang="en-US" sz="1400" dirty="0"/>
              <a:t>Test beams, etc.</a:t>
            </a:r>
          </a:p>
        </p:txBody>
      </p:sp>
      <p:grpSp>
        <p:nvGrpSpPr>
          <p:cNvPr id="23" name="Group 22">
            <a:extLst>
              <a:ext uri="{FF2B5EF4-FFF2-40B4-BE49-F238E27FC236}">
                <a16:creationId xmlns:a16="http://schemas.microsoft.com/office/drawing/2014/main" id="{020228E0-DBF1-F058-1DCC-340B9DBCAB70}"/>
              </a:ext>
            </a:extLst>
          </p:cNvPr>
          <p:cNvGrpSpPr/>
          <p:nvPr/>
        </p:nvGrpSpPr>
        <p:grpSpPr>
          <a:xfrm>
            <a:off x="7038447" y="2110686"/>
            <a:ext cx="1556681" cy="1531150"/>
            <a:chOff x="1660631" y="2506600"/>
            <a:chExt cx="1556681" cy="1531150"/>
          </a:xfrm>
        </p:grpSpPr>
        <p:sp>
          <p:nvSpPr>
            <p:cNvPr id="25" name="TextBox 24">
              <a:extLst>
                <a:ext uri="{FF2B5EF4-FFF2-40B4-BE49-F238E27FC236}">
                  <a16:creationId xmlns:a16="http://schemas.microsoft.com/office/drawing/2014/main" id="{67C745AB-13D7-D983-AE50-6BC21A7B0C99}"/>
                </a:ext>
              </a:extLst>
            </p:cNvPr>
            <p:cNvSpPr txBox="1"/>
            <p:nvPr/>
          </p:nvSpPr>
          <p:spPr>
            <a:xfrm>
              <a:off x="1660631" y="2506600"/>
              <a:ext cx="1556681" cy="415498"/>
            </a:xfrm>
            <a:prstGeom prst="rect">
              <a:avLst/>
            </a:prstGeom>
            <a:solidFill>
              <a:schemeClr val="bg1"/>
            </a:solidFill>
          </p:spPr>
          <p:txBody>
            <a:bodyPr wrap="square" rtlCol="0">
              <a:spAutoFit/>
            </a:bodyPr>
            <a:lstStyle/>
            <a:p>
              <a:r>
                <a:rPr lang="en-US" sz="1050" dirty="0"/>
                <a:t>PDR2: PID Detectors</a:t>
              </a:r>
            </a:p>
            <a:p>
              <a:r>
                <a:rPr lang="en-US" sz="1050" dirty="0"/>
                <a:t>Summer/Fall 2024</a:t>
              </a:r>
            </a:p>
          </p:txBody>
        </p:sp>
        <p:cxnSp>
          <p:nvCxnSpPr>
            <p:cNvPr id="26" name="Straight Connector 25">
              <a:extLst>
                <a:ext uri="{FF2B5EF4-FFF2-40B4-BE49-F238E27FC236}">
                  <a16:creationId xmlns:a16="http://schemas.microsoft.com/office/drawing/2014/main" id="{99BC773E-AA82-5DA1-F1C8-9808BA2D8B74}"/>
                </a:ext>
              </a:extLst>
            </p:cNvPr>
            <p:cNvCxnSpPr>
              <a:cxnSpLocks/>
            </p:cNvCxnSpPr>
            <p:nvPr/>
          </p:nvCxnSpPr>
          <p:spPr>
            <a:xfrm>
              <a:off x="2046357" y="2899916"/>
              <a:ext cx="0" cy="1137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1603BCD-87CA-6482-D053-052164BCD40F}"/>
              </a:ext>
            </a:extLst>
          </p:cNvPr>
          <p:cNvGrpSpPr/>
          <p:nvPr/>
        </p:nvGrpSpPr>
        <p:grpSpPr>
          <a:xfrm>
            <a:off x="8771722" y="2152931"/>
            <a:ext cx="1266104" cy="1488574"/>
            <a:chOff x="1902155" y="2496868"/>
            <a:chExt cx="787682" cy="1248636"/>
          </a:xfrm>
        </p:grpSpPr>
        <p:sp>
          <p:nvSpPr>
            <p:cNvPr id="28" name="TextBox 27">
              <a:extLst>
                <a:ext uri="{FF2B5EF4-FFF2-40B4-BE49-F238E27FC236}">
                  <a16:creationId xmlns:a16="http://schemas.microsoft.com/office/drawing/2014/main" id="{B995FEE1-B197-535E-8CA4-281BA78B06D4}"/>
                </a:ext>
              </a:extLst>
            </p:cNvPr>
            <p:cNvSpPr txBox="1"/>
            <p:nvPr/>
          </p:nvSpPr>
          <p:spPr>
            <a:xfrm>
              <a:off x="1902155" y="2496868"/>
              <a:ext cx="787682" cy="484063"/>
            </a:xfrm>
            <a:prstGeom prst="rect">
              <a:avLst/>
            </a:prstGeom>
            <a:solidFill>
              <a:schemeClr val="bg1"/>
            </a:solidFill>
          </p:spPr>
          <p:txBody>
            <a:bodyPr wrap="square" rtlCol="0">
              <a:spAutoFit/>
            </a:bodyPr>
            <a:lstStyle/>
            <a:p>
              <a:r>
                <a:rPr lang="en-US" sz="1050" dirty="0" err="1"/>
                <a:t>ePIC</a:t>
              </a:r>
              <a:r>
                <a:rPr lang="en-US" sz="1050" dirty="0"/>
                <a:t> Software and </a:t>
              </a:r>
              <a:br>
                <a:rPr lang="en-US" sz="1050" dirty="0"/>
              </a:br>
              <a:r>
                <a:rPr lang="en-US" sz="1050" dirty="0"/>
                <a:t>Computing Review</a:t>
              </a:r>
              <a:br>
                <a:rPr lang="en-US" sz="1050" dirty="0"/>
              </a:br>
              <a:r>
                <a:rPr lang="en-US" sz="1050" dirty="0"/>
                <a:t>Sept. 26-27</a:t>
              </a:r>
              <a:r>
                <a:rPr lang="en-US" sz="1050" baseline="30000" dirty="0"/>
                <a:t>th</a:t>
              </a:r>
              <a:r>
                <a:rPr lang="en-US" sz="1050" dirty="0"/>
                <a:t> </a:t>
              </a:r>
            </a:p>
          </p:txBody>
        </p:sp>
        <p:cxnSp>
          <p:nvCxnSpPr>
            <p:cNvPr id="29" name="Straight Connector 28">
              <a:extLst>
                <a:ext uri="{FF2B5EF4-FFF2-40B4-BE49-F238E27FC236}">
                  <a16:creationId xmlns:a16="http://schemas.microsoft.com/office/drawing/2014/main" id="{9AAB6381-EE33-B9F3-AD6E-070812DF221A}"/>
                </a:ext>
              </a:extLst>
            </p:cNvPr>
            <p:cNvCxnSpPr>
              <a:cxnSpLocks/>
            </p:cNvCxnSpPr>
            <p:nvPr/>
          </p:nvCxnSpPr>
          <p:spPr>
            <a:xfrm>
              <a:off x="2208242" y="2993309"/>
              <a:ext cx="0" cy="752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4FA1DF33-6060-7E2D-3ECC-B517F96A1605}"/>
              </a:ext>
            </a:extLst>
          </p:cNvPr>
          <p:cNvGrpSpPr/>
          <p:nvPr/>
        </p:nvGrpSpPr>
        <p:grpSpPr>
          <a:xfrm>
            <a:off x="654237" y="1376381"/>
            <a:ext cx="1414076" cy="2208292"/>
            <a:chOff x="654237" y="1376381"/>
            <a:chExt cx="1414076" cy="2208292"/>
          </a:xfrm>
        </p:grpSpPr>
        <p:cxnSp>
          <p:nvCxnSpPr>
            <p:cNvPr id="49" name="Straight Connector 48">
              <a:extLst>
                <a:ext uri="{FF2B5EF4-FFF2-40B4-BE49-F238E27FC236}">
                  <a16:creationId xmlns:a16="http://schemas.microsoft.com/office/drawing/2014/main" id="{A79CC0B0-6755-AD12-922D-E39744DA99FC}"/>
                </a:ext>
              </a:extLst>
            </p:cNvPr>
            <p:cNvCxnSpPr>
              <a:cxnSpLocks/>
            </p:cNvCxnSpPr>
            <p:nvPr/>
          </p:nvCxnSpPr>
          <p:spPr>
            <a:xfrm>
              <a:off x="865240" y="1822024"/>
              <a:ext cx="0" cy="176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2BC9E91-77F8-8FA4-0271-8A7438A669E9}"/>
                </a:ext>
              </a:extLst>
            </p:cNvPr>
            <p:cNvSpPr txBox="1"/>
            <p:nvPr/>
          </p:nvSpPr>
          <p:spPr>
            <a:xfrm>
              <a:off x="654237" y="1376381"/>
              <a:ext cx="1414076" cy="415498"/>
            </a:xfrm>
            <a:prstGeom prst="rect">
              <a:avLst/>
            </a:prstGeom>
            <a:solidFill>
              <a:schemeClr val="bg1"/>
            </a:solidFill>
          </p:spPr>
          <p:txBody>
            <a:bodyPr wrap="square" rtlCol="0">
              <a:spAutoFit/>
            </a:bodyPr>
            <a:lstStyle/>
            <a:p>
              <a:r>
                <a:rPr lang="en-US" sz="1050" dirty="0"/>
                <a:t>3</a:t>
              </a:r>
              <a:r>
                <a:rPr lang="en-US" sz="1050" baseline="30000" dirty="0"/>
                <a:t>rd</a:t>
              </a:r>
              <a:r>
                <a:rPr lang="en-US" sz="1050" dirty="0"/>
                <a:t>  EIC-Asia Workshop</a:t>
              </a:r>
              <a:br>
                <a:rPr lang="en-US" sz="1050" dirty="0"/>
              </a:br>
              <a:r>
                <a:rPr lang="en-US" sz="1050" dirty="0"/>
                <a:t>Jan 29-31</a:t>
              </a:r>
              <a:r>
                <a:rPr lang="en-US" sz="1050" baseline="30000" dirty="0"/>
                <a:t>st</a:t>
              </a:r>
              <a:r>
                <a:rPr lang="en-US" sz="1050" dirty="0"/>
                <a:t> </a:t>
              </a:r>
            </a:p>
          </p:txBody>
        </p:sp>
      </p:grpSp>
      <p:sp>
        <p:nvSpPr>
          <p:cNvPr id="9" name="TextBox 8">
            <a:extLst>
              <a:ext uri="{FF2B5EF4-FFF2-40B4-BE49-F238E27FC236}">
                <a16:creationId xmlns:a16="http://schemas.microsoft.com/office/drawing/2014/main" id="{1CC178C9-C9DC-484D-5B66-9B309B6ECBA8}"/>
              </a:ext>
            </a:extLst>
          </p:cNvPr>
          <p:cNvSpPr txBox="1"/>
          <p:nvPr/>
        </p:nvSpPr>
        <p:spPr>
          <a:xfrm>
            <a:off x="117987" y="1950362"/>
            <a:ext cx="1337187" cy="923330"/>
          </a:xfrm>
          <a:prstGeom prst="rect">
            <a:avLst/>
          </a:prstGeom>
          <a:solidFill>
            <a:schemeClr val="bg1"/>
          </a:solidFill>
          <a:ln>
            <a:solidFill>
              <a:schemeClr val="accent1">
                <a:shade val="15000"/>
              </a:schemeClr>
            </a:solidFill>
          </a:ln>
        </p:spPr>
        <p:txBody>
          <a:bodyPr wrap="square" rtlCol="0">
            <a:spAutoFit/>
          </a:bodyPr>
          <a:lstStyle/>
          <a:p>
            <a:r>
              <a:rPr lang="en-US" dirty="0"/>
              <a:t>Argonne Collab. Mtg. Jan 2024</a:t>
            </a:r>
          </a:p>
        </p:txBody>
      </p:sp>
      <p:pic>
        <p:nvPicPr>
          <p:cNvPr id="51" name="Picture 50" descr="Logo&#10;&#10;Description automatically generated">
            <a:extLst>
              <a:ext uri="{FF2B5EF4-FFF2-40B4-BE49-F238E27FC236}">
                <a16:creationId xmlns:a16="http://schemas.microsoft.com/office/drawing/2014/main" id="{5F7D4159-33FC-9542-A223-17B2FF27F6FE}"/>
              </a:ext>
            </a:extLst>
          </p:cNvPr>
          <p:cNvPicPr>
            <a:picLocks noChangeAspect="1"/>
          </p:cNvPicPr>
          <p:nvPr/>
        </p:nvPicPr>
        <p:blipFill>
          <a:blip r:embed="rId2"/>
          <a:stretch>
            <a:fillRect/>
          </a:stretch>
        </p:blipFill>
        <p:spPr>
          <a:xfrm>
            <a:off x="9984657" y="140920"/>
            <a:ext cx="1821428" cy="1311129"/>
          </a:xfrm>
          <a:prstGeom prst="rect">
            <a:avLst/>
          </a:prstGeom>
        </p:spPr>
      </p:pic>
      <p:sp>
        <p:nvSpPr>
          <p:cNvPr id="21" name="TextBox 20">
            <a:extLst>
              <a:ext uri="{FF2B5EF4-FFF2-40B4-BE49-F238E27FC236}">
                <a16:creationId xmlns:a16="http://schemas.microsoft.com/office/drawing/2014/main" id="{3D6A5C8F-6AB3-7D2F-8689-CFC0D4A8EA4A}"/>
              </a:ext>
            </a:extLst>
          </p:cNvPr>
          <p:cNvSpPr txBox="1"/>
          <p:nvPr/>
        </p:nvSpPr>
        <p:spPr>
          <a:xfrm>
            <a:off x="10706417" y="2032159"/>
            <a:ext cx="1337187" cy="923330"/>
          </a:xfrm>
          <a:prstGeom prst="rect">
            <a:avLst/>
          </a:prstGeom>
          <a:solidFill>
            <a:schemeClr val="bg1"/>
          </a:solidFill>
          <a:ln>
            <a:solidFill>
              <a:schemeClr val="accent1">
                <a:shade val="15000"/>
              </a:schemeClr>
            </a:solidFill>
          </a:ln>
        </p:spPr>
        <p:txBody>
          <a:bodyPr wrap="square" rtlCol="0">
            <a:spAutoFit/>
          </a:bodyPr>
          <a:lstStyle/>
          <a:p>
            <a:r>
              <a:rPr lang="en-US" dirty="0"/>
              <a:t>Frascati Collab. Mtg. Jan 2025</a:t>
            </a:r>
          </a:p>
        </p:txBody>
      </p:sp>
      <p:grpSp>
        <p:nvGrpSpPr>
          <p:cNvPr id="32" name="Group 31">
            <a:extLst>
              <a:ext uri="{FF2B5EF4-FFF2-40B4-BE49-F238E27FC236}">
                <a16:creationId xmlns:a16="http://schemas.microsoft.com/office/drawing/2014/main" id="{238B49E2-7D28-FC6D-3A78-5CA472CC712A}"/>
              </a:ext>
            </a:extLst>
          </p:cNvPr>
          <p:cNvGrpSpPr/>
          <p:nvPr/>
        </p:nvGrpSpPr>
        <p:grpSpPr>
          <a:xfrm>
            <a:off x="6948086" y="3665234"/>
            <a:ext cx="2035278" cy="2199610"/>
            <a:chOff x="3815829" y="3613652"/>
            <a:chExt cx="2035278" cy="2018122"/>
          </a:xfrm>
        </p:grpSpPr>
        <p:sp>
          <p:nvSpPr>
            <p:cNvPr id="47" name="TextBox 46">
              <a:extLst>
                <a:ext uri="{FF2B5EF4-FFF2-40B4-BE49-F238E27FC236}">
                  <a16:creationId xmlns:a16="http://schemas.microsoft.com/office/drawing/2014/main" id="{DD969AB6-B208-3BB8-3B39-205E56C2300F}"/>
                </a:ext>
              </a:extLst>
            </p:cNvPr>
            <p:cNvSpPr txBox="1"/>
            <p:nvPr/>
          </p:nvSpPr>
          <p:spPr>
            <a:xfrm>
              <a:off x="3815829" y="5102307"/>
              <a:ext cx="2035278" cy="529467"/>
            </a:xfrm>
            <a:prstGeom prst="rect">
              <a:avLst/>
            </a:prstGeom>
            <a:noFill/>
          </p:spPr>
          <p:txBody>
            <a:bodyPr wrap="square" rtlCol="0">
              <a:spAutoFit/>
            </a:bodyPr>
            <a:lstStyle/>
            <a:p>
              <a:r>
                <a:rPr lang="en-US" sz="1050" dirty="0"/>
                <a:t>9</a:t>
              </a:r>
              <a:r>
                <a:rPr lang="en-US" sz="1050" baseline="30000" dirty="0"/>
                <a:t>th</a:t>
              </a:r>
              <a:r>
                <a:rPr lang="en-US" sz="1050" dirty="0"/>
                <a:t> Detector Advisory </a:t>
              </a:r>
              <a:br>
                <a:rPr lang="en-US" sz="1050" dirty="0"/>
              </a:br>
              <a:r>
                <a:rPr lang="en-US" sz="1050" dirty="0"/>
                <a:t>Committee</a:t>
              </a:r>
              <a:br>
                <a:rPr lang="en-US" sz="1050" dirty="0"/>
              </a:br>
              <a:r>
                <a:rPr lang="en-US" sz="1050" dirty="0"/>
                <a:t>Sept. (TBD)</a:t>
              </a:r>
            </a:p>
          </p:txBody>
        </p:sp>
        <p:cxnSp>
          <p:nvCxnSpPr>
            <p:cNvPr id="52" name="Straight Connector 51">
              <a:extLst>
                <a:ext uri="{FF2B5EF4-FFF2-40B4-BE49-F238E27FC236}">
                  <a16:creationId xmlns:a16="http://schemas.microsoft.com/office/drawing/2014/main" id="{8EEA6FA0-BEE1-D465-5E6F-DC6340C237E3}"/>
                </a:ext>
              </a:extLst>
            </p:cNvPr>
            <p:cNvCxnSpPr>
              <a:cxnSpLocks/>
            </p:cNvCxnSpPr>
            <p:nvPr/>
          </p:nvCxnSpPr>
          <p:spPr>
            <a:xfrm>
              <a:off x="4222956" y="3613652"/>
              <a:ext cx="0" cy="1488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C1860FAD-587A-6091-F026-3DE589EBF4BC}"/>
              </a:ext>
            </a:extLst>
          </p:cNvPr>
          <p:cNvGrpSpPr/>
          <p:nvPr/>
        </p:nvGrpSpPr>
        <p:grpSpPr>
          <a:xfrm>
            <a:off x="5427414" y="3652891"/>
            <a:ext cx="1799304" cy="1500150"/>
            <a:chOff x="3932904" y="3656371"/>
            <a:chExt cx="1799304" cy="1500150"/>
          </a:xfrm>
        </p:grpSpPr>
        <p:cxnSp>
          <p:nvCxnSpPr>
            <p:cNvPr id="3" name="Straight Connector 2">
              <a:extLst>
                <a:ext uri="{FF2B5EF4-FFF2-40B4-BE49-F238E27FC236}">
                  <a16:creationId xmlns:a16="http://schemas.microsoft.com/office/drawing/2014/main" id="{B41AEB85-645C-B31A-AB8E-A0B604655063}"/>
                </a:ext>
              </a:extLst>
            </p:cNvPr>
            <p:cNvCxnSpPr>
              <a:cxnSpLocks/>
            </p:cNvCxnSpPr>
            <p:nvPr/>
          </p:nvCxnSpPr>
          <p:spPr>
            <a:xfrm>
              <a:off x="4222956" y="3656371"/>
              <a:ext cx="0" cy="881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7270B3-5A04-09CE-2FF4-A534ECDED09A}"/>
                </a:ext>
              </a:extLst>
            </p:cNvPr>
            <p:cNvSpPr txBox="1"/>
            <p:nvPr/>
          </p:nvSpPr>
          <p:spPr>
            <a:xfrm>
              <a:off x="3932904" y="4579440"/>
              <a:ext cx="1799304" cy="577081"/>
            </a:xfrm>
            <a:prstGeom prst="rect">
              <a:avLst/>
            </a:prstGeom>
            <a:solidFill>
              <a:schemeClr val="bg1"/>
            </a:solidFill>
          </p:spPr>
          <p:txBody>
            <a:bodyPr wrap="square" rtlCol="0">
              <a:spAutoFit/>
            </a:bodyPr>
            <a:lstStyle/>
            <a:p>
              <a:r>
                <a:rPr lang="en-US" sz="1050" dirty="0"/>
                <a:t>PDR: Integration, Installation </a:t>
              </a:r>
            </a:p>
            <a:p>
              <a:r>
                <a:rPr lang="en-US" sz="1050" dirty="0"/>
                <a:t>and Infrastructure</a:t>
              </a:r>
              <a:br>
                <a:rPr lang="en-US" sz="1050" dirty="0"/>
              </a:br>
              <a:r>
                <a:rPr lang="en-US" sz="1050" dirty="0"/>
                <a:t>July 15</a:t>
              </a:r>
              <a:r>
                <a:rPr lang="en-US" sz="1050" baseline="30000" dirty="0"/>
                <a:t>th</a:t>
              </a:r>
              <a:r>
                <a:rPr lang="en-US" sz="1050" dirty="0"/>
                <a:t> </a:t>
              </a:r>
            </a:p>
          </p:txBody>
        </p:sp>
      </p:grpSp>
      <p:grpSp>
        <p:nvGrpSpPr>
          <p:cNvPr id="58" name="Group 57">
            <a:extLst>
              <a:ext uri="{FF2B5EF4-FFF2-40B4-BE49-F238E27FC236}">
                <a16:creationId xmlns:a16="http://schemas.microsoft.com/office/drawing/2014/main" id="{B0F473E6-750E-468C-F199-15D08836DDE9}"/>
              </a:ext>
            </a:extLst>
          </p:cNvPr>
          <p:cNvGrpSpPr/>
          <p:nvPr/>
        </p:nvGrpSpPr>
        <p:grpSpPr>
          <a:xfrm>
            <a:off x="9770807" y="3664468"/>
            <a:ext cx="2035278" cy="2399637"/>
            <a:chOff x="3772039" y="3613652"/>
            <a:chExt cx="2035278" cy="2201645"/>
          </a:xfrm>
        </p:grpSpPr>
        <p:sp>
          <p:nvSpPr>
            <p:cNvPr id="59" name="TextBox 58">
              <a:extLst>
                <a:ext uri="{FF2B5EF4-FFF2-40B4-BE49-F238E27FC236}">
                  <a16:creationId xmlns:a16="http://schemas.microsoft.com/office/drawing/2014/main" id="{38C20DF0-5F7F-4583-5AB9-00DD2EBB6686}"/>
                </a:ext>
              </a:extLst>
            </p:cNvPr>
            <p:cNvSpPr txBox="1"/>
            <p:nvPr/>
          </p:nvSpPr>
          <p:spPr>
            <a:xfrm>
              <a:off x="3772039" y="5434081"/>
              <a:ext cx="2035278" cy="381216"/>
            </a:xfrm>
            <a:prstGeom prst="rect">
              <a:avLst/>
            </a:prstGeom>
            <a:noFill/>
          </p:spPr>
          <p:txBody>
            <a:bodyPr wrap="square" rtlCol="0">
              <a:spAutoFit/>
            </a:bodyPr>
            <a:lstStyle/>
            <a:p>
              <a:r>
                <a:rPr lang="en-US" sz="1050" dirty="0">
                  <a:solidFill>
                    <a:srgbClr val="FF0000"/>
                  </a:solidFill>
                </a:rPr>
                <a:t>EIC Project CD-3B Review</a:t>
              </a:r>
              <a:br>
                <a:rPr lang="en-US" sz="1050" dirty="0">
                  <a:solidFill>
                    <a:srgbClr val="FF0000"/>
                  </a:solidFill>
                </a:rPr>
              </a:br>
              <a:r>
                <a:rPr lang="en-US" sz="1050" dirty="0">
                  <a:solidFill>
                    <a:srgbClr val="FF0000"/>
                  </a:solidFill>
                </a:rPr>
                <a:t>January 7-9</a:t>
              </a:r>
              <a:r>
                <a:rPr lang="en-US" sz="1050" baseline="30000" dirty="0">
                  <a:solidFill>
                    <a:srgbClr val="FF0000"/>
                  </a:solidFill>
                </a:rPr>
                <a:t>th</a:t>
              </a:r>
              <a:r>
                <a:rPr lang="en-US" sz="1050" dirty="0">
                  <a:solidFill>
                    <a:srgbClr val="FF0000"/>
                  </a:solidFill>
                </a:rPr>
                <a:t>, 2025</a:t>
              </a:r>
            </a:p>
          </p:txBody>
        </p:sp>
        <p:cxnSp>
          <p:nvCxnSpPr>
            <p:cNvPr id="60" name="Straight Connector 59">
              <a:extLst>
                <a:ext uri="{FF2B5EF4-FFF2-40B4-BE49-F238E27FC236}">
                  <a16:creationId xmlns:a16="http://schemas.microsoft.com/office/drawing/2014/main" id="{3FE029AD-0A17-F743-B098-71C5541F39BE}"/>
                </a:ext>
              </a:extLst>
            </p:cNvPr>
            <p:cNvCxnSpPr>
              <a:cxnSpLocks/>
            </p:cNvCxnSpPr>
            <p:nvPr/>
          </p:nvCxnSpPr>
          <p:spPr>
            <a:xfrm>
              <a:off x="4222956" y="3613652"/>
              <a:ext cx="0" cy="1786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9B82834-EA9F-5CB9-A1E7-E31F7995750A}"/>
              </a:ext>
            </a:extLst>
          </p:cNvPr>
          <p:cNvGrpSpPr/>
          <p:nvPr/>
        </p:nvGrpSpPr>
        <p:grpSpPr>
          <a:xfrm>
            <a:off x="7677881" y="3663474"/>
            <a:ext cx="2035278" cy="2969169"/>
            <a:chOff x="3352334" y="3613652"/>
            <a:chExt cx="2035278" cy="2104623"/>
          </a:xfrm>
        </p:grpSpPr>
        <p:sp>
          <p:nvSpPr>
            <p:cNvPr id="68" name="TextBox 67">
              <a:extLst>
                <a:ext uri="{FF2B5EF4-FFF2-40B4-BE49-F238E27FC236}">
                  <a16:creationId xmlns:a16="http://schemas.microsoft.com/office/drawing/2014/main" id="{6DFC45A7-56AF-AE37-8B7C-D0DACA8FF0D7}"/>
                </a:ext>
              </a:extLst>
            </p:cNvPr>
            <p:cNvSpPr txBox="1"/>
            <p:nvPr/>
          </p:nvSpPr>
          <p:spPr>
            <a:xfrm>
              <a:off x="3352334" y="5080158"/>
              <a:ext cx="2035278" cy="638117"/>
            </a:xfrm>
            <a:prstGeom prst="rect">
              <a:avLst/>
            </a:prstGeom>
            <a:noFill/>
          </p:spPr>
          <p:txBody>
            <a:bodyPr wrap="square" rtlCol="0">
              <a:spAutoFit/>
            </a:bodyPr>
            <a:lstStyle/>
            <a:p>
              <a:r>
                <a:rPr lang="en-US" sz="1050" dirty="0"/>
                <a:t>Backward &amp; Forward EM Calorimetry, Barrel &amp; Forward HCAL, Fall 2024</a:t>
              </a:r>
            </a:p>
            <a:p>
              <a:endParaRPr lang="en-US" sz="1050" dirty="0"/>
            </a:p>
            <a:p>
              <a:r>
                <a:rPr lang="en-US" sz="1050" dirty="0"/>
                <a:t>Barrel </a:t>
              </a:r>
              <a:r>
                <a:rPr lang="en-US" sz="1050" dirty="0" err="1"/>
                <a:t>EMCal</a:t>
              </a:r>
              <a:r>
                <a:rPr lang="en-US" sz="1050" dirty="0"/>
                <a:t>, Fall 2024</a:t>
              </a:r>
            </a:p>
          </p:txBody>
        </p:sp>
        <p:cxnSp>
          <p:nvCxnSpPr>
            <p:cNvPr id="69" name="Straight Connector 68">
              <a:extLst>
                <a:ext uri="{FF2B5EF4-FFF2-40B4-BE49-F238E27FC236}">
                  <a16:creationId xmlns:a16="http://schemas.microsoft.com/office/drawing/2014/main" id="{1A954F01-AAB7-A8D1-8819-01026A487CE4}"/>
                </a:ext>
              </a:extLst>
            </p:cNvPr>
            <p:cNvCxnSpPr>
              <a:cxnSpLocks/>
            </p:cNvCxnSpPr>
            <p:nvPr/>
          </p:nvCxnSpPr>
          <p:spPr>
            <a:xfrm>
              <a:off x="4222956" y="3613652"/>
              <a:ext cx="0" cy="1488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A5DBB81F-6911-7D1D-88B7-A3AC814C125B}"/>
              </a:ext>
            </a:extLst>
          </p:cNvPr>
          <p:cNvGrpSpPr/>
          <p:nvPr/>
        </p:nvGrpSpPr>
        <p:grpSpPr>
          <a:xfrm>
            <a:off x="7780353" y="3649269"/>
            <a:ext cx="2121303" cy="1621532"/>
            <a:chOff x="3901923" y="3656371"/>
            <a:chExt cx="1799304" cy="1621532"/>
          </a:xfrm>
        </p:grpSpPr>
        <p:cxnSp>
          <p:nvCxnSpPr>
            <p:cNvPr id="63" name="Straight Connector 62">
              <a:extLst>
                <a:ext uri="{FF2B5EF4-FFF2-40B4-BE49-F238E27FC236}">
                  <a16:creationId xmlns:a16="http://schemas.microsoft.com/office/drawing/2014/main" id="{3963F213-9325-8A8D-09F3-301C5C7E5871}"/>
                </a:ext>
              </a:extLst>
            </p:cNvPr>
            <p:cNvCxnSpPr>
              <a:cxnSpLocks/>
            </p:cNvCxnSpPr>
            <p:nvPr/>
          </p:nvCxnSpPr>
          <p:spPr>
            <a:xfrm>
              <a:off x="4222956" y="3656371"/>
              <a:ext cx="0" cy="876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944892E-D6F9-9FAA-4BC6-00FCC03A4189}"/>
                </a:ext>
              </a:extLst>
            </p:cNvPr>
            <p:cNvSpPr txBox="1"/>
            <p:nvPr/>
          </p:nvSpPr>
          <p:spPr>
            <a:xfrm>
              <a:off x="3901923" y="4539239"/>
              <a:ext cx="1799304" cy="738664"/>
            </a:xfrm>
            <a:prstGeom prst="rect">
              <a:avLst/>
            </a:prstGeom>
            <a:solidFill>
              <a:schemeClr val="bg1"/>
            </a:solidFill>
          </p:spPr>
          <p:txBody>
            <a:bodyPr wrap="square" rtlCol="0">
              <a:spAutoFit/>
            </a:bodyPr>
            <a:lstStyle/>
            <a:p>
              <a:r>
                <a:rPr lang="en-US" sz="1050" dirty="0"/>
                <a:t>FDR: Magnet Flux Return Steel </a:t>
              </a:r>
            </a:p>
            <a:p>
              <a:r>
                <a:rPr lang="en-US" sz="1050" dirty="0">
                  <a:solidFill>
                    <a:srgbClr val="FF0000"/>
                  </a:solidFill>
                </a:rPr>
                <a:t>(poss. CD-3B scope)</a:t>
              </a:r>
              <a:br>
                <a:rPr lang="en-US" sz="1050" dirty="0"/>
              </a:br>
              <a:r>
                <a:rPr lang="en-US" sz="1050" dirty="0"/>
                <a:t>Sept. 2024</a:t>
              </a:r>
            </a:p>
          </p:txBody>
        </p:sp>
      </p:grpSp>
      <p:grpSp>
        <p:nvGrpSpPr>
          <p:cNvPr id="70" name="Group 69">
            <a:extLst>
              <a:ext uri="{FF2B5EF4-FFF2-40B4-BE49-F238E27FC236}">
                <a16:creationId xmlns:a16="http://schemas.microsoft.com/office/drawing/2014/main" id="{C7F0498B-E619-A0AE-4AAC-9CE3C40AA591}"/>
              </a:ext>
            </a:extLst>
          </p:cNvPr>
          <p:cNvGrpSpPr/>
          <p:nvPr/>
        </p:nvGrpSpPr>
        <p:grpSpPr>
          <a:xfrm>
            <a:off x="2659710" y="3683319"/>
            <a:ext cx="1799304" cy="2536105"/>
            <a:chOff x="2951269" y="3656371"/>
            <a:chExt cx="1799304" cy="1559078"/>
          </a:xfrm>
        </p:grpSpPr>
        <p:cxnSp>
          <p:nvCxnSpPr>
            <p:cNvPr id="71" name="Straight Connector 70">
              <a:extLst>
                <a:ext uri="{FF2B5EF4-FFF2-40B4-BE49-F238E27FC236}">
                  <a16:creationId xmlns:a16="http://schemas.microsoft.com/office/drawing/2014/main" id="{362FB2E0-8D59-1FEE-F47A-02559BD228FE}"/>
                </a:ext>
              </a:extLst>
            </p:cNvPr>
            <p:cNvCxnSpPr>
              <a:cxnSpLocks/>
            </p:cNvCxnSpPr>
            <p:nvPr/>
          </p:nvCxnSpPr>
          <p:spPr>
            <a:xfrm>
              <a:off x="4222956" y="3656371"/>
              <a:ext cx="0" cy="1185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0E092C9-2F35-EC64-B945-3142E53846C9}"/>
                </a:ext>
              </a:extLst>
            </p:cNvPr>
            <p:cNvSpPr txBox="1"/>
            <p:nvPr/>
          </p:nvSpPr>
          <p:spPr>
            <a:xfrm>
              <a:off x="2951269" y="4860687"/>
              <a:ext cx="1799304" cy="354762"/>
            </a:xfrm>
            <a:prstGeom prst="rect">
              <a:avLst/>
            </a:prstGeom>
            <a:solidFill>
              <a:schemeClr val="bg1"/>
            </a:solidFill>
          </p:spPr>
          <p:txBody>
            <a:bodyPr wrap="square" rtlCol="0">
              <a:spAutoFit/>
            </a:bodyPr>
            <a:lstStyle/>
            <a:p>
              <a:r>
                <a:rPr lang="en-US" sz="1050" dirty="0"/>
                <a:t>FDR: Magnet Power Supply</a:t>
              </a:r>
            </a:p>
            <a:p>
              <a:r>
                <a:rPr lang="en-US" sz="1050" dirty="0">
                  <a:solidFill>
                    <a:srgbClr val="FF0000"/>
                  </a:solidFill>
                </a:rPr>
                <a:t>(poss. CD-3B scope)</a:t>
              </a:r>
              <a:br>
                <a:rPr lang="en-US" sz="1050" dirty="0"/>
              </a:br>
              <a:r>
                <a:rPr lang="en-US" sz="1050" dirty="0"/>
                <a:t>May 28</a:t>
              </a:r>
              <a:r>
                <a:rPr lang="en-US" sz="1050" baseline="30000" dirty="0"/>
                <a:t>th</a:t>
              </a:r>
              <a:r>
                <a:rPr lang="en-US" sz="1050" dirty="0"/>
                <a:t> </a:t>
              </a:r>
            </a:p>
          </p:txBody>
        </p:sp>
      </p:grpSp>
      <p:grpSp>
        <p:nvGrpSpPr>
          <p:cNvPr id="76" name="Group 75">
            <a:extLst>
              <a:ext uri="{FF2B5EF4-FFF2-40B4-BE49-F238E27FC236}">
                <a16:creationId xmlns:a16="http://schemas.microsoft.com/office/drawing/2014/main" id="{53C19394-1B7E-7D59-8480-FB03451A241F}"/>
              </a:ext>
            </a:extLst>
          </p:cNvPr>
          <p:cNvGrpSpPr/>
          <p:nvPr/>
        </p:nvGrpSpPr>
        <p:grpSpPr>
          <a:xfrm>
            <a:off x="9713159" y="1447222"/>
            <a:ext cx="1266104" cy="2216252"/>
            <a:chOff x="1902155" y="2496868"/>
            <a:chExt cx="787682" cy="1248636"/>
          </a:xfrm>
        </p:grpSpPr>
        <p:sp>
          <p:nvSpPr>
            <p:cNvPr id="77" name="TextBox 76">
              <a:extLst>
                <a:ext uri="{FF2B5EF4-FFF2-40B4-BE49-F238E27FC236}">
                  <a16:creationId xmlns:a16="http://schemas.microsoft.com/office/drawing/2014/main" id="{D89771D0-2167-D436-8671-DF7BB6120BA6}"/>
                </a:ext>
              </a:extLst>
            </p:cNvPr>
            <p:cNvSpPr txBox="1"/>
            <p:nvPr/>
          </p:nvSpPr>
          <p:spPr>
            <a:xfrm>
              <a:off x="1902155" y="2496868"/>
              <a:ext cx="787682" cy="325127"/>
            </a:xfrm>
            <a:prstGeom prst="rect">
              <a:avLst/>
            </a:prstGeom>
            <a:solidFill>
              <a:schemeClr val="bg1"/>
            </a:solidFill>
          </p:spPr>
          <p:txBody>
            <a:bodyPr wrap="square" rtlCol="0">
              <a:spAutoFit/>
            </a:bodyPr>
            <a:lstStyle/>
            <a:p>
              <a:r>
                <a:rPr lang="en-US" sz="1050" b="1" dirty="0" err="1">
                  <a:solidFill>
                    <a:schemeClr val="accent1"/>
                  </a:solidFill>
                </a:rPr>
                <a:t>ePIC</a:t>
              </a:r>
              <a:r>
                <a:rPr lang="en-US" sz="1050" b="1" dirty="0">
                  <a:solidFill>
                    <a:schemeClr val="accent1"/>
                  </a:solidFill>
                </a:rPr>
                <a:t> draft pre-TDR sections complete</a:t>
              </a:r>
              <a:br>
                <a:rPr lang="en-US" sz="1050" b="1" dirty="0">
                  <a:solidFill>
                    <a:schemeClr val="accent1"/>
                  </a:solidFill>
                </a:rPr>
              </a:br>
              <a:r>
                <a:rPr lang="en-US" sz="1050" b="1" dirty="0">
                  <a:solidFill>
                    <a:schemeClr val="accent1"/>
                  </a:solidFill>
                </a:rPr>
                <a:t>December 2024</a:t>
              </a:r>
            </a:p>
          </p:txBody>
        </p:sp>
        <p:cxnSp>
          <p:nvCxnSpPr>
            <p:cNvPr id="78" name="Straight Connector 77">
              <a:extLst>
                <a:ext uri="{FF2B5EF4-FFF2-40B4-BE49-F238E27FC236}">
                  <a16:creationId xmlns:a16="http://schemas.microsoft.com/office/drawing/2014/main" id="{085DC99E-30F7-838F-D33E-7CF8F1910F19}"/>
                </a:ext>
              </a:extLst>
            </p:cNvPr>
            <p:cNvCxnSpPr>
              <a:cxnSpLocks/>
            </p:cNvCxnSpPr>
            <p:nvPr/>
          </p:nvCxnSpPr>
          <p:spPr>
            <a:xfrm>
              <a:off x="2071062" y="2826421"/>
              <a:ext cx="4229" cy="919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91FFEF91-6927-079E-3AF1-1E1CE1387FC3}"/>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CF5D2347-6E2D-7D7F-06CE-0AA62136C004}"/>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BFC6238F-93F7-FD92-F68F-FCCB33DC950B}"/>
              </a:ext>
            </a:extLst>
          </p:cNvPr>
          <p:cNvSpPr>
            <a:spLocks noGrp="1"/>
          </p:cNvSpPr>
          <p:nvPr>
            <p:ph type="sldNum" sz="quarter" idx="12"/>
          </p:nvPr>
        </p:nvSpPr>
        <p:spPr/>
        <p:txBody>
          <a:bodyPr/>
          <a:lstStyle/>
          <a:p>
            <a:fld id="{588949A8-7CCD-4D90-AA9A-1451BFC6FB3A}" type="slidenum">
              <a:rPr lang="en-US" smtClean="0"/>
              <a:t>6</a:t>
            </a:fld>
            <a:endParaRPr lang="en-US"/>
          </a:p>
        </p:txBody>
      </p:sp>
      <p:grpSp>
        <p:nvGrpSpPr>
          <p:cNvPr id="57" name="Group 56">
            <a:extLst>
              <a:ext uri="{FF2B5EF4-FFF2-40B4-BE49-F238E27FC236}">
                <a16:creationId xmlns:a16="http://schemas.microsoft.com/office/drawing/2014/main" id="{A6144C77-C1A9-190A-DDF2-98E2F4B59E42}"/>
              </a:ext>
            </a:extLst>
          </p:cNvPr>
          <p:cNvGrpSpPr/>
          <p:nvPr/>
        </p:nvGrpSpPr>
        <p:grpSpPr>
          <a:xfrm>
            <a:off x="1756485" y="2354003"/>
            <a:ext cx="1626323" cy="1294272"/>
            <a:chOff x="1990761" y="2354003"/>
            <a:chExt cx="1626323" cy="1294272"/>
          </a:xfrm>
        </p:grpSpPr>
        <p:sp>
          <p:nvSpPr>
            <p:cNvPr id="61" name="TextBox 60">
              <a:extLst>
                <a:ext uri="{FF2B5EF4-FFF2-40B4-BE49-F238E27FC236}">
                  <a16:creationId xmlns:a16="http://schemas.microsoft.com/office/drawing/2014/main" id="{1A8EE3D7-DD9F-D2B1-A202-93283A822D62}"/>
                </a:ext>
              </a:extLst>
            </p:cNvPr>
            <p:cNvSpPr txBox="1"/>
            <p:nvPr/>
          </p:nvSpPr>
          <p:spPr>
            <a:xfrm>
              <a:off x="1990761" y="2354003"/>
              <a:ext cx="1626323" cy="577081"/>
            </a:xfrm>
            <a:prstGeom prst="rect">
              <a:avLst/>
            </a:prstGeom>
            <a:solidFill>
              <a:schemeClr val="bg1"/>
            </a:solidFill>
          </p:spPr>
          <p:txBody>
            <a:bodyPr wrap="square" rtlCol="0">
              <a:spAutoFit/>
            </a:bodyPr>
            <a:lstStyle/>
            <a:p>
              <a:r>
                <a:rPr lang="en-US" sz="1050" dirty="0" err="1"/>
                <a:t>ePIC</a:t>
              </a:r>
              <a:r>
                <a:rPr lang="en-US" sz="1050" dirty="0"/>
                <a:t> Software and Computing Meeting</a:t>
              </a:r>
              <a:br>
                <a:rPr lang="en-US" sz="1050" dirty="0"/>
              </a:br>
              <a:r>
                <a:rPr lang="en-US" sz="1050" dirty="0"/>
                <a:t> @ CERN– Apr 22-26</a:t>
              </a:r>
              <a:r>
                <a:rPr lang="en-US" sz="1050" baseline="30000" dirty="0"/>
                <a:t>th</a:t>
              </a:r>
              <a:r>
                <a:rPr lang="en-US" sz="1050" dirty="0"/>
                <a:t> </a:t>
              </a:r>
            </a:p>
          </p:txBody>
        </p:sp>
        <p:cxnSp>
          <p:nvCxnSpPr>
            <p:cNvPr id="65" name="Straight Connector 64">
              <a:extLst>
                <a:ext uri="{FF2B5EF4-FFF2-40B4-BE49-F238E27FC236}">
                  <a16:creationId xmlns:a16="http://schemas.microsoft.com/office/drawing/2014/main" id="{F57F4825-C18D-D7EB-575B-6B3718EE6098}"/>
                </a:ext>
              </a:extLst>
            </p:cNvPr>
            <p:cNvCxnSpPr>
              <a:cxnSpLocks/>
            </p:cNvCxnSpPr>
            <p:nvPr/>
          </p:nvCxnSpPr>
          <p:spPr>
            <a:xfrm>
              <a:off x="2966353" y="2911098"/>
              <a:ext cx="0" cy="737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FC2035C0-0CA2-6649-964C-C4E89BACC285}"/>
              </a:ext>
            </a:extLst>
          </p:cNvPr>
          <p:cNvGrpSpPr/>
          <p:nvPr/>
        </p:nvGrpSpPr>
        <p:grpSpPr>
          <a:xfrm>
            <a:off x="3462116" y="2082770"/>
            <a:ext cx="1556681" cy="1527593"/>
            <a:chOff x="1883493" y="2506854"/>
            <a:chExt cx="1556681" cy="1527593"/>
          </a:xfrm>
        </p:grpSpPr>
        <p:sp>
          <p:nvSpPr>
            <p:cNvPr id="73" name="TextBox 72">
              <a:extLst>
                <a:ext uri="{FF2B5EF4-FFF2-40B4-BE49-F238E27FC236}">
                  <a16:creationId xmlns:a16="http://schemas.microsoft.com/office/drawing/2014/main" id="{408CDA1D-800C-F5CF-19A4-A61C1521BD19}"/>
                </a:ext>
              </a:extLst>
            </p:cNvPr>
            <p:cNvSpPr txBox="1"/>
            <p:nvPr/>
          </p:nvSpPr>
          <p:spPr>
            <a:xfrm>
              <a:off x="1883493" y="2506854"/>
              <a:ext cx="1556681" cy="415498"/>
            </a:xfrm>
            <a:prstGeom prst="rect">
              <a:avLst/>
            </a:prstGeom>
            <a:solidFill>
              <a:schemeClr val="bg1"/>
            </a:solidFill>
          </p:spPr>
          <p:txBody>
            <a:bodyPr wrap="square" rtlCol="0">
              <a:spAutoFit/>
            </a:bodyPr>
            <a:lstStyle/>
            <a:p>
              <a:r>
                <a:rPr lang="en-US" sz="1050" dirty="0" err="1"/>
                <a:t>hpDIRC</a:t>
              </a:r>
              <a:r>
                <a:rPr lang="en-US" sz="1050" dirty="0"/>
                <a:t> Annual Meeting</a:t>
              </a:r>
              <a:br>
                <a:rPr lang="en-US" sz="1050" dirty="0"/>
              </a:br>
              <a:r>
                <a:rPr lang="en-US" sz="1050" dirty="0"/>
                <a:t>May 16-22</a:t>
              </a:r>
              <a:r>
                <a:rPr lang="en-US" sz="1050" baseline="30000" dirty="0"/>
                <a:t>nd</a:t>
              </a:r>
              <a:r>
                <a:rPr lang="en-US" sz="1050" dirty="0"/>
                <a:t>  </a:t>
              </a:r>
            </a:p>
          </p:txBody>
        </p:sp>
        <p:cxnSp>
          <p:nvCxnSpPr>
            <p:cNvPr id="75" name="Straight Connector 74">
              <a:extLst>
                <a:ext uri="{FF2B5EF4-FFF2-40B4-BE49-F238E27FC236}">
                  <a16:creationId xmlns:a16="http://schemas.microsoft.com/office/drawing/2014/main" id="{66905EFB-D3C5-421F-FB81-23B9DDC9BD46}"/>
                </a:ext>
              </a:extLst>
            </p:cNvPr>
            <p:cNvCxnSpPr>
              <a:cxnSpLocks/>
            </p:cNvCxnSpPr>
            <p:nvPr/>
          </p:nvCxnSpPr>
          <p:spPr>
            <a:xfrm>
              <a:off x="2046357" y="2896613"/>
              <a:ext cx="0" cy="1137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6F3BFDEC-04B5-21F8-CB9C-8EC5BAA98B34}"/>
              </a:ext>
            </a:extLst>
          </p:cNvPr>
          <p:cNvGrpSpPr/>
          <p:nvPr/>
        </p:nvGrpSpPr>
        <p:grpSpPr>
          <a:xfrm>
            <a:off x="4155899" y="2495600"/>
            <a:ext cx="1414076" cy="1114763"/>
            <a:chOff x="1902154" y="2496868"/>
            <a:chExt cx="1414076" cy="1114763"/>
          </a:xfrm>
        </p:grpSpPr>
        <p:cxnSp>
          <p:nvCxnSpPr>
            <p:cNvPr id="80" name="Straight Connector 79">
              <a:extLst>
                <a:ext uri="{FF2B5EF4-FFF2-40B4-BE49-F238E27FC236}">
                  <a16:creationId xmlns:a16="http://schemas.microsoft.com/office/drawing/2014/main" id="{A23F0118-56D4-BB59-067B-14625BAC3709}"/>
                </a:ext>
              </a:extLst>
            </p:cNvPr>
            <p:cNvCxnSpPr>
              <a:cxnSpLocks/>
            </p:cNvCxnSpPr>
            <p:nvPr/>
          </p:nvCxnSpPr>
          <p:spPr>
            <a:xfrm>
              <a:off x="2910369" y="2862004"/>
              <a:ext cx="0" cy="749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F3DDB3FD-CF31-229E-3BC9-604972CAF9DF}"/>
                </a:ext>
              </a:extLst>
            </p:cNvPr>
            <p:cNvSpPr txBox="1"/>
            <p:nvPr/>
          </p:nvSpPr>
          <p:spPr>
            <a:xfrm>
              <a:off x="1902154" y="2496868"/>
              <a:ext cx="1414076" cy="415498"/>
            </a:xfrm>
            <a:prstGeom prst="rect">
              <a:avLst/>
            </a:prstGeom>
            <a:solidFill>
              <a:schemeClr val="bg1"/>
            </a:solidFill>
          </p:spPr>
          <p:txBody>
            <a:bodyPr wrap="square" rtlCol="0">
              <a:spAutoFit/>
            </a:bodyPr>
            <a:lstStyle/>
            <a:p>
              <a:r>
                <a:rPr lang="en-US" sz="1050" dirty="0"/>
                <a:t>INFN </a:t>
              </a:r>
              <a:r>
                <a:rPr lang="en-US" sz="1050" dirty="0" err="1"/>
                <a:t>ePIC</a:t>
              </a:r>
              <a:r>
                <a:rPr lang="en-US" sz="1050" dirty="0"/>
                <a:t> Meeting</a:t>
              </a:r>
              <a:br>
                <a:rPr lang="en-US" sz="1050" dirty="0"/>
              </a:br>
              <a:r>
                <a:rPr lang="en-US" sz="1050" dirty="0"/>
                <a:t>June 27-28</a:t>
              </a:r>
              <a:r>
                <a:rPr lang="en-US" sz="1050" baseline="30000" dirty="0"/>
                <a:t>th</a:t>
              </a:r>
              <a:r>
                <a:rPr lang="en-US" sz="1050" dirty="0"/>
                <a:t> </a:t>
              </a:r>
            </a:p>
          </p:txBody>
        </p:sp>
      </p:grpSp>
      <p:grpSp>
        <p:nvGrpSpPr>
          <p:cNvPr id="82" name="Group 81">
            <a:extLst>
              <a:ext uri="{FF2B5EF4-FFF2-40B4-BE49-F238E27FC236}">
                <a16:creationId xmlns:a16="http://schemas.microsoft.com/office/drawing/2014/main" id="{A0801E16-2EA9-1880-2BC4-C27940031FB9}"/>
              </a:ext>
            </a:extLst>
          </p:cNvPr>
          <p:cNvGrpSpPr/>
          <p:nvPr/>
        </p:nvGrpSpPr>
        <p:grpSpPr>
          <a:xfrm>
            <a:off x="2528794" y="1979525"/>
            <a:ext cx="987393" cy="1632063"/>
            <a:chOff x="2528794" y="1979525"/>
            <a:chExt cx="987393" cy="1632063"/>
          </a:xfrm>
        </p:grpSpPr>
        <p:cxnSp>
          <p:nvCxnSpPr>
            <p:cNvPr id="85" name="Straight Connector 84">
              <a:extLst>
                <a:ext uri="{FF2B5EF4-FFF2-40B4-BE49-F238E27FC236}">
                  <a16:creationId xmlns:a16="http://schemas.microsoft.com/office/drawing/2014/main" id="{CE64A355-B53F-D766-6068-3E911849834A}"/>
                </a:ext>
              </a:extLst>
            </p:cNvPr>
            <p:cNvCxnSpPr>
              <a:cxnSpLocks/>
            </p:cNvCxnSpPr>
            <p:nvPr/>
          </p:nvCxnSpPr>
          <p:spPr>
            <a:xfrm>
              <a:off x="3382808" y="2210608"/>
              <a:ext cx="0" cy="14009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9E063B9-3E92-92C3-D042-FF2C401680F9}"/>
                </a:ext>
              </a:extLst>
            </p:cNvPr>
            <p:cNvSpPr txBox="1"/>
            <p:nvPr/>
          </p:nvSpPr>
          <p:spPr>
            <a:xfrm>
              <a:off x="2528794" y="1979525"/>
              <a:ext cx="987393" cy="415498"/>
            </a:xfrm>
            <a:prstGeom prst="rect">
              <a:avLst/>
            </a:prstGeom>
            <a:solidFill>
              <a:schemeClr val="bg1"/>
            </a:solidFill>
          </p:spPr>
          <p:txBody>
            <a:bodyPr wrap="square" rtlCol="0">
              <a:spAutoFit/>
            </a:bodyPr>
            <a:lstStyle/>
            <a:p>
              <a:r>
                <a:rPr lang="en-US" sz="1050" dirty="0"/>
                <a:t>BIC Workshop</a:t>
              </a:r>
              <a:br>
                <a:rPr lang="en-US" sz="1050" dirty="0"/>
              </a:br>
              <a:r>
                <a:rPr lang="en-US" sz="1050" dirty="0"/>
                <a:t>May 14-17</a:t>
              </a:r>
              <a:r>
                <a:rPr lang="en-US" sz="1050" baseline="30000" dirty="0"/>
                <a:t>th</a:t>
              </a:r>
              <a:r>
                <a:rPr lang="en-US" sz="1050" dirty="0"/>
                <a:t>   </a:t>
              </a:r>
            </a:p>
          </p:txBody>
        </p:sp>
      </p:grpSp>
      <p:sp>
        <p:nvSpPr>
          <p:cNvPr id="10" name="TextBox 9">
            <a:extLst>
              <a:ext uri="{FF2B5EF4-FFF2-40B4-BE49-F238E27FC236}">
                <a16:creationId xmlns:a16="http://schemas.microsoft.com/office/drawing/2014/main" id="{41CD08CB-2555-4F93-506D-06B0F13A55DA}"/>
              </a:ext>
            </a:extLst>
          </p:cNvPr>
          <p:cNvSpPr txBox="1"/>
          <p:nvPr/>
        </p:nvSpPr>
        <p:spPr>
          <a:xfrm>
            <a:off x="5569974" y="1937406"/>
            <a:ext cx="1337187" cy="923330"/>
          </a:xfrm>
          <a:prstGeom prst="rect">
            <a:avLst/>
          </a:prstGeom>
          <a:solidFill>
            <a:schemeClr val="bg1"/>
          </a:solidFill>
          <a:ln>
            <a:solidFill>
              <a:schemeClr val="accent1">
                <a:shade val="15000"/>
              </a:schemeClr>
            </a:solidFill>
          </a:ln>
        </p:spPr>
        <p:txBody>
          <a:bodyPr wrap="square" rtlCol="0">
            <a:spAutoFit/>
          </a:bodyPr>
          <a:lstStyle/>
          <a:p>
            <a:r>
              <a:rPr lang="en-US" dirty="0"/>
              <a:t>Lehigh Collab. Mtg. July 2024</a:t>
            </a:r>
          </a:p>
        </p:txBody>
      </p:sp>
    </p:spTree>
    <p:extLst>
      <p:ext uri="{BB962C8B-B14F-4D97-AF65-F5344CB8AC3E}">
        <p14:creationId xmlns:p14="http://schemas.microsoft.com/office/powerpoint/2010/main" val="1318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CCD5-7173-63ED-69FE-D3614755C3D6}"/>
              </a:ext>
            </a:extLst>
          </p:cNvPr>
          <p:cNvSpPr>
            <a:spLocks noGrp="1"/>
          </p:cNvSpPr>
          <p:nvPr>
            <p:ph type="title"/>
          </p:nvPr>
        </p:nvSpPr>
        <p:spPr>
          <a:xfrm>
            <a:off x="838200" y="365125"/>
            <a:ext cx="10515600" cy="854075"/>
          </a:xfrm>
        </p:spPr>
        <p:txBody>
          <a:bodyPr/>
          <a:lstStyle/>
          <a:p>
            <a:r>
              <a:rPr lang="en-US" b="1" dirty="0">
                <a:solidFill>
                  <a:schemeClr val="accent1"/>
                </a:solidFill>
              </a:rPr>
              <a:t>The Three Pillars of </a:t>
            </a:r>
            <a:r>
              <a:rPr lang="en-US" b="1" dirty="0" err="1">
                <a:solidFill>
                  <a:schemeClr val="accent1"/>
                </a:solidFill>
              </a:rPr>
              <a:t>ePIC</a:t>
            </a:r>
            <a:endParaRPr lang="en-US" b="1" dirty="0">
              <a:solidFill>
                <a:schemeClr val="accent1"/>
              </a:solidFill>
            </a:endParaRPr>
          </a:p>
        </p:txBody>
      </p:sp>
      <p:sp>
        <p:nvSpPr>
          <p:cNvPr id="6" name="Content Placeholder 5">
            <a:extLst>
              <a:ext uri="{FF2B5EF4-FFF2-40B4-BE49-F238E27FC236}">
                <a16:creationId xmlns:a16="http://schemas.microsoft.com/office/drawing/2014/main" id="{8AB8A565-A0D8-CB5A-FD10-AFAC7D8E4587}"/>
              </a:ext>
            </a:extLst>
          </p:cNvPr>
          <p:cNvSpPr>
            <a:spLocks noGrp="1"/>
          </p:cNvSpPr>
          <p:nvPr>
            <p:ph idx="1"/>
          </p:nvPr>
        </p:nvSpPr>
        <p:spPr>
          <a:xfrm>
            <a:off x="1317523" y="1232150"/>
            <a:ext cx="10036277" cy="5145857"/>
          </a:xfrm>
        </p:spPr>
        <p:txBody>
          <a:bodyPr>
            <a:normAutofit fontScale="85000" lnSpcReduction="20000"/>
          </a:bodyPr>
          <a:lstStyle/>
          <a:p>
            <a:r>
              <a:rPr lang="en-US" b="1" dirty="0"/>
              <a:t>Technical Coordination</a:t>
            </a:r>
          </a:p>
          <a:p>
            <a:pPr lvl="1"/>
            <a:r>
              <a:rPr lang="en-US" dirty="0"/>
              <a:t>Develop technical design of </a:t>
            </a:r>
            <a:r>
              <a:rPr lang="en-US" dirty="0" err="1"/>
              <a:t>ePIC</a:t>
            </a:r>
            <a:endParaRPr lang="en-US" dirty="0"/>
          </a:p>
          <a:p>
            <a:pPr lvl="1"/>
            <a:r>
              <a:rPr lang="en-US" dirty="0"/>
              <a:t>Support the </a:t>
            </a:r>
            <a:r>
              <a:rPr lang="en-US" dirty="0" err="1"/>
              <a:t>ePIC</a:t>
            </a:r>
            <a:r>
              <a:rPr lang="en-US" dirty="0"/>
              <a:t> TDR contributions</a:t>
            </a:r>
          </a:p>
          <a:p>
            <a:pPr lvl="1"/>
            <a:r>
              <a:rPr lang="en-US" dirty="0"/>
              <a:t>Facilitate technical communication with the EIC project</a:t>
            </a:r>
          </a:p>
          <a:p>
            <a:pPr marL="0" indent="0">
              <a:buNone/>
            </a:pPr>
            <a:endParaRPr lang="en-US" sz="2400" dirty="0"/>
          </a:p>
          <a:p>
            <a:pPr marL="0" indent="0">
              <a:buNone/>
            </a:pPr>
            <a:endParaRPr lang="en-US" sz="2400" dirty="0"/>
          </a:p>
          <a:p>
            <a:r>
              <a:rPr lang="en-US" b="1" i="0" u="none" strike="noStrike" dirty="0">
                <a:solidFill>
                  <a:srgbClr val="000000"/>
                </a:solidFill>
                <a:effectLst/>
              </a:rPr>
              <a:t>Software &amp; Computing Coordination</a:t>
            </a:r>
          </a:p>
          <a:p>
            <a:pPr lvl="1"/>
            <a:r>
              <a:rPr lang="en-US" b="0" i="0" u="none" strike="noStrike" dirty="0">
                <a:solidFill>
                  <a:srgbClr val="000000"/>
                </a:solidFill>
                <a:effectLst/>
              </a:rPr>
              <a:t>Software and simulation productions for TDR and beyond. </a:t>
            </a:r>
          </a:p>
          <a:p>
            <a:pPr lvl="1"/>
            <a:r>
              <a:rPr lang="en-US" b="0" i="0" u="none" strike="noStrike" dirty="0">
                <a:solidFill>
                  <a:srgbClr val="000000"/>
                </a:solidFill>
                <a:effectLst/>
              </a:rPr>
              <a:t>Onboarding via landing page and targeted tutorials.  </a:t>
            </a:r>
          </a:p>
          <a:p>
            <a:pPr lvl="1"/>
            <a:r>
              <a:rPr lang="en-US" b="0" i="0" u="none" strike="noStrike" dirty="0">
                <a:solidFill>
                  <a:srgbClr val="000000"/>
                </a:solidFill>
                <a:effectLst/>
              </a:rPr>
              <a:t>Development of </a:t>
            </a:r>
            <a:r>
              <a:rPr lang="en-US" b="0" i="0" u="none" strike="noStrike" dirty="0" err="1">
                <a:solidFill>
                  <a:srgbClr val="000000"/>
                </a:solidFill>
                <a:effectLst/>
              </a:rPr>
              <a:t>ePIC</a:t>
            </a:r>
            <a:r>
              <a:rPr lang="en-US" b="0" i="0" u="none" strike="noStrike" dirty="0">
                <a:solidFill>
                  <a:srgbClr val="000000"/>
                </a:solidFill>
                <a:effectLst/>
              </a:rPr>
              <a:t> Streaming Computing Model. </a:t>
            </a:r>
          </a:p>
          <a:p>
            <a:pPr marL="457200" lvl="1" indent="0">
              <a:buNone/>
            </a:pPr>
            <a:r>
              <a:rPr lang="en-US" b="0" i="0" u="none" strike="noStrike" dirty="0">
                <a:solidFill>
                  <a:srgbClr val="000000"/>
                </a:solidFill>
                <a:effectLst/>
              </a:rPr>
              <a:t> </a:t>
            </a:r>
            <a:r>
              <a:rPr lang="en-US" dirty="0"/>
              <a:t>	</a:t>
            </a:r>
          </a:p>
          <a:p>
            <a:pPr marL="457200" lvl="1" indent="0">
              <a:buNone/>
            </a:pPr>
            <a:endParaRPr lang="en-US" dirty="0"/>
          </a:p>
          <a:p>
            <a:r>
              <a:rPr lang="en-US" b="1" dirty="0"/>
              <a:t>Analysis Coordination</a:t>
            </a:r>
          </a:p>
          <a:p>
            <a:pPr lvl="1"/>
            <a:r>
              <a:rPr lang="en-US" dirty="0"/>
              <a:t>Organizing physics “benchmark” plots for the TDR</a:t>
            </a:r>
          </a:p>
          <a:p>
            <a:pPr lvl="1"/>
            <a:r>
              <a:rPr lang="en-US" dirty="0"/>
              <a:t>Sets priorities for reconstruction development in </a:t>
            </a:r>
            <a:br>
              <a:rPr lang="en-US" dirty="0"/>
            </a:br>
            <a:r>
              <a:rPr lang="en-US" dirty="0"/>
              <a:t>conjunction with Software and Computing</a:t>
            </a:r>
          </a:p>
        </p:txBody>
      </p:sp>
      <p:sp>
        <p:nvSpPr>
          <p:cNvPr id="3" name="Date Placeholder 2">
            <a:extLst>
              <a:ext uri="{FF2B5EF4-FFF2-40B4-BE49-F238E27FC236}">
                <a16:creationId xmlns:a16="http://schemas.microsoft.com/office/drawing/2014/main" id="{A84CA909-7EDD-962B-3F8E-4E29A292EF96}"/>
              </a:ext>
            </a:extLst>
          </p:cNvPr>
          <p:cNvSpPr>
            <a:spLocks noGrp="1"/>
          </p:cNvSpPr>
          <p:nvPr>
            <p:ph type="dt" sz="half" idx="10"/>
          </p:nvPr>
        </p:nvSpPr>
        <p:spPr/>
        <p:txBody>
          <a:bodyPr/>
          <a:lstStyle/>
          <a:p>
            <a:r>
              <a:rPr lang="en-US"/>
              <a:t>8/14/2024</a:t>
            </a:r>
          </a:p>
        </p:txBody>
      </p:sp>
      <p:sp>
        <p:nvSpPr>
          <p:cNvPr id="4" name="Footer Placeholder 3">
            <a:extLst>
              <a:ext uri="{FF2B5EF4-FFF2-40B4-BE49-F238E27FC236}">
                <a16:creationId xmlns:a16="http://schemas.microsoft.com/office/drawing/2014/main" id="{61CE93F5-AC02-9B55-5C14-704A7F17A04C}"/>
              </a:ext>
            </a:extLst>
          </p:cNvPr>
          <p:cNvSpPr>
            <a:spLocks noGrp="1"/>
          </p:cNvSpPr>
          <p:nvPr>
            <p:ph type="ftr" sz="quarter" idx="11"/>
          </p:nvPr>
        </p:nvSpPr>
        <p:spPr/>
        <p:txBody>
          <a:bodyPr/>
          <a:lstStyle/>
          <a:p>
            <a:r>
              <a:rPr lang="en-US"/>
              <a:t>CA Consortium Meeting - UC Davis</a:t>
            </a:r>
          </a:p>
        </p:txBody>
      </p:sp>
      <p:sp>
        <p:nvSpPr>
          <p:cNvPr id="5" name="Slide Number Placeholder 4">
            <a:extLst>
              <a:ext uri="{FF2B5EF4-FFF2-40B4-BE49-F238E27FC236}">
                <a16:creationId xmlns:a16="http://schemas.microsoft.com/office/drawing/2014/main" id="{A54204C0-EF2A-6313-DD0C-6C4C2AA058E7}"/>
              </a:ext>
            </a:extLst>
          </p:cNvPr>
          <p:cNvSpPr>
            <a:spLocks noGrp="1"/>
          </p:cNvSpPr>
          <p:nvPr>
            <p:ph type="sldNum" sz="quarter" idx="12"/>
          </p:nvPr>
        </p:nvSpPr>
        <p:spPr/>
        <p:txBody>
          <a:bodyPr/>
          <a:lstStyle/>
          <a:p>
            <a:fld id="{588949A8-7CCD-4D90-AA9A-1451BFC6FB3A}" type="slidenum">
              <a:rPr lang="en-US" smtClean="0"/>
              <a:t>7</a:t>
            </a:fld>
            <a:endParaRPr lang="en-US"/>
          </a:p>
        </p:txBody>
      </p:sp>
      <p:pic>
        <p:nvPicPr>
          <p:cNvPr id="7" name="Picture 6" descr="Logo&#10;&#10;Description automatically generated">
            <a:extLst>
              <a:ext uri="{FF2B5EF4-FFF2-40B4-BE49-F238E27FC236}">
                <a16:creationId xmlns:a16="http://schemas.microsoft.com/office/drawing/2014/main" id="{BD149AA3-4762-45A2-1CE1-8A3175FCED5E}"/>
              </a:ext>
            </a:extLst>
          </p:cNvPr>
          <p:cNvPicPr>
            <a:picLocks noChangeAspect="1"/>
          </p:cNvPicPr>
          <p:nvPr/>
        </p:nvPicPr>
        <p:blipFill>
          <a:blip r:embed="rId2"/>
          <a:stretch>
            <a:fillRect/>
          </a:stretch>
        </p:blipFill>
        <p:spPr>
          <a:xfrm>
            <a:off x="9809160" y="0"/>
            <a:ext cx="1894108" cy="1363447"/>
          </a:xfrm>
          <a:prstGeom prst="rect">
            <a:avLst/>
          </a:prstGeom>
        </p:spPr>
      </p:pic>
      <p:pic>
        <p:nvPicPr>
          <p:cNvPr id="8" name="Picture 2" descr="All About Types of Columns">
            <a:extLst>
              <a:ext uri="{FF2B5EF4-FFF2-40B4-BE49-F238E27FC236}">
                <a16:creationId xmlns:a16="http://schemas.microsoft.com/office/drawing/2014/main" id="{6D960D2A-962E-9805-8F83-567DD5B75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48" y="3011893"/>
            <a:ext cx="988168" cy="12336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l About Types of Columns">
            <a:extLst>
              <a:ext uri="{FF2B5EF4-FFF2-40B4-BE49-F238E27FC236}">
                <a16:creationId xmlns:a16="http://schemas.microsoft.com/office/drawing/2014/main" id="{BB72FEDF-8CE4-9E40-F215-48E8B14F4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48" y="1179779"/>
            <a:ext cx="988168" cy="12336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BA6D023-782E-E47D-1647-5824298D5C6F}"/>
              </a:ext>
            </a:extLst>
          </p:cNvPr>
          <p:cNvSpPr txBox="1"/>
          <p:nvPr/>
        </p:nvSpPr>
        <p:spPr>
          <a:xfrm>
            <a:off x="8718905" y="4961120"/>
            <a:ext cx="2526587" cy="646331"/>
          </a:xfrm>
          <a:prstGeom prst="rect">
            <a:avLst/>
          </a:prstGeom>
          <a:noFill/>
          <a:ln>
            <a:noFill/>
          </a:ln>
        </p:spPr>
        <p:txBody>
          <a:bodyPr wrap="square" rtlCol="0">
            <a:spAutoFit/>
          </a:bodyPr>
          <a:lstStyle/>
          <a:p>
            <a:pPr algn="ctr"/>
            <a:r>
              <a:rPr lang="en-US" b="1" dirty="0" err="1"/>
              <a:t>Rosi</a:t>
            </a:r>
            <a:r>
              <a:rPr lang="en-US" b="1" dirty="0"/>
              <a:t> Reed</a:t>
            </a:r>
          </a:p>
          <a:p>
            <a:pPr algn="ctr"/>
            <a:r>
              <a:rPr lang="en-US" b="1" dirty="0"/>
              <a:t>Salvatore Fazio</a:t>
            </a:r>
          </a:p>
        </p:txBody>
      </p:sp>
      <p:sp>
        <p:nvSpPr>
          <p:cNvPr id="17" name="TextBox 16">
            <a:extLst>
              <a:ext uri="{FF2B5EF4-FFF2-40B4-BE49-F238E27FC236}">
                <a16:creationId xmlns:a16="http://schemas.microsoft.com/office/drawing/2014/main" id="{4908BA16-2FCA-8D31-0338-A38C6927FA97}"/>
              </a:ext>
            </a:extLst>
          </p:cNvPr>
          <p:cNvSpPr txBox="1"/>
          <p:nvPr/>
        </p:nvSpPr>
        <p:spPr>
          <a:xfrm>
            <a:off x="8718904" y="3115487"/>
            <a:ext cx="2526587" cy="1200329"/>
          </a:xfrm>
          <a:prstGeom prst="rect">
            <a:avLst/>
          </a:prstGeom>
          <a:noFill/>
          <a:ln>
            <a:noFill/>
          </a:ln>
        </p:spPr>
        <p:txBody>
          <a:bodyPr wrap="square" rtlCol="0">
            <a:spAutoFit/>
          </a:bodyPr>
          <a:lstStyle/>
          <a:p>
            <a:pPr algn="ctr"/>
            <a:r>
              <a:rPr lang="en-US" b="1" dirty="0"/>
              <a:t>Markus Diefenthaler</a:t>
            </a:r>
          </a:p>
          <a:p>
            <a:pPr algn="ctr"/>
            <a:r>
              <a:rPr lang="en-US" dirty="0" err="1"/>
              <a:t>Wouter</a:t>
            </a:r>
            <a:r>
              <a:rPr lang="en-US" dirty="0"/>
              <a:t> </a:t>
            </a:r>
            <a:r>
              <a:rPr lang="en-US" dirty="0" err="1"/>
              <a:t>Deconinck</a:t>
            </a:r>
            <a:endParaRPr lang="en-US" dirty="0"/>
          </a:p>
          <a:p>
            <a:pPr algn="ctr"/>
            <a:r>
              <a:rPr lang="en-US" dirty="0"/>
              <a:t>Dmitry </a:t>
            </a:r>
            <a:r>
              <a:rPr lang="en-US" dirty="0" err="1"/>
              <a:t>Kalinkin</a:t>
            </a:r>
            <a:endParaRPr lang="en-US" dirty="0"/>
          </a:p>
          <a:p>
            <a:pPr algn="ctr"/>
            <a:r>
              <a:rPr lang="en-US" dirty="0"/>
              <a:t>Torre </a:t>
            </a:r>
            <a:r>
              <a:rPr lang="en-US" dirty="0" err="1"/>
              <a:t>Wenaus</a:t>
            </a:r>
            <a:endParaRPr lang="en-US" dirty="0"/>
          </a:p>
        </p:txBody>
      </p:sp>
      <p:sp>
        <p:nvSpPr>
          <p:cNvPr id="18" name="TextBox 17">
            <a:extLst>
              <a:ext uri="{FF2B5EF4-FFF2-40B4-BE49-F238E27FC236}">
                <a16:creationId xmlns:a16="http://schemas.microsoft.com/office/drawing/2014/main" id="{36CBC1DE-8C3A-FA19-0907-A2E15A1ED1C3}"/>
              </a:ext>
            </a:extLst>
          </p:cNvPr>
          <p:cNvSpPr txBox="1"/>
          <p:nvPr/>
        </p:nvSpPr>
        <p:spPr>
          <a:xfrm>
            <a:off x="8718904" y="1264339"/>
            <a:ext cx="2526587" cy="1200329"/>
          </a:xfrm>
          <a:prstGeom prst="rect">
            <a:avLst/>
          </a:prstGeom>
          <a:noFill/>
          <a:ln>
            <a:noFill/>
          </a:ln>
        </p:spPr>
        <p:txBody>
          <a:bodyPr wrap="square" rtlCol="0">
            <a:spAutoFit/>
          </a:bodyPr>
          <a:lstStyle/>
          <a:p>
            <a:pPr algn="ctr"/>
            <a:r>
              <a:rPr lang="en-US" b="1" dirty="0"/>
              <a:t>Silvia Dalla Torre</a:t>
            </a:r>
          </a:p>
          <a:p>
            <a:pPr algn="ctr"/>
            <a:r>
              <a:rPr lang="en-US" dirty="0"/>
              <a:t>Prakhar Garg</a:t>
            </a:r>
          </a:p>
          <a:p>
            <a:pPr algn="ctr"/>
            <a:r>
              <a:rPr lang="en-US" dirty="0"/>
              <a:t>Oskar </a:t>
            </a:r>
            <a:r>
              <a:rPr lang="en-US" dirty="0" err="1"/>
              <a:t>Hartbrich</a:t>
            </a:r>
            <a:endParaRPr lang="en-US" dirty="0"/>
          </a:p>
          <a:p>
            <a:pPr algn="ctr"/>
            <a:r>
              <a:rPr lang="en-US" dirty="0"/>
              <a:t>Matt </a:t>
            </a:r>
            <a:r>
              <a:rPr lang="en-US" dirty="0" err="1"/>
              <a:t>Posik</a:t>
            </a:r>
            <a:endParaRPr lang="en-US" dirty="0"/>
          </a:p>
        </p:txBody>
      </p:sp>
      <p:pic>
        <p:nvPicPr>
          <p:cNvPr id="9" name="Picture 2" descr="All About Types of Columns">
            <a:extLst>
              <a:ext uri="{FF2B5EF4-FFF2-40B4-BE49-F238E27FC236}">
                <a16:creationId xmlns:a16="http://schemas.microsoft.com/office/drawing/2014/main" id="{262F0836-6C4C-FF50-8ADF-E77F3061C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48" y="4790720"/>
            <a:ext cx="988168" cy="123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38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C5F8-37FE-D5E8-0262-7CFDD737678D}"/>
              </a:ext>
            </a:extLst>
          </p:cNvPr>
          <p:cNvSpPr>
            <a:spLocks noGrp="1"/>
          </p:cNvSpPr>
          <p:nvPr>
            <p:ph type="title"/>
          </p:nvPr>
        </p:nvSpPr>
        <p:spPr/>
        <p:txBody>
          <a:bodyPr/>
          <a:lstStyle/>
          <a:p>
            <a:r>
              <a:rPr lang="en-US" b="1" dirty="0">
                <a:solidFill>
                  <a:schemeClr val="accent1"/>
                </a:solidFill>
              </a:rPr>
              <a:t>TDR/Publication Timeline</a:t>
            </a:r>
          </a:p>
        </p:txBody>
      </p:sp>
      <p:sp>
        <p:nvSpPr>
          <p:cNvPr id="7" name="Arrow: Chevron 6">
            <a:extLst>
              <a:ext uri="{FF2B5EF4-FFF2-40B4-BE49-F238E27FC236}">
                <a16:creationId xmlns:a16="http://schemas.microsoft.com/office/drawing/2014/main" id="{70D71E44-8A66-BA0E-B26D-7A4A92F6EFF0}"/>
              </a:ext>
            </a:extLst>
          </p:cNvPr>
          <p:cNvSpPr/>
          <p:nvPr/>
        </p:nvSpPr>
        <p:spPr>
          <a:xfrm>
            <a:off x="6514021" y="3179596"/>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E534E5A4-0AD6-BE9B-469F-E2507FC93E26}"/>
              </a:ext>
            </a:extLst>
          </p:cNvPr>
          <p:cNvSpPr/>
          <p:nvPr/>
        </p:nvSpPr>
        <p:spPr>
          <a:xfrm>
            <a:off x="6699308" y="235122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049BB174-D2B0-8996-F1F0-E9EE5EEA0428}"/>
              </a:ext>
            </a:extLst>
          </p:cNvPr>
          <p:cNvSpPr/>
          <p:nvPr/>
        </p:nvSpPr>
        <p:spPr>
          <a:xfrm>
            <a:off x="522689" y="2374508"/>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F0B6B331-3383-9706-2D8A-E9CC670FCB48}"/>
              </a:ext>
            </a:extLst>
          </p:cNvPr>
          <p:cNvSpPr/>
          <p:nvPr/>
        </p:nvSpPr>
        <p:spPr>
          <a:xfrm>
            <a:off x="1996310" y="2374508"/>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Chevron 10">
            <a:extLst>
              <a:ext uri="{FF2B5EF4-FFF2-40B4-BE49-F238E27FC236}">
                <a16:creationId xmlns:a16="http://schemas.microsoft.com/office/drawing/2014/main" id="{C8959A3B-A54C-D692-CECC-C15591DE2CE0}"/>
              </a:ext>
            </a:extLst>
          </p:cNvPr>
          <p:cNvSpPr/>
          <p:nvPr/>
        </p:nvSpPr>
        <p:spPr>
          <a:xfrm>
            <a:off x="3145164" y="3108318"/>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5C73D2FB-824E-1700-E496-3FA8FE447368}"/>
              </a:ext>
            </a:extLst>
          </p:cNvPr>
          <p:cNvSpPr/>
          <p:nvPr/>
        </p:nvSpPr>
        <p:spPr>
          <a:xfrm>
            <a:off x="4905637" y="2368227"/>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22E8F44-FE77-DDCD-00F8-8FDB4FED8301}"/>
              </a:ext>
            </a:extLst>
          </p:cNvPr>
          <p:cNvSpPr txBox="1"/>
          <p:nvPr/>
        </p:nvSpPr>
        <p:spPr>
          <a:xfrm>
            <a:off x="1124047" y="2426361"/>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4" name="TextBox 13">
            <a:extLst>
              <a:ext uri="{FF2B5EF4-FFF2-40B4-BE49-F238E27FC236}">
                <a16:creationId xmlns:a16="http://schemas.microsoft.com/office/drawing/2014/main" id="{875F99E3-C595-F5BA-F24B-54F711B871EC}"/>
              </a:ext>
            </a:extLst>
          </p:cNvPr>
          <p:cNvSpPr txBox="1"/>
          <p:nvPr/>
        </p:nvSpPr>
        <p:spPr>
          <a:xfrm>
            <a:off x="2415735" y="2544321"/>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5" name="TextBox 14">
            <a:extLst>
              <a:ext uri="{FF2B5EF4-FFF2-40B4-BE49-F238E27FC236}">
                <a16:creationId xmlns:a16="http://schemas.microsoft.com/office/drawing/2014/main" id="{6D0638EA-DEEE-CB1A-DEC7-2B5BD67EF79D}"/>
              </a:ext>
            </a:extLst>
          </p:cNvPr>
          <p:cNvSpPr txBox="1"/>
          <p:nvPr/>
        </p:nvSpPr>
        <p:spPr>
          <a:xfrm>
            <a:off x="3716673" y="3221348"/>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6" name="TextBox 15">
            <a:extLst>
              <a:ext uri="{FF2B5EF4-FFF2-40B4-BE49-F238E27FC236}">
                <a16:creationId xmlns:a16="http://schemas.microsoft.com/office/drawing/2014/main" id="{B0F2D03B-D638-D8C7-48DF-90CB30B62C2B}"/>
              </a:ext>
            </a:extLst>
          </p:cNvPr>
          <p:cNvSpPr txBox="1"/>
          <p:nvPr/>
        </p:nvSpPr>
        <p:spPr>
          <a:xfrm>
            <a:off x="5421713" y="2551099"/>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17" name="TextBox 16">
            <a:extLst>
              <a:ext uri="{FF2B5EF4-FFF2-40B4-BE49-F238E27FC236}">
                <a16:creationId xmlns:a16="http://schemas.microsoft.com/office/drawing/2014/main" id="{D3BFEB34-095B-BB63-5EF5-53BA3E9C08DB}"/>
              </a:ext>
            </a:extLst>
          </p:cNvPr>
          <p:cNvSpPr txBox="1"/>
          <p:nvPr/>
        </p:nvSpPr>
        <p:spPr>
          <a:xfrm>
            <a:off x="7800593" y="3231449"/>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18" name="Group 17">
            <a:extLst>
              <a:ext uri="{FF2B5EF4-FFF2-40B4-BE49-F238E27FC236}">
                <a16:creationId xmlns:a16="http://schemas.microsoft.com/office/drawing/2014/main" id="{FEA4504C-EC60-14E8-EA2F-3FC7219AA8CC}"/>
              </a:ext>
            </a:extLst>
          </p:cNvPr>
          <p:cNvGrpSpPr/>
          <p:nvPr/>
        </p:nvGrpSpPr>
        <p:grpSpPr>
          <a:xfrm>
            <a:off x="1332935" y="3367408"/>
            <a:ext cx="1199925" cy="590641"/>
            <a:chOff x="2381475" y="5248468"/>
            <a:chExt cx="1199925" cy="616433"/>
          </a:xfrm>
        </p:grpSpPr>
        <p:sp>
          <p:nvSpPr>
            <p:cNvPr id="19" name="TextBox 18">
              <a:extLst>
                <a:ext uri="{FF2B5EF4-FFF2-40B4-BE49-F238E27FC236}">
                  <a16:creationId xmlns:a16="http://schemas.microsoft.com/office/drawing/2014/main" id="{F9E7A487-98D5-A4CB-417B-C1951DE94156}"/>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20" name="Straight Arrow Connector 19">
              <a:extLst>
                <a:ext uri="{FF2B5EF4-FFF2-40B4-BE49-F238E27FC236}">
                  <a16:creationId xmlns:a16="http://schemas.microsoft.com/office/drawing/2014/main" id="{AE2947B0-7F27-5554-BC07-EED10AA3C5E2}"/>
                </a:ext>
              </a:extLst>
            </p:cNvPr>
            <p:cNvCxnSpPr>
              <a:cxnSpLocks/>
              <a:stCxn id="19"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C7EF337-B363-520E-F833-2C215AAA5FDC}"/>
              </a:ext>
            </a:extLst>
          </p:cNvPr>
          <p:cNvSpPr txBox="1"/>
          <p:nvPr/>
        </p:nvSpPr>
        <p:spPr>
          <a:xfrm>
            <a:off x="6254408" y="4113077"/>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2" name="Group 21">
            <a:extLst>
              <a:ext uri="{FF2B5EF4-FFF2-40B4-BE49-F238E27FC236}">
                <a16:creationId xmlns:a16="http://schemas.microsoft.com/office/drawing/2014/main" id="{83850983-E0B3-4B74-274A-DC26A777E35A}"/>
              </a:ext>
            </a:extLst>
          </p:cNvPr>
          <p:cNvGrpSpPr/>
          <p:nvPr/>
        </p:nvGrpSpPr>
        <p:grpSpPr>
          <a:xfrm>
            <a:off x="4643454" y="3712929"/>
            <a:ext cx="1270727" cy="611717"/>
            <a:chOff x="5270332" y="4997622"/>
            <a:chExt cx="1270727" cy="638430"/>
          </a:xfrm>
        </p:grpSpPr>
        <p:sp>
          <p:nvSpPr>
            <p:cNvPr id="23" name="TextBox 22">
              <a:extLst>
                <a:ext uri="{FF2B5EF4-FFF2-40B4-BE49-F238E27FC236}">
                  <a16:creationId xmlns:a16="http://schemas.microsoft.com/office/drawing/2014/main" id="{430BFA5F-0BED-F43D-8C23-9C2F1E81FBF3}"/>
                </a:ext>
              </a:extLst>
            </p:cNvPr>
            <p:cNvSpPr txBox="1"/>
            <p:nvPr/>
          </p:nvSpPr>
          <p:spPr>
            <a:xfrm>
              <a:off x="5270332" y="5282714"/>
              <a:ext cx="1270727"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a:t>
              </a:r>
              <a:r>
                <a:rPr lang="en-US" sz="1600">
                  <a:solidFill>
                    <a:prstClr val="black"/>
                  </a:solidFill>
                  <a:latin typeface="Arial" panose="020B0604020202020204" pitchFamily="34" charset="0"/>
                  <a:cs typeface="Arial" panose="020B0604020202020204" pitchFamily="34" charset="0"/>
                </a:rPr>
                <a:t>Oct.</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cxnSp>
          <p:nvCxnSpPr>
            <p:cNvPr id="24" name="Straight Arrow Connector 23">
              <a:extLst>
                <a:ext uri="{FF2B5EF4-FFF2-40B4-BE49-F238E27FC236}">
                  <a16:creationId xmlns:a16="http://schemas.microsoft.com/office/drawing/2014/main" id="{C1CD225D-7670-459F-1047-34FB3D551F5D}"/>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9DA7CFA-776C-FF6A-CF2B-047C0F5BC32F}"/>
              </a:ext>
            </a:extLst>
          </p:cNvPr>
          <p:cNvGrpSpPr/>
          <p:nvPr/>
        </p:nvGrpSpPr>
        <p:grpSpPr>
          <a:xfrm>
            <a:off x="2947102" y="3712932"/>
            <a:ext cx="1199925" cy="590641"/>
            <a:chOff x="2381475" y="5248468"/>
            <a:chExt cx="1199925" cy="616433"/>
          </a:xfrm>
        </p:grpSpPr>
        <p:sp>
          <p:nvSpPr>
            <p:cNvPr id="26" name="TextBox 25">
              <a:extLst>
                <a:ext uri="{FF2B5EF4-FFF2-40B4-BE49-F238E27FC236}">
                  <a16:creationId xmlns:a16="http://schemas.microsoft.com/office/drawing/2014/main" id="{8EA0F7FE-F853-85B4-E637-AC23786E5EB2}"/>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7" name="Straight Arrow Connector 26">
              <a:extLst>
                <a:ext uri="{FF2B5EF4-FFF2-40B4-BE49-F238E27FC236}">
                  <a16:creationId xmlns:a16="http://schemas.microsoft.com/office/drawing/2014/main" id="{AC517A2B-270F-F44D-B7D9-242CE5761BA0}"/>
                </a:ext>
              </a:extLst>
            </p:cNvPr>
            <p:cNvCxnSpPr>
              <a:cxnSpLocks/>
              <a:stCxn id="26"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Arrow: Chevron 27">
            <a:extLst>
              <a:ext uri="{FF2B5EF4-FFF2-40B4-BE49-F238E27FC236}">
                <a16:creationId xmlns:a16="http://schemas.microsoft.com/office/drawing/2014/main" id="{E6C004F2-A65D-CF6A-4639-B07C677C7EF8}"/>
              </a:ext>
            </a:extLst>
          </p:cNvPr>
          <p:cNvSpPr/>
          <p:nvPr/>
        </p:nvSpPr>
        <p:spPr>
          <a:xfrm>
            <a:off x="8503673" y="2357528"/>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F3A9223D-6B8E-4B58-2737-A5A7030B9D4A}"/>
              </a:ext>
            </a:extLst>
          </p:cNvPr>
          <p:cNvGrpSpPr/>
          <p:nvPr/>
        </p:nvGrpSpPr>
        <p:grpSpPr>
          <a:xfrm>
            <a:off x="9039803" y="3874442"/>
            <a:ext cx="1654594" cy="574523"/>
            <a:chOff x="7314830" y="5112567"/>
            <a:chExt cx="1312835" cy="599611"/>
          </a:xfrm>
        </p:grpSpPr>
        <p:sp>
          <p:nvSpPr>
            <p:cNvPr id="30" name="TextBox 29">
              <a:extLst>
                <a:ext uri="{FF2B5EF4-FFF2-40B4-BE49-F238E27FC236}">
                  <a16:creationId xmlns:a16="http://schemas.microsoft.com/office/drawing/2014/main" id="{2C1B57D4-9E16-B824-1F06-C84D7C3D21F3}"/>
                </a:ext>
              </a:extLst>
            </p:cNvPr>
            <p:cNvSpPr txBox="1"/>
            <p:nvPr/>
          </p:nvSpPr>
          <p:spPr>
            <a:xfrm>
              <a:off x="7314830" y="5358840"/>
              <a:ext cx="1312835"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2025</a:t>
              </a:r>
            </a:p>
          </p:txBody>
        </p:sp>
        <p:cxnSp>
          <p:nvCxnSpPr>
            <p:cNvPr id="31" name="Straight Arrow Connector 30">
              <a:extLst>
                <a:ext uri="{FF2B5EF4-FFF2-40B4-BE49-F238E27FC236}">
                  <a16:creationId xmlns:a16="http://schemas.microsoft.com/office/drawing/2014/main" id="{23D1C662-600E-2E72-2803-AC005D018EB5}"/>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7B42A53-22CC-CF82-4FDC-258FF599162C}"/>
              </a:ext>
            </a:extLst>
          </p:cNvPr>
          <p:cNvSpPr txBox="1"/>
          <p:nvPr/>
        </p:nvSpPr>
        <p:spPr>
          <a:xfrm>
            <a:off x="8945980" y="2486354"/>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33" name="Straight Arrow Connector 32">
            <a:extLst>
              <a:ext uri="{FF2B5EF4-FFF2-40B4-BE49-F238E27FC236}">
                <a16:creationId xmlns:a16="http://schemas.microsoft.com/office/drawing/2014/main" id="{A20B463B-E030-3F34-B57E-6CA2EB9278E0}"/>
              </a:ext>
            </a:extLst>
          </p:cNvPr>
          <p:cNvCxnSpPr/>
          <p:nvPr/>
        </p:nvCxnSpPr>
        <p:spPr>
          <a:xfrm>
            <a:off x="7322453" y="2807495"/>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73D396-775E-57CF-AB04-69D2689181B2}"/>
              </a:ext>
            </a:extLst>
          </p:cNvPr>
          <p:cNvCxnSpPr>
            <a:stCxn id="21" idx="0"/>
          </p:cNvCxnSpPr>
          <p:nvPr/>
        </p:nvCxnSpPr>
        <p:spPr>
          <a:xfrm flipV="1">
            <a:off x="6857710" y="3189776"/>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599A098-1421-0D06-C05D-ED4689D0446A}"/>
              </a:ext>
            </a:extLst>
          </p:cNvPr>
          <p:cNvSpPr/>
          <p:nvPr/>
        </p:nvSpPr>
        <p:spPr>
          <a:xfrm>
            <a:off x="5153102" y="2360722"/>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1F85291-D0DD-974A-000D-3543AC3E08F0}"/>
              </a:ext>
            </a:extLst>
          </p:cNvPr>
          <p:cNvGrpSpPr/>
          <p:nvPr/>
        </p:nvGrpSpPr>
        <p:grpSpPr>
          <a:xfrm>
            <a:off x="2877750" y="3898375"/>
            <a:ext cx="5424011" cy="2049287"/>
            <a:chOff x="2726853" y="3887211"/>
            <a:chExt cx="5424011" cy="2049287"/>
          </a:xfrm>
        </p:grpSpPr>
        <p:sp>
          <p:nvSpPr>
            <p:cNvPr id="36" name="TextBox 35">
              <a:extLst>
                <a:ext uri="{FF2B5EF4-FFF2-40B4-BE49-F238E27FC236}">
                  <a16:creationId xmlns:a16="http://schemas.microsoft.com/office/drawing/2014/main" id="{26A52F6F-0473-D120-8A41-E7E9A5F4EB0B}"/>
                </a:ext>
              </a:extLst>
            </p:cNvPr>
            <p:cNvSpPr txBox="1"/>
            <p:nvPr/>
          </p:nvSpPr>
          <p:spPr>
            <a:xfrm>
              <a:off x="2726853" y="5013168"/>
              <a:ext cx="5424011" cy="923330"/>
            </a:xfrm>
            <a:prstGeom prst="rect">
              <a:avLst/>
            </a:prstGeom>
            <a:noFill/>
            <a:ln>
              <a:solidFill>
                <a:schemeClr val="tx1"/>
              </a:solidFill>
            </a:ln>
          </p:spPr>
          <p:txBody>
            <a:bodyPr wrap="square" rtlCol="0">
              <a:spAutoFit/>
            </a:bodyPr>
            <a:lstStyle/>
            <a:p>
              <a:r>
                <a:rPr lang="en-US" u="sng" dirty="0"/>
                <a:t>Putting the tools in place: </a:t>
              </a:r>
            </a:p>
            <a:p>
              <a:pPr marL="285750" indent="-285750">
                <a:buFont typeface="Arial" panose="020B0604020202020204" pitchFamily="34" charset="0"/>
                <a:buChar char="•"/>
              </a:pPr>
              <a:r>
                <a:rPr lang="en-US" dirty="0"/>
                <a:t>Overleaf/</a:t>
              </a:r>
              <a:r>
                <a:rPr lang="en-US" dirty="0" err="1"/>
                <a:t>Github</a:t>
              </a:r>
              <a:r>
                <a:rPr lang="en-US" dirty="0"/>
                <a:t> for TDR </a:t>
              </a:r>
            </a:p>
            <a:p>
              <a:pPr marL="285750" indent="-285750">
                <a:buFont typeface="Arial" panose="020B0604020202020204" pitchFamily="34" charset="0"/>
                <a:buChar char="•"/>
              </a:pPr>
              <a:r>
                <a:rPr lang="en-US" dirty="0"/>
                <a:t>Zenodo.org selected as document database solution</a:t>
              </a:r>
            </a:p>
          </p:txBody>
        </p:sp>
        <p:cxnSp>
          <p:nvCxnSpPr>
            <p:cNvPr id="38" name="Straight Arrow Connector 37">
              <a:extLst>
                <a:ext uri="{FF2B5EF4-FFF2-40B4-BE49-F238E27FC236}">
                  <a16:creationId xmlns:a16="http://schemas.microsoft.com/office/drawing/2014/main" id="{7DC89559-8AFF-F412-E65D-08D3A02B6540}"/>
                </a:ext>
              </a:extLst>
            </p:cNvPr>
            <p:cNvCxnSpPr/>
            <p:nvPr/>
          </p:nvCxnSpPr>
          <p:spPr>
            <a:xfrm flipV="1">
              <a:off x="4261981" y="3887211"/>
              <a:ext cx="0" cy="1109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descr="A blue and white logo&#10;&#10;Description automatically generated">
            <a:extLst>
              <a:ext uri="{FF2B5EF4-FFF2-40B4-BE49-F238E27FC236}">
                <a16:creationId xmlns:a16="http://schemas.microsoft.com/office/drawing/2014/main" id="{5A1EDBF7-82E6-6EE0-0BB6-E19643E253DE}"/>
              </a:ext>
            </a:extLst>
          </p:cNvPr>
          <p:cNvPicPr>
            <a:picLocks noChangeAspect="1"/>
          </p:cNvPicPr>
          <p:nvPr/>
        </p:nvPicPr>
        <p:blipFill>
          <a:blip r:embed="rId2"/>
          <a:stretch>
            <a:fillRect/>
          </a:stretch>
        </p:blipFill>
        <p:spPr>
          <a:xfrm>
            <a:off x="3145164" y="5591653"/>
            <a:ext cx="819046" cy="305407"/>
          </a:xfrm>
          <a:prstGeom prst="rect">
            <a:avLst/>
          </a:prstGeom>
        </p:spPr>
      </p:pic>
      <p:pic>
        <p:nvPicPr>
          <p:cNvPr id="2050" name="Picture 2" descr="Download Check Mark, Tick Mark, Check. Royalty-Free Vector Graphic - Pixabay">
            <a:extLst>
              <a:ext uri="{FF2B5EF4-FFF2-40B4-BE49-F238E27FC236}">
                <a16:creationId xmlns:a16="http://schemas.microsoft.com/office/drawing/2014/main" id="{E9F4C7E1-D8BF-3F5E-8AF6-736452980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327" y="5284737"/>
            <a:ext cx="286845" cy="281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wnload Check Mark, Tick Mark, Check. Royalty-Free Vector Graphic - Pixabay">
            <a:extLst>
              <a:ext uri="{FF2B5EF4-FFF2-40B4-BE49-F238E27FC236}">
                <a16:creationId xmlns:a16="http://schemas.microsoft.com/office/drawing/2014/main" id="{28800F17-5E2C-E52C-47CC-788BA4BBA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326" y="5583069"/>
            <a:ext cx="286845" cy="2814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69CAE4-3299-50E0-075D-D6337848CC65}"/>
              </a:ext>
            </a:extLst>
          </p:cNvPr>
          <p:cNvSpPr txBox="1"/>
          <p:nvPr/>
        </p:nvSpPr>
        <p:spPr>
          <a:xfrm>
            <a:off x="1935892" y="1482811"/>
            <a:ext cx="6960973" cy="369332"/>
          </a:xfrm>
          <a:prstGeom prst="rect">
            <a:avLst/>
          </a:prstGeom>
          <a:noFill/>
        </p:spPr>
        <p:txBody>
          <a:bodyPr wrap="square" rtlCol="0">
            <a:spAutoFit/>
          </a:bodyPr>
          <a:lstStyle/>
          <a:p>
            <a:r>
              <a:rPr lang="en-US" dirty="0"/>
              <a:t>Executing the plan from the Jan. 2024 Collaboration Meeting: </a:t>
            </a:r>
          </a:p>
        </p:txBody>
      </p:sp>
      <p:sp>
        <p:nvSpPr>
          <p:cNvPr id="4" name="Date Placeholder 3">
            <a:extLst>
              <a:ext uri="{FF2B5EF4-FFF2-40B4-BE49-F238E27FC236}">
                <a16:creationId xmlns:a16="http://schemas.microsoft.com/office/drawing/2014/main" id="{122A3690-19EE-6AA3-E43B-1BF2C0CF6489}"/>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6CAF6D46-7987-D3DD-7A85-AB73504C7861}"/>
              </a:ext>
            </a:extLst>
          </p:cNvPr>
          <p:cNvSpPr>
            <a:spLocks noGrp="1"/>
          </p:cNvSpPr>
          <p:nvPr>
            <p:ph type="ftr" sz="quarter" idx="11"/>
          </p:nvPr>
        </p:nvSpPr>
        <p:spPr/>
        <p:txBody>
          <a:bodyPr/>
          <a:lstStyle/>
          <a:p>
            <a:r>
              <a:rPr lang="en-US"/>
              <a:t>CA Consortium Meeting - UC Davis</a:t>
            </a:r>
          </a:p>
        </p:txBody>
      </p:sp>
      <p:sp>
        <p:nvSpPr>
          <p:cNvPr id="41" name="Slide Number Placeholder 40">
            <a:extLst>
              <a:ext uri="{FF2B5EF4-FFF2-40B4-BE49-F238E27FC236}">
                <a16:creationId xmlns:a16="http://schemas.microsoft.com/office/drawing/2014/main" id="{48D6652D-4315-C8AB-D112-28DE53821F5E}"/>
              </a:ext>
            </a:extLst>
          </p:cNvPr>
          <p:cNvSpPr>
            <a:spLocks noGrp="1"/>
          </p:cNvSpPr>
          <p:nvPr>
            <p:ph type="sldNum" sz="quarter" idx="12"/>
          </p:nvPr>
        </p:nvSpPr>
        <p:spPr/>
        <p:txBody>
          <a:bodyPr/>
          <a:lstStyle/>
          <a:p>
            <a:fld id="{588949A8-7CCD-4D90-AA9A-1451BFC6FB3A}" type="slidenum">
              <a:rPr lang="en-US" smtClean="0"/>
              <a:t>8</a:t>
            </a:fld>
            <a:endParaRPr lang="en-US"/>
          </a:p>
        </p:txBody>
      </p:sp>
    </p:spTree>
    <p:extLst>
      <p:ext uri="{BB962C8B-B14F-4D97-AF65-F5344CB8AC3E}">
        <p14:creationId xmlns:p14="http://schemas.microsoft.com/office/powerpoint/2010/main" val="369599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419A-70BB-4D17-14DE-2387BB825F53}"/>
              </a:ext>
            </a:extLst>
          </p:cNvPr>
          <p:cNvSpPr>
            <a:spLocks noGrp="1"/>
          </p:cNvSpPr>
          <p:nvPr>
            <p:ph type="title"/>
          </p:nvPr>
        </p:nvSpPr>
        <p:spPr/>
        <p:txBody>
          <a:bodyPr/>
          <a:lstStyle/>
          <a:p>
            <a:r>
              <a:rPr lang="en-US" b="1" dirty="0">
                <a:solidFill>
                  <a:schemeClr val="accent1"/>
                </a:solidFill>
              </a:rPr>
              <a:t>EIC Project Strategy Workshop</a:t>
            </a:r>
          </a:p>
        </p:txBody>
      </p:sp>
      <p:sp>
        <p:nvSpPr>
          <p:cNvPr id="4" name="Date Placeholder 3">
            <a:extLst>
              <a:ext uri="{FF2B5EF4-FFF2-40B4-BE49-F238E27FC236}">
                <a16:creationId xmlns:a16="http://schemas.microsoft.com/office/drawing/2014/main" id="{F39B9A06-FAE7-3D03-8C09-02CA82A38EBB}"/>
              </a:ext>
            </a:extLst>
          </p:cNvPr>
          <p:cNvSpPr>
            <a:spLocks noGrp="1"/>
          </p:cNvSpPr>
          <p:nvPr>
            <p:ph type="dt" sz="half" idx="10"/>
          </p:nvPr>
        </p:nvSpPr>
        <p:spPr/>
        <p:txBody>
          <a:bodyPr/>
          <a:lstStyle/>
          <a:p>
            <a:r>
              <a:rPr lang="en-US"/>
              <a:t>8/14/2024</a:t>
            </a:r>
          </a:p>
        </p:txBody>
      </p:sp>
      <p:sp>
        <p:nvSpPr>
          <p:cNvPr id="5" name="Footer Placeholder 4">
            <a:extLst>
              <a:ext uri="{FF2B5EF4-FFF2-40B4-BE49-F238E27FC236}">
                <a16:creationId xmlns:a16="http://schemas.microsoft.com/office/drawing/2014/main" id="{322CA348-58CB-A1F0-1885-AD5618C28DC9}"/>
              </a:ext>
            </a:extLst>
          </p:cNvPr>
          <p:cNvSpPr>
            <a:spLocks noGrp="1"/>
          </p:cNvSpPr>
          <p:nvPr>
            <p:ph type="ftr" sz="quarter" idx="11"/>
          </p:nvPr>
        </p:nvSpPr>
        <p:spPr/>
        <p:txBody>
          <a:bodyPr/>
          <a:lstStyle/>
          <a:p>
            <a:r>
              <a:rPr lang="en-US"/>
              <a:t>CA Consortium Meeting - UC Davis</a:t>
            </a:r>
          </a:p>
        </p:txBody>
      </p:sp>
      <p:sp>
        <p:nvSpPr>
          <p:cNvPr id="6" name="Slide Number Placeholder 5">
            <a:extLst>
              <a:ext uri="{FF2B5EF4-FFF2-40B4-BE49-F238E27FC236}">
                <a16:creationId xmlns:a16="http://schemas.microsoft.com/office/drawing/2014/main" id="{6CAA25B9-87B7-17B4-F6B6-D916EB239F04}"/>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7" name="TextBox 6">
            <a:extLst>
              <a:ext uri="{FF2B5EF4-FFF2-40B4-BE49-F238E27FC236}">
                <a16:creationId xmlns:a16="http://schemas.microsoft.com/office/drawing/2014/main" id="{E50AF9F0-5713-D932-657E-943B2A3DF6D5}"/>
              </a:ext>
            </a:extLst>
          </p:cNvPr>
          <p:cNvSpPr txBox="1"/>
          <p:nvPr/>
        </p:nvSpPr>
        <p:spPr>
          <a:xfrm>
            <a:off x="383823" y="1690688"/>
            <a:ext cx="3917243" cy="3970318"/>
          </a:xfrm>
          <a:prstGeom prst="rect">
            <a:avLst/>
          </a:prstGeom>
          <a:noFill/>
        </p:spPr>
        <p:txBody>
          <a:bodyPr wrap="square" rtlCol="0">
            <a:spAutoFit/>
          </a:bodyPr>
          <a:lstStyle/>
          <a:p>
            <a:pPr algn="l"/>
            <a:r>
              <a:rPr lang="en-US" b="0" i="0" dirty="0">
                <a:solidFill>
                  <a:srgbClr val="212121"/>
                </a:solidFill>
                <a:effectLst/>
                <a:latin typeface="Cambria" panose="02040503050406030204" pitchFamily="18" charset="0"/>
              </a:rPr>
              <a:t>The purpose of the Workshop is to engage stakeholders in the development of plans for delivering the EIC project scope and performance and to consider lessons from other large projects.</a:t>
            </a:r>
          </a:p>
          <a:p>
            <a:pPr algn="l"/>
            <a:endParaRPr lang="en-US" b="0" i="0" dirty="0">
              <a:solidFill>
                <a:srgbClr val="777777"/>
              </a:solidFill>
              <a:effectLst/>
              <a:latin typeface="Roboto" panose="02000000000000000000" pitchFamily="2" charset="0"/>
            </a:endParaRPr>
          </a:p>
          <a:p>
            <a:pPr algn="l"/>
            <a:r>
              <a:rPr lang="en-US" b="0" i="0" dirty="0">
                <a:solidFill>
                  <a:srgbClr val="212121"/>
                </a:solidFill>
                <a:effectLst/>
                <a:latin typeface="Cambria" panose="02040503050406030204" pitchFamily="18" charset="0"/>
              </a:rPr>
              <a:t>There will be a Director’s Review of the EIC Project on October 22-24, 2024, and a DOE Independent Project Review on January 7-9, 2025.  The August Workshop will help us prepare for these important reviews.</a:t>
            </a:r>
            <a:endParaRPr lang="en-US" b="0" i="0" dirty="0">
              <a:solidFill>
                <a:srgbClr val="777777"/>
              </a:solidFill>
              <a:effectLst/>
              <a:latin typeface="Roboto" panose="02000000000000000000" pitchFamily="2" charset="0"/>
            </a:endParaRPr>
          </a:p>
          <a:p>
            <a:endParaRPr lang="en-US" dirty="0"/>
          </a:p>
        </p:txBody>
      </p:sp>
      <p:sp>
        <p:nvSpPr>
          <p:cNvPr id="8" name="TextBox 7">
            <a:extLst>
              <a:ext uri="{FF2B5EF4-FFF2-40B4-BE49-F238E27FC236}">
                <a16:creationId xmlns:a16="http://schemas.microsoft.com/office/drawing/2014/main" id="{5D319862-9D3E-BF46-2218-83086FF50C8D}"/>
              </a:ext>
            </a:extLst>
          </p:cNvPr>
          <p:cNvSpPr txBox="1"/>
          <p:nvPr/>
        </p:nvSpPr>
        <p:spPr>
          <a:xfrm>
            <a:off x="135466" y="5575076"/>
            <a:ext cx="5475112" cy="646331"/>
          </a:xfrm>
          <a:prstGeom prst="rect">
            <a:avLst/>
          </a:prstGeom>
          <a:noFill/>
        </p:spPr>
        <p:txBody>
          <a:bodyPr wrap="square" rtlCol="0">
            <a:spAutoFit/>
          </a:bodyPr>
          <a:lstStyle/>
          <a:p>
            <a:r>
              <a:rPr lang="en-US" dirty="0"/>
              <a:t>Sylvia and I will present on </a:t>
            </a:r>
            <a:br>
              <a:rPr lang="en-US" dirty="0"/>
            </a:br>
            <a:r>
              <a:rPr lang="en-US" b="1" dirty="0"/>
              <a:t>“</a:t>
            </a:r>
            <a:r>
              <a:rPr lang="en-US" b="1" dirty="0" err="1"/>
              <a:t>ePIC</a:t>
            </a:r>
            <a:r>
              <a:rPr lang="en-US" b="1" dirty="0"/>
              <a:t> Collaboration Plans in Support of Early Science”</a:t>
            </a:r>
            <a:r>
              <a:rPr lang="en-US" dirty="0"/>
              <a:t> </a:t>
            </a:r>
          </a:p>
        </p:txBody>
      </p:sp>
      <p:pic>
        <p:nvPicPr>
          <p:cNvPr id="9" name="Picture 8" descr="A black and white text on a white background&#10;&#10;Description automatically generated">
            <a:extLst>
              <a:ext uri="{FF2B5EF4-FFF2-40B4-BE49-F238E27FC236}">
                <a16:creationId xmlns:a16="http://schemas.microsoft.com/office/drawing/2014/main" id="{CC284741-F7EA-5AEA-27AB-DA12570A51D3}"/>
              </a:ext>
            </a:extLst>
          </p:cNvPr>
          <p:cNvPicPr>
            <a:picLocks noChangeAspect="1"/>
          </p:cNvPicPr>
          <p:nvPr/>
        </p:nvPicPr>
        <p:blipFill>
          <a:blip r:embed="rId2"/>
          <a:stretch>
            <a:fillRect/>
          </a:stretch>
        </p:blipFill>
        <p:spPr>
          <a:xfrm>
            <a:off x="4755443" y="1597167"/>
            <a:ext cx="6513185" cy="3663666"/>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screenshot of a computer program&#10;&#10;Description automatically generated">
            <a:extLst>
              <a:ext uri="{FF2B5EF4-FFF2-40B4-BE49-F238E27FC236}">
                <a16:creationId xmlns:a16="http://schemas.microsoft.com/office/drawing/2014/main" id="{CBCECAA3-8FA7-2C67-BD72-AB407C72705A}"/>
              </a:ext>
            </a:extLst>
          </p:cNvPr>
          <p:cNvPicPr>
            <a:picLocks noChangeAspect="1"/>
          </p:cNvPicPr>
          <p:nvPr/>
        </p:nvPicPr>
        <p:blipFill>
          <a:blip r:embed="rId3"/>
          <a:stretch>
            <a:fillRect/>
          </a:stretch>
        </p:blipFill>
        <p:spPr>
          <a:xfrm>
            <a:off x="5610578" y="2653387"/>
            <a:ext cx="6343146" cy="3568020"/>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1C4667EE-929E-E1D3-BE86-4A81D59C45CD}"/>
              </a:ext>
            </a:extLst>
          </p:cNvPr>
          <p:cNvSpPr txBox="1"/>
          <p:nvPr/>
        </p:nvSpPr>
        <p:spPr>
          <a:xfrm>
            <a:off x="8157582" y="833959"/>
            <a:ext cx="3796142" cy="369332"/>
          </a:xfrm>
          <a:prstGeom prst="rect">
            <a:avLst/>
          </a:prstGeom>
          <a:noFill/>
        </p:spPr>
        <p:txBody>
          <a:bodyPr wrap="square" rtlCol="0">
            <a:spAutoFit/>
          </a:bodyPr>
          <a:lstStyle/>
          <a:p>
            <a:r>
              <a:rPr lang="en-US" dirty="0"/>
              <a:t>From Jim </a:t>
            </a:r>
            <a:r>
              <a:rPr lang="en-US" dirty="0" err="1"/>
              <a:t>Yeck’s</a:t>
            </a:r>
            <a:r>
              <a:rPr lang="en-US" dirty="0"/>
              <a:t> recent EICUG report</a:t>
            </a:r>
          </a:p>
        </p:txBody>
      </p:sp>
    </p:spTree>
    <p:extLst>
      <p:ext uri="{BB962C8B-B14F-4D97-AF65-F5344CB8AC3E}">
        <p14:creationId xmlns:p14="http://schemas.microsoft.com/office/powerpoint/2010/main" val="17518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4155</TotalTime>
  <Words>3249</Words>
  <Application>Microsoft Office PowerPoint</Application>
  <PresentationFormat>Widescreen</PresentationFormat>
  <Paragraphs>570</Paragraphs>
  <Slides>34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Cambria</vt:lpstr>
      <vt:lpstr>Noto Sans Symbols</vt:lpstr>
      <vt:lpstr>Roboto</vt:lpstr>
      <vt:lpstr>Source Sans Pro</vt:lpstr>
      <vt:lpstr>Symbol</vt:lpstr>
      <vt:lpstr>Times New Roman</vt:lpstr>
      <vt:lpstr>Office Theme</vt:lpstr>
      <vt:lpstr>News from the  ePIC Collaboration</vt:lpstr>
      <vt:lpstr>The Collaboration Pursues the Science</vt:lpstr>
      <vt:lpstr>By the numbers…</vt:lpstr>
      <vt:lpstr>The             Collaboration</vt:lpstr>
      <vt:lpstr>From there to here 2024…</vt:lpstr>
      <vt:lpstr>From there to here 2024…to 2025</vt:lpstr>
      <vt:lpstr>The Three Pillars of ePIC</vt:lpstr>
      <vt:lpstr>TDR/Publication Timeline</vt:lpstr>
      <vt:lpstr>EIC Project Strategy Workshop</vt:lpstr>
      <vt:lpstr>EIC “Host” Lab User Experience Workshop</vt:lpstr>
      <vt:lpstr>DAC R&amp;D Meeting:  August 28-29th </vt:lpstr>
      <vt:lpstr>Early Physics with ePIC</vt:lpstr>
      <vt:lpstr>ePIC Early Physics Workshop and Discussion</vt:lpstr>
      <vt:lpstr>Important Meetings w/in ePIC</vt:lpstr>
      <vt:lpstr>ePIC Tracking Detectors</vt:lpstr>
      <vt:lpstr>Calorimetry</vt:lpstr>
      <vt:lpstr>Far-Forward and Far-Backward Detectors</vt:lpstr>
      <vt:lpstr>Physics with </vt:lpstr>
      <vt:lpstr>Lots of other activity as well…</vt:lpstr>
      <vt:lpstr>Software Tutorial Series</vt:lpstr>
      <vt:lpstr>Challenges</vt:lpstr>
      <vt:lpstr>Summary</vt:lpstr>
      <vt:lpstr>PowerPoint Presentation</vt:lpstr>
      <vt:lpstr>Particle ID</vt:lpstr>
      <vt:lpstr>ePIC Resources</vt:lpstr>
      <vt:lpstr>EICUG Membership</vt:lpstr>
      <vt:lpstr>Upcoming Notable Events…</vt:lpstr>
      <vt:lpstr>Collaborative Tools Development</vt:lpstr>
      <vt:lpstr>ePIC Collaboration Structure </vt:lpstr>
      <vt:lpstr>ePIC Working Group Structure</vt:lpstr>
      <vt:lpstr>ePIC DSC Structure</vt:lpstr>
      <vt:lpstr>ePIC Website Progress</vt:lpstr>
      <vt:lpstr>ePIC Committees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1390</cp:revision>
  <dcterms:created xsi:type="dcterms:W3CDTF">2023-04-13T13:35:08Z</dcterms:created>
  <dcterms:modified xsi:type="dcterms:W3CDTF">2024-08-13T16:49:44Z</dcterms:modified>
</cp:coreProperties>
</file>