
<file path=[Content_Types].xml><?xml version="1.0" encoding="utf-8"?>
<Types xmlns="http://schemas.openxmlformats.org/package/2006/content-types">
  <Default Extension="jp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626" r:id="rId2"/>
    <p:sldId id="617" r:id="rId3"/>
    <p:sldId id="648" r:id="rId4"/>
    <p:sldId id="618" r:id="rId5"/>
    <p:sldId id="643" r:id="rId6"/>
    <p:sldId id="634" r:id="rId7"/>
    <p:sldId id="645" r:id="rId8"/>
    <p:sldId id="646" r:id="rId9"/>
    <p:sldId id="644" r:id="rId10"/>
    <p:sldId id="630" r:id="rId11"/>
    <p:sldId id="642" r:id="rId12"/>
    <p:sldId id="647" r:id="rId13"/>
    <p:sldId id="636" r:id="rId14"/>
  </p:sldIdLst>
  <p:sldSz cx="9144000" cy="5715000" type="screen16x10"/>
  <p:notesSz cx="7099300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宋体" pitchFamily="4" charset="-122"/>
        <a:cs typeface="宋体" pitchFamily="4" charset="-122"/>
      </a:defRPr>
    </a:lvl1pPr>
    <a:lvl2pPr marL="404419" indent="-3815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宋体" pitchFamily="4" charset="-122"/>
        <a:cs typeface="宋体" pitchFamily="4" charset="-122"/>
      </a:defRPr>
    </a:lvl2pPr>
    <a:lvl3pPr marL="812652" indent="-8012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宋体" pitchFamily="4" charset="-122"/>
        <a:cs typeface="宋体" pitchFamily="4" charset="-122"/>
      </a:defRPr>
    </a:lvl3pPr>
    <a:lvl4pPr marL="1220886" indent="-1220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宋体" pitchFamily="4" charset="-122"/>
        <a:cs typeface="宋体" pitchFamily="4" charset="-122"/>
      </a:defRPr>
    </a:lvl4pPr>
    <a:lvl5pPr marL="1629120" indent="-16405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宋体" pitchFamily="4" charset="-122"/>
        <a:cs typeface="宋体" pitchFamily="4" charset="-122"/>
      </a:defRPr>
    </a:lvl5pPr>
    <a:lvl6pPr marL="1831328" algn="l" defTabSz="366265" rtl="0" eaLnBrk="1" latinLnBrk="0" hangingPunct="1">
      <a:defRPr kern="1200">
        <a:solidFill>
          <a:schemeClr val="tx1"/>
        </a:solidFill>
        <a:latin typeface="Arial" pitchFamily="4" charset="0"/>
        <a:ea typeface="宋体" pitchFamily="4" charset="-122"/>
        <a:cs typeface="宋体" pitchFamily="4" charset="-122"/>
      </a:defRPr>
    </a:lvl6pPr>
    <a:lvl7pPr marL="2197595" algn="l" defTabSz="366265" rtl="0" eaLnBrk="1" latinLnBrk="0" hangingPunct="1">
      <a:defRPr kern="1200">
        <a:solidFill>
          <a:schemeClr val="tx1"/>
        </a:solidFill>
        <a:latin typeface="Arial" pitchFamily="4" charset="0"/>
        <a:ea typeface="宋体" pitchFamily="4" charset="-122"/>
        <a:cs typeface="宋体" pitchFamily="4" charset="-122"/>
      </a:defRPr>
    </a:lvl7pPr>
    <a:lvl8pPr marL="2563861" algn="l" defTabSz="366265" rtl="0" eaLnBrk="1" latinLnBrk="0" hangingPunct="1">
      <a:defRPr kern="1200">
        <a:solidFill>
          <a:schemeClr val="tx1"/>
        </a:solidFill>
        <a:latin typeface="Arial" pitchFamily="4" charset="0"/>
        <a:ea typeface="宋体" pitchFamily="4" charset="-122"/>
        <a:cs typeface="宋体" pitchFamily="4" charset="-122"/>
      </a:defRPr>
    </a:lvl8pPr>
    <a:lvl9pPr marL="2930126" algn="l" defTabSz="366265" rtl="0" eaLnBrk="1" latinLnBrk="0" hangingPunct="1">
      <a:defRPr kern="1200">
        <a:solidFill>
          <a:schemeClr val="tx1"/>
        </a:solidFill>
        <a:latin typeface="Arial" pitchFamily="4" charset="0"/>
        <a:ea typeface="宋体" pitchFamily="4" charset="-122"/>
        <a:cs typeface="宋体" pitchFamily="4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432FF"/>
    <a:srgbClr val="FF0000"/>
    <a:srgbClr val="FFFF00"/>
    <a:srgbClr val="003300"/>
    <a:srgbClr val="0033CC"/>
    <a:srgbClr val="A50021"/>
    <a:srgbClr val="0066FF"/>
    <a:srgbClr val="EB2FDE"/>
    <a:srgbClr val="4377D3"/>
    <a:srgbClr val="2BFF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9"/>
    <p:restoredTop sz="94789"/>
  </p:normalViewPr>
  <p:slideViewPr>
    <p:cSldViewPr>
      <p:cViewPr varScale="1">
        <p:scale>
          <a:sx n="140" d="100"/>
          <a:sy n="140" d="100"/>
        </p:scale>
        <p:origin x="968" y="11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8"/>
    </p:cViewPr>
  </p:sorterViewPr>
  <p:notesViewPr>
    <p:cSldViewPr>
      <p:cViewPr varScale="1">
        <p:scale>
          <a:sx n="78" d="100"/>
          <a:sy n="78" d="100"/>
        </p:scale>
        <p:origin x="-3112" y="-128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ea typeface="宋体" charset="-122"/>
                <a:cs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ea typeface="宋体" charset="-122"/>
                <a:cs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ea typeface="宋体" charset="-122"/>
                <a:cs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ea typeface="宋体" charset="-122"/>
                <a:cs typeface="宋体" charset="-122"/>
              </a:defRPr>
            </a:lvl1pPr>
          </a:lstStyle>
          <a:p>
            <a:pPr>
              <a:defRPr/>
            </a:pPr>
            <a:fld id="{214E7763-684A-5F48-B917-A58A261DD44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ea typeface="宋体" charset="-122"/>
                <a:cs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ea typeface="宋体" charset="-122"/>
                <a:cs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79425" y="768350"/>
            <a:ext cx="614045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67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ea typeface="宋体" charset="-122"/>
                <a:cs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7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ea typeface="宋体" charset="-122"/>
                <a:cs typeface="宋体" charset="-122"/>
              </a:defRPr>
            </a:lvl1pPr>
          </a:lstStyle>
          <a:p>
            <a:pPr>
              <a:defRPr/>
            </a:pPr>
            <a:fld id="{E9CE0272-73D9-384F-A495-2E265BB311F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042" kern="1200">
        <a:solidFill>
          <a:schemeClr val="tx1"/>
        </a:solidFill>
        <a:latin typeface="Arial" pitchFamily="34" charset="0"/>
        <a:ea typeface="宋体" pitchFamily="2" charset="-122"/>
        <a:cs typeface="宋体" charset="-122"/>
      </a:defRPr>
    </a:lvl1pPr>
    <a:lvl2pPr marL="404419" algn="l" rtl="0" eaLnBrk="0" fontAlgn="base" hangingPunct="0">
      <a:spcBef>
        <a:spcPct val="30000"/>
      </a:spcBef>
      <a:spcAft>
        <a:spcPct val="0"/>
      </a:spcAft>
      <a:defRPr sz="1042" kern="1200">
        <a:solidFill>
          <a:schemeClr val="tx1"/>
        </a:solidFill>
        <a:latin typeface="Arial" pitchFamily="34" charset="0"/>
        <a:ea typeface="宋体" pitchFamily="2" charset="-122"/>
        <a:cs typeface="宋体" charset="-122"/>
      </a:defRPr>
    </a:lvl2pPr>
    <a:lvl3pPr marL="812652" algn="l" rtl="0" eaLnBrk="0" fontAlgn="base" hangingPunct="0">
      <a:spcBef>
        <a:spcPct val="30000"/>
      </a:spcBef>
      <a:spcAft>
        <a:spcPct val="0"/>
      </a:spcAft>
      <a:defRPr sz="1042" kern="1200">
        <a:solidFill>
          <a:schemeClr val="tx1"/>
        </a:solidFill>
        <a:latin typeface="Arial" pitchFamily="34" charset="0"/>
        <a:ea typeface="宋体" pitchFamily="2" charset="-122"/>
        <a:cs typeface="宋体" charset="-122"/>
      </a:defRPr>
    </a:lvl3pPr>
    <a:lvl4pPr marL="1220886" algn="l" rtl="0" eaLnBrk="0" fontAlgn="base" hangingPunct="0">
      <a:spcBef>
        <a:spcPct val="30000"/>
      </a:spcBef>
      <a:spcAft>
        <a:spcPct val="0"/>
      </a:spcAft>
      <a:defRPr sz="1042" kern="1200">
        <a:solidFill>
          <a:schemeClr val="tx1"/>
        </a:solidFill>
        <a:latin typeface="Arial" pitchFamily="34" charset="0"/>
        <a:ea typeface="宋体" pitchFamily="2" charset="-122"/>
        <a:cs typeface="宋体" charset="-122"/>
      </a:defRPr>
    </a:lvl4pPr>
    <a:lvl5pPr marL="1629120" algn="l" rtl="0" eaLnBrk="0" fontAlgn="base" hangingPunct="0">
      <a:spcBef>
        <a:spcPct val="30000"/>
      </a:spcBef>
      <a:spcAft>
        <a:spcPct val="0"/>
      </a:spcAft>
      <a:defRPr sz="1042" kern="1200">
        <a:solidFill>
          <a:schemeClr val="tx1"/>
        </a:solidFill>
        <a:latin typeface="Arial" pitchFamily="34" charset="0"/>
        <a:ea typeface="宋体" pitchFamily="2" charset="-122"/>
        <a:cs typeface="宋体" charset="-122"/>
      </a:defRPr>
    </a:lvl5pPr>
    <a:lvl6pPr marL="2039752" algn="l" defTabSz="815900" rtl="0" eaLnBrk="1" latinLnBrk="0" hangingPunct="1">
      <a:defRPr sz="1042" kern="1200">
        <a:solidFill>
          <a:schemeClr val="tx1"/>
        </a:solidFill>
        <a:latin typeface="+mn-lt"/>
        <a:ea typeface="+mn-ea"/>
        <a:cs typeface="+mn-cs"/>
      </a:defRPr>
    </a:lvl6pPr>
    <a:lvl7pPr marL="2447700" algn="l" defTabSz="815900" rtl="0" eaLnBrk="1" latinLnBrk="0" hangingPunct="1">
      <a:defRPr sz="1042" kern="1200">
        <a:solidFill>
          <a:schemeClr val="tx1"/>
        </a:solidFill>
        <a:latin typeface="+mn-lt"/>
        <a:ea typeface="+mn-ea"/>
        <a:cs typeface="+mn-cs"/>
      </a:defRPr>
    </a:lvl7pPr>
    <a:lvl8pPr marL="2855652" algn="l" defTabSz="815900" rtl="0" eaLnBrk="1" latinLnBrk="0" hangingPunct="1">
      <a:defRPr sz="1042" kern="1200">
        <a:solidFill>
          <a:schemeClr val="tx1"/>
        </a:solidFill>
        <a:latin typeface="+mn-lt"/>
        <a:ea typeface="+mn-ea"/>
        <a:cs typeface="+mn-cs"/>
      </a:defRPr>
    </a:lvl8pPr>
    <a:lvl9pPr marL="3263600" algn="l" defTabSz="815900" rtl="0" eaLnBrk="1" latinLnBrk="0" hangingPunct="1">
      <a:defRPr sz="104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image" Target="../media/image1.pd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d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1457615" y="896472"/>
            <a:ext cx="6300932" cy="31517"/>
          </a:xfrm>
          <a:prstGeom prst="rect">
            <a:avLst/>
          </a:prstGeom>
          <a:solidFill>
            <a:srgbClr val="0066FF"/>
          </a:solidFill>
          <a:ln w="25400">
            <a:solidFill>
              <a:srgbClr val="0066FF"/>
            </a:solidFill>
            <a:miter lim="800000"/>
            <a:headEnd/>
            <a:tailEnd/>
          </a:ln>
        </p:spPr>
      </p:pic>
      <p:pic>
        <p:nvPicPr>
          <p:cNvPr id="5" name="Picture 6" descr="1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1454730" y="5343807"/>
            <a:ext cx="6248977" cy="6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 userDrawn="1"/>
        </p:nvSpPr>
        <p:spPr bwMode="auto">
          <a:xfrm>
            <a:off x="6488546" y="5397500"/>
            <a:ext cx="946246" cy="349050"/>
          </a:xfrm>
          <a:prstGeom prst="rect">
            <a:avLst/>
          </a:prstGeom>
          <a:noFill/>
          <a:ln w="12700">
            <a:noFill/>
            <a:miter lim="800000"/>
            <a:headEnd type="none" w="lg" len="lg"/>
            <a:tailEnd type="none" w="med" len="lg"/>
          </a:ln>
          <a:effectLst/>
        </p:spPr>
        <p:txBody>
          <a:bodyPr wrap="none" lIns="101835" tIns="50917" rIns="101835" bIns="50917"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en-US" altLang="zh-CN" sz="1600" dirty="0">
                <a:solidFill>
                  <a:srgbClr val="0033CC"/>
                </a:solidFill>
                <a:latin typeface="Arial" charset="0"/>
                <a:ea typeface="Arial" charset="0"/>
                <a:cs typeface="Arial" charset="0"/>
              </a:rPr>
              <a:t>X. Dong</a:t>
            </a:r>
          </a:p>
        </p:txBody>
      </p:sp>
      <p:pic>
        <p:nvPicPr>
          <p:cNvPr id="9" name="Picture 18" descr="lbnlfulllogofinal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39150" y="246533"/>
            <a:ext cx="838488" cy="649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914400" y="190501"/>
            <a:ext cx="7467600" cy="649941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altLang="zh-CN" dirty="0"/>
              <a:t>Click to edit Master title style</a:t>
            </a:r>
          </a:p>
        </p:txBody>
      </p:sp>
      <p:sp>
        <p:nvSpPr>
          <p:cNvPr id="6349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295400" y="1460501"/>
            <a:ext cx="6400800" cy="3493823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1640581" y="5402308"/>
            <a:ext cx="4428675" cy="34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835" tIns="50917" rIns="101835" bIns="50917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zh-CN" sz="1600" dirty="0">
                <a:solidFill>
                  <a:srgbClr val="0033CC"/>
                </a:solidFill>
                <a:latin typeface="Arial" pitchFamily="-101" charset="0"/>
                <a:ea typeface="Arial" pitchFamily="-101" charset="0"/>
                <a:cs typeface="Arial" pitchFamily="-101" charset="0"/>
              </a:rPr>
              <a:t>June 2nd, 2021                     Director’s Review</a:t>
            </a:r>
          </a:p>
        </p:txBody>
      </p:sp>
      <p:pic>
        <p:nvPicPr>
          <p:cNvPr id="11" name="Picture 14" descr="nsdlogo.png">
            <a:extLst>
              <a:ext uri="{FF2B5EF4-FFF2-40B4-BE49-F238E27FC236}">
                <a16:creationId xmlns:a16="http://schemas.microsoft.com/office/drawing/2014/main" id="{CAA6C0BF-0F58-3C4A-87AE-57B483D845E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966365" y="246530"/>
            <a:ext cx="749011" cy="649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5">
            <a:extLst>
              <a:ext uri="{FF2B5EF4-FFF2-40B4-BE49-F238E27FC236}">
                <a16:creationId xmlns:a16="http://schemas.microsoft.com/office/drawing/2014/main" id="{072D07AB-B1C8-A444-9F58-A226A00255E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87353" y="5345244"/>
            <a:ext cx="456045" cy="25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35" tIns="50917" rIns="101835" bIns="5091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600">
                <a:latin typeface="Times New Roman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2EE7DA97-C9E9-BA41-80A2-3E054BA4C4D3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6C67A-EA69-7144-9909-235A65B1BDE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63500"/>
            <a:ext cx="2038350" cy="46646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63500"/>
            <a:ext cx="5962650" cy="46646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96B07-F797-EF48-A5F2-051058E7B34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B60E4-7BE9-B349-BA11-FFF45ED2CEC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B564423-A0B9-194C-811A-06CC67044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21"/>
            <a:ext cx="7772400" cy="1135062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200"/>
            </a:lvl1pPr>
            <a:lvl2pPr marL="509174" indent="0">
              <a:buNone/>
              <a:defRPr sz="2000"/>
            </a:lvl2pPr>
            <a:lvl3pPr marL="1018348" indent="0">
              <a:buNone/>
              <a:defRPr sz="1800"/>
            </a:lvl3pPr>
            <a:lvl4pPr marL="1527523" indent="0">
              <a:buNone/>
              <a:defRPr sz="1600"/>
            </a:lvl4pPr>
            <a:lvl5pPr marL="2036696" indent="0">
              <a:buNone/>
              <a:defRPr sz="1600"/>
            </a:lvl5pPr>
            <a:lvl6pPr marL="2545871" indent="0">
              <a:buNone/>
              <a:defRPr sz="1600"/>
            </a:lvl6pPr>
            <a:lvl7pPr marL="3055043" indent="0">
              <a:buNone/>
              <a:defRPr sz="1600"/>
            </a:lvl7pPr>
            <a:lvl8pPr marL="3564219" indent="0">
              <a:buNone/>
              <a:defRPr sz="1600"/>
            </a:lvl8pPr>
            <a:lvl9pPr marL="407339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717E4-F944-284D-81BD-B1090C2115A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079500"/>
            <a:ext cx="4000500" cy="364860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079500"/>
            <a:ext cx="4000500" cy="364860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343C8-4451-6D4E-8611-F610CF9B084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79261"/>
            <a:ext cx="4040188" cy="53313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174" indent="0">
              <a:buNone/>
              <a:defRPr sz="2200" b="1"/>
            </a:lvl2pPr>
            <a:lvl3pPr marL="1018348" indent="0">
              <a:buNone/>
              <a:defRPr sz="2000" b="1"/>
            </a:lvl3pPr>
            <a:lvl4pPr marL="1527523" indent="0">
              <a:buNone/>
              <a:defRPr sz="1800" b="1"/>
            </a:lvl4pPr>
            <a:lvl5pPr marL="2036696" indent="0">
              <a:buNone/>
              <a:defRPr sz="1800" b="1"/>
            </a:lvl5pPr>
            <a:lvl6pPr marL="2545871" indent="0">
              <a:buNone/>
              <a:defRPr sz="1800" b="1"/>
            </a:lvl6pPr>
            <a:lvl7pPr marL="3055043" indent="0">
              <a:buNone/>
              <a:defRPr sz="1800" b="1"/>
            </a:lvl7pPr>
            <a:lvl8pPr marL="3564219" indent="0">
              <a:buNone/>
              <a:defRPr sz="1800" b="1"/>
            </a:lvl8pPr>
            <a:lvl9pPr marL="407339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812397"/>
            <a:ext cx="4040188" cy="329274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279261"/>
            <a:ext cx="4041775" cy="53313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174" indent="0">
              <a:buNone/>
              <a:defRPr sz="2200" b="1"/>
            </a:lvl2pPr>
            <a:lvl3pPr marL="1018348" indent="0">
              <a:buNone/>
              <a:defRPr sz="2000" b="1"/>
            </a:lvl3pPr>
            <a:lvl4pPr marL="1527523" indent="0">
              <a:buNone/>
              <a:defRPr sz="1800" b="1"/>
            </a:lvl4pPr>
            <a:lvl5pPr marL="2036696" indent="0">
              <a:buNone/>
              <a:defRPr sz="1800" b="1"/>
            </a:lvl5pPr>
            <a:lvl6pPr marL="2545871" indent="0">
              <a:buNone/>
              <a:defRPr sz="1800" b="1"/>
            </a:lvl6pPr>
            <a:lvl7pPr marL="3055043" indent="0">
              <a:buNone/>
              <a:defRPr sz="1800" b="1"/>
            </a:lvl7pPr>
            <a:lvl8pPr marL="3564219" indent="0">
              <a:buNone/>
              <a:defRPr sz="1800" b="1"/>
            </a:lvl8pPr>
            <a:lvl9pPr marL="407339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812397"/>
            <a:ext cx="4041775" cy="329274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FC66C-FF77-AB43-BC00-136B54C6B6A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B3E11-A5CE-B642-AB75-80711D41E87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D4735-E31B-014A-B79D-5D9F668BAE0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27541"/>
            <a:ext cx="3008313" cy="96837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195917"/>
            <a:ext cx="3008313" cy="3909219"/>
          </a:xfrm>
        </p:spPr>
        <p:txBody>
          <a:bodyPr/>
          <a:lstStyle>
            <a:lvl1pPr marL="0" indent="0">
              <a:buNone/>
              <a:defRPr sz="1600"/>
            </a:lvl1pPr>
            <a:lvl2pPr marL="509174" indent="0">
              <a:buNone/>
              <a:defRPr sz="1300"/>
            </a:lvl2pPr>
            <a:lvl3pPr marL="1018348" indent="0">
              <a:buNone/>
              <a:defRPr sz="1100"/>
            </a:lvl3pPr>
            <a:lvl4pPr marL="1527523" indent="0">
              <a:buNone/>
              <a:defRPr sz="1000"/>
            </a:lvl4pPr>
            <a:lvl5pPr marL="2036696" indent="0">
              <a:buNone/>
              <a:defRPr sz="1000"/>
            </a:lvl5pPr>
            <a:lvl6pPr marL="2545871" indent="0">
              <a:buNone/>
              <a:defRPr sz="1000"/>
            </a:lvl6pPr>
            <a:lvl7pPr marL="3055043" indent="0">
              <a:buNone/>
              <a:defRPr sz="1000"/>
            </a:lvl7pPr>
            <a:lvl8pPr marL="3564219" indent="0">
              <a:buNone/>
              <a:defRPr sz="1000"/>
            </a:lvl8pPr>
            <a:lvl9pPr marL="407339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B2184-5561-7D49-AA35-9CFA58E09A8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2"/>
            <a:ext cx="5486400" cy="47228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600"/>
            </a:lvl1pPr>
            <a:lvl2pPr marL="509174" indent="0">
              <a:buNone/>
              <a:defRPr sz="3100"/>
            </a:lvl2pPr>
            <a:lvl3pPr marL="1018348" indent="0">
              <a:buNone/>
              <a:defRPr sz="2700"/>
            </a:lvl3pPr>
            <a:lvl4pPr marL="1527523" indent="0">
              <a:buNone/>
              <a:defRPr sz="2200"/>
            </a:lvl4pPr>
            <a:lvl5pPr marL="2036696" indent="0">
              <a:buNone/>
              <a:defRPr sz="2200"/>
            </a:lvl5pPr>
            <a:lvl6pPr marL="2545871" indent="0">
              <a:buNone/>
              <a:defRPr sz="2200"/>
            </a:lvl6pPr>
            <a:lvl7pPr marL="3055043" indent="0">
              <a:buNone/>
              <a:defRPr sz="2200"/>
            </a:lvl7pPr>
            <a:lvl8pPr marL="3564219" indent="0">
              <a:buNone/>
              <a:defRPr sz="2200"/>
            </a:lvl8pPr>
            <a:lvl9pPr marL="4073390" indent="0">
              <a:buNone/>
              <a:defRPr sz="2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9"/>
          </a:xfrm>
        </p:spPr>
        <p:txBody>
          <a:bodyPr/>
          <a:lstStyle>
            <a:lvl1pPr marL="0" indent="0">
              <a:buNone/>
              <a:defRPr sz="1600"/>
            </a:lvl1pPr>
            <a:lvl2pPr marL="509174" indent="0">
              <a:buNone/>
              <a:defRPr sz="1300"/>
            </a:lvl2pPr>
            <a:lvl3pPr marL="1018348" indent="0">
              <a:buNone/>
              <a:defRPr sz="1100"/>
            </a:lvl3pPr>
            <a:lvl4pPr marL="1527523" indent="0">
              <a:buNone/>
              <a:defRPr sz="1000"/>
            </a:lvl4pPr>
            <a:lvl5pPr marL="2036696" indent="0">
              <a:buNone/>
              <a:defRPr sz="1000"/>
            </a:lvl5pPr>
            <a:lvl6pPr marL="2545871" indent="0">
              <a:buNone/>
              <a:defRPr sz="1000"/>
            </a:lvl6pPr>
            <a:lvl7pPr marL="3055043" indent="0">
              <a:buNone/>
              <a:defRPr sz="1000"/>
            </a:lvl7pPr>
            <a:lvl8pPr marL="3564219" indent="0">
              <a:buNone/>
              <a:defRPr sz="1000"/>
            </a:lvl8pPr>
            <a:lvl9pPr marL="407339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14052-6F35-4C41-AF30-C5D80018138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d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838489" y="63035"/>
            <a:ext cx="7549284" cy="50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35" tIns="50917" rIns="101835" bIns="509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533979" y="1079735"/>
            <a:ext cx="8152535" cy="364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35" tIns="50917" rIns="101835" bIns="509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pic>
        <p:nvPicPr>
          <p:cNvPr id="1028" name="Picture 4" descr="2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3"/>
              <a:srcRect/>
              <a:stretch>
                <a:fillRect/>
              </a:stretch>
            </p:blipFill>
          </mc:Choice>
          <mc:Fallback>
            <p:blipFill>
              <a:blip r:embed="rId14"/>
              <a:srcRect/>
              <a:stretch>
                <a:fillRect/>
              </a:stretch>
            </p:blipFill>
          </mc:Fallback>
        </mc:AlternateContent>
        <p:spPr bwMode="auto">
          <a:xfrm>
            <a:off x="900548" y="635000"/>
            <a:ext cx="7381875" cy="3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979" y="5458201"/>
            <a:ext cx="456045" cy="25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35" tIns="50917" rIns="101835" bIns="5091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600">
                <a:latin typeface="Times New Roman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2EE7DA97-C9E9-BA41-80A2-3E054BA4C4D3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pic>
        <p:nvPicPr>
          <p:cNvPr id="1034" name="Picture 14" descr="nsdlogo.png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382000" y="18288"/>
            <a:ext cx="749011" cy="64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lbnlfulllogofinal.png">
            <a:extLst>
              <a:ext uri="{FF2B5EF4-FFF2-40B4-BE49-F238E27FC236}">
                <a16:creationId xmlns:a16="http://schemas.microsoft.com/office/drawing/2014/main" id="{6786737F-92A6-BF4F-9BBF-045BC97E2844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18288" y="18288"/>
            <a:ext cx="837564" cy="64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宋体" charset="-122"/>
          <a:cs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宋体" charset="-122"/>
          <a:cs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宋体" charset="-122"/>
          <a:cs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宋体" charset="-122"/>
          <a:cs typeface="宋体" charset="-122"/>
        </a:defRPr>
      </a:lvl5pPr>
      <a:lvl6pPr marL="509174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宋体" charset="-122"/>
          <a:cs typeface="宋体" charset="-122"/>
        </a:defRPr>
      </a:lvl6pPr>
      <a:lvl7pPr marL="1018348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宋体" charset="-122"/>
          <a:cs typeface="宋体" charset="-122"/>
        </a:defRPr>
      </a:lvl7pPr>
      <a:lvl8pPr marL="1527523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宋体" charset="-122"/>
          <a:cs typeface="宋体" charset="-122"/>
        </a:defRPr>
      </a:lvl8pPr>
      <a:lvl9pPr marL="2036696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宋体" charset="-122"/>
          <a:cs typeface="宋体" charset="-122"/>
        </a:defRPr>
      </a:lvl9pPr>
    </p:titleStyle>
    <p:bodyStyle>
      <a:lvl1pPr marL="377781" indent="-37778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4" charset="2"/>
        <a:buChar char="§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3817" indent="-3142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5000"/>
        <a:buFont typeface="Wingdings" pitchFamily="4" charset="2"/>
        <a:buChar char="Ø"/>
        <a:defRPr sz="3100">
          <a:solidFill>
            <a:schemeClr val="tx1"/>
          </a:solidFill>
          <a:latin typeface="+mn-lt"/>
          <a:ea typeface="+mn-ea"/>
          <a:cs typeface="+mn-cs"/>
        </a:defRPr>
      </a:lvl2pPr>
      <a:lvl3pPr marL="1269852" indent="-25079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 2" pitchFamily="4" charset="2"/>
        <a:buChar char="¡"/>
        <a:defRPr sz="2700">
          <a:solidFill>
            <a:schemeClr val="tx1"/>
          </a:solidFill>
          <a:latin typeface="+mn-lt"/>
          <a:ea typeface="+mn-ea"/>
          <a:cs typeface="+mn-cs"/>
        </a:defRPr>
      </a:lvl3pPr>
      <a:lvl4pPr marL="1779380" indent="-25079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4" charset="2"/>
        <a:buChar char="Ø"/>
        <a:defRPr sz="2200">
          <a:solidFill>
            <a:schemeClr val="tx1"/>
          </a:solidFill>
          <a:latin typeface="+mn-lt"/>
          <a:ea typeface="+mn-ea"/>
          <a:cs typeface="+mn-cs"/>
        </a:defRPr>
      </a:lvl4pPr>
      <a:lvl5pPr marL="2288908" indent="-25079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 2" pitchFamily="4" charset="2"/>
        <a:buChar char="¡"/>
        <a:defRPr sz="2200">
          <a:solidFill>
            <a:schemeClr val="tx1"/>
          </a:solidFill>
          <a:latin typeface="+mn-lt"/>
          <a:ea typeface="+mn-ea"/>
          <a:cs typeface="+mn-cs"/>
        </a:defRPr>
      </a:lvl5pPr>
      <a:lvl6pPr marL="2800457" indent="-254586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charset="2"/>
        <a:buChar char="¡"/>
        <a:defRPr sz="2200">
          <a:solidFill>
            <a:schemeClr val="tx1"/>
          </a:solidFill>
          <a:latin typeface="+mn-lt"/>
          <a:ea typeface="+mn-ea"/>
          <a:cs typeface="+mn-cs"/>
        </a:defRPr>
      </a:lvl6pPr>
      <a:lvl7pPr marL="3309632" indent="-254586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charset="2"/>
        <a:buChar char="¡"/>
        <a:defRPr sz="2200">
          <a:solidFill>
            <a:schemeClr val="tx1"/>
          </a:solidFill>
          <a:latin typeface="+mn-lt"/>
          <a:ea typeface="+mn-ea"/>
          <a:cs typeface="+mn-cs"/>
        </a:defRPr>
      </a:lvl7pPr>
      <a:lvl8pPr marL="3818805" indent="-254586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charset="2"/>
        <a:buChar char="¡"/>
        <a:defRPr sz="2200">
          <a:solidFill>
            <a:schemeClr val="tx1"/>
          </a:solidFill>
          <a:latin typeface="+mn-lt"/>
          <a:ea typeface="+mn-ea"/>
          <a:cs typeface="+mn-cs"/>
        </a:defRPr>
      </a:lvl8pPr>
      <a:lvl9pPr marL="4327978" indent="-254586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charset="2"/>
        <a:buChar char="¡"/>
        <a:defRPr sz="2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1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174" algn="l" defTabSz="5091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348" algn="l" defTabSz="5091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523" algn="l" defTabSz="5091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696" algn="l" defTabSz="5091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5871" algn="l" defTabSz="5091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043" algn="l" defTabSz="5091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4219" algn="l" defTabSz="5091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3390" algn="l" defTabSz="5091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2C59D-181C-EA4A-9ADE-74786D139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75" y="32238"/>
            <a:ext cx="8152535" cy="364891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Berkeley Status &amp; Plans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sz="2400" dirty="0">
              <a:solidFill>
                <a:srgbClr val="0432FF"/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0432FF"/>
                </a:solidFill>
              </a:rPr>
              <a:t>Barbara Jacak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0432FF"/>
                </a:solidFill>
              </a:rPr>
              <a:t>August 13,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239F7-02CD-1943-ABAE-1E0C24FF0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8B60E4-7BE9-B349-BA11-FFF45ED2CEC0}" type="slidenum">
              <a:rPr lang="en-US" altLang="zh-CN" smtClean="0"/>
              <a:pPr>
                <a:defRPr/>
              </a:pPr>
              <a:t>1</a:t>
            </a:fld>
            <a:endParaRPr lang="en-US" altLang="zh-CN"/>
          </a:p>
        </p:txBody>
      </p:sp>
      <p:pic>
        <p:nvPicPr>
          <p:cNvPr id="6" name="Picture 5" descr="lbnl_atnight.jpg">
            <a:extLst>
              <a:ext uri="{FF2B5EF4-FFF2-40B4-BE49-F238E27FC236}">
                <a16:creationId xmlns:a16="http://schemas.microsoft.com/office/drawing/2014/main" id="{14B19AC1-BA5A-E345-BCC2-78C321DF043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7069" y="952500"/>
            <a:ext cx="4503051" cy="2532965"/>
          </a:xfrm>
          <a:prstGeom prst="rect">
            <a:avLst/>
          </a:prstGeom>
        </p:spPr>
      </p:pic>
      <p:pic>
        <p:nvPicPr>
          <p:cNvPr id="7" name="Picture 6" descr="UC_Berkeley_Seal_80px.jpg">
            <a:extLst>
              <a:ext uri="{FF2B5EF4-FFF2-40B4-BE49-F238E27FC236}">
                <a16:creationId xmlns:a16="http://schemas.microsoft.com/office/drawing/2014/main" id="{592EB4A5-F7A4-2040-8411-E171AEBA6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976" y="3933224"/>
            <a:ext cx="1536700" cy="1536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872799-15CA-DC4A-8CEF-026791AEA6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90" y="952500"/>
            <a:ext cx="3800375" cy="253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28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A5A20-983A-EC4F-9F89-AFC17D255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489" y="63035"/>
            <a:ext cx="7549284" cy="508933"/>
          </a:xfrm>
        </p:spPr>
        <p:txBody>
          <a:bodyPr/>
          <a:lstStyle/>
          <a:p>
            <a:r>
              <a:rPr lang="en-US" dirty="0"/>
              <a:t>Silicon Hardware Plans for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1BF61-C93F-1B46-812E-1525E75FA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466" y="723900"/>
            <a:ext cx="8304934" cy="3648917"/>
          </a:xfrm>
        </p:spPr>
        <p:txBody>
          <a:bodyPr/>
          <a:lstStyle/>
          <a:p>
            <a:r>
              <a:rPr lang="en-US" sz="2400" dirty="0"/>
              <a:t>Sensor development</a:t>
            </a:r>
          </a:p>
          <a:p>
            <a:pPr lvl="1"/>
            <a:r>
              <a:rPr lang="en-US" sz="1900" dirty="0"/>
              <a:t>Develop large area sensor for EIC, for review in 2024</a:t>
            </a:r>
          </a:p>
          <a:p>
            <a:pPr lvl="1"/>
            <a:r>
              <a:rPr lang="en-US" sz="1900" dirty="0" err="1"/>
              <a:t>babyMOSS</a:t>
            </a:r>
            <a:r>
              <a:rPr lang="en-US" sz="1900" dirty="0"/>
              <a:t> bench and beam test &amp; feedback to designers </a:t>
            </a:r>
            <a:r>
              <a:rPr lang="en-US" sz="1900" dirty="0">
                <a:solidFill>
                  <a:srgbClr val="00B050"/>
                </a:solidFill>
              </a:rPr>
              <a:t>☑️</a:t>
            </a:r>
          </a:p>
          <a:p>
            <a:pPr lvl="1"/>
            <a:r>
              <a:rPr lang="en-US" sz="1900" dirty="0"/>
              <a:t>Test set-up development for ER-1</a:t>
            </a:r>
          </a:p>
          <a:p>
            <a:pPr lvl="1"/>
            <a:r>
              <a:rPr lang="en-US" sz="1900" dirty="0"/>
              <a:t>Ancillary chip development for power, bias, slow controls </a:t>
            </a:r>
            <a:r>
              <a:rPr lang="en-US" sz="1900" dirty="0">
                <a:solidFill>
                  <a:srgbClr val="00B050"/>
                </a:solidFill>
              </a:rPr>
              <a:t>underway</a:t>
            </a:r>
            <a:endParaRPr lang="en-US" sz="1900" dirty="0"/>
          </a:p>
          <a:p>
            <a:r>
              <a:rPr lang="en-US" sz="2400" dirty="0"/>
              <a:t>Finalize layout </a:t>
            </a:r>
          </a:p>
          <a:p>
            <a:pPr lvl="1"/>
            <a:r>
              <a:rPr lang="en-US" sz="1900" dirty="0"/>
              <a:t>Optimize resolution &amp; efficiency, including backgrounds </a:t>
            </a:r>
            <a:r>
              <a:rPr lang="en-US" sz="1900" dirty="0">
                <a:solidFill>
                  <a:srgbClr val="00B050"/>
                </a:solidFill>
              </a:rPr>
              <a:t>underway</a:t>
            </a:r>
            <a:endParaRPr lang="en-US" sz="1900" dirty="0"/>
          </a:p>
          <a:p>
            <a:r>
              <a:rPr lang="en-US" sz="2400" dirty="0"/>
              <a:t>Mechanical design &amp; simulation of mechanics</a:t>
            </a:r>
          </a:p>
          <a:p>
            <a:pPr lvl="1"/>
            <a:r>
              <a:rPr lang="en-US" sz="1900" dirty="0"/>
              <a:t>Overall support &amp; cooling design </a:t>
            </a:r>
            <a:r>
              <a:rPr lang="en-US" sz="1900" dirty="0">
                <a:solidFill>
                  <a:srgbClr val="00B050"/>
                </a:solidFill>
              </a:rPr>
              <a:t>underway</a:t>
            </a:r>
            <a:endParaRPr lang="en-US" sz="1900" dirty="0"/>
          </a:p>
          <a:p>
            <a:pPr lvl="1"/>
            <a:r>
              <a:rPr lang="en-US" sz="1900" dirty="0"/>
              <a:t>Selection of materials</a:t>
            </a:r>
          </a:p>
          <a:p>
            <a:pPr lvl="1"/>
            <a:r>
              <a:rPr lang="en-US" sz="1900" dirty="0"/>
              <a:t>Develop aluminum conductor flex cables</a:t>
            </a:r>
          </a:p>
          <a:p>
            <a:r>
              <a:rPr lang="en-US" sz="2400" dirty="0"/>
              <a:t>Prepare for EIC CD-2 in 2025 </a:t>
            </a:r>
            <a:r>
              <a:rPr lang="en-US" sz="2400" dirty="0">
                <a:solidFill>
                  <a:srgbClr val="00B050"/>
                </a:solidFill>
              </a:rPr>
              <a:t>underway</a:t>
            </a:r>
            <a:endParaRPr lang="en-US" sz="2400" dirty="0"/>
          </a:p>
          <a:p>
            <a:endParaRPr lang="en-US" sz="2400" dirty="0"/>
          </a:p>
          <a:p>
            <a:pPr marL="509529" lvl="1" indent="0">
              <a:buNone/>
            </a:pPr>
            <a:endParaRPr lang="en-US" sz="1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CC21C2-C3D8-8445-9522-B76AC1A62F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8B60E4-7BE9-B349-BA11-FFF45ED2CEC0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96614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806308-33A5-6641-87F2-33B376CE5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31" y="800100"/>
            <a:ext cx="8458199" cy="3648917"/>
          </a:xfrm>
        </p:spPr>
        <p:txBody>
          <a:bodyPr/>
          <a:lstStyle/>
          <a:p>
            <a:r>
              <a:rPr lang="en-US" sz="2400" dirty="0"/>
              <a:t>Better quantify performance </a:t>
            </a:r>
            <a:r>
              <a:rPr lang="en-US" sz="2400" dirty="0">
                <a:solidFill>
                  <a:srgbClr val="00B050"/>
                </a:solidFill>
              </a:rPr>
              <a:t>☑️ *</a:t>
            </a:r>
            <a:endParaRPr lang="en-US" sz="2400" dirty="0"/>
          </a:p>
          <a:p>
            <a:r>
              <a:rPr lang="en-US" sz="2400" dirty="0"/>
              <a:t>Complete hit selection &amp; track quality studies </a:t>
            </a:r>
            <a:r>
              <a:rPr lang="en-US" sz="2400" dirty="0">
                <a:solidFill>
                  <a:srgbClr val="00B050"/>
                </a:solidFill>
              </a:rPr>
              <a:t>☑️</a:t>
            </a:r>
          </a:p>
          <a:p>
            <a:r>
              <a:rPr lang="en-US" sz="2400" dirty="0"/>
              <a:t>Complete studies of background, noise, dead area effects</a:t>
            </a:r>
          </a:p>
          <a:p>
            <a:r>
              <a:rPr lang="en-US" sz="2400" dirty="0"/>
              <a:t>Implement hit clustering in MC and reconstruction </a:t>
            </a:r>
            <a:r>
              <a:rPr lang="en-US" sz="2400" dirty="0">
                <a:solidFill>
                  <a:srgbClr val="00B050"/>
                </a:solidFill>
              </a:rPr>
              <a:t>getting started</a:t>
            </a:r>
            <a:endParaRPr lang="en-US" sz="2400" dirty="0"/>
          </a:p>
          <a:p>
            <a:r>
              <a:rPr lang="en-US" sz="2400" dirty="0"/>
              <a:t>Improve geometry description </a:t>
            </a:r>
            <a:r>
              <a:rPr lang="en-US" sz="2400" dirty="0">
                <a:solidFill>
                  <a:srgbClr val="00B050"/>
                </a:solidFill>
              </a:rPr>
              <a:t>underway **</a:t>
            </a:r>
            <a:endParaRPr lang="en-US" sz="2400" dirty="0"/>
          </a:p>
          <a:p>
            <a:r>
              <a:rPr lang="en-US" sz="2400" dirty="0"/>
              <a:t>Tracking beam test to inform clustering, etc. </a:t>
            </a:r>
            <a:r>
              <a:rPr lang="en-US" sz="2400" dirty="0">
                <a:solidFill>
                  <a:srgbClr val="00B050"/>
                </a:solidFill>
              </a:rPr>
              <a:t>underway</a:t>
            </a:r>
            <a:endParaRPr lang="en-US" sz="2400" dirty="0"/>
          </a:p>
          <a:p>
            <a:r>
              <a:rPr lang="en-US" sz="2400" dirty="0"/>
              <a:t>Prepare for EIC CD-2 in 2025 </a:t>
            </a:r>
            <a:r>
              <a:rPr lang="en-US" sz="2400" dirty="0">
                <a:solidFill>
                  <a:srgbClr val="00B050"/>
                </a:solidFill>
              </a:rPr>
              <a:t>underway</a:t>
            </a:r>
            <a:endParaRPr lang="en-US" sz="2400" dirty="0"/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*</a:t>
            </a:r>
            <a:r>
              <a:rPr lang="en-US" sz="2400" dirty="0">
                <a:solidFill>
                  <a:schemeClr val="tx2"/>
                </a:solidFill>
              </a:rPr>
              <a:t>with lots of help from Barak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** </a:t>
            </a:r>
            <a:r>
              <a:rPr lang="en-US" sz="2400" dirty="0" err="1">
                <a:solidFill>
                  <a:schemeClr val="tx2"/>
                </a:solidFill>
              </a:rPr>
              <a:t>Shujie</a:t>
            </a:r>
            <a:r>
              <a:rPr lang="en-US" sz="2400" dirty="0">
                <a:solidFill>
                  <a:schemeClr val="tx2"/>
                </a:solidFill>
              </a:rPr>
              <a:t> is the master of this work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70E718-C5C6-A84F-8EA6-8E52D75E4C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8B60E4-7BE9-B349-BA11-FFF45ED2CEC0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15CE32E-AB64-BB41-A1DC-5FBFEAE2A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Silicon Software plans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E37484-01A0-154A-A55E-385DE1395D5C}"/>
              </a:ext>
            </a:extLst>
          </p:cNvPr>
          <p:cNvSpPr txBox="1"/>
          <p:nvPr/>
        </p:nvSpPr>
        <p:spPr>
          <a:xfrm>
            <a:off x="8610600" y="1943100"/>
            <a:ext cx="38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</a:rPr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412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12BB61-C1F1-644E-A9C8-ED6478D95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358" y="2171700"/>
            <a:ext cx="7549284" cy="508933"/>
          </a:xfrm>
        </p:spPr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4BD639-A09F-D744-B09A-F6170804F3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8B60E4-7BE9-B349-BA11-FFF45ED2CEC0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45619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295FF9-19CE-4B49-8582-FE009DC47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63" y="825617"/>
            <a:ext cx="8302337" cy="4063765"/>
          </a:xfrm>
        </p:spPr>
        <p:txBody>
          <a:bodyPr/>
          <a:lstStyle/>
          <a:p>
            <a:r>
              <a:rPr lang="en-US" sz="2800" dirty="0"/>
              <a:t>Arrington – Nominating Committee past chair</a:t>
            </a:r>
          </a:p>
          <a:p>
            <a:r>
              <a:rPr lang="en-US" sz="2800" dirty="0"/>
              <a:t>Jacak – EIC Project Advisory Committee member, </a:t>
            </a:r>
            <a:r>
              <a:rPr lang="en-US" sz="2800" dirty="0" err="1"/>
              <a:t>ePIC</a:t>
            </a:r>
            <a:r>
              <a:rPr lang="en-US" sz="2800" dirty="0"/>
              <a:t> EB &amp; conference </a:t>
            </a:r>
            <a:r>
              <a:rPr lang="en-US" sz="2800" dirty="0" err="1"/>
              <a:t>commitee</a:t>
            </a:r>
            <a:endParaRPr lang="en-US" sz="2800" dirty="0"/>
          </a:p>
          <a:p>
            <a:r>
              <a:rPr lang="en-US" sz="2800" dirty="0" err="1"/>
              <a:t>Sichtermann</a:t>
            </a:r>
            <a:r>
              <a:rPr lang="en-US" sz="2800" dirty="0"/>
              <a:t> – Silicon Vertex Tracker Subsystem Leader &amp; Tracking WG co-convener</a:t>
            </a:r>
          </a:p>
          <a:p>
            <a:r>
              <a:rPr lang="en-US" sz="2800" dirty="0" err="1"/>
              <a:t>Apadula</a:t>
            </a:r>
            <a:r>
              <a:rPr lang="en-US" sz="2800" dirty="0"/>
              <a:t> &amp; Ye – Silicon R&amp;D work package leads</a:t>
            </a:r>
          </a:p>
          <a:p>
            <a:r>
              <a:rPr lang="en-US" sz="2800" dirty="0"/>
              <a:t>Li – Reconstruction WG co-convener</a:t>
            </a:r>
          </a:p>
          <a:p>
            <a:r>
              <a:rPr lang="en-US" sz="2800" dirty="0"/>
              <a:t>Dong – Vertexing leader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B00BE3-A7EE-0848-923F-2211405990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8B60E4-7BE9-B349-BA11-FFF45ED2CEC0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8A0A33-4A01-3E4C-8870-1075071CA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roles in </a:t>
            </a:r>
            <a:r>
              <a:rPr lang="en-US" dirty="0" err="1"/>
              <a:t>ePIC</a:t>
            </a:r>
            <a:r>
              <a:rPr lang="en-US" dirty="0"/>
              <a:t>/EIC</a:t>
            </a:r>
          </a:p>
        </p:txBody>
      </p:sp>
    </p:spTree>
    <p:extLst>
      <p:ext uri="{BB962C8B-B14F-4D97-AF65-F5344CB8AC3E}">
        <p14:creationId xmlns:p14="http://schemas.microsoft.com/office/powerpoint/2010/main" val="3583985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489" y="63035"/>
            <a:ext cx="7549284" cy="508933"/>
          </a:xfrm>
        </p:spPr>
        <p:txBody>
          <a:bodyPr/>
          <a:lstStyle/>
          <a:p>
            <a:r>
              <a:rPr lang="en-US" sz="2400" dirty="0"/>
              <a:t>UC Berkeley &amp; LBNL Groups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2DD41-AAF3-934B-93E2-CA7FAF8B9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30" y="668267"/>
            <a:ext cx="8606993" cy="437846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7030A0"/>
                </a:solidFill>
              </a:rPr>
              <a:t>UCB PD: </a:t>
            </a:r>
            <a:r>
              <a:rPr lang="en-US" sz="2000" dirty="0" err="1">
                <a:solidFill>
                  <a:srgbClr val="FF0000"/>
                </a:solidFill>
              </a:rPr>
              <a:t>Preeti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Dhankher</a:t>
            </a:r>
            <a:r>
              <a:rPr lang="en-US" sz="2000" dirty="0">
                <a:solidFill>
                  <a:srgbClr val="7030A0"/>
                </a:solidFill>
              </a:rPr>
              <a:t>, Minjung Kim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7030A0"/>
                </a:solidFill>
              </a:rPr>
              <a:t>LBNL PD: Rita </a:t>
            </a:r>
            <a:r>
              <a:rPr lang="en-US" sz="2000" dirty="0" err="1">
                <a:solidFill>
                  <a:srgbClr val="7030A0"/>
                </a:solidFill>
              </a:rPr>
              <a:t>Sadek</a:t>
            </a:r>
            <a:r>
              <a:rPr lang="en-US" sz="2000" dirty="0">
                <a:solidFill>
                  <a:srgbClr val="7030A0"/>
                </a:solidFill>
              </a:rPr>
              <a:t> (new), </a:t>
            </a:r>
            <a:r>
              <a:rPr lang="en-US" sz="2000" dirty="0">
                <a:solidFill>
                  <a:srgbClr val="FF0000"/>
                </a:solidFill>
              </a:rPr>
              <a:t>Yu Hu</a:t>
            </a:r>
            <a:endParaRPr lang="en-US" sz="20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33CC"/>
                </a:solidFill>
              </a:rPr>
              <a:t>UCB Grad students: Beatrice Liang Gilman, Tucker Hwang, Anjali </a:t>
            </a:r>
            <a:r>
              <a:rPr lang="en-US" sz="2000" dirty="0" err="1">
                <a:solidFill>
                  <a:srgbClr val="0033CC"/>
                </a:solidFill>
              </a:rPr>
              <a:t>Nambrath</a:t>
            </a:r>
            <a:r>
              <a:rPr lang="en-US" sz="2000" dirty="0">
                <a:solidFill>
                  <a:srgbClr val="0033CC"/>
                </a:solidFill>
              </a:rPr>
              <a:t>, </a:t>
            </a:r>
            <a:r>
              <a:rPr lang="en-US" sz="2000" dirty="0">
                <a:solidFill>
                  <a:srgbClr val="FF0000"/>
                </a:solidFill>
              </a:rPr>
              <a:t>Kirill </a:t>
            </a:r>
            <a:r>
              <a:rPr lang="en-US" sz="2000" dirty="0" err="1">
                <a:solidFill>
                  <a:srgbClr val="FF0000"/>
                </a:solidFill>
              </a:rPr>
              <a:t>Naumov</a:t>
            </a:r>
            <a:r>
              <a:rPr lang="en-US" sz="2000" dirty="0">
                <a:solidFill>
                  <a:srgbClr val="0432FF"/>
                </a:solidFill>
              </a:rPr>
              <a:t>, </a:t>
            </a:r>
            <a:r>
              <a:rPr lang="en-US" sz="2000" dirty="0">
                <a:solidFill>
                  <a:srgbClr val="0033CC"/>
                </a:solidFill>
              </a:rPr>
              <a:t>Emma Yeats, Katie Gray(new)</a:t>
            </a:r>
            <a:endParaRPr lang="en-US" sz="2000" i="1" dirty="0">
              <a:solidFill>
                <a:srgbClr val="0033CC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33CC"/>
                </a:solidFill>
              </a:rPr>
              <a:t>      </a:t>
            </a:r>
            <a:endParaRPr lang="en-US" sz="2000" i="1" dirty="0">
              <a:solidFill>
                <a:srgbClr val="0033CC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</a:rPr>
              <a:t>UCB Undergrad students: Mito </a:t>
            </a:r>
            <a:r>
              <a:rPr lang="en-US" sz="2000" dirty="0" err="1">
                <a:solidFill>
                  <a:srgbClr val="00B050"/>
                </a:solidFill>
              </a:rPr>
              <a:t>Funatsu</a:t>
            </a:r>
            <a:r>
              <a:rPr lang="en-US" sz="2000" dirty="0">
                <a:solidFill>
                  <a:srgbClr val="00B050"/>
                </a:solidFill>
              </a:rPr>
              <a:t>, Skye </a:t>
            </a:r>
            <a:r>
              <a:rPr lang="en-US" sz="2000" dirty="0" err="1">
                <a:solidFill>
                  <a:srgbClr val="00B050"/>
                </a:solidFill>
              </a:rPr>
              <a:t>Heiles</a:t>
            </a:r>
            <a:r>
              <a:rPr lang="en-US" sz="2000" dirty="0">
                <a:solidFill>
                  <a:srgbClr val="00B050"/>
                </a:solidFill>
              </a:rPr>
              <a:t>, Joe Xu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B050"/>
                </a:solidFill>
              </a:rPr>
              <a:t>      </a:t>
            </a:r>
            <a:endParaRPr lang="en-US" sz="2000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000" dirty="0"/>
              <a:t>LBNL staff: Ernst </a:t>
            </a:r>
            <a:r>
              <a:rPr lang="en-US" sz="2000" dirty="0" err="1"/>
              <a:t>Sichtermann</a:t>
            </a:r>
            <a:r>
              <a:rPr lang="en-US" sz="2000" dirty="0"/>
              <a:t>, </a:t>
            </a:r>
            <a:r>
              <a:rPr lang="en-US" sz="2000" dirty="0" err="1"/>
              <a:t>Zhenyu</a:t>
            </a:r>
            <a:r>
              <a:rPr lang="en-US" sz="2000" dirty="0"/>
              <a:t> Ye, Spencer Klein, John Arrington, Nikki </a:t>
            </a:r>
            <a:r>
              <a:rPr lang="en-US" sz="2000" dirty="0" err="1"/>
              <a:t>Apadula</a:t>
            </a:r>
            <a:r>
              <a:rPr lang="en-US" sz="2000" dirty="0"/>
              <a:t>, </a:t>
            </a:r>
            <a:r>
              <a:rPr lang="en-US" sz="2000" dirty="0" err="1"/>
              <a:t>Shujie</a:t>
            </a:r>
            <a:r>
              <a:rPr lang="en-US" sz="2000" dirty="0"/>
              <a:t> Li, Xin Dong, Barbara Jacak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i="1" dirty="0" err="1">
                <a:solidFill>
                  <a:schemeClr val="tx2">
                    <a:lumMod val="75000"/>
                  </a:schemeClr>
                </a:solidFill>
              </a:rPr>
              <a:t>Wenqing</a:t>
            </a:r>
            <a:r>
              <a:rPr lang="en-US" sz="2000" i="1" dirty="0">
                <a:solidFill>
                  <a:schemeClr val="tx2">
                    <a:lumMod val="75000"/>
                  </a:schemeClr>
                </a:solidFill>
              </a:rPr>
              <a:t> moves to Univ. of Houston, Kyle to MIT, Ben to Johns Hopkins, Tyler to </a:t>
            </a:r>
            <a:r>
              <a:rPr lang="en-US" sz="2000" i="1" dirty="0" err="1">
                <a:solidFill>
                  <a:schemeClr val="tx2">
                    <a:lumMod val="75000"/>
                  </a:schemeClr>
                </a:solidFill>
              </a:rPr>
              <a:t>JLab</a:t>
            </a:r>
            <a:endParaRPr lang="en-US" sz="20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8B60E4-7BE9-B349-BA11-FFF45ED2CEC0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C11067-6E70-1D48-887C-E9B46F010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732" y="952500"/>
            <a:ext cx="8152535" cy="3648917"/>
          </a:xfrm>
        </p:spPr>
        <p:txBody>
          <a:bodyPr/>
          <a:lstStyle/>
          <a:p>
            <a:r>
              <a:rPr lang="en-US" sz="3200" dirty="0"/>
              <a:t>Ernst is SVT subsystem leader</a:t>
            </a:r>
          </a:p>
          <a:p>
            <a:r>
              <a:rPr lang="en-US" sz="3200" dirty="0" err="1"/>
              <a:t>Shujie</a:t>
            </a:r>
            <a:r>
              <a:rPr lang="en-US" sz="3200" dirty="0"/>
              <a:t> is Reconstruction working group co-convener</a:t>
            </a:r>
          </a:p>
          <a:p>
            <a:r>
              <a:rPr lang="en-US" sz="3200" dirty="0"/>
              <a:t>Ernst is Tracking working group co-convener</a:t>
            </a:r>
          </a:p>
          <a:p>
            <a:r>
              <a:rPr lang="en-US" sz="3200" dirty="0"/>
              <a:t>Nikki and </a:t>
            </a:r>
            <a:r>
              <a:rPr lang="en-US" sz="3200" dirty="0" err="1"/>
              <a:t>Zhenyu</a:t>
            </a:r>
            <a:r>
              <a:rPr lang="en-US" sz="3200" dirty="0"/>
              <a:t> are SVT work package leads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C77FCC-1C40-D14D-8CF0-8813F4DD1C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8B60E4-7BE9-B349-BA11-FFF45ED2CEC0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7BFFCF-87CC-8F45-8C9B-DBA1F65C1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roles</a:t>
            </a:r>
          </a:p>
        </p:txBody>
      </p:sp>
    </p:spTree>
    <p:extLst>
      <p:ext uri="{BB962C8B-B14F-4D97-AF65-F5344CB8AC3E}">
        <p14:creationId xmlns:p14="http://schemas.microsoft.com/office/powerpoint/2010/main" val="2150101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A835-5E32-0142-B190-D2542B210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489" y="63035"/>
            <a:ext cx="7549284" cy="508933"/>
          </a:xfrm>
        </p:spPr>
        <p:txBody>
          <a:bodyPr/>
          <a:lstStyle/>
          <a:p>
            <a:r>
              <a:rPr lang="en-US" dirty="0">
                <a:solidFill>
                  <a:srgbClr val="0432FF"/>
                </a:solidFill>
              </a:rPr>
              <a:t>Berkeley Group Works 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AD551-5B98-044E-9308-A3AB18F4D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732" y="765735"/>
            <a:ext cx="8343468" cy="4183529"/>
          </a:xfrm>
        </p:spPr>
        <p:txBody>
          <a:bodyPr/>
          <a:lstStyle/>
          <a:p>
            <a:r>
              <a:rPr lang="en-US" sz="2800" dirty="0">
                <a:solidFill>
                  <a:srgbClr val="0432FF"/>
                </a:solidFill>
              </a:rPr>
              <a:t>EIC, ALICE, STAR, </a:t>
            </a:r>
            <a:r>
              <a:rPr lang="en-US" sz="2800" dirty="0" err="1">
                <a:solidFill>
                  <a:srgbClr val="0432FF"/>
                </a:solidFill>
              </a:rPr>
              <a:t>sPHENIX</a:t>
            </a:r>
            <a:r>
              <a:rPr lang="en-US" sz="2800" dirty="0">
                <a:solidFill>
                  <a:srgbClr val="0432FF"/>
                </a:solidFill>
              </a:rPr>
              <a:t>, </a:t>
            </a:r>
            <a:r>
              <a:rPr lang="en-US" sz="2800" dirty="0" err="1">
                <a:solidFill>
                  <a:srgbClr val="0432FF"/>
                </a:solidFill>
              </a:rPr>
              <a:t>JLab</a:t>
            </a:r>
            <a:r>
              <a:rPr lang="en-US" sz="2800" dirty="0">
                <a:solidFill>
                  <a:srgbClr val="0432FF"/>
                </a:solidFill>
              </a:rPr>
              <a:t> experiments</a:t>
            </a:r>
            <a:endParaRPr lang="en-US" sz="2000" dirty="0">
              <a:solidFill>
                <a:srgbClr val="0432FF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HI Physics goals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Transport properties of dense QCD matter (hot and cold)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Jet evolution and modification in dense matter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Hadronization process</a:t>
            </a:r>
          </a:p>
          <a:p>
            <a:r>
              <a:rPr lang="en-US" sz="2000" dirty="0">
                <a:solidFill>
                  <a:srgbClr val="7030A0"/>
                </a:solidFill>
              </a:rPr>
              <a:t>Hadron Physics Goals</a:t>
            </a:r>
          </a:p>
          <a:p>
            <a:pPr lvl="1"/>
            <a:r>
              <a:rPr lang="en-US" sz="2000" dirty="0">
                <a:solidFill>
                  <a:srgbClr val="7030A0"/>
                </a:solidFill>
              </a:rPr>
              <a:t>Where is the proton’s spin &amp; what is the structure of the pion?</a:t>
            </a:r>
          </a:p>
          <a:p>
            <a:pPr lvl="1"/>
            <a:r>
              <a:rPr lang="en-US" sz="2000" dirty="0">
                <a:solidFill>
                  <a:srgbClr val="7030A0"/>
                </a:solidFill>
              </a:rPr>
              <a:t>Short range correlations in nuclei &amp; quark-level understanding</a:t>
            </a:r>
          </a:p>
          <a:p>
            <a:pPr lvl="1"/>
            <a:r>
              <a:rPr lang="en-US" sz="2000" dirty="0">
                <a:solidFill>
                  <a:srgbClr val="7030A0"/>
                </a:solidFill>
              </a:rPr>
              <a:t>Source of EMC effect &amp; parity violating probes of it</a:t>
            </a:r>
            <a:endParaRPr lang="en-US" sz="18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0033CC"/>
                </a:solidFill>
              </a:rPr>
              <a:t>Our approach is to study with </a:t>
            </a:r>
            <a:r>
              <a:rPr lang="en-US" sz="2000" b="1" dirty="0">
                <a:solidFill>
                  <a:srgbClr val="0033CC"/>
                </a:solidFill>
              </a:rPr>
              <a:t>available machines now </a:t>
            </a:r>
            <a:r>
              <a:rPr lang="en-US" sz="2000" dirty="0">
                <a:solidFill>
                  <a:srgbClr val="0033CC"/>
                </a:solidFill>
              </a:rPr>
              <a:t>and design, build, and analyze EIC experiment to study with </a:t>
            </a:r>
            <a:r>
              <a:rPr lang="en-US" sz="2000" b="1" dirty="0" err="1">
                <a:solidFill>
                  <a:srgbClr val="0033CC"/>
                </a:solidFill>
              </a:rPr>
              <a:t>e+p</a:t>
            </a:r>
            <a:r>
              <a:rPr lang="en-US" sz="2000" b="1" dirty="0">
                <a:solidFill>
                  <a:srgbClr val="0033CC"/>
                </a:solidFill>
              </a:rPr>
              <a:t>, 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1D51D-D0FD-5E46-8616-5F6D9628ED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8B60E4-7BE9-B349-BA11-FFF45ED2CEC0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70010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D13045-651A-444D-BEBD-242E90ECAB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8B60E4-7BE9-B349-BA11-FFF45ED2CEC0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69AFD8-8662-D94A-8578-E10742169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489" y="63035"/>
            <a:ext cx="6400511" cy="508933"/>
          </a:xfrm>
        </p:spPr>
        <p:txBody>
          <a:bodyPr/>
          <a:lstStyle/>
          <a:p>
            <a:r>
              <a:rPr lang="en-US" dirty="0"/>
              <a:t>EIC silicon tracker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F98367-297A-B947-82E4-7653EE0403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1" b="3214"/>
          <a:stretch/>
        </p:blipFill>
        <p:spPr>
          <a:xfrm>
            <a:off x="15240" y="1028700"/>
            <a:ext cx="9144000" cy="3962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D415C1-9608-314E-A8F5-391A116DE4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49"/>
          <a:stretch/>
        </p:blipFill>
        <p:spPr>
          <a:xfrm>
            <a:off x="5943600" y="0"/>
            <a:ext cx="3299786" cy="17547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1ED763-7BEE-C64C-AA86-D4199C5703F2}"/>
              </a:ext>
            </a:extLst>
          </p:cNvPr>
          <p:cNvSpPr txBox="1"/>
          <p:nvPr/>
        </p:nvSpPr>
        <p:spPr>
          <a:xfrm>
            <a:off x="1828800" y="2642092"/>
            <a:ext cx="5929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We are part of ITS3 in ALICE; you will hear from </a:t>
            </a:r>
            <a:r>
              <a:rPr lang="en-US" i="1" dirty="0" err="1">
                <a:solidFill>
                  <a:srgbClr val="00B050"/>
                </a:solidFill>
              </a:rPr>
              <a:t>Zhenyu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57B662-64B9-304F-84B1-51BA80C76C17}"/>
              </a:ext>
            </a:extLst>
          </p:cNvPr>
          <p:cNvSpPr txBox="1"/>
          <p:nvPr/>
        </p:nvSpPr>
        <p:spPr>
          <a:xfrm>
            <a:off x="1607053" y="4806434"/>
            <a:ext cx="2595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You will hear from Skye</a:t>
            </a:r>
          </a:p>
        </p:txBody>
      </p:sp>
    </p:spTree>
    <p:extLst>
      <p:ext uri="{BB962C8B-B14F-4D97-AF65-F5344CB8AC3E}">
        <p14:creationId xmlns:p14="http://schemas.microsoft.com/office/powerpoint/2010/main" val="10078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772D03-B64A-2A48-8E95-AE7E84952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732" y="571968"/>
            <a:ext cx="8152535" cy="4343400"/>
          </a:xfrm>
        </p:spPr>
        <p:txBody>
          <a:bodyPr/>
          <a:lstStyle/>
          <a:p>
            <a:r>
              <a:rPr lang="en-US" sz="2400" dirty="0"/>
              <a:t>Silicon vertex detector design</a:t>
            </a:r>
          </a:p>
          <a:p>
            <a:pPr lvl="1"/>
            <a:r>
              <a:rPr lang="en-US" sz="2000" dirty="0"/>
              <a:t>Progress on sensor tiling</a:t>
            </a:r>
          </a:p>
          <a:p>
            <a:r>
              <a:rPr lang="en-US" sz="2400" dirty="0"/>
              <a:t>Silicon vertex detector R&amp;D</a:t>
            </a:r>
          </a:p>
          <a:p>
            <a:pPr lvl="1"/>
            <a:r>
              <a:rPr lang="en-US" sz="2000" dirty="0"/>
              <a:t>Mechanics/cooling studies &amp; prototyping of carbon fiber</a:t>
            </a:r>
          </a:p>
          <a:p>
            <a:pPr lvl="1"/>
            <a:r>
              <a:rPr lang="en-US" sz="2000" dirty="0"/>
              <a:t>Contributions to ITS3 sensor &amp; ASIC design (Engineering)</a:t>
            </a:r>
          </a:p>
          <a:p>
            <a:pPr lvl="1"/>
            <a:r>
              <a:rPr lang="en-US" sz="2000" dirty="0" err="1"/>
              <a:t>babyMOSS</a:t>
            </a:r>
            <a:r>
              <a:rPr lang="en-US" sz="2000" dirty="0"/>
              <a:t> beam tests </a:t>
            </a:r>
          </a:p>
          <a:p>
            <a:r>
              <a:rPr lang="en-US" sz="2400" dirty="0"/>
              <a:t>Track reconstruction</a:t>
            </a:r>
          </a:p>
          <a:p>
            <a:pPr lvl="1"/>
            <a:r>
              <a:rPr lang="en-US" sz="2000" dirty="0"/>
              <a:t>SVT geometry definition and impact studies</a:t>
            </a:r>
          </a:p>
          <a:p>
            <a:pPr lvl="1"/>
            <a:r>
              <a:rPr lang="en-US" sz="2000" dirty="0"/>
              <a:t>Simulation and reconstruction software development</a:t>
            </a:r>
          </a:p>
          <a:p>
            <a:pPr lvl="1"/>
            <a:r>
              <a:rPr lang="en-US" sz="2000" dirty="0"/>
              <a:t>Pattern recognition (track hit association, duplicate rejection)</a:t>
            </a:r>
          </a:p>
          <a:p>
            <a:pPr lvl="1"/>
            <a:r>
              <a:rPr lang="en-US" sz="2000" dirty="0"/>
              <a:t>Efficiency, purity, resolution &amp; background, noise effects</a:t>
            </a:r>
          </a:p>
          <a:p>
            <a:pPr lvl="1"/>
            <a:r>
              <a:rPr lang="en-US" sz="2000" dirty="0"/>
              <a:t>Vertexing</a:t>
            </a:r>
          </a:p>
          <a:p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616B47-8410-3B46-A22E-6152D37725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8B60E4-7BE9-B349-BA11-FFF45ED2CEC0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562E3F-7BDD-F745-B843-E7D791312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Berkeley accomplishments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1E4C2A-E5FC-034C-9D52-74C927115A00}"/>
              </a:ext>
            </a:extLst>
          </p:cNvPr>
          <p:cNvSpPr txBox="1"/>
          <p:nvPr/>
        </p:nvSpPr>
        <p:spPr>
          <a:xfrm>
            <a:off x="1948920" y="5143032"/>
            <a:ext cx="555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You will hear several talks about track reconstruction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A23CA9-B7A5-D041-89B5-A98A108428CF}"/>
              </a:ext>
            </a:extLst>
          </p:cNvPr>
          <p:cNvSpPr txBox="1"/>
          <p:nvPr/>
        </p:nvSpPr>
        <p:spPr>
          <a:xfrm>
            <a:off x="4114800" y="2559002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You will hear from </a:t>
            </a:r>
            <a:r>
              <a:rPr lang="en-US" i="1" dirty="0" err="1">
                <a:solidFill>
                  <a:srgbClr val="00B050"/>
                </a:solidFill>
              </a:rPr>
              <a:t>Zhenyu</a:t>
            </a:r>
            <a:endParaRPr lang="en-US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95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AFA042-4F0F-8642-8F70-0C3D495EC8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8B60E4-7BE9-B349-BA11-FFF45ED2CEC0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5A313B-1261-1543-AA08-1FF8BA543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MOSS *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D8A9C4-3509-1D4D-B41D-03ECB96C8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800100"/>
            <a:ext cx="4552381" cy="42955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0E7F33-7EBB-994D-9CB9-8808FE34035D}"/>
              </a:ext>
            </a:extLst>
          </p:cNvPr>
          <p:cNvSpPr txBox="1"/>
          <p:nvPr/>
        </p:nvSpPr>
        <p:spPr>
          <a:xfrm>
            <a:off x="1752600" y="5215745"/>
            <a:ext cx="466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* Engineering run pixels structure for testing</a:t>
            </a:r>
          </a:p>
        </p:txBody>
      </p:sp>
    </p:spTree>
    <p:extLst>
      <p:ext uri="{BB962C8B-B14F-4D97-AF65-F5344CB8AC3E}">
        <p14:creationId xmlns:p14="http://schemas.microsoft.com/office/powerpoint/2010/main" val="204422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422CBB-EF66-B541-A349-F7225BBC3E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8B60E4-7BE9-B349-BA11-FFF45ED2CEC0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4CEB9C-0A6C-544A-A186-45DF1A71A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inside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5C07FD-A267-7645-AFC5-F895D4901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00"/>
            <a:ext cx="9147147" cy="401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17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2AA99F1-4BC0-A04B-8A57-F983CF229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beam set ups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16D01B-29F1-954F-AB96-4F0F77F2F6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8B60E4-7BE9-B349-BA11-FFF45ED2CEC0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722E4C-374E-BC45-8F10-FEAE8AB81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3900"/>
            <a:ext cx="4179380" cy="3162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F72049-1A9F-A248-A709-71BFCB590BD8}"/>
              </a:ext>
            </a:extLst>
          </p:cNvPr>
          <p:cNvSpPr txBox="1"/>
          <p:nvPr/>
        </p:nvSpPr>
        <p:spPr>
          <a:xfrm>
            <a:off x="4426745" y="4038132"/>
            <a:ext cx="4412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10 MeV/A heavy ion cocktail at the LBNL 88” cyclotron</a:t>
            </a:r>
          </a:p>
          <a:p>
            <a:r>
              <a:rPr lang="en-US" dirty="0">
                <a:solidFill>
                  <a:schemeClr val="tx2"/>
                </a:solidFill>
              </a:rPr>
              <a:t>Look at single event upsets &amp; </a:t>
            </a:r>
            <a:r>
              <a:rPr lang="en-US" dirty="0" err="1">
                <a:solidFill>
                  <a:schemeClr val="tx2"/>
                </a:solidFill>
              </a:rPr>
              <a:t>latchups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53F4C4-8977-214D-98B2-E898C387E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6265" y="723900"/>
            <a:ext cx="4204762" cy="3162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AAAEFA-478D-9C45-8101-5F2C9B3D4DB5}"/>
              </a:ext>
            </a:extLst>
          </p:cNvPr>
          <p:cNvSpPr txBox="1"/>
          <p:nvPr/>
        </p:nvSpPr>
        <p:spPr>
          <a:xfrm>
            <a:off x="152400" y="4118202"/>
            <a:ext cx="37064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120 GeV protons at FNAL</a:t>
            </a:r>
          </a:p>
          <a:p>
            <a:r>
              <a:rPr lang="en-US" dirty="0">
                <a:solidFill>
                  <a:schemeClr val="tx2"/>
                </a:solidFill>
              </a:rPr>
              <a:t>Study different angles of incidence</a:t>
            </a:r>
          </a:p>
          <a:p>
            <a:r>
              <a:rPr lang="en-US" dirty="0">
                <a:solidFill>
                  <a:schemeClr val="tx2"/>
                </a:solidFill>
              </a:rPr>
              <a:t>Reconstruct tracks in telescope </a:t>
            </a:r>
          </a:p>
        </p:txBody>
      </p:sp>
    </p:spTree>
    <p:extLst>
      <p:ext uri="{BB962C8B-B14F-4D97-AF65-F5344CB8AC3E}">
        <p14:creationId xmlns:p14="http://schemas.microsoft.com/office/powerpoint/2010/main" val="4286169062"/>
      </p:ext>
    </p:extLst>
  </p:cSld>
  <p:clrMapOvr>
    <a:masterClrMapping/>
  </p:clrMapOvr>
</p:sld>
</file>

<file path=ppt/theme/theme1.xml><?xml version="1.0" encoding="utf-8"?>
<a:theme xmlns:a="http://schemas.openxmlformats.org/drawingml/2006/main" name="LBL">
  <a:themeElements>
    <a:clrScheme name="LBL 1">
      <a:dk1>
        <a:srgbClr val="000000"/>
      </a:dk1>
      <a:lt1>
        <a:srgbClr val="FFFFFF"/>
      </a:lt1>
      <a:dk2>
        <a:srgbClr val="E40000"/>
      </a:dk2>
      <a:lt2>
        <a:srgbClr val="DDDDDD"/>
      </a:lt2>
      <a:accent1>
        <a:srgbClr val="E1F4FF"/>
      </a:accent1>
      <a:accent2>
        <a:srgbClr val="FFE2C5"/>
      </a:accent2>
      <a:accent3>
        <a:srgbClr val="FFFFFF"/>
      </a:accent3>
      <a:accent4>
        <a:srgbClr val="000000"/>
      </a:accent4>
      <a:accent5>
        <a:srgbClr val="EEF8FF"/>
      </a:accent5>
      <a:accent6>
        <a:srgbClr val="E7CDB2"/>
      </a:accent6>
      <a:hlink>
        <a:srgbClr val="0066CC"/>
      </a:hlink>
      <a:folHlink>
        <a:srgbClr val="9F9FBF"/>
      </a:folHlink>
    </a:clrScheme>
    <a:fontScheme name="LBL">
      <a:majorFont>
        <a:latin typeface="Arial"/>
        <a:ea typeface="宋体"/>
        <a:cs typeface="宋体"/>
      </a:majorFont>
      <a:minorFont>
        <a:latin typeface="Arial"/>
        <a:ea typeface="宋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  <a:cs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  <a:cs typeface="宋体" charset="-122"/>
          </a:defRPr>
        </a:defPPr>
      </a:lstStyle>
    </a:lnDef>
  </a:objectDefaults>
  <a:extraClrSchemeLst>
    <a:extraClrScheme>
      <a:clrScheme name="LBL 1">
        <a:dk1>
          <a:srgbClr val="000000"/>
        </a:dk1>
        <a:lt1>
          <a:srgbClr val="FFFFFF"/>
        </a:lt1>
        <a:dk2>
          <a:srgbClr val="E40000"/>
        </a:dk2>
        <a:lt2>
          <a:srgbClr val="DDDDDD"/>
        </a:lt2>
        <a:accent1>
          <a:srgbClr val="E1F4FF"/>
        </a:accent1>
        <a:accent2>
          <a:srgbClr val="FFE2C5"/>
        </a:accent2>
        <a:accent3>
          <a:srgbClr val="FFFFFF"/>
        </a:accent3>
        <a:accent4>
          <a:srgbClr val="000000"/>
        </a:accent4>
        <a:accent5>
          <a:srgbClr val="EEF8FF"/>
        </a:accent5>
        <a:accent6>
          <a:srgbClr val="E7CDB2"/>
        </a:accent6>
        <a:hlink>
          <a:srgbClr val="0066CC"/>
        </a:hlink>
        <a:folHlink>
          <a:srgbClr val="9F9F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L 2">
        <a:dk1>
          <a:srgbClr val="59582D"/>
        </a:dk1>
        <a:lt1>
          <a:srgbClr val="EAEAEA"/>
        </a:lt1>
        <a:dk2>
          <a:srgbClr val="666699"/>
        </a:dk2>
        <a:lt2>
          <a:srgbClr val="D9D9D9"/>
        </a:lt2>
        <a:accent1>
          <a:srgbClr val="CCECFF"/>
        </a:accent1>
        <a:accent2>
          <a:srgbClr val="B2D2C7"/>
        </a:accent2>
        <a:accent3>
          <a:srgbClr val="F3F3F3"/>
        </a:accent3>
        <a:accent4>
          <a:srgbClr val="4B4A25"/>
        </a:accent4>
        <a:accent5>
          <a:srgbClr val="E2F4FF"/>
        </a:accent5>
        <a:accent6>
          <a:srgbClr val="A1BEB4"/>
        </a:accent6>
        <a:hlink>
          <a:srgbClr val="993366"/>
        </a:hlink>
        <a:folHlink>
          <a:srgbClr val="92B9E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L 3">
        <a:dk1>
          <a:srgbClr val="000099"/>
        </a:dk1>
        <a:lt1>
          <a:srgbClr val="FFFFCC"/>
        </a:lt1>
        <a:dk2>
          <a:srgbClr val="004000"/>
        </a:dk2>
        <a:lt2>
          <a:srgbClr val="FFD9B3"/>
        </a:lt2>
        <a:accent1>
          <a:srgbClr val="FFD9D9"/>
        </a:accent1>
        <a:accent2>
          <a:srgbClr val="DDDDDD"/>
        </a:accent2>
        <a:accent3>
          <a:srgbClr val="FFFFE2"/>
        </a:accent3>
        <a:accent4>
          <a:srgbClr val="000082"/>
        </a:accent4>
        <a:accent5>
          <a:srgbClr val="FFE9E9"/>
        </a:accent5>
        <a:accent6>
          <a:srgbClr val="C8C8C8"/>
        </a:accent6>
        <a:hlink>
          <a:srgbClr val="FF0000"/>
        </a:hlink>
        <a:folHlink>
          <a:srgbClr val="FFAB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L 4">
        <a:dk1>
          <a:srgbClr val="000000"/>
        </a:dk1>
        <a:lt1>
          <a:srgbClr val="DCE8E2"/>
        </a:lt1>
        <a:dk2>
          <a:srgbClr val="0033CC"/>
        </a:dk2>
        <a:lt2>
          <a:srgbClr val="C4C4D8"/>
        </a:lt2>
        <a:accent1>
          <a:srgbClr val="FFFFFF"/>
        </a:accent1>
        <a:accent2>
          <a:srgbClr val="A9CFB1"/>
        </a:accent2>
        <a:accent3>
          <a:srgbClr val="EBF2EE"/>
        </a:accent3>
        <a:accent4>
          <a:srgbClr val="000000"/>
        </a:accent4>
        <a:accent5>
          <a:srgbClr val="FFFFFF"/>
        </a:accent5>
        <a:accent6>
          <a:srgbClr val="99BBA0"/>
        </a:accent6>
        <a:hlink>
          <a:srgbClr val="CC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L 5">
        <a:dk1>
          <a:srgbClr val="606090"/>
        </a:dk1>
        <a:lt1>
          <a:srgbClr val="E5FFFF"/>
        </a:lt1>
        <a:dk2>
          <a:srgbClr val="0000CC"/>
        </a:dk2>
        <a:lt2>
          <a:srgbClr val="91DAFF"/>
        </a:lt2>
        <a:accent1>
          <a:srgbClr val="EAEAEA"/>
        </a:accent1>
        <a:accent2>
          <a:srgbClr val="FFE2C5"/>
        </a:accent2>
        <a:accent3>
          <a:srgbClr val="F0FFFF"/>
        </a:accent3>
        <a:accent4>
          <a:srgbClr val="51517A"/>
        </a:accent4>
        <a:accent5>
          <a:srgbClr val="F3F3F3"/>
        </a:accent5>
        <a:accent6>
          <a:srgbClr val="E7CDB2"/>
        </a:accent6>
        <a:hlink>
          <a:srgbClr val="000000"/>
        </a:hlink>
        <a:folHlink>
          <a:srgbClr val="3DB7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L 6">
        <a:dk1>
          <a:srgbClr val="CC0066"/>
        </a:dk1>
        <a:lt1>
          <a:srgbClr val="FFDDBB"/>
        </a:lt1>
        <a:dk2>
          <a:srgbClr val="000000"/>
        </a:dk2>
        <a:lt2>
          <a:srgbClr val="C0C0C0"/>
        </a:lt2>
        <a:accent1>
          <a:srgbClr val="FFFFCC"/>
        </a:accent1>
        <a:accent2>
          <a:srgbClr val="FFFFFF"/>
        </a:accent2>
        <a:accent3>
          <a:srgbClr val="FFEBDA"/>
        </a:accent3>
        <a:accent4>
          <a:srgbClr val="AE0056"/>
        </a:accent4>
        <a:accent5>
          <a:srgbClr val="FFFFE2"/>
        </a:accent5>
        <a:accent6>
          <a:srgbClr val="E7E7E7"/>
        </a:accent6>
        <a:hlink>
          <a:srgbClr val="0066CC"/>
        </a:hlink>
        <a:folHlink>
          <a:srgbClr val="8EB3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L 7">
        <a:dk1>
          <a:srgbClr val="B60000"/>
        </a:dk1>
        <a:lt1>
          <a:srgbClr val="FFFF99"/>
        </a:lt1>
        <a:dk2>
          <a:srgbClr val="800000"/>
        </a:dk2>
        <a:lt2>
          <a:srgbClr val="FFFFFF"/>
        </a:lt2>
        <a:accent1>
          <a:srgbClr val="9888A4"/>
        </a:accent1>
        <a:accent2>
          <a:srgbClr val="A9335D"/>
        </a:accent2>
        <a:accent3>
          <a:srgbClr val="C0AAAA"/>
        </a:accent3>
        <a:accent4>
          <a:srgbClr val="DADA82"/>
        </a:accent4>
        <a:accent5>
          <a:srgbClr val="CAC3CF"/>
        </a:accent5>
        <a:accent6>
          <a:srgbClr val="992D53"/>
        </a:accent6>
        <a:hlink>
          <a:srgbClr val="CCECFF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BL 8">
        <a:dk1>
          <a:srgbClr val="808080"/>
        </a:dk1>
        <a:lt1>
          <a:srgbClr val="FFFFFF"/>
        </a:lt1>
        <a:dk2>
          <a:srgbClr val="1C1C1C"/>
        </a:dk2>
        <a:lt2>
          <a:srgbClr val="FFFF66"/>
        </a:lt2>
        <a:accent1>
          <a:srgbClr val="9898BA"/>
        </a:accent1>
        <a:accent2>
          <a:srgbClr val="777777"/>
        </a:accent2>
        <a:accent3>
          <a:srgbClr val="ABABAB"/>
        </a:accent3>
        <a:accent4>
          <a:srgbClr val="DADADA"/>
        </a:accent4>
        <a:accent5>
          <a:srgbClr val="CACAD9"/>
        </a:accent5>
        <a:accent6>
          <a:srgbClr val="6B6B6B"/>
        </a:accent6>
        <a:hlink>
          <a:srgbClr val="CCFF99"/>
        </a:hlink>
        <a:folHlink>
          <a:srgbClr val="E43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2004:Templates:My Templates:LBL.pot</Template>
  <TotalTime>120886</TotalTime>
  <Words>626</Words>
  <Application>Microsoft Macintosh PowerPoint</Application>
  <PresentationFormat>On-screen Show (16:10)</PresentationFormat>
  <Paragraphs>107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Wingdings</vt:lpstr>
      <vt:lpstr>Wingdings 2</vt:lpstr>
      <vt:lpstr>LBL</vt:lpstr>
      <vt:lpstr>PowerPoint Presentation</vt:lpstr>
      <vt:lpstr>UC Berkeley &amp; LBNL Groups today</vt:lpstr>
      <vt:lpstr>Key roles</vt:lpstr>
      <vt:lpstr>Berkeley Group Works on</vt:lpstr>
      <vt:lpstr>EIC silicon tracker</vt:lpstr>
      <vt:lpstr>Key Berkeley accomplishments</vt:lpstr>
      <vt:lpstr>baby MOSS *</vt:lpstr>
      <vt:lpstr>What’s inside</vt:lpstr>
      <vt:lpstr>Test beam set ups</vt:lpstr>
      <vt:lpstr>Silicon Hardware Plans for 2024</vt:lpstr>
      <vt:lpstr>Silicon Software plans</vt:lpstr>
      <vt:lpstr>Backup</vt:lpstr>
      <vt:lpstr>Leadership roles in ePIC/EIC</vt:lpstr>
    </vt:vector>
  </TitlesOfParts>
  <Company>MPHY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Monte Calor Study of Hard and Soft Interactions报告人：张一飞</dc:title>
  <dc:creator>PC800</dc:creator>
  <cp:lastModifiedBy>Barbara Jacak</cp:lastModifiedBy>
  <cp:revision>5053</cp:revision>
  <cp:lastPrinted>2021-06-02T17:48:53Z</cp:lastPrinted>
  <dcterms:created xsi:type="dcterms:W3CDTF">2016-10-24T03:36:53Z</dcterms:created>
  <dcterms:modified xsi:type="dcterms:W3CDTF">2024-08-14T01:43:33Z</dcterms:modified>
</cp:coreProperties>
</file>