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Raleway"/>
      <p:regular r:id="rId30"/>
      <p:bold r:id="rId31"/>
      <p:italic r:id="rId32"/>
      <p:boldItalic r:id="rId33"/>
    </p:embeddedFont>
    <p:embeddedFont>
      <p:font typeface="La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8" roundtripDataSignature="AMtx7mik+TcLCKEXFduChpO6+Cw2yNNEI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bold.fntdata"/><Relationship Id="rId30" Type="http://schemas.openxmlformats.org/officeDocument/2006/relationships/font" Target="fonts/Raleway-regular.fntdata"/><Relationship Id="rId11" Type="http://schemas.openxmlformats.org/officeDocument/2006/relationships/slide" Target="slides/slide6.xml"/><Relationship Id="rId33" Type="http://schemas.openxmlformats.org/officeDocument/2006/relationships/font" Target="fonts/Raleway-boldItalic.fntdata"/><Relationship Id="rId10" Type="http://schemas.openxmlformats.org/officeDocument/2006/relationships/slide" Target="slides/slide5.xml"/><Relationship Id="rId32" Type="http://schemas.openxmlformats.org/officeDocument/2006/relationships/font" Target="fonts/Raleway-italic.fntdata"/><Relationship Id="rId13" Type="http://schemas.openxmlformats.org/officeDocument/2006/relationships/slide" Target="slides/slide8.xml"/><Relationship Id="rId35" Type="http://schemas.openxmlformats.org/officeDocument/2006/relationships/font" Target="fonts/Lato-bold.fntdata"/><Relationship Id="rId12" Type="http://schemas.openxmlformats.org/officeDocument/2006/relationships/slide" Target="slides/slide7.xml"/><Relationship Id="rId34" Type="http://schemas.openxmlformats.org/officeDocument/2006/relationships/font" Target="fonts/Lato-regular.fntdata"/><Relationship Id="rId15" Type="http://schemas.openxmlformats.org/officeDocument/2006/relationships/slide" Target="slides/slide10.xml"/><Relationship Id="rId37" Type="http://schemas.openxmlformats.org/officeDocument/2006/relationships/font" Target="fonts/Lato-boldItalic.fntdata"/><Relationship Id="rId14" Type="http://schemas.openxmlformats.org/officeDocument/2006/relationships/slide" Target="slides/slide9.xml"/><Relationship Id="rId36" Type="http://schemas.openxmlformats.org/officeDocument/2006/relationships/font" Target="fonts/Lato-italic.fntdata"/><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9" name="Google Shape;49;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5" name="Google Shape;125;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6" name="Google Shape;17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Arial"/>
              <a:buChar char="●"/>
            </a:pPr>
            <a:r>
              <a:rPr lang="en-US"/>
              <a:t>I have experimented with several different adhesion strategies: thin adhesive tape, heavy conductive boron glue, and hysol 9309. I have also experimented with amounts of glue and how to have a consistent glue amount. As of now, the best option seems to be the Hysol 9309 in a 6 mil mm strip controlled by taping. In some of the samples, I glued in pieces of conductive foam with the conductive boron glue as another heat sapping strategy. The air however cannot flow freely through the foam like it can the open corrugations so we may want to do a smaller piece of foam or no foam. </a:t>
            </a:r>
            <a:endParaRPr/>
          </a:p>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f2ef5b7bff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41" name="Google Shape;241;g2f2ef5b7bff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 name="Google Shape;5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56" name="Google Shape;256;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71" name="Google Shape;27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f2ef5b7bff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96" name="Google Shape;296;g2f2ef5b7bf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3" name="Google Shape;7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3" name="Google Shape;8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0" name="Google Shape;100;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8A17A"/>
        </a:solidFill>
      </p:bgPr>
    </p:bg>
    <p:spTree>
      <p:nvGrpSpPr>
        <p:cNvPr id="9" name="Shape 9"/>
        <p:cNvGrpSpPr/>
        <p:nvPr/>
      </p:nvGrpSpPr>
      <p:grpSpPr>
        <a:xfrm>
          <a:off x="0" y="0"/>
          <a:ext cx="0" cy="0"/>
          <a:chOff x="0" y="0"/>
          <a:chExt cx="0" cy="0"/>
        </a:xfrm>
      </p:grpSpPr>
      <p:cxnSp>
        <p:nvCxnSpPr>
          <p:cNvPr id="10" name="Google Shape;10;p21"/>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1"/>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2" name="Google Shape;12;p21"/>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13" name="Google Shape;13;p2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 name="Shape 14"/>
        <p:cNvGrpSpPr/>
        <p:nvPr/>
      </p:nvGrpSpPr>
      <p:grpSpPr>
        <a:xfrm>
          <a:off x="0" y="0"/>
          <a:ext cx="0" cy="0"/>
          <a:chOff x="0" y="0"/>
          <a:chExt cx="0" cy="0"/>
        </a:xfrm>
      </p:grpSpPr>
      <p:sp>
        <p:nvSpPr>
          <p:cNvPr id="15" name="Google Shape;15;p22"/>
          <p:cNvSpPr/>
          <p:nvPr/>
        </p:nvSpPr>
        <p:spPr>
          <a:xfrm>
            <a:off x="4572000" y="125"/>
            <a:ext cx="4572000" cy="5143500"/>
          </a:xfrm>
          <a:prstGeom prst="rect">
            <a:avLst/>
          </a:prstGeom>
          <a:solidFill>
            <a:srgbClr val="F8A17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 name="Google Shape;16;p2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7" name="Google Shape;17;p22"/>
          <p:cNvSpPr txBox="1"/>
          <p:nvPr>
            <p:ph type="title"/>
          </p:nvPr>
        </p:nvSpPr>
        <p:spPr>
          <a:xfrm>
            <a:off x="265500" y="1397350"/>
            <a:ext cx="4045200" cy="1318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3600"/>
              <a:buNone/>
              <a:defRPr sz="3600">
                <a:solidFill>
                  <a:schemeClr val="dk1"/>
                </a:solidFill>
              </a:defRPr>
            </a:lvl1pPr>
            <a:lvl2pPr lvl="1" algn="ctr">
              <a:lnSpc>
                <a:spcPct val="100000"/>
              </a:lnSpc>
              <a:spcBef>
                <a:spcPts val="0"/>
              </a:spcBef>
              <a:spcAft>
                <a:spcPts val="0"/>
              </a:spcAft>
              <a:buClr>
                <a:schemeClr val="dk1"/>
              </a:buClr>
              <a:buSzPts val="3600"/>
              <a:buNone/>
              <a:defRPr sz="3600">
                <a:solidFill>
                  <a:schemeClr val="dk1"/>
                </a:solidFill>
              </a:defRPr>
            </a:lvl2pPr>
            <a:lvl3pPr lvl="2" algn="ctr">
              <a:lnSpc>
                <a:spcPct val="100000"/>
              </a:lnSpc>
              <a:spcBef>
                <a:spcPts val="0"/>
              </a:spcBef>
              <a:spcAft>
                <a:spcPts val="0"/>
              </a:spcAft>
              <a:buClr>
                <a:schemeClr val="dk1"/>
              </a:buClr>
              <a:buSzPts val="3600"/>
              <a:buNone/>
              <a:defRPr sz="3600">
                <a:solidFill>
                  <a:schemeClr val="dk1"/>
                </a:solidFill>
              </a:defRPr>
            </a:lvl3pPr>
            <a:lvl4pPr lvl="3" algn="ctr">
              <a:lnSpc>
                <a:spcPct val="100000"/>
              </a:lnSpc>
              <a:spcBef>
                <a:spcPts val="0"/>
              </a:spcBef>
              <a:spcAft>
                <a:spcPts val="0"/>
              </a:spcAft>
              <a:buClr>
                <a:schemeClr val="dk1"/>
              </a:buClr>
              <a:buSzPts val="3600"/>
              <a:buNone/>
              <a:defRPr sz="3600">
                <a:solidFill>
                  <a:schemeClr val="dk1"/>
                </a:solidFill>
              </a:defRPr>
            </a:lvl4pPr>
            <a:lvl5pPr lvl="4" algn="ctr">
              <a:lnSpc>
                <a:spcPct val="100000"/>
              </a:lnSpc>
              <a:spcBef>
                <a:spcPts val="0"/>
              </a:spcBef>
              <a:spcAft>
                <a:spcPts val="0"/>
              </a:spcAft>
              <a:buClr>
                <a:schemeClr val="dk1"/>
              </a:buClr>
              <a:buSzPts val="3600"/>
              <a:buNone/>
              <a:defRPr sz="3600">
                <a:solidFill>
                  <a:schemeClr val="dk1"/>
                </a:solidFill>
              </a:defRPr>
            </a:lvl5pPr>
            <a:lvl6pPr lvl="5" algn="ctr">
              <a:lnSpc>
                <a:spcPct val="100000"/>
              </a:lnSpc>
              <a:spcBef>
                <a:spcPts val="0"/>
              </a:spcBef>
              <a:spcAft>
                <a:spcPts val="0"/>
              </a:spcAft>
              <a:buClr>
                <a:schemeClr val="dk1"/>
              </a:buClr>
              <a:buSzPts val="3600"/>
              <a:buNone/>
              <a:defRPr sz="3600">
                <a:solidFill>
                  <a:schemeClr val="dk1"/>
                </a:solidFill>
              </a:defRPr>
            </a:lvl6pPr>
            <a:lvl7pPr lvl="6" algn="ctr">
              <a:lnSpc>
                <a:spcPct val="100000"/>
              </a:lnSpc>
              <a:spcBef>
                <a:spcPts val="0"/>
              </a:spcBef>
              <a:spcAft>
                <a:spcPts val="0"/>
              </a:spcAft>
              <a:buClr>
                <a:schemeClr val="dk1"/>
              </a:buClr>
              <a:buSzPts val="3600"/>
              <a:buNone/>
              <a:defRPr sz="3600">
                <a:solidFill>
                  <a:schemeClr val="dk1"/>
                </a:solidFill>
              </a:defRPr>
            </a:lvl7pPr>
            <a:lvl8pPr lvl="7" algn="ctr">
              <a:lnSpc>
                <a:spcPct val="100000"/>
              </a:lnSpc>
              <a:spcBef>
                <a:spcPts val="0"/>
              </a:spcBef>
              <a:spcAft>
                <a:spcPts val="0"/>
              </a:spcAft>
              <a:buClr>
                <a:schemeClr val="dk1"/>
              </a:buClr>
              <a:buSzPts val="3600"/>
              <a:buNone/>
              <a:defRPr sz="3600">
                <a:solidFill>
                  <a:schemeClr val="dk1"/>
                </a:solidFill>
              </a:defRPr>
            </a:lvl8pPr>
            <a:lvl9pPr lvl="8" algn="ctr">
              <a:lnSpc>
                <a:spcPct val="100000"/>
              </a:lnSpc>
              <a:spcBef>
                <a:spcPts val="0"/>
              </a:spcBef>
              <a:spcAft>
                <a:spcPts val="0"/>
              </a:spcAft>
              <a:buClr>
                <a:schemeClr val="dk1"/>
              </a:buClr>
              <a:buSzPts val="3600"/>
              <a:buNone/>
              <a:defRPr sz="3600">
                <a:solidFill>
                  <a:schemeClr val="dk1"/>
                </a:solidFill>
              </a:defRPr>
            </a:lvl9pPr>
          </a:lstStyle>
          <a:p/>
        </p:txBody>
      </p:sp>
      <p:sp>
        <p:nvSpPr>
          <p:cNvPr id="18" name="Google Shape;18;p22"/>
          <p:cNvSpPr txBox="1"/>
          <p:nvPr>
            <p:ph idx="1" type="subTitle"/>
          </p:nvPr>
        </p:nvSpPr>
        <p:spPr>
          <a:xfrm>
            <a:off x="265500" y="2735371"/>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9" name="Google Shape;19;p2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20" name="Google Shape;20;p2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F8A17A"/>
        </a:solidFill>
      </p:bgPr>
    </p:bg>
    <p:spTree>
      <p:nvGrpSpPr>
        <p:cNvPr id="23" name="Shape 23"/>
        <p:cNvGrpSpPr/>
        <p:nvPr/>
      </p:nvGrpSpPr>
      <p:grpSpPr>
        <a:xfrm>
          <a:off x="0" y="0"/>
          <a:ext cx="0" cy="0"/>
          <a:chOff x="0" y="0"/>
          <a:chExt cx="0" cy="0"/>
        </a:xfrm>
      </p:grpSpPr>
      <p:cxnSp>
        <p:nvCxnSpPr>
          <p:cNvPr id="24" name="Google Shape;24;p25"/>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25" name="Google Shape;25;p25"/>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26" name="Google Shape;26;p25"/>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27" name="Google Shape;27;p25"/>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solidFill>
                  <a:schemeClr val="lt1"/>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8" name="Google Shape;28;p25"/>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solidFill>
                  <a:schemeClr val="lt1"/>
                </a:solidFil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9" name="Google Shape;29;p2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24"/>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2" name="Google Shape;32;p2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cxnSp>
        <p:nvCxnSpPr>
          <p:cNvPr id="33" name="Google Shape;33;p24"/>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4" name="Shape 34"/>
        <p:cNvGrpSpPr/>
        <p:nvPr/>
      </p:nvGrpSpPr>
      <p:grpSpPr>
        <a:xfrm>
          <a:off x="0" y="0"/>
          <a:ext cx="0" cy="0"/>
          <a:chOff x="0" y="0"/>
          <a:chExt cx="0" cy="0"/>
        </a:xfrm>
      </p:grpSpPr>
      <p:cxnSp>
        <p:nvCxnSpPr>
          <p:cNvPr id="35" name="Google Shape;35;p26"/>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36" name="Google Shape;36;p26"/>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7" name="Google Shape;37;p26"/>
          <p:cNvSpPr txBox="1"/>
          <p:nvPr>
            <p:ph idx="1" type="body"/>
          </p:nvPr>
        </p:nvSpPr>
        <p:spPr>
          <a:xfrm>
            <a:off x="328017" y="4226025"/>
            <a:ext cx="8388600" cy="3936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38" name="Google Shape;38;p2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 name="Shape 39"/>
        <p:cNvGrpSpPr/>
        <p:nvPr/>
      </p:nvGrpSpPr>
      <p:grpSpPr>
        <a:xfrm>
          <a:off x="0" y="0"/>
          <a:ext cx="0" cy="0"/>
          <a:chOff x="0" y="0"/>
          <a:chExt cx="0" cy="0"/>
        </a:xfrm>
      </p:grpSpPr>
      <p:cxnSp>
        <p:nvCxnSpPr>
          <p:cNvPr id="40" name="Google Shape;40;p27"/>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41" name="Google Shape;41;p27"/>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42" name="Google Shape;42;p2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3" name="Google Shape;43;p27"/>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4" name="Google Shape;44;p27"/>
          <p:cNvSpPr txBox="1"/>
          <p:nvPr>
            <p:ph idx="1" type="body"/>
          </p:nvPr>
        </p:nvSpPr>
        <p:spPr>
          <a:xfrm>
            <a:off x="2400303" y="1602675"/>
            <a:ext cx="3071400" cy="3002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5" name="Google Shape;45;p27"/>
          <p:cNvSpPr txBox="1"/>
          <p:nvPr>
            <p:ph idx="2" type="body"/>
          </p:nvPr>
        </p:nvSpPr>
        <p:spPr>
          <a:xfrm>
            <a:off x="5650572" y="1602675"/>
            <a:ext cx="3071400" cy="3002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6" name="Google Shape;46;p2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7" name="Google Shape;7;p20"/>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1600"/>
              </a:spcBef>
              <a:spcAft>
                <a:spcPts val="160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8" name="Google Shape;8;p2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9.jp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11.jpg"/><Relationship Id="rId5" Type="http://schemas.openxmlformats.org/officeDocument/2006/relationships/image" Target="../media/image19.png"/><Relationship Id="rId6" Type="http://schemas.openxmlformats.org/officeDocument/2006/relationships/image" Target="../media/image10.png"/><Relationship Id="rId7"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6.jpg"/><Relationship Id="rId4" Type="http://schemas.openxmlformats.org/officeDocument/2006/relationships/image" Target="../media/image10.png"/><Relationship Id="rId5"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5.jp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hyperlink" Target="https://www.flaticon.com/free-icon/writing_1001371" TargetMode="Externa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1"/>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lt1"/>
              </a:buClr>
              <a:buSzPts val="4800"/>
              <a:buNone/>
            </a:pPr>
            <a:r>
              <a:rPr lang="en-US"/>
              <a:t>Status report: ePIC corrugated paneling</a:t>
            </a:r>
            <a:endParaRPr/>
          </a:p>
        </p:txBody>
      </p:sp>
      <p:sp>
        <p:nvSpPr>
          <p:cNvPr id="52" name="Google Shape;52;p1"/>
          <p:cNvSpPr txBox="1"/>
          <p:nvPr/>
        </p:nvSpPr>
        <p:spPr>
          <a:xfrm>
            <a:off x="3145907" y="3713258"/>
            <a:ext cx="2817837" cy="448839"/>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Lato"/>
                <a:ea typeface="Lato"/>
                <a:cs typeface="Lato"/>
                <a:sym typeface="Lato"/>
              </a:rPr>
              <a:t>Skye Heiles • 07.26.2024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8"/>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Materials</a:t>
            </a:r>
            <a:endParaRPr/>
          </a:p>
        </p:txBody>
      </p:sp>
      <p:pic>
        <p:nvPicPr>
          <p:cNvPr id="128" name="Google Shape;128;p8"/>
          <p:cNvPicPr preferRelativeResize="0"/>
          <p:nvPr/>
        </p:nvPicPr>
        <p:blipFill rotWithShape="1">
          <a:blip r:embed="rId3">
            <a:alphaModFix/>
          </a:blip>
          <a:srcRect b="0" l="0" r="0" t="0"/>
          <a:stretch/>
        </p:blipFill>
        <p:spPr>
          <a:xfrm>
            <a:off x="419417" y="1033073"/>
            <a:ext cx="4749304" cy="3163314"/>
          </a:xfrm>
          <a:prstGeom prst="rect">
            <a:avLst/>
          </a:prstGeom>
          <a:noFill/>
          <a:ln>
            <a:noFill/>
          </a:ln>
        </p:spPr>
      </p:pic>
      <p:cxnSp>
        <p:nvCxnSpPr>
          <p:cNvPr id="129" name="Google Shape;129;p8"/>
          <p:cNvCxnSpPr/>
          <p:nvPr/>
        </p:nvCxnSpPr>
        <p:spPr>
          <a:xfrm>
            <a:off x="5470007" y="1033073"/>
            <a:ext cx="0" cy="3539074"/>
          </a:xfrm>
          <a:prstGeom prst="straightConnector1">
            <a:avLst/>
          </a:prstGeom>
          <a:noFill/>
          <a:ln cap="flat" cmpd="sng" w="9525">
            <a:solidFill>
              <a:schemeClr val="dk2"/>
            </a:solidFill>
            <a:prstDash val="solid"/>
            <a:round/>
            <a:headEnd len="sm" w="sm" type="none"/>
            <a:tailEnd len="sm" w="sm" type="none"/>
          </a:ln>
        </p:spPr>
      </p:cxnSp>
      <p:sp>
        <p:nvSpPr>
          <p:cNvPr id="130" name="Google Shape;130;p8"/>
          <p:cNvSpPr txBox="1"/>
          <p:nvPr/>
        </p:nvSpPr>
        <p:spPr>
          <a:xfrm>
            <a:off x="419417" y="4264370"/>
            <a:ext cx="398116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ato"/>
                <a:ea typeface="Lato"/>
                <a:cs typeface="Lato"/>
                <a:sym typeface="Lato"/>
              </a:rPr>
              <a:t>K13C2U Carbon Fiber</a:t>
            </a:r>
            <a:endParaRPr b="0" i="0" sz="1400" u="none" cap="none" strike="noStrike">
              <a:solidFill>
                <a:srgbClr val="000000"/>
              </a:solidFill>
              <a:latin typeface="Lato"/>
              <a:ea typeface="Lato"/>
              <a:cs typeface="Lato"/>
              <a:sym typeface="Lato"/>
            </a:endParaRPr>
          </a:p>
        </p:txBody>
      </p:sp>
      <p:pic>
        <p:nvPicPr>
          <p:cNvPr id="131" name="Google Shape;131;p8"/>
          <p:cNvPicPr preferRelativeResize="0"/>
          <p:nvPr/>
        </p:nvPicPr>
        <p:blipFill rotWithShape="1">
          <a:blip r:embed="rId4">
            <a:alphaModFix/>
          </a:blip>
          <a:srcRect b="0" l="0" r="0" t="0"/>
          <a:stretch/>
        </p:blipFill>
        <p:spPr>
          <a:xfrm>
            <a:off x="5780345" y="1033073"/>
            <a:ext cx="2378519" cy="3163314"/>
          </a:xfrm>
          <a:prstGeom prst="rect">
            <a:avLst/>
          </a:prstGeom>
          <a:noFill/>
          <a:ln>
            <a:noFill/>
          </a:ln>
        </p:spPr>
      </p:pic>
      <p:sp>
        <p:nvSpPr>
          <p:cNvPr id="132" name="Google Shape;132;p8"/>
          <p:cNvSpPr txBox="1"/>
          <p:nvPr/>
        </p:nvSpPr>
        <p:spPr>
          <a:xfrm>
            <a:off x="5780346" y="4264370"/>
            <a:ext cx="17068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ato"/>
                <a:ea typeface="Lato"/>
                <a:cs typeface="Lato"/>
                <a:sym typeface="Lato"/>
              </a:rPr>
              <a:t>2gsm carbon veil</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30"/>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Tooling</a:t>
            </a:r>
            <a:endParaRPr/>
          </a:p>
        </p:txBody>
      </p:sp>
      <p:pic>
        <p:nvPicPr>
          <p:cNvPr id="138" name="Google Shape;138;p30"/>
          <p:cNvPicPr preferRelativeResize="0"/>
          <p:nvPr/>
        </p:nvPicPr>
        <p:blipFill rotWithShape="1">
          <a:blip r:embed="rId3">
            <a:alphaModFix/>
          </a:blip>
          <a:srcRect b="0" l="0" r="43275" t="0"/>
          <a:stretch/>
        </p:blipFill>
        <p:spPr>
          <a:xfrm>
            <a:off x="391350" y="1137450"/>
            <a:ext cx="3146650" cy="3171850"/>
          </a:xfrm>
          <a:prstGeom prst="rect">
            <a:avLst/>
          </a:prstGeom>
          <a:noFill/>
          <a:ln>
            <a:noFill/>
          </a:ln>
        </p:spPr>
      </p:pic>
      <p:pic>
        <p:nvPicPr>
          <p:cNvPr id="139" name="Google Shape;139;p30"/>
          <p:cNvPicPr preferRelativeResize="0"/>
          <p:nvPr/>
        </p:nvPicPr>
        <p:blipFill rotWithShape="1">
          <a:blip r:embed="rId4">
            <a:alphaModFix/>
          </a:blip>
          <a:srcRect b="16254" l="0" r="0" t="0"/>
          <a:stretch/>
        </p:blipFill>
        <p:spPr>
          <a:xfrm>
            <a:off x="3665250" y="1137450"/>
            <a:ext cx="5050025" cy="31718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9"/>
          <p:cNvSpPr/>
          <p:nvPr/>
        </p:nvSpPr>
        <p:spPr>
          <a:xfrm>
            <a:off x="415407" y="2901822"/>
            <a:ext cx="2632342" cy="1669910"/>
          </a:xfrm>
          <a:prstGeom prst="rect">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5" name="Google Shape;145;p9"/>
          <p:cNvSpPr/>
          <p:nvPr/>
        </p:nvSpPr>
        <p:spPr>
          <a:xfrm>
            <a:off x="3528002" y="2901823"/>
            <a:ext cx="2632342" cy="1669910"/>
          </a:xfrm>
          <a:prstGeom prst="rect">
            <a:avLst/>
          </a:prstGeom>
          <a:solidFill>
            <a:srgbClr val="F46524">
              <a:alpha val="84313"/>
            </a:srgb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6" name="Google Shape;146;p9"/>
          <p:cNvSpPr/>
          <p:nvPr/>
        </p:nvSpPr>
        <p:spPr>
          <a:xfrm>
            <a:off x="6601341" y="1714599"/>
            <a:ext cx="2126481" cy="2301982"/>
          </a:xfrm>
          <a:prstGeom prst="rect">
            <a:avLst/>
          </a:prstGeom>
          <a:solidFill>
            <a:srgbClr val="F46524">
              <a:alpha val="69411"/>
            </a:srgb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7" name="Google Shape;147;p9"/>
          <p:cNvSpPr/>
          <p:nvPr/>
        </p:nvSpPr>
        <p:spPr>
          <a:xfrm>
            <a:off x="3528002" y="1089191"/>
            <a:ext cx="2632342" cy="1669910"/>
          </a:xfrm>
          <a:prstGeom prst="rect">
            <a:avLst/>
          </a:prstGeom>
          <a:solidFill>
            <a:srgbClr val="F46524">
              <a:alpha val="49411"/>
            </a:srgb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8" name="Google Shape;148;p9"/>
          <p:cNvSpPr/>
          <p:nvPr/>
        </p:nvSpPr>
        <p:spPr>
          <a:xfrm>
            <a:off x="416178" y="1089191"/>
            <a:ext cx="2632342" cy="1669910"/>
          </a:xfrm>
          <a:prstGeom prst="rect">
            <a:avLst/>
          </a:prstGeom>
          <a:solidFill>
            <a:srgbClr val="F46524">
              <a:alpha val="29411"/>
            </a:srgb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9" name="Google Shape;149;p9"/>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Procedure</a:t>
            </a:r>
            <a:endParaRPr/>
          </a:p>
        </p:txBody>
      </p:sp>
      <p:pic>
        <p:nvPicPr>
          <p:cNvPr id="150" name="Google Shape;150;p9"/>
          <p:cNvPicPr preferRelativeResize="0"/>
          <p:nvPr/>
        </p:nvPicPr>
        <p:blipFill rotWithShape="1">
          <a:blip r:embed="rId3">
            <a:alphaModFix/>
          </a:blip>
          <a:srcRect b="0" l="0" r="0" t="30260"/>
          <a:stretch/>
        </p:blipFill>
        <p:spPr>
          <a:xfrm>
            <a:off x="1361875" y="1155000"/>
            <a:ext cx="1625276" cy="1538273"/>
          </a:xfrm>
          <a:prstGeom prst="rect">
            <a:avLst/>
          </a:prstGeom>
          <a:noFill/>
          <a:ln cap="flat" cmpd="sng" w="12700">
            <a:solidFill>
              <a:schemeClr val="lt1"/>
            </a:solidFill>
            <a:prstDash val="solid"/>
            <a:round/>
            <a:headEnd len="sm" w="sm" type="none"/>
            <a:tailEnd len="sm" w="sm" type="none"/>
          </a:ln>
        </p:spPr>
      </p:pic>
      <p:sp>
        <p:nvSpPr>
          <p:cNvPr id="151" name="Google Shape;151;p9"/>
          <p:cNvSpPr txBox="1"/>
          <p:nvPr/>
        </p:nvSpPr>
        <p:spPr>
          <a:xfrm>
            <a:off x="484530" y="1636184"/>
            <a:ext cx="92320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Lato"/>
                <a:ea typeface="Lato"/>
                <a:cs typeface="Lato"/>
                <a:sym typeface="Lato"/>
              </a:rPr>
              <a:t>Cut &amp; prepare</a:t>
            </a:r>
            <a:endParaRPr b="0" i="0" sz="1400" u="none" cap="none" strike="noStrike">
              <a:solidFill>
                <a:schemeClr val="lt1"/>
              </a:solidFill>
              <a:latin typeface="Lato"/>
              <a:ea typeface="Lato"/>
              <a:cs typeface="Lato"/>
              <a:sym typeface="Lato"/>
            </a:endParaRPr>
          </a:p>
        </p:txBody>
      </p:sp>
      <p:sp>
        <p:nvSpPr>
          <p:cNvPr id="152" name="Google Shape;152;p9"/>
          <p:cNvSpPr txBox="1"/>
          <p:nvPr/>
        </p:nvSpPr>
        <p:spPr>
          <a:xfrm>
            <a:off x="7054974" y="1905540"/>
            <a:ext cx="121921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Lato"/>
                <a:ea typeface="Lato"/>
                <a:cs typeface="Lato"/>
                <a:sym typeface="Lato"/>
              </a:rPr>
              <a:t>Vacuum bag</a:t>
            </a:r>
            <a:endParaRPr b="0" i="0" sz="1400" u="none" cap="none" strike="noStrike">
              <a:solidFill>
                <a:schemeClr val="lt1"/>
              </a:solidFill>
              <a:latin typeface="Lato"/>
              <a:ea typeface="Lato"/>
              <a:cs typeface="Lato"/>
              <a:sym typeface="Lato"/>
            </a:endParaRPr>
          </a:p>
        </p:txBody>
      </p:sp>
      <p:sp>
        <p:nvSpPr>
          <p:cNvPr id="153" name="Google Shape;153;p9"/>
          <p:cNvSpPr txBox="1"/>
          <p:nvPr/>
        </p:nvSpPr>
        <p:spPr>
          <a:xfrm>
            <a:off x="3702814" y="1770257"/>
            <a:ext cx="92320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Lato"/>
                <a:ea typeface="Lato"/>
                <a:cs typeface="Lato"/>
                <a:sym typeface="Lato"/>
              </a:rPr>
              <a:t>Debulk</a:t>
            </a:r>
            <a:endParaRPr b="0" i="0" sz="1400" u="none" cap="none" strike="noStrike">
              <a:solidFill>
                <a:schemeClr val="lt1"/>
              </a:solidFill>
              <a:latin typeface="Lato"/>
              <a:ea typeface="Lato"/>
              <a:cs typeface="Lato"/>
              <a:sym typeface="Lato"/>
            </a:endParaRPr>
          </a:p>
        </p:txBody>
      </p:sp>
      <p:sp>
        <p:nvSpPr>
          <p:cNvPr id="154" name="Google Shape;154;p9"/>
          <p:cNvSpPr txBox="1"/>
          <p:nvPr/>
        </p:nvSpPr>
        <p:spPr>
          <a:xfrm>
            <a:off x="3753830" y="3582889"/>
            <a:ext cx="92320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Lato"/>
                <a:ea typeface="Lato"/>
                <a:cs typeface="Lato"/>
                <a:sym typeface="Lato"/>
              </a:rPr>
              <a:t>Cure</a:t>
            </a:r>
            <a:endParaRPr b="0" i="0" sz="1400" u="none" cap="none" strike="noStrike">
              <a:solidFill>
                <a:schemeClr val="lt1"/>
              </a:solidFill>
              <a:latin typeface="Lato"/>
              <a:ea typeface="Lato"/>
              <a:cs typeface="Lato"/>
              <a:sym typeface="Lato"/>
            </a:endParaRPr>
          </a:p>
        </p:txBody>
      </p:sp>
      <p:sp>
        <p:nvSpPr>
          <p:cNvPr id="155" name="Google Shape;155;p9"/>
          <p:cNvSpPr txBox="1"/>
          <p:nvPr/>
        </p:nvSpPr>
        <p:spPr>
          <a:xfrm>
            <a:off x="552881" y="3580480"/>
            <a:ext cx="92320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Lato"/>
                <a:ea typeface="Lato"/>
                <a:cs typeface="Lato"/>
                <a:sym typeface="Lato"/>
              </a:rPr>
              <a:t>Glue</a:t>
            </a:r>
            <a:endParaRPr b="0" i="0" sz="1400" u="none" cap="none" strike="noStrike">
              <a:solidFill>
                <a:schemeClr val="lt1"/>
              </a:solidFill>
              <a:latin typeface="Lato"/>
              <a:ea typeface="Lato"/>
              <a:cs typeface="Lato"/>
              <a:sym typeface="Lato"/>
            </a:endParaRPr>
          </a:p>
        </p:txBody>
      </p:sp>
      <p:cxnSp>
        <p:nvCxnSpPr>
          <p:cNvPr id="156" name="Google Shape;156;p9"/>
          <p:cNvCxnSpPr/>
          <p:nvPr/>
        </p:nvCxnSpPr>
        <p:spPr>
          <a:xfrm>
            <a:off x="3124862" y="1309191"/>
            <a:ext cx="333955" cy="0"/>
          </a:xfrm>
          <a:prstGeom prst="straightConnector1">
            <a:avLst/>
          </a:prstGeom>
          <a:noFill/>
          <a:ln cap="flat" cmpd="sng" w="9525">
            <a:solidFill>
              <a:srgbClr val="00549A"/>
            </a:solidFill>
            <a:prstDash val="solid"/>
            <a:round/>
            <a:headEnd len="sm" w="sm" type="none"/>
            <a:tailEnd len="med" w="med" type="triangle"/>
          </a:ln>
        </p:spPr>
      </p:cxnSp>
      <p:cxnSp>
        <p:nvCxnSpPr>
          <p:cNvPr id="157" name="Google Shape;157;p9"/>
          <p:cNvCxnSpPr/>
          <p:nvPr/>
        </p:nvCxnSpPr>
        <p:spPr>
          <a:xfrm rot="10800000">
            <a:off x="3124862" y="4389118"/>
            <a:ext cx="333955" cy="0"/>
          </a:xfrm>
          <a:prstGeom prst="straightConnector1">
            <a:avLst/>
          </a:prstGeom>
          <a:noFill/>
          <a:ln cap="flat" cmpd="sng" w="9525">
            <a:solidFill>
              <a:srgbClr val="00549A"/>
            </a:solidFill>
            <a:prstDash val="solid"/>
            <a:round/>
            <a:headEnd len="sm" w="sm" type="none"/>
            <a:tailEnd len="med" w="med" type="triangle"/>
          </a:ln>
        </p:spPr>
      </p:cxnSp>
      <p:cxnSp>
        <p:nvCxnSpPr>
          <p:cNvPr id="158" name="Google Shape;158;p9"/>
          <p:cNvCxnSpPr/>
          <p:nvPr/>
        </p:nvCxnSpPr>
        <p:spPr>
          <a:xfrm>
            <a:off x="7667916" y="1285339"/>
            <a:ext cx="0" cy="357807"/>
          </a:xfrm>
          <a:prstGeom prst="straightConnector1">
            <a:avLst/>
          </a:prstGeom>
          <a:noFill/>
          <a:ln cap="flat" cmpd="sng" w="9525">
            <a:solidFill>
              <a:srgbClr val="00549A"/>
            </a:solidFill>
            <a:prstDash val="solid"/>
            <a:round/>
            <a:headEnd len="sm" w="sm" type="none"/>
            <a:tailEnd len="med" w="med" type="triangle"/>
          </a:ln>
        </p:spPr>
      </p:cxnSp>
      <p:cxnSp>
        <p:nvCxnSpPr>
          <p:cNvPr id="159" name="Google Shape;159;p9"/>
          <p:cNvCxnSpPr/>
          <p:nvPr/>
        </p:nvCxnSpPr>
        <p:spPr>
          <a:xfrm>
            <a:off x="6228038" y="1285337"/>
            <a:ext cx="1439877" cy="0"/>
          </a:xfrm>
          <a:prstGeom prst="straightConnector1">
            <a:avLst/>
          </a:prstGeom>
          <a:noFill/>
          <a:ln cap="flat" cmpd="sng" w="9525">
            <a:solidFill>
              <a:srgbClr val="00549A"/>
            </a:solidFill>
            <a:prstDash val="solid"/>
            <a:round/>
            <a:headEnd len="sm" w="sm" type="none"/>
            <a:tailEnd len="sm" w="sm" type="none"/>
          </a:ln>
        </p:spPr>
      </p:cxnSp>
      <p:cxnSp>
        <p:nvCxnSpPr>
          <p:cNvPr id="160" name="Google Shape;160;p9"/>
          <p:cNvCxnSpPr/>
          <p:nvPr/>
        </p:nvCxnSpPr>
        <p:spPr>
          <a:xfrm>
            <a:off x="7609399" y="4081097"/>
            <a:ext cx="0" cy="308021"/>
          </a:xfrm>
          <a:prstGeom prst="straightConnector1">
            <a:avLst/>
          </a:prstGeom>
          <a:noFill/>
          <a:ln cap="flat" cmpd="sng" w="9525">
            <a:solidFill>
              <a:srgbClr val="00549A"/>
            </a:solidFill>
            <a:prstDash val="solid"/>
            <a:round/>
            <a:headEnd len="sm" w="sm" type="none"/>
            <a:tailEnd len="sm" w="sm" type="none"/>
          </a:ln>
        </p:spPr>
      </p:cxnSp>
      <p:cxnSp>
        <p:nvCxnSpPr>
          <p:cNvPr id="161" name="Google Shape;161;p9"/>
          <p:cNvCxnSpPr/>
          <p:nvPr/>
        </p:nvCxnSpPr>
        <p:spPr>
          <a:xfrm rot="10800000">
            <a:off x="6289482" y="4389118"/>
            <a:ext cx="1319917" cy="0"/>
          </a:xfrm>
          <a:prstGeom prst="straightConnector1">
            <a:avLst/>
          </a:prstGeom>
          <a:noFill/>
          <a:ln cap="flat" cmpd="sng" w="9525">
            <a:solidFill>
              <a:srgbClr val="00549A"/>
            </a:solidFill>
            <a:prstDash val="solid"/>
            <a:round/>
            <a:headEnd len="sm" w="sm" type="none"/>
            <a:tailEnd len="med" w="med" type="triangle"/>
          </a:ln>
        </p:spPr>
      </p:cxnSp>
      <p:pic>
        <p:nvPicPr>
          <p:cNvPr id="162" name="Google Shape;162;p9"/>
          <p:cNvPicPr preferRelativeResize="0"/>
          <p:nvPr/>
        </p:nvPicPr>
        <p:blipFill rotWithShape="1">
          <a:blip r:embed="rId4">
            <a:alphaModFix/>
          </a:blip>
          <a:srcRect b="0" l="14824" r="659" t="0"/>
          <a:stretch/>
        </p:blipFill>
        <p:spPr>
          <a:xfrm>
            <a:off x="4472275" y="1155000"/>
            <a:ext cx="1625277" cy="1538273"/>
          </a:xfrm>
          <a:prstGeom prst="rect">
            <a:avLst/>
          </a:prstGeom>
          <a:noFill/>
          <a:ln cap="flat" cmpd="sng" w="12700">
            <a:solidFill>
              <a:schemeClr val="lt1"/>
            </a:solidFill>
            <a:prstDash val="solid"/>
            <a:round/>
            <a:headEnd len="sm" w="sm" type="none"/>
            <a:tailEnd len="sm" w="sm" type="none"/>
          </a:ln>
        </p:spPr>
      </p:pic>
      <p:pic>
        <p:nvPicPr>
          <p:cNvPr id="163" name="Google Shape;163;p9"/>
          <p:cNvPicPr preferRelativeResize="0"/>
          <p:nvPr/>
        </p:nvPicPr>
        <p:blipFill rotWithShape="1">
          <a:blip r:embed="rId5">
            <a:alphaModFix/>
          </a:blip>
          <a:srcRect b="0" l="0" r="0" t="7587"/>
          <a:stretch/>
        </p:blipFill>
        <p:spPr>
          <a:xfrm>
            <a:off x="6640600" y="2234728"/>
            <a:ext cx="2039650" cy="1749547"/>
          </a:xfrm>
          <a:prstGeom prst="rect">
            <a:avLst/>
          </a:prstGeom>
          <a:noFill/>
          <a:ln cap="flat" cmpd="sng" w="9525">
            <a:solidFill>
              <a:schemeClr val="lt1"/>
            </a:solidFill>
            <a:prstDash val="solid"/>
            <a:round/>
            <a:headEnd len="sm" w="sm" type="none"/>
            <a:tailEnd len="sm" w="sm" type="none"/>
          </a:ln>
        </p:spPr>
      </p:pic>
      <p:pic>
        <p:nvPicPr>
          <p:cNvPr id="164" name="Google Shape;164;p9"/>
          <p:cNvPicPr preferRelativeResize="0"/>
          <p:nvPr/>
        </p:nvPicPr>
        <p:blipFill rotWithShape="1">
          <a:blip r:embed="rId6">
            <a:alphaModFix/>
          </a:blip>
          <a:srcRect b="25410" l="5642" r="0" t="2972"/>
          <a:stretch/>
        </p:blipFill>
        <p:spPr>
          <a:xfrm>
            <a:off x="1361875" y="2960389"/>
            <a:ext cx="1625275" cy="1552792"/>
          </a:xfrm>
          <a:prstGeom prst="rect">
            <a:avLst/>
          </a:prstGeom>
          <a:noFill/>
          <a:ln cap="flat" cmpd="sng" w="9525">
            <a:solidFill>
              <a:schemeClr val="lt1"/>
            </a:solidFill>
            <a:prstDash val="solid"/>
            <a:round/>
            <a:headEnd len="sm" w="sm" type="none"/>
            <a:tailEnd len="sm" w="sm" type="none"/>
          </a:ln>
        </p:spPr>
      </p:pic>
      <p:pic>
        <p:nvPicPr>
          <p:cNvPr id="165" name="Google Shape;165;p9"/>
          <p:cNvPicPr preferRelativeResize="0"/>
          <p:nvPr/>
        </p:nvPicPr>
        <p:blipFill rotWithShape="1">
          <a:blip r:embed="rId7">
            <a:alphaModFix/>
          </a:blip>
          <a:srcRect b="23656" l="6659" r="44585" t="14235"/>
          <a:stretch/>
        </p:blipFill>
        <p:spPr>
          <a:xfrm>
            <a:off x="4485650" y="2960400"/>
            <a:ext cx="1625277" cy="155277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9"/>
          <p:cNvSpPr txBox="1"/>
          <p:nvPr>
            <p:ph idx="1" type="body"/>
          </p:nvPr>
        </p:nvSpPr>
        <p:spPr>
          <a:xfrm>
            <a:off x="377692" y="4235600"/>
            <a:ext cx="8388600" cy="393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US"/>
              <a:t>More Photos</a:t>
            </a:r>
            <a:endParaRPr/>
          </a:p>
        </p:txBody>
      </p:sp>
      <p:pic>
        <p:nvPicPr>
          <p:cNvPr id="171" name="Google Shape;171;p19"/>
          <p:cNvPicPr preferRelativeResize="0"/>
          <p:nvPr/>
        </p:nvPicPr>
        <p:blipFill rotWithShape="1">
          <a:blip r:embed="rId3">
            <a:alphaModFix/>
          </a:blip>
          <a:srcRect b="0" l="0" r="6690" t="0"/>
          <a:stretch/>
        </p:blipFill>
        <p:spPr>
          <a:xfrm>
            <a:off x="152400" y="152400"/>
            <a:ext cx="2820426" cy="3921224"/>
          </a:xfrm>
          <a:prstGeom prst="rect">
            <a:avLst/>
          </a:prstGeom>
          <a:noFill/>
          <a:ln cap="flat" cmpd="sng" w="9525">
            <a:solidFill>
              <a:schemeClr val="dk2"/>
            </a:solidFill>
            <a:prstDash val="solid"/>
            <a:round/>
            <a:headEnd len="sm" w="sm" type="none"/>
            <a:tailEnd len="sm" w="sm" type="none"/>
          </a:ln>
        </p:spPr>
      </p:pic>
      <p:pic>
        <p:nvPicPr>
          <p:cNvPr id="172" name="Google Shape;172;p19"/>
          <p:cNvPicPr preferRelativeResize="0"/>
          <p:nvPr/>
        </p:nvPicPr>
        <p:blipFill rotWithShape="1">
          <a:blip r:embed="rId4">
            <a:alphaModFix/>
          </a:blip>
          <a:srcRect b="0" l="0" r="6690" t="0"/>
          <a:stretch/>
        </p:blipFill>
        <p:spPr>
          <a:xfrm>
            <a:off x="3197649" y="152400"/>
            <a:ext cx="2744225" cy="3921224"/>
          </a:xfrm>
          <a:prstGeom prst="rect">
            <a:avLst/>
          </a:prstGeom>
          <a:noFill/>
          <a:ln cap="flat" cmpd="sng" w="9525">
            <a:solidFill>
              <a:schemeClr val="dk2"/>
            </a:solidFill>
            <a:prstDash val="solid"/>
            <a:round/>
            <a:headEnd len="sm" w="sm" type="none"/>
            <a:tailEnd len="sm" w="sm" type="none"/>
          </a:ln>
        </p:spPr>
      </p:pic>
      <p:pic>
        <p:nvPicPr>
          <p:cNvPr id="173" name="Google Shape;173;p19"/>
          <p:cNvPicPr preferRelativeResize="0"/>
          <p:nvPr/>
        </p:nvPicPr>
        <p:blipFill rotWithShape="1">
          <a:blip r:embed="rId5">
            <a:alphaModFix/>
          </a:blip>
          <a:srcRect b="0" l="0" r="4607" t="0"/>
          <a:stretch/>
        </p:blipFill>
        <p:spPr>
          <a:xfrm>
            <a:off x="6166700" y="152400"/>
            <a:ext cx="2805523" cy="392122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0"/>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Caul Plate</a:t>
            </a:r>
            <a:endParaRPr/>
          </a:p>
        </p:txBody>
      </p:sp>
      <p:cxnSp>
        <p:nvCxnSpPr>
          <p:cNvPr id="179" name="Google Shape;179;p10"/>
          <p:cNvCxnSpPr/>
          <p:nvPr/>
        </p:nvCxnSpPr>
        <p:spPr>
          <a:xfrm>
            <a:off x="437322" y="2027584"/>
            <a:ext cx="2305878" cy="0"/>
          </a:xfrm>
          <a:prstGeom prst="straightConnector1">
            <a:avLst/>
          </a:prstGeom>
          <a:noFill/>
          <a:ln cap="flat" cmpd="sng" w="9525">
            <a:solidFill>
              <a:srgbClr val="F3601D"/>
            </a:solidFill>
            <a:prstDash val="solid"/>
            <a:round/>
            <a:headEnd len="sm" w="sm" type="none"/>
            <a:tailEnd len="sm" w="sm" type="none"/>
          </a:ln>
        </p:spPr>
      </p:cxnSp>
      <p:sp>
        <p:nvSpPr>
          <p:cNvPr id="180" name="Google Shape;180;p10"/>
          <p:cNvSpPr txBox="1"/>
          <p:nvPr/>
        </p:nvSpPr>
        <p:spPr>
          <a:xfrm>
            <a:off x="905949" y="1522448"/>
            <a:ext cx="183725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2"/>
                </a:solidFill>
                <a:latin typeface="Lato"/>
                <a:ea typeface="Lato"/>
                <a:cs typeface="Lato"/>
                <a:sym typeface="Lato"/>
              </a:rPr>
              <a:t>Issue</a:t>
            </a:r>
            <a:endParaRPr b="0" i="0" sz="1600" u="none" cap="none" strike="noStrike">
              <a:solidFill>
                <a:schemeClr val="dk2"/>
              </a:solidFill>
              <a:latin typeface="Lato"/>
              <a:ea typeface="Lato"/>
              <a:cs typeface="Lato"/>
              <a:sym typeface="Lato"/>
            </a:endParaRPr>
          </a:p>
        </p:txBody>
      </p:sp>
      <p:sp>
        <p:nvSpPr>
          <p:cNvPr id="181" name="Google Shape;181;p10"/>
          <p:cNvSpPr txBox="1"/>
          <p:nvPr/>
        </p:nvSpPr>
        <p:spPr>
          <a:xfrm>
            <a:off x="437322" y="2117148"/>
            <a:ext cx="2305878" cy="1119031"/>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1600"/>
              </a:spcAft>
              <a:buClr>
                <a:srgbClr val="000000"/>
              </a:buClr>
              <a:buSzPts val="1400"/>
              <a:buFont typeface="Arial"/>
              <a:buChar char="•"/>
            </a:pPr>
            <a:r>
              <a:rPr b="0" i="0" lang="en-US" sz="1400" u="none" cap="none" strike="noStrike">
                <a:solidFill>
                  <a:srgbClr val="000000"/>
                </a:solidFill>
                <a:latin typeface="Lato"/>
                <a:ea typeface="Lato"/>
                <a:cs typeface="Lato"/>
                <a:sym typeface="Lato"/>
              </a:rPr>
              <a:t>Struggle getting the k13 to stay flush to the mold, and hold shape</a:t>
            </a:r>
            <a:r>
              <a:rPr lang="en-US">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cxnSp>
        <p:nvCxnSpPr>
          <p:cNvPr id="182" name="Google Shape;182;p10"/>
          <p:cNvCxnSpPr/>
          <p:nvPr/>
        </p:nvCxnSpPr>
        <p:spPr>
          <a:xfrm>
            <a:off x="3364727" y="2027584"/>
            <a:ext cx="2305878" cy="0"/>
          </a:xfrm>
          <a:prstGeom prst="straightConnector1">
            <a:avLst/>
          </a:prstGeom>
          <a:noFill/>
          <a:ln cap="flat" cmpd="sng" w="9525">
            <a:solidFill>
              <a:srgbClr val="F3601D"/>
            </a:solidFill>
            <a:prstDash val="solid"/>
            <a:round/>
            <a:headEnd len="sm" w="sm" type="none"/>
            <a:tailEnd len="sm" w="sm" type="none"/>
          </a:ln>
        </p:spPr>
      </p:cxnSp>
      <p:sp>
        <p:nvSpPr>
          <p:cNvPr id="183" name="Google Shape;183;p10"/>
          <p:cNvSpPr txBox="1"/>
          <p:nvPr/>
        </p:nvSpPr>
        <p:spPr>
          <a:xfrm>
            <a:off x="3833354" y="1522448"/>
            <a:ext cx="183725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2"/>
                </a:solidFill>
                <a:latin typeface="Lato"/>
                <a:ea typeface="Lato"/>
                <a:cs typeface="Lato"/>
                <a:sym typeface="Lato"/>
              </a:rPr>
              <a:t>Approach</a:t>
            </a:r>
            <a:endParaRPr b="0" i="0" sz="1600" u="none" cap="none" strike="noStrike">
              <a:solidFill>
                <a:schemeClr val="dk2"/>
              </a:solidFill>
              <a:latin typeface="Lato"/>
              <a:ea typeface="Lato"/>
              <a:cs typeface="Lato"/>
              <a:sym typeface="Lato"/>
            </a:endParaRPr>
          </a:p>
        </p:txBody>
      </p:sp>
      <p:cxnSp>
        <p:nvCxnSpPr>
          <p:cNvPr id="184" name="Google Shape;184;p10"/>
          <p:cNvCxnSpPr/>
          <p:nvPr/>
        </p:nvCxnSpPr>
        <p:spPr>
          <a:xfrm>
            <a:off x="6292132" y="2027584"/>
            <a:ext cx="2305878" cy="0"/>
          </a:xfrm>
          <a:prstGeom prst="straightConnector1">
            <a:avLst/>
          </a:prstGeom>
          <a:noFill/>
          <a:ln cap="flat" cmpd="sng" w="9525">
            <a:solidFill>
              <a:srgbClr val="F3601D"/>
            </a:solidFill>
            <a:prstDash val="solid"/>
            <a:round/>
            <a:headEnd len="sm" w="sm" type="none"/>
            <a:tailEnd len="sm" w="sm" type="none"/>
          </a:ln>
        </p:spPr>
      </p:cxnSp>
      <p:sp>
        <p:nvSpPr>
          <p:cNvPr id="185" name="Google Shape;185;p10"/>
          <p:cNvSpPr txBox="1"/>
          <p:nvPr/>
        </p:nvSpPr>
        <p:spPr>
          <a:xfrm>
            <a:off x="6760759" y="1522448"/>
            <a:ext cx="183725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2"/>
                </a:solidFill>
                <a:latin typeface="Lato"/>
                <a:ea typeface="Lato"/>
                <a:cs typeface="Lato"/>
                <a:sym typeface="Lato"/>
              </a:rPr>
              <a:t>Impact</a:t>
            </a:r>
            <a:endParaRPr b="0" i="0" sz="1600" u="none" cap="none" strike="noStrike">
              <a:solidFill>
                <a:schemeClr val="dk2"/>
              </a:solidFill>
              <a:latin typeface="Lato"/>
              <a:ea typeface="Lato"/>
              <a:cs typeface="Lato"/>
              <a:sym typeface="Lato"/>
            </a:endParaRPr>
          </a:p>
        </p:txBody>
      </p:sp>
      <p:sp>
        <p:nvSpPr>
          <p:cNvPr id="186" name="Google Shape;186;p10"/>
          <p:cNvSpPr txBox="1"/>
          <p:nvPr/>
        </p:nvSpPr>
        <p:spPr>
          <a:xfrm>
            <a:off x="3364727" y="2136477"/>
            <a:ext cx="2305878" cy="1119031"/>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1600"/>
              </a:spcAft>
              <a:buClr>
                <a:srgbClr val="000000"/>
              </a:buClr>
              <a:buSzPts val="1400"/>
              <a:buFont typeface="Arial"/>
              <a:buChar char="•"/>
            </a:pPr>
            <a:r>
              <a:rPr b="0" i="0" lang="en-US" sz="1400" u="none" cap="none" strike="noStrike">
                <a:solidFill>
                  <a:srgbClr val="000000"/>
                </a:solidFill>
                <a:latin typeface="Lato"/>
                <a:ea typeface="Lato"/>
                <a:cs typeface="Lato"/>
                <a:sym typeface="Lato"/>
              </a:rPr>
              <a:t>Constructed a</a:t>
            </a:r>
            <a:r>
              <a:rPr lang="en-US">
                <a:latin typeface="Lato"/>
                <a:ea typeface="Lato"/>
                <a:cs typeface="Lato"/>
                <a:sym typeface="Lato"/>
              </a:rPr>
              <a:t> corrugated caul plate out </a:t>
            </a:r>
            <a:r>
              <a:rPr b="0" i="0" lang="en-US" sz="1400" u="none" cap="none" strike="noStrike">
                <a:solidFill>
                  <a:srgbClr val="000000"/>
                </a:solidFill>
                <a:latin typeface="Lato"/>
                <a:ea typeface="Lato"/>
                <a:cs typeface="Lato"/>
                <a:sym typeface="Lato"/>
              </a:rPr>
              <a:t>of CN80 – a strong, heavy weave</a:t>
            </a:r>
            <a:endParaRPr b="0" i="0" sz="1400" u="none" cap="none" strike="noStrike">
              <a:solidFill>
                <a:srgbClr val="000000"/>
              </a:solidFill>
              <a:latin typeface="Arial"/>
              <a:ea typeface="Arial"/>
              <a:cs typeface="Arial"/>
              <a:sym typeface="Arial"/>
            </a:endParaRPr>
          </a:p>
        </p:txBody>
      </p:sp>
      <p:sp>
        <p:nvSpPr>
          <p:cNvPr id="187" name="Google Shape;187;p10"/>
          <p:cNvSpPr txBox="1"/>
          <p:nvPr/>
        </p:nvSpPr>
        <p:spPr>
          <a:xfrm>
            <a:off x="6292132" y="2136477"/>
            <a:ext cx="2305878" cy="1119031"/>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1600"/>
              </a:spcAft>
              <a:buClr>
                <a:srgbClr val="000000"/>
              </a:buClr>
              <a:buSzPts val="1400"/>
              <a:buFont typeface="Arial"/>
              <a:buChar char="•"/>
            </a:pPr>
            <a:r>
              <a:rPr lang="en-US">
                <a:latin typeface="Lato"/>
                <a:ea typeface="Lato"/>
                <a:cs typeface="Lato"/>
                <a:sym typeface="Lato"/>
              </a:rPr>
              <a:t>The caul plate works as a pressure intensifier to </a:t>
            </a:r>
            <a:r>
              <a:rPr lang="en-US">
                <a:latin typeface="Lato"/>
                <a:ea typeface="Lato"/>
                <a:cs typeface="Lato"/>
                <a:sym typeface="Lato"/>
              </a:rPr>
              <a:t>distribute</a:t>
            </a:r>
            <a:r>
              <a:rPr lang="en-US">
                <a:latin typeface="Lato"/>
                <a:ea typeface="Lato"/>
                <a:cs typeface="Lato"/>
                <a:sym typeface="Lato"/>
              </a:rPr>
              <a:t> </a:t>
            </a:r>
            <a:r>
              <a:rPr lang="en-US">
                <a:latin typeface="Lato"/>
                <a:ea typeface="Lato"/>
                <a:cs typeface="Lato"/>
                <a:sym typeface="Lato"/>
              </a:rPr>
              <a:t>vacuum</a:t>
            </a:r>
            <a:r>
              <a:rPr lang="en-US">
                <a:latin typeface="Lato"/>
                <a:ea typeface="Lato"/>
                <a:cs typeface="Lato"/>
                <a:sym typeface="Lato"/>
              </a:rPr>
              <a:t> pressure equally and hold the K13 in place during debulking and cooking.</a:t>
            </a:r>
            <a:endParaRPr b="0" i="0" sz="1400" u="none" cap="none" strike="noStrike">
              <a:solidFill>
                <a:srgbClr val="000000"/>
              </a:solidFill>
              <a:latin typeface="Arial"/>
              <a:ea typeface="Arial"/>
              <a:cs typeface="Arial"/>
              <a:sym typeface="Arial"/>
            </a:endParaRPr>
          </a:p>
        </p:txBody>
      </p:sp>
      <p:pic>
        <p:nvPicPr>
          <p:cNvPr id="188" name="Google Shape;188;p10"/>
          <p:cNvPicPr preferRelativeResize="0"/>
          <p:nvPr/>
        </p:nvPicPr>
        <p:blipFill rotWithShape="1">
          <a:blip r:embed="rId3">
            <a:alphaModFix/>
          </a:blip>
          <a:srcRect b="0" l="0" r="0" t="0"/>
          <a:stretch/>
        </p:blipFill>
        <p:spPr>
          <a:xfrm>
            <a:off x="424985" y="1451243"/>
            <a:ext cx="480964" cy="480964"/>
          </a:xfrm>
          <a:prstGeom prst="rect">
            <a:avLst/>
          </a:prstGeom>
          <a:noFill/>
          <a:ln>
            <a:noFill/>
          </a:ln>
        </p:spPr>
      </p:pic>
      <p:pic>
        <p:nvPicPr>
          <p:cNvPr id="189" name="Google Shape;189;p10"/>
          <p:cNvPicPr preferRelativeResize="0"/>
          <p:nvPr/>
        </p:nvPicPr>
        <p:blipFill rotWithShape="1">
          <a:blip r:embed="rId4">
            <a:alphaModFix/>
          </a:blip>
          <a:srcRect b="0" l="0" r="0" t="0"/>
          <a:stretch/>
        </p:blipFill>
        <p:spPr>
          <a:xfrm>
            <a:off x="3322404" y="1436250"/>
            <a:ext cx="510950" cy="510950"/>
          </a:xfrm>
          <a:prstGeom prst="rect">
            <a:avLst/>
          </a:prstGeom>
          <a:noFill/>
          <a:ln>
            <a:noFill/>
          </a:ln>
        </p:spPr>
      </p:pic>
      <p:pic>
        <p:nvPicPr>
          <p:cNvPr id="190" name="Google Shape;190;p10"/>
          <p:cNvPicPr preferRelativeResize="0"/>
          <p:nvPr/>
        </p:nvPicPr>
        <p:blipFill rotWithShape="1">
          <a:blip r:embed="rId5">
            <a:alphaModFix/>
          </a:blip>
          <a:srcRect b="0" l="0" r="0" t="0"/>
          <a:stretch/>
        </p:blipFill>
        <p:spPr>
          <a:xfrm>
            <a:off x="6292132" y="1486305"/>
            <a:ext cx="445902" cy="4459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1"/>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Early prototypes</a:t>
            </a:r>
            <a:endParaRPr/>
          </a:p>
        </p:txBody>
      </p:sp>
      <p:sp>
        <p:nvSpPr>
          <p:cNvPr id="196" name="Google Shape;196;p11"/>
          <p:cNvSpPr/>
          <p:nvPr/>
        </p:nvSpPr>
        <p:spPr>
          <a:xfrm>
            <a:off x="429370" y="1146591"/>
            <a:ext cx="8411329" cy="419816"/>
          </a:xfrm>
          <a:prstGeom prst="rect">
            <a:avLst/>
          </a:pr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7" name="Google Shape;197;p11"/>
          <p:cNvSpPr txBox="1"/>
          <p:nvPr/>
        </p:nvSpPr>
        <p:spPr>
          <a:xfrm>
            <a:off x="429370" y="1213581"/>
            <a:ext cx="4572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ato"/>
                <a:ea typeface="Lato"/>
                <a:cs typeface="Lato"/>
                <a:sym typeface="Lato"/>
              </a:rPr>
              <a:t>I started off thin with 1 and then 2 layers</a:t>
            </a:r>
            <a:endParaRPr b="0" i="0" sz="1400" u="none" cap="none" strike="noStrike">
              <a:solidFill>
                <a:srgbClr val="000000"/>
              </a:solidFill>
              <a:latin typeface="Arial"/>
              <a:ea typeface="Arial"/>
              <a:cs typeface="Arial"/>
              <a:sym typeface="Arial"/>
            </a:endParaRPr>
          </a:p>
        </p:txBody>
      </p:sp>
      <p:sp>
        <p:nvSpPr>
          <p:cNvPr id="198" name="Google Shape;198;p11"/>
          <p:cNvSpPr/>
          <p:nvPr/>
        </p:nvSpPr>
        <p:spPr>
          <a:xfrm rot="5400000">
            <a:off x="4437601" y="-290809"/>
            <a:ext cx="262500" cy="4078200"/>
          </a:xfrm>
          <a:prstGeom prst="leftBrace">
            <a:avLst>
              <a:gd fmla="val 8333" name="adj1"/>
              <a:gd fmla="val 50000" name="adj2"/>
            </a:avLst>
          </a:prstGeom>
          <a:noFill/>
          <a:ln cap="flat" cmpd="sng" w="9525">
            <a:solidFill>
              <a:srgbClr val="00549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9" name="Google Shape;199;p11"/>
          <p:cNvSpPr txBox="1"/>
          <p:nvPr/>
        </p:nvSpPr>
        <p:spPr>
          <a:xfrm>
            <a:off x="0" y="2331304"/>
            <a:ext cx="171221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Lato"/>
                <a:ea typeface="Lato"/>
                <a:cs typeface="Lato"/>
                <a:sym typeface="Lato"/>
              </a:rPr>
              <a:t>Pros</a:t>
            </a:r>
            <a:endParaRPr b="0" i="0" sz="1400" u="none" cap="none" strike="noStrike">
              <a:solidFill>
                <a:srgbClr val="000000"/>
              </a:solidFill>
              <a:latin typeface="Arial"/>
              <a:ea typeface="Arial"/>
              <a:cs typeface="Arial"/>
              <a:sym typeface="Arial"/>
            </a:endParaRPr>
          </a:p>
        </p:txBody>
      </p:sp>
      <p:sp>
        <p:nvSpPr>
          <p:cNvPr id="200" name="Google Shape;200;p11"/>
          <p:cNvSpPr txBox="1"/>
          <p:nvPr/>
        </p:nvSpPr>
        <p:spPr>
          <a:xfrm>
            <a:off x="0" y="3098022"/>
            <a:ext cx="17121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Lato"/>
                <a:ea typeface="Lato"/>
                <a:cs typeface="Lato"/>
                <a:sym typeface="Lato"/>
              </a:rPr>
              <a:t>Cons</a:t>
            </a:r>
            <a:endParaRPr b="0" i="0" sz="1400" u="none" cap="none" strike="noStrike">
              <a:solidFill>
                <a:srgbClr val="000000"/>
              </a:solidFill>
              <a:latin typeface="Arial"/>
              <a:ea typeface="Arial"/>
              <a:cs typeface="Arial"/>
              <a:sym typeface="Arial"/>
            </a:endParaRPr>
          </a:p>
        </p:txBody>
      </p:sp>
      <p:sp>
        <p:nvSpPr>
          <p:cNvPr id="201" name="Google Shape;201;p11"/>
          <p:cNvSpPr txBox="1"/>
          <p:nvPr/>
        </p:nvSpPr>
        <p:spPr>
          <a:xfrm>
            <a:off x="2173343" y="1886903"/>
            <a:ext cx="183725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ato"/>
                <a:ea typeface="Lato"/>
                <a:cs typeface="Lato"/>
                <a:sym typeface="Lato"/>
              </a:rPr>
              <a:t>1 layer piece</a:t>
            </a:r>
            <a:endParaRPr b="0" i="0" sz="1400" u="none" cap="none" strike="noStrike">
              <a:solidFill>
                <a:schemeClr val="dk2"/>
              </a:solidFill>
              <a:latin typeface="Lato"/>
              <a:ea typeface="Lato"/>
              <a:cs typeface="Lato"/>
              <a:sym typeface="Lato"/>
            </a:endParaRPr>
          </a:p>
        </p:txBody>
      </p:sp>
      <p:sp>
        <p:nvSpPr>
          <p:cNvPr id="202" name="Google Shape;202;p11"/>
          <p:cNvSpPr txBox="1"/>
          <p:nvPr/>
        </p:nvSpPr>
        <p:spPr>
          <a:xfrm>
            <a:off x="5818793" y="1886903"/>
            <a:ext cx="1837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ato"/>
                <a:ea typeface="Lato"/>
                <a:cs typeface="Lato"/>
                <a:sym typeface="Lato"/>
              </a:rPr>
              <a:t>2 layer piece</a:t>
            </a:r>
            <a:endParaRPr b="0" i="0" sz="1400" u="none" cap="none" strike="noStrike">
              <a:solidFill>
                <a:schemeClr val="dk2"/>
              </a:solidFill>
              <a:latin typeface="Lato"/>
              <a:ea typeface="Lato"/>
              <a:cs typeface="Lato"/>
              <a:sym typeface="Lato"/>
            </a:endParaRPr>
          </a:p>
        </p:txBody>
      </p:sp>
      <p:sp>
        <p:nvSpPr>
          <p:cNvPr id="203" name="Google Shape;203;p11"/>
          <p:cNvSpPr txBox="1"/>
          <p:nvPr/>
        </p:nvSpPr>
        <p:spPr>
          <a:xfrm>
            <a:off x="2109256" y="2331304"/>
            <a:ext cx="2612003" cy="30777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Extremely light</a:t>
            </a:r>
            <a:endParaRPr b="0" i="0" sz="1400" u="none" cap="none" strike="noStrike">
              <a:solidFill>
                <a:srgbClr val="000000"/>
              </a:solidFill>
              <a:latin typeface="Arial"/>
              <a:ea typeface="Arial"/>
              <a:cs typeface="Arial"/>
              <a:sym typeface="Arial"/>
            </a:endParaRPr>
          </a:p>
        </p:txBody>
      </p:sp>
      <p:sp>
        <p:nvSpPr>
          <p:cNvPr id="204" name="Google Shape;204;p11"/>
          <p:cNvSpPr txBox="1"/>
          <p:nvPr/>
        </p:nvSpPr>
        <p:spPr>
          <a:xfrm>
            <a:off x="2109256" y="3098022"/>
            <a:ext cx="2612100" cy="954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Quite weak in the direction orthogonal to the fibers as the only thing holding them together was the 2gsm veil</a:t>
            </a:r>
            <a:endParaRPr b="0" i="0" sz="1400" u="none" cap="none" strike="noStrike">
              <a:solidFill>
                <a:srgbClr val="000000"/>
              </a:solidFill>
              <a:latin typeface="Arial"/>
              <a:ea typeface="Arial"/>
              <a:cs typeface="Arial"/>
              <a:sym typeface="Arial"/>
            </a:endParaRPr>
          </a:p>
        </p:txBody>
      </p:sp>
      <p:cxnSp>
        <p:nvCxnSpPr>
          <p:cNvPr id="205" name="Google Shape;205;p11"/>
          <p:cNvCxnSpPr/>
          <p:nvPr/>
        </p:nvCxnSpPr>
        <p:spPr>
          <a:xfrm>
            <a:off x="648018" y="2856923"/>
            <a:ext cx="8175900" cy="0"/>
          </a:xfrm>
          <a:prstGeom prst="straightConnector1">
            <a:avLst/>
          </a:prstGeom>
          <a:noFill/>
          <a:ln cap="flat" cmpd="sng" w="9525">
            <a:solidFill>
              <a:schemeClr val="dk2"/>
            </a:solidFill>
            <a:prstDash val="solid"/>
            <a:round/>
            <a:headEnd len="sm" w="sm" type="none"/>
            <a:tailEnd len="sm" w="sm" type="none"/>
          </a:ln>
        </p:spPr>
      </p:cxnSp>
      <p:sp>
        <p:nvSpPr>
          <p:cNvPr id="206" name="Google Shape;206;p11"/>
          <p:cNvSpPr txBox="1"/>
          <p:nvPr/>
        </p:nvSpPr>
        <p:spPr>
          <a:xfrm>
            <a:off x="5707686" y="2307766"/>
            <a:ext cx="2612100" cy="5232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Good in density and strength</a:t>
            </a:r>
            <a:endParaRPr b="0" i="0" sz="1400" u="none" cap="none" strike="noStrike">
              <a:solidFill>
                <a:srgbClr val="000000"/>
              </a:solidFill>
              <a:latin typeface="Arial"/>
              <a:ea typeface="Arial"/>
              <a:cs typeface="Arial"/>
              <a:sym typeface="Arial"/>
            </a:endParaRPr>
          </a:p>
        </p:txBody>
      </p:sp>
      <p:sp>
        <p:nvSpPr>
          <p:cNvPr id="207" name="Google Shape;207;p11"/>
          <p:cNvSpPr txBox="1"/>
          <p:nvPr/>
        </p:nvSpPr>
        <p:spPr>
          <a:xfrm>
            <a:off x="5707674" y="3098025"/>
            <a:ext cx="1222800" cy="13854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Warped</a:t>
            </a:r>
            <a:r>
              <a:rPr lang="en-US"/>
              <a:t>, putting undue stress silicone sensors</a:t>
            </a:r>
            <a:endParaRPr/>
          </a:p>
        </p:txBody>
      </p:sp>
      <p:cxnSp>
        <p:nvCxnSpPr>
          <p:cNvPr id="208" name="Google Shape;208;p11"/>
          <p:cNvCxnSpPr/>
          <p:nvPr/>
        </p:nvCxnSpPr>
        <p:spPr>
          <a:xfrm>
            <a:off x="633318" y="2194680"/>
            <a:ext cx="8175882" cy="0"/>
          </a:xfrm>
          <a:prstGeom prst="straightConnector1">
            <a:avLst/>
          </a:prstGeom>
          <a:noFill/>
          <a:ln cap="flat" cmpd="sng" w="9525">
            <a:solidFill>
              <a:schemeClr val="dk2"/>
            </a:solidFill>
            <a:prstDash val="solid"/>
            <a:round/>
            <a:headEnd len="sm" w="sm" type="none"/>
            <a:tailEnd len="sm" w="sm" type="none"/>
          </a:ln>
        </p:spPr>
      </p:cxnSp>
      <p:pic>
        <p:nvPicPr>
          <p:cNvPr id="209" name="Google Shape;209;p11"/>
          <p:cNvPicPr preferRelativeResize="0"/>
          <p:nvPr/>
        </p:nvPicPr>
        <p:blipFill rotWithShape="1">
          <a:blip r:embed="rId3">
            <a:alphaModFix/>
          </a:blip>
          <a:srcRect b="0" l="5847" r="3210" t="0"/>
          <a:stretch/>
        </p:blipFill>
        <p:spPr>
          <a:xfrm>
            <a:off x="6878125" y="2944050"/>
            <a:ext cx="2101376" cy="1747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2"/>
          <p:cNvSpPr txBox="1"/>
          <p:nvPr>
            <p:ph type="title"/>
          </p:nvPr>
        </p:nvSpPr>
        <p:spPr>
          <a:xfrm>
            <a:off x="2581321" y="1628721"/>
            <a:ext cx="5145119" cy="63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Final laminate</a:t>
            </a:r>
            <a:endParaRPr/>
          </a:p>
        </p:txBody>
      </p:sp>
      <p:sp>
        <p:nvSpPr>
          <p:cNvPr id="215" name="Google Shape;215;p12"/>
          <p:cNvSpPr txBox="1"/>
          <p:nvPr>
            <p:ph idx="1" type="body"/>
          </p:nvPr>
        </p:nvSpPr>
        <p:spPr>
          <a:xfrm>
            <a:off x="2581321" y="2374047"/>
            <a:ext cx="6321600" cy="930461"/>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US" sz="2000"/>
              <a:t>We opted to go with the three ply laminate, which though heavier was strong and true to the mold. Testing continues on optimizing the orientation.</a:t>
            </a:r>
            <a:endParaRPr sz="2000"/>
          </a:p>
        </p:txBody>
      </p:sp>
      <p:sp>
        <p:nvSpPr>
          <p:cNvPr id="216" name="Google Shape;216;p12"/>
          <p:cNvSpPr/>
          <p:nvPr/>
        </p:nvSpPr>
        <p:spPr>
          <a:xfrm>
            <a:off x="589560" y="1743760"/>
            <a:ext cx="1248294" cy="1260574"/>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17" name="Google Shape;217;p12"/>
          <p:cNvPicPr preferRelativeResize="0"/>
          <p:nvPr/>
        </p:nvPicPr>
        <p:blipFill rotWithShape="1">
          <a:blip r:embed="rId3">
            <a:alphaModFix/>
          </a:blip>
          <a:srcRect b="0" l="0" r="0" t="0"/>
          <a:stretch/>
        </p:blipFill>
        <p:spPr>
          <a:xfrm>
            <a:off x="807955" y="1973648"/>
            <a:ext cx="800798" cy="80079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1"/>
          <p:cNvSpPr txBox="1"/>
          <p:nvPr>
            <p:ph type="title"/>
          </p:nvPr>
        </p:nvSpPr>
        <p:spPr>
          <a:xfrm>
            <a:off x="5143450" y="575950"/>
            <a:ext cx="3479100" cy="63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Corrugation layup orientation</a:t>
            </a:r>
            <a:endParaRPr/>
          </a:p>
        </p:txBody>
      </p:sp>
      <p:sp>
        <p:nvSpPr>
          <p:cNvPr id="223" name="Google Shape;223;p31"/>
          <p:cNvSpPr txBox="1"/>
          <p:nvPr>
            <p:ph idx="1" type="body"/>
          </p:nvPr>
        </p:nvSpPr>
        <p:spPr>
          <a:xfrm>
            <a:off x="5229505" y="1595775"/>
            <a:ext cx="3665700" cy="3002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US"/>
              <a:t>0/90/0</a:t>
            </a:r>
            <a:endParaRPr/>
          </a:p>
          <a:p>
            <a:pPr indent="-317500" lvl="1" marL="914400" rtl="0" algn="l">
              <a:lnSpc>
                <a:spcPct val="115000"/>
              </a:lnSpc>
              <a:spcBef>
                <a:spcPts val="1600"/>
              </a:spcBef>
              <a:spcAft>
                <a:spcPts val="0"/>
              </a:spcAft>
              <a:buSzPts val="1400"/>
              <a:buChar char="○"/>
            </a:pPr>
            <a:r>
              <a:rPr lang="en-US"/>
              <a:t>Face sheets are opposite (90/0/90)</a:t>
            </a:r>
            <a:endParaRPr/>
          </a:p>
          <a:p>
            <a:pPr indent="-342900" lvl="0" marL="457200" rtl="0" algn="l">
              <a:lnSpc>
                <a:spcPct val="115000"/>
              </a:lnSpc>
              <a:spcBef>
                <a:spcPts val="0"/>
              </a:spcBef>
              <a:spcAft>
                <a:spcPts val="0"/>
              </a:spcAft>
              <a:buSzPts val="1800"/>
              <a:buChar char="●"/>
            </a:pPr>
            <a:r>
              <a:rPr lang="en-US"/>
              <a:t>90/0/90</a:t>
            </a:r>
            <a:endParaRPr/>
          </a:p>
          <a:p>
            <a:pPr indent="-317500" lvl="1" marL="914400" rtl="0" algn="l">
              <a:lnSpc>
                <a:spcPct val="115000"/>
              </a:lnSpc>
              <a:spcBef>
                <a:spcPts val="1600"/>
              </a:spcBef>
              <a:spcAft>
                <a:spcPts val="0"/>
              </a:spcAft>
              <a:buSzPts val="1400"/>
              <a:buChar char="○"/>
            </a:pPr>
            <a:r>
              <a:rPr lang="en-US"/>
              <a:t>Face sheets are opposite (0/90/0)</a:t>
            </a:r>
            <a:endParaRPr/>
          </a:p>
          <a:p>
            <a:pPr indent="-228600" lvl="1" marL="914400" rtl="0" algn="l">
              <a:lnSpc>
                <a:spcPct val="115000"/>
              </a:lnSpc>
              <a:spcBef>
                <a:spcPts val="1600"/>
              </a:spcBef>
              <a:spcAft>
                <a:spcPts val="0"/>
              </a:spcAft>
              <a:buSzPts val="1400"/>
              <a:buNone/>
            </a:pPr>
            <a:r>
              <a:t/>
            </a:r>
            <a:endParaRPr/>
          </a:p>
          <a:p>
            <a:pPr indent="-228600" lvl="0" marL="457200" rtl="0" algn="l">
              <a:lnSpc>
                <a:spcPct val="115000"/>
              </a:lnSpc>
              <a:spcBef>
                <a:spcPts val="0"/>
              </a:spcBef>
              <a:spcAft>
                <a:spcPts val="0"/>
              </a:spcAft>
              <a:buSzPts val="1800"/>
              <a:buNone/>
            </a:pPr>
            <a:r>
              <a:t/>
            </a:r>
            <a:endParaRPr/>
          </a:p>
        </p:txBody>
      </p:sp>
      <p:pic>
        <p:nvPicPr>
          <p:cNvPr id="224" name="Google Shape;224;p31"/>
          <p:cNvPicPr preferRelativeResize="0"/>
          <p:nvPr/>
        </p:nvPicPr>
        <p:blipFill>
          <a:blip r:embed="rId3">
            <a:alphaModFix/>
          </a:blip>
          <a:stretch>
            <a:fillRect/>
          </a:stretch>
        </p:blipFill>
        <p:spPr>
          <a:xfrm>
            <a:off x="202700" y="758075"/>
            <a:ext cx="4833321" cy="36273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3"/>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Gluing</a:t>
            </a:r>
            <a:endParaRPr/>
          </a:p>
        </p:txBody>
      </p:sp>
      <p:pic>
        <p:nvPicPr>
          <p:cNvPr id="230" name="Google Shape;230;p13"/>
          <p:cNvPicPr preferRelativeResize="0"/>
          <p:nvPr/>
        </p:nvPicPr>
        <p:blipFill rotWithShape="1">
          <a:blip r:embed="rId3">
            <a:alphaModFix/>
          </a:blip>
          <a:srcRect b="14043" l="0" r="0" t="10914"/>
          <a:stretch/>
        </p:blipFill>
        <p:spPr>
          <a:xfrm>
            <a:off x="3887838" y="1247071"/>
            <a:ext cx="2368209" cy="2370485"/>
          </a:xfrm>
          <a:prstGeom prst="rect">
            <a:avLst/>
          </a:prstGeom>
          <a:noFill/>
          <a:ln cap="flat" cmpd="sng" w="9525">
            <a:solidFill>
              <a:schemeClr val="dk1"/>
            </a:solidFill>
            <a:prstDash val="solid"/>
            <a:round/>
            <a:headEnd len="sm" w="sm" type="none"/>
            <a:tailEnd len="sm" w="sm" type="none"/>
          </a:ln>
        </p:spPr>
      </p:pic>
      <p:pic>
        <p:nvPicPr>
          <p:cNvPr id="231" name="Google Shape;231;p13"/>
          <p:cNvPicPr preferRelativeResize="0"/>
          <p:nvPr/>
        </p:nvPicPr>
        <p:blipFill rotWithShape="1">
          <a:blip r:embed="rId4">
            <a:alphaModFix/>
          </a:blip>
          <a:srcRect b="25409" l="5639" r="0" t="-442"/>
          <a:stretch/>
        </p:blipFill>
        <p:spPr>
          <a:xfrm>
            <a:off x="6351843" y="1247071"/>
            <a:ext cx="2368209" cy="2370484"/>
          </a:xfrm>
          <a:prstGeom prst="rect">
            <a:avLst/>
          </a:prstGeom>
          <a:noFill/>
          <a:ln cap="flat" cmpd="sng" w="9525">
            <a:solidFill>
              <a:schemeClr val="dk1"/>
            </a:solidFill>
            <a:prstDash val="solid"/>
            <a:round/>
            <a:headEnd len="sm" w="sm" type="none"/>
            <a:tailEnd len="sm" w="sm" type="none"/>
          </a:ln>
        </p:spPr>
      </p:pic>
      <p:sp>
        <p:nvSpPr>
          <p:cNvPr id="232" name="Google Shape;232;p13"/>
          <p:cNvSpPr/>
          <p:nvPr/>
        </p:nvSpPr>
        <p:spPr>
          <a:xfrm>
            <a:off x="412572" y="4061259"/>
            <a:ext cx="8307480" cy="522668"/>
          </a:xfrm>
          <a:prstGeom prst="rect">
            <a:avLst/>
          </a:pr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3" name="Google Shape;233;p13"/>
          <p:cNvSpPr txBox="1"/>
          <p:nvPr/>
        </p:nvSpPr>
        <p:spPr>
          <a:xfrm>
            <a:off x="593925" y="3907370"/>
            <a:ext cx="1351253"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Lato"/>
                <a:ea typeface="Lato"/>
                <a:cs typeface="Lato"/>
                <a:sym typeface="Lato"/>
              </a:rPr>
              <a:t>Key takeaway</a:t>
            </a:r>
            <a:endParaRPr b="0" i="0" sz="1400" u="none" cap="none" strike="noStrike">
              <a:solidFill>
                <a:schemeClr val="dk2"/>
              </a:solidFill>
              <a:latin typeface="Lato"/>
              <a:ea typeface="Lato"/>
              <a:cs typeface="Lato"/>
              <a:sym typeface="Lato"/>
            </a:endParaRPr>
          </a:p>
        </p:txBody>
      </p:sp>
      <p:cxnSp>
        <p:nvCxnSpPr>
          <p:cNvPr id="234" name="Google Shape;234;p13"/>
          <p:cNvCxnSpPr/>
          <p:nvPr/>
        </p:nvCxnSpPr>
        <p:spPr>
          <a:xfrm>
            <a:off x="436285" y="1752207"/>
            <a:ext cx="2739177" cy="0"/>
          </a:xfrm>
          <a:prstGeom prst="straightConnector1">
            <a:avLst/>
          </a:prstGeom>
          <a:noFill/>
          <a:ln cap="flat" cmpd="sng" w="9525">
            <a:solidFill>
              <a:schemeClr val="dk2"/>
            </a:solidFill>
            <a:prstDash val="solid"/>
            <a:round/>
            <a:headEnd len="sm" w="sm" type="none"/>
            <a:tailEnd len="sm" w="sm" type="none"/>
          </a:ln>
        </p:spPr>
      </p:cxnSp>
      <p:sp>
        <p:nvSpPr>
          <p:cNvPr id="235" name="Google Shape;235;p13"/>
          <p:cNvSpPr txBox="1"/>
          <p:nvPr/>
        </p:nvSpPr>
        <p:spPr>
          <a:xfrm>
            <a:off x="904912" y="1247071"/>
            <a:ext cx="242849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2"/>
                </a:solidFill>
                <a:latin typeface="Lato"/>
                <a:ea typeface="Lato"/>
                <a:cs typeface="Lato"/>
                <a:sym typeface="Lato"/>
              </a:rPr>
              <a:t>Adhesion strategies</a:t>
            </a:r>
            <a:endParaRPr b="0" i="0" sz="1600" u="none" cap="none" strike="noStrike">
              <a:solidFill>
                <a:schemeClr val="dk2"/>
              </a:solidFill>
              <a:latin typeface="Lato"/>
              <a:ea typeface="Lato"/>
              <a:cs typeface="Lato"/>
              <a:sym typeface="Lato"/>
            </a:endParaRPr>
          </a:p>
        </p:txBody>
      </p:sp>
      <p:sp>
        <p:nvSpPr>
          <p:cNvPr id="236" name="Google Shape;236;p13"/>
          <p:cNvSpPr txBox="1"/>
          <p:nvPr/>
        </p:nvSpPr>
        <p:spPr>
          <a:xfrm>
            <a:off x="423948" y="1787702"/>
            <a:ext cx="2305878" cy="1119031"/>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Lato"/>
                <a:ea typeface="Lato"/>
                <a:cs typeface="Lato"/>
                <a:sym typeface="Lato"/>
              </a:rPr>
              <a:t>Adhesive tape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600"/>
              </a:spcBef>
              <a:spcAft>
                <a:spcPts val="0"/>
              </a:spcAft>
              <a:buClr>
                <a:srgbClr val="000000"/>
              </a:buClr>
              <a:buSzPts val="1400"/>
              <a:buFont typeface="Arial"/>
              <a:buChar char="•"/>
            </a:pPr>
            <a:r>
              <a:rPr b="0" i="0" lang="en-US" sz="1400" u="none" cap="none" strike="noStrike">
                <a:solidFill>
                  <a:srgbClr val="000000"/>
                </a:solidFill>
                <a:latin typeface="Lato"/>
                <a:ea typeface="Lato"/>
                <a:cs typeface="Lato"/>
                <a:sym typeface="Lato"/>
              </a:rPr>
              <a:t>Boron (conductive)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600"/>
              </a:spcBef>
              <a:spcAft>
                <a:spcPts val="0"/>
              </a:spcAft>
              <a:buClr>
                <a:srgbClr val="000000"/>
              </a:buClr>
              <a:buSzPts val="1400"/>
              <a:buFont typeface="Arial"/>
              <a:buChar char="•"/>
            </a:pPr>
            <a:r>
              <a:rPr b="0" i="0" lang="en-US" sz="1400" u="none" cap="none" strike="noStrike">
                <a:solidFill>
                  <a:srgbClr val="000000"/>
                </a:solidFill>
                <a:latin typeface="Lato"/>
                <a:ea typeface="Lato"/>
                <a:cs typeface="Lato"/>
                <a:sym typeface="Lato"/>
              </a:rPr>
              <a:t>Hysol 9309</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600"/>
              </a:spcBef>
              <a:spcAft>
                <a:spcPts val="0"/>
              </a:spcAft>
              <a:buClr>
                <a:srgbClr val="000000"/>
              </a:buClr>
              <a:buSzPts val="1400"/>
              <a:buFont typeface="Arial"/>
              <a:buChar char="•"/>
            </a:pPr>
            <a:r>
              <a:rPr b="0" i="0" lang="en-US" sz="1400" u="none" cap="none" strike="noStrike">
                <a:solidFill>
                  <a:srgbClr val="000000"/>
                </a:solidFill>
                <a:latin typeface="Lato"/>
                <a:ea typeface="Lato"/>
                <a:cs typeface="Lato"/>
                <a:sym typeface="Lato"/>
              </a:rPr>
              <a:t>Control taping</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160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a:p>
            <a:pPr indent="-196850" lvl="0" marL="285750" marR="0" rtl="0" algn="l">
              <a:lnSpc>
                <a:spcPct val="100000"/>
              </a:lnSpc>
              <a:spcBef>
                <a:spcPts val="1600"/>
              </a:spcBef>
              <a:spcAft>
                <a:spcPts val="160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237" name="Google Shape;237;p13"/>
          <p:cNvSpPr txBox="1"/>
          <p:nvPr/>
        </p:nvSpPr>
        <p:spPr>
          <a:xfrm>
            <a:off x="436285" y="4168704"/>
            <a:ext cx="829610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ato"/>
                <a:ea typeface="Lato"/>
                <a:cs typeface="Lato"/>
                <a:sym typeface="Lato"/>
              </a:rPr>
              <a:t>The best option seems to be the Hysol 9309 in a 6 mil mm strip controlled by taping</a:t>
            </a:r>
            <a:endParaRPr b="0" i="0" sz="1400" u="none" cap="none" strike="noStrike">
              <a:solidFill>
                <a:srgbClr val="000000"/>
              </a:solidFill>
              <a:latin typeface="Lato"/>
              <a:ea typeface="Lato"/>
              <a:cs typeface="Lato"/>
              <a:sym typeface="Lato"/>
            </a:endParaRPr>
          </a:p>
        </p:txBody>
      </p:sp>
      <p:pic>
        <p:nvPicPr>
          <p:cNvPr id="238" name="Google Shape;238;p13"/>
          <p:cNvPicPr preferRelativeResize="0"/>
          <p:nvPr/>
        </p:nvPicPr>
        <p:blipFill rotWithShape="1">
          <a:blip r:embed="rId5">
            <a:alphaModFix/>
          </a:blip>
          <a:srcRect b="0" l="0" r="0" t="0"/>
          <a:stretch/>
        </p:blipFill>
        <p:spPr>
          <a:xfrm>
            <a:off x="436285" y="1205064"/>
            <a:ext cx="475419" cy="47541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2f2ef5b7bff_0_21"/>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Densities</a:t>
            </a:r>
            <a:endParaRPr/>
          </a:p>
        </p:txBody>
      </p:sp>
      <p:cxnSp>
        <p:nvCxnSpPr>
          <p:cNvPr id="244" name="Google Shape;244;g2f2ef5b7bff_0_21"/>
          <p:cNvCxnSpPr/>
          <p:nvPr/>
        </p:nvCxnSpPr>
        <p:spPr>
          <a:xfrm>
            <a:off x="437322" y="2027584"/>
            <a:ext cx="2305800" cy="0"/>
          </a:xfrm>
          <a:prstGeom prst="straightConnector1">
            <a:avLst/>
          </a:prstGeom>
          <a:noFill/>
          <a:ln cap="flat" cmpd="sng" w="9525">
            <a:solidFill>
              <a:srgbClr val="F3601D"/>
            </a:solidFill>
            <a:prstDash val="solid"/>
            <a:round/>
            <a:headEnd len="sm" w="sm" type="none"/>
            <a:tailEnd len="sm" w="sm" type="none"/>
          </a:ln>
        </p:spPr>
      </p:cxnSp>
      <p:sp>
        <p:nvSpPr>
          <p:cNvPr id="245" name="Google Shape;245;g2f2ef5b7bff_0_21"/>
          <p:cNvSpPr txBox="1"/>
          <p:nvPr/>
        </p:nvSpPr>
        <p:spPr>
          <a:xfrm>
            <a:off x="448749" y="1522448"/>
            <a:ext cx="1837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2"/>
                </a:solidFill>
                <a:latin typeface="Lato"/>
                <a:ea typeface="Lato"/>
                <a:cs typeface="Lato"/>
                <a:sym typeface="Lato"/>
              </a:rPr>
              <a:t>1 ply</a:t>
            </a:r>
            <a:endParaRPr b="0" i="0" sz="1600" u="none" cap="none" strike="noStrike">
              <a:solidFill>
                <a:schemeClr val="dk2"/>
              </a:solidFill>
              <a:latin typeface="Lato"/>
              <a:ea typeface="Lato"/>
              <a:cs typeface="Lato"/>
              <a:sym typeface="Lato"/>
            </a:endParaRPr>
          </a:p>
        </p:txBody>
      </p:sp>
      <p:sp>
        <p:nvSpPr>
          <p:cNvPr id="246" name="Google Shape;246;g2f2ef5b7bff_0_21"/>
          <p:cNvSpPr txBox="1"/>
          <p:nvPr/>
        </p:nvSpPr>
        <p:spPr>
          <a:xfrm>
            <a:off x="437322" y="2117148"/>
            <a:ext cx="2305800" cy="1119000"/>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0"/>
              </a:spcAft>
              <a:buClr>
                <a:srgbClr val="000000"/>
              </a:buClr>
              <a:buSzPts val="1400"/>
              <a:buFont typeface="Arial"/>
              <a:buChar char="•"/>
            </a:pPr>
            <a:r>
              <a:rPr lang="en-US">
                <a:latin typeface="Lato"/>
                <a:ea typeface="Lato"/>
                <a:cs typeface="Lato"/>
                <a:sym typeface="Lato"/>
              </a:rPr>
              <a:t>Hysol 9309: 317.38 gsm</a:t>
            </a:r>
            <a:endParaRPr>
              <a:latin typeface="Lato"/>
              <a:ea typeface="Lato"/>
              <a:cs typeface="Lato"/>
              <a:sym typeface="Lato"/>
            </a:endParaRPr>
          </a:p>
          <a:p>
            <a:pPr indent="-285750" lvl="0" marL="285750" marR="0" rtl="0" algn="l">
              <a:lnSpc>
                <a:spcPct val="100000"/>
              </a:lnSpc>
              <a:spcBef>
                <a:spcPts val="1600"/>
              </a:spcBef>
              <a:spcAft>
                <a:spcPts val="1600"/>
              </a:spcAft>
              <a:buSzPts val="1400"/>
              <a:buFont typeface="Lato"/>
              <a:buChar char="•"/>
            </a:pPr>
            <a:r>
              <a:rPr lang="en-US">
                <a:latin typeface="Lato"/>
                <a:ea typeface="Lato"/>
                <a:cs typeface="Lato"/>
                <a:sym typeface="Lato"/>
              </a:rPr>
              <a:t>Adhesive Tape: 290.14 gsm</a:t>
            </a:r>
            <a:endParaRPr>
              <a:latin typeface="Lato"/>
              <a:ea typeface="Lato"/>
              <a:cs typeface="Lato"/>
              <a:sym typeface="Lato"/>
            </a:endParaRPr>
          </a:p>
        </p:txBody>
      </p:sp>
      <p:cxnSp>
        <p:nvCxnSpPr>
          <p:cNvPr id="247" name="Google Shape;247;g2f2ef5b7bff_0_21"/>
          <p:cNvCxnSpPr/>
          <p:nvPr/>
        </p:nvCxnSpPr>
        <p:spPr>
          <a:xfrm>
            <a:off x="3364727" y="2027584"/>
            <a:ext cx="2305800" cy="0"/>
          </a:xfrm>
          <a:prstGeom prst="straightConnector1">
            <a:avLst/>
          </a:prstGeom>
          <a:noFill/>
          <a:ln cap="flat" cmpd="sng" w="9525">
            <a:solidFill>
              <a:srgbClr val="F3601D"/>
            </a:solidFill>
            <a:prstDash val="solid"/>
            <a:round/>
            <a:headEnd len="sm" w="sm" type="none"/>
            <a:tailEnd len="sm" w="sm" type="none"/>
          </a:ln>
        </p:spPr>
      </p:cxnSp>
      <p:sp>
        <p:nvSpPr>
          <p:cNvPr id="248" name="Google Shape;248;g2f2ef5b7bff_0_21"/>
          <p:cNvSpPr txBox="1"/>
          <p:nvPr/>
        </p:nvSpPr>
        <p:spPr>
          <a:xfrm>
            <a:off x="3376154" y="1522448"/>
            <a:ext cx="1837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2"/>
                </a:solidFill>
                <a:latin typeface="Lato"/>
                <a:ea typeface="Lato"/>
                <a:cs typeface="Lato"/>
                <a:sym typeface="Lato"/>
              </a:rPr>
              <a:t>2 ply</a:t>
            </a:r>
            <a:endParaRPr b="0" i="0" sz="1600" u="none" cap="none" strike="noStrike">
              <a:solidFill>
                <a:schemeClr val="dk2"/>
              </a:solidFill>
              <a:latin typeface="Lato"/>
              <a:ea typeface="Lato"/>
              <a:cs typeface="Lato"/>
              <a:sym typeface="Lato"/>
            </a:endParaRPr>
          </a:p>
        </p:txBody>
      </p:sp>
      <p:cxnSp>
        <p:nvCxnSpPr>
          <p:cNvPr id="249" name="Google Shape;249;g2f2ef5b7bff_0_21"/>
          <p:cNvCxnSpPr/>
          <p:nvPr/>
        </p:nvCxnSpPr>
        <p:spPr>
          <a:xfrm>
            <a:off x="6292132" y="2027584"/>
            <a:ext cx="2305800" cy="0"/>
          </a:xfrm>
          <a:prstGeom prst="straightConnector1">
            <a:avLst/>
          </a:prstGeom>
          <a:noFill/>
          <a:ln cap="flat" cmpd="sng" w="9525">
            <a:solidFill>
              <a:srgbClr val="F3601D"/>
            </a:solidFill>
            <a:prstDash val="solid"/>
            <a:round/>
            <a:headEnd len="sm" w="sm" type="none"/>
            <a:tailEnd len="sm" w="sm" type="none"/>
          </a:ln>
        </p:spPr>
      </p:cxnSp>
      <p:sp>
        <p:nvSpPr>
          <p:cNvPr id="250" name="Google Shape;250;g2f2ef5b7bff_0_21"/>
          <p:cNvSpPr txBox="1"/>
          <p:nvPr/>
        </p:nvSpPr>
        <p:spPr>
          <a:xfrm>
            <a:off x="6303559" y="1522448"/>
            <a:ext cx="1837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2"/>
                </a:solidFill>
                <a:latin typeface="Lato"/>
                <a:ea typeface="Lato"/>
                <a:cs typeface="Lato"/>
                <a:sym typeface="Lato"/>
              </a:rPr>
              <a:t>3 ply</a:t>
            </a:r>
            <a:endParaRPr b="0" i="0" sz="1600" u="none" cap="none" strike="noStrike">
              <a:solidFill>
                <a:schemeClr val="dk2"/>
              </a:solidFill>
              <a:latin typeface="Lato"/>
              <a:ea typeface="Lato"/>
              <a:cs typeface="Lato"/>
              <a:sym typeface="Lato"/>
            </a:endParaRPr>
          </a:p>
        </p:txBody>
      </p:sp>
      <p:sp>
        <p:nvSpPr>
          <p:cNvPr id="251" name="Google Shape;251;g2f2ef5b7bff_0_21"/>
          <p:cNvSpPr txBox="1"/>
          <p:nvPr/>
        </p:nvSpPr>
        <p:spPr>
          <a:xfrm>
            <a:off x="3364727" y="2136477"/>
            <a:ext cx="2305800" cy="1119000"/>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0"/>
              </a:spcAft>
              <a:buClr>
                <a:srgbClr val="000000"/>
              </a:buClr>
              <a:buSzPts val="1400"/>
              <a:buFont typeface="Arial"/>
              <a:buChar char="•"/>
            </a:pPr>
            <a:r>
              <a:rPr lang="en-US">
                <a:latin typeface="Lato"/>
                <a:ea typeface="Lato"/>
                <a:cs typeface="Lato"/>
                <a:sym typeface="Lato"/>
              </a:rPr>
              <a:t>Boron Glue: 747.55 gsm</a:t>
            </a:r>
            <a:endParaRPr>
              <a:latin typeface="Lato"/>
              <a:ea typeface="Lato"/>
              <a:cs typeface="Lato"/>
              <a:sym typeface="Lato"/>
            </a:endParaRPr>
          </a:p>
          <a:p>
            <a:pPr indent="-285750" lvl="0" marL="285750" marR="0" rtl="0" algn="l">
              <a:lnSpc>
                <a:spcPct val="100000"/>
              </a:lnSpc>
              <a:spcBef>
                <a:spcPts val="1600"/>
              </a:spcBef>
              <a:spcAft>
                <a:spcPts val="1600"/>
              </a:spcAft>
              <a:buSzPts val="1400"/>
              <a:buFont typeface="Lato"/>
              <a:buChar char="•"/>
            </a:pPr>
            <a:r>
              <a:rPr lang="en-US">
                <a:latin typeface="Lato"/>
                <a:ea typeface="Lato"/>
                <a:cs typeface="Lato"/>
                <a:sym typeface="Lato"/>
              </a:rPr>
              <a:t>Adhesive Tape: 600.5 gsm</a:t>
            </a:r>
            <a:endParaRPr>
              <a:latin typeface="Lato"/>
              <a:ea typeface="Lato"/>
              <a:cs typeface="Lato"/>
              <a:sym typeface="Lato"/>
            </a:endParaRPr>
          </a:p>
        </p:txBody>
      </p:sp>
      <p:sp>
        <p:nvSpPr>
          <p:cNvPr id="252" name="Google Shape;252;g2f2ef5b7bff_0_21"/>
          <p:cNvSpPr txBox="1"/>
          <p:nvPr/>
        </p:nvSpPr>
        <p:spPr>
          <a:xfrm>
            <a:off x="6292132" y="2136477"/>
            <a:ext cx="2305800" cy="1119000"/>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1600"/>
              </a:spcAft>
              <a:buClr>
                <a:srgbClr val="000000"/>
              </a:buClr>
              <a:buSzPts val="1400"/>
              <a:buFont typeface="Arial"/>
              <a:buChar char="•"/>
            </a:pPr>
            <a:r>
              <a:rPr lang="en-US">
                <a:latin typeface="Lato"/>
                <a:ea typeface="Lato"/>
                <a:cs typeface="Lato"/>
                <a:sym typeface="Lato"/>
              </a:rPr>
              <a:t>Hysol 9309 (6 mil tape 5mm width): 760.49 gsm</a:t>
            </a:r>
            <a:endParaRPr b="0" i="0" sz="1400" u="none" cap="none" strike="noStrike">
              <a:solidFill>
                <a:srgbClr val="000000"/>
              </a:solidFill>
              <a:latin typeface="Arial"/>
              <a:ea typeface="Arial"/>
              <a:cs typeface="Arial"/>
              <a:sym typeface="Arial"/>
            </a:endParaRPr>
          </a:p>
        </p:txBody>
      </p:sp>
      <p:sp>
        <p:nvSpPr>
          <p:cNvPr id="253" name="Google Shape;253;g2f2ef5b7bff_0_21"/>
          <p:cNvSpPr txBox="1"/>
          <p:nvPr/>
        </p:nvSpPr>
        <p:spPr>
          <a:xfrm>
            <a:off x="5965125" y="3290675"/>
            <a:ext cx="2930100" cy="12198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2"/>
                </a:solidFill>
                <a:latin typeface="Lato"/>
                <a:ea typeface="Lato"/>
                <a:cs typeface="Lato"/>
                <a:sym typeface="Lato"/>
              </a:rPr>
              <a:t>*Note: things that contribute to material budget include </a:t>
            </a:r>
            <a:r>
              <a:rPr lang="en-US" sz="1200">
                <a:solidFill>
                  <a:schemeClr val="dk2"/>
                </a:solidFill>
                <a:latin typeface="Lato"/>
                <a:ea typeface="Lato"/>
                <a:cs typeface="Lato"/>
                <a:sym typeface="Lato"/>
              </a:rPr>
              <a:t>amount</a:t>
            </a:r>
            <a:r>
              <a:rPr lang="en-US" sz="1200">
                <a:solidFill>
                  <a:schemeClr val="dk2"/>
                </a:solidFill>
                <a:latin typeface="Lato"/>
                <a:ea typeface="Lato"/>
                <a:cs typeface="Lato"/>
                <a:sym typeface="Lato"/>
              </a:rPr>
              <a:t> of prepreg K13, how much resin gets bled out with peel ply, glue type and amount. If foam is added, that will contribute as well.</a:t>
            </a:r>
            <a:endParaRPr sz="1200">
              <a:solidFill>
                <a:schemeClr val="dk2"/>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2"/>
          <p:cNvSpPr txBox="1"/>
          <p:nvPr>
            <p:ph type="title"/>
          </p:nvPr>
        </p:nvSpPr>
        <p:spPr>
          <a:xfrm>
            <a:off x="265500" y="1912650"/>
            <a:ext cx="4045200" cy="1318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a:t>Agenda</a:t>
            </a:r>
            <a:endParaRPr/>
          </a:p>
        </p:txBody>
      </p:sp>
      <p:sp>
        <p:nvSpPr>
          <p:cNvPr id="58" name="Google Shape;58;p2"/>
          <p:cNvSpPr txBox="1"/>
          <p:nvPr/>
        </p:nvSpPr>
        <p:spPr>
          <a:xfrm>
            <a:off x="4769625" y="382100"/>
            <a:ext cx="4176900" cy="40977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The project, contextualized</a:t>
            </a:r>
            <a:endParaRPr b="0" i="0" sz="1400" u="none" cap="none" strike="noStrike">
              <a:solidFill>
                <a:srgbClr val="000000"/>
              </a:solidFill>
              <a:latin typeface="Arial"/>
              <a:ea typeface="Arial"/>
              <a:cs typeface="Arial"/>
              <a:sym typeface="Arial"/>
            </a:endParaRPr>
          </a:p>
          <a:p>
            <a:pPr indent="0" lvl="0" marL="0" marR="0" rtl="0" algn="l">
              <a:lnSpc>
                <a:spcPct val="2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Carbon layup background</a:t>
            </a:r>
            <a:endParaRPr b="1" i="0" sz="1800" u="none" cap="none" strike="noStrike">
              <a:solidFill>
                <a:schemeClr val="lt1"/>
              </a:solidFill>
              <a:latin typeface="Lato"/>
              <a:ea typeface="Lato"/>
              <a:cs typeface="Lato"/>
              <a:sym typeface="Lato"/>
            </a:endParaRPr>
          </a:p>
          <a:p>
            <a:pPr indent="0" lvl="0" marL="0" marR="0" rtl="0" algn="l">
              <a:lnSpc>
                <a:spcPct val="200000"/>
              </a:lnSpc>
              <a:spcBef>
                <a:spcPts val="0"/>
              </a:spcBef>
              <a:spcAft>
                <a:spcPts val="0"/>
              </a:spcAft>
              <a:buClr>
                <a:schemeClr val="dk2"/>
              </a:buClr>
              <a:buSzPts val="1100"/>
              <a:buFont typeface="Arial"/>
              <a:buNone/>
            </a:pPr>
            <a:r>
              <a:rPr b="1" i="0" lang="en-US" sz="1800" u="none" cap="none" strike="noStrike">
                <a:solidFill>
                  <a:schemeClr val="lt1"/>
                </a:solidFill>
                <a:latin typeface="Lato"/>
                <a:ea typeface="Lato"/>
                <a:cs typeface="Lato"/>
                <a:sym typeface="Lato"/>
              </a:rPr>
              <a:t>The problem</a:t>
            </a:r>
            <a:endParaRPr b="1" i="0" sz="1800" u="none" cap="none" strike="noStrike">
              <a:solidFill>
                <a:schemeClr val="lt1"/>
              </a:solidFill>
              <a:latin typeface="Lato"/>
              <a:ea typeface="Lato"/>
              <a:cs typeface="Lato"/>
              <a:sym typeface="Lato"/>
            </a:endParaRPr>
          </a:p>
          <a:p>
            <a:pPr indent="0" lvl="0" marL="0" marR="0" rtl="0" algn="l">
              <a:lnSpc>
                <a:spcPct val="2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Past R&amp;D</a:t>
            </a:r>
            <a:endParaRPr b="1" i="0" sz="1800" u="none" cap="none" strike="noStrike">
              <a:solidFill>
                <a:schemeClr val="lt1"/>
              </a:solidFill>
              <a:latin typeface="Lato"/>
              <a:ea typeface="Lato"/>
              <a:cs typeface="Lato"/>
              <a:sym typeface="Lato"/>
            </a:endParaRPr>
          </a:p>
          <a:p>
            <a:pPr indent="0" lvl="0" marL="0" marR="0" rtl="0" algn="l">
              <a:lnSpc>
                <a:spcPct val="2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Current R&amp;D</a:t>
            </a:r>
            <a:endParaRPr b="1" i="0" sz="1800" u="none" cap="none" strike="noStrike">
              <a:solidFill>
                <a:schemeClr val="lt1"/>
              </a:solidFill>
              <a:latin typeface="Lato"/>
              <a:ea typeface="Lato"/>
              <a:cs typeface="Lato"/>
              <a:sym typeface="Lato"/>
            </a:endParaRPr>
          </a:p>
          <a:p>
            <a:pPr indent="0" lvl="0" marL="0" marR="0" rtl="0" algn="l">
              <a:lnSpc>
                <a:spcPct val="2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Testing </a:t>
            </a:r>
            <a:endParaRPr b="1" i="0" sz="1800" u="none" cap="none" strike="noStrike">
              <a:solidFill>
                <a:schemeClr val="lt1"/>
              </a:solidFill>
              <a:latin typeface="Lato"/>
              <a:ea typeface="Lato"/>
              <a:cs typeface="Lato"/>
              <a:sym typeface="Lato"/>
            </a:endParaRPr>
          </a:p>
          <a:p>
            <a:pPr indent="0" lvl="0" marL="0" marR="0" rtl="0" algn="l">
              <a:lnSpc>
                <a:spcPct val="2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Next steps</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4"/>
          <p:cNvSpPr/>
          <p:nvPr/>
        </p:nvSpPr>
        <p:spPr>
          <a:xfrm>
            <a:off x="460605" y="1051174"/>
            <a:ext cx="3122180" cy="3545763"/>
          </a:xfrm>
          <a:prstGeom prst="rect">
            <a:avLst/>
          </a:prstGeom>
          <a:solidFill>
            <a:srgbClr val="F46524">
              <a:alpha val="60000"/>
            </a:srgb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9" name="Google Shape;259;p14"/>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Conducting foam</a:t>
            </a:r>
            <a:endParaRPr/>
          </a:p>
        </p:txBody>
      </p:sp>
      <p:pic>
        <p:nvPicPr>
          <p:cNvPr id="260" name="Google Shape;260;p14"/>
          <p:cNvPicPr preferRelativeResize="0"/>
          <p:nvPr/>
        </p:nvPicPr>
        <p:blipFill rotWithShape="1">
          <a:blip r:embed="rId3">
            <a:alphaModFix/>
          </a:blip>
          <a:srcRect b="0" l="25102" r="0" t="0"/>
          <a:stretch/>
        </p:blipFill>
        <p:spPr>
          <a:xfrm>
            <a:off x="766082" y="1212608"/>
            <a:ext cx="2511226" cy="2514624"/>
          </a:xfrm>
          <a:prstGeom prst="rect">
            <a:avLst/>
          </a:prstGeom>
          <a:noFill/>
          <a:ln cap="flat" cmpd="sng" w="12700">
            <a:solidFill>
              <a:schemeClr val="lt1"/>
            </a:solidFill>
            <a:prstDash val="solid"/>
            <a:round/>
            <a:headEnd len="sm" w="sm" type="none"/>
            <a:tailEnd len="sm" w="sm" type="none"/>
          </a:ln>
        </p:spPr>
      </p:pic>
      <p:sp>
        <p:nvSpPr>
          <p:cNvPr id="261" name="Google Shape;261;p14"/>
          <p:cNvSpPr txBox="1"/>
          <p:nvPr/>
        </p:nvSpPr>
        <p:spPr>
          <a:xfrm>
            <a:off x="543732" y="3792752"/>
            <a:ext cx="3039053"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Lato"/>
                <a:ea typeface="Lato"/>
                <a:cs typeface="Lato"/>
                <a:sym typeface="Lato"/>
              </a:rPr>
              <a:t>In some prototypes we put foam between the corrugations for cooling purposes</a:t>
            </a:r>
            <a:endParaRPr b="0" i="0" sz="1400" u="none" cap="none" strike="noStrike">
              <a:solidFill>
                <a:schemeClr val="lt1"/>
              </a:solidFill>
              <a:latin typeface="Lato"/>
              <a:ea typeface="Lato"/>
              <a:cs typeface="Lato"/>
              <a:sym typeface="Lato"/>
            </a:endParaRPr>
          </a:p>
        </p:txBody>
      </p:sp>
      <p:cxnSp>
        <p:nvCxnSpPr>
          <p:cNvPr id="262" name="Google Shape;262;p14"/>
          <p:cNvCxnSpPr/>
          <p:nvPr/>
        </p:nvCxnSpPr>
        <p:spPr>
          <a:xfrm>
            <a:off x="3782853" y="1051174"/>
            <a:ext cx="0" cy="3545763"/>
          </a:xfrm>
          <a:prstGeom prst="straightConnector1">
            <a:avLst/>
          </a:prstGeom>
          <a:noFill/>
          <a:ln cap="flat" cmpd="sng" w="9525">
            <a:solidFill>
              <a:schemeClr val="dk2"/>
            </a:solidFill>
            <a:prstDash val="solid"/>
            <a:round/>
            <a:headEnd len="sm" w="sm" type="none"/>
            <a:tailEnd len="sm" w="sm" type="none"/>
          </a:ln>
        </p:spPr>
      </p:cxnSp>
      <p:pic>
        <p:nvPicPr>
          <p:cNvPr id="263" name="Google Shape;263;p14"/>
          <p:cNvPicPr preferRelativeResize="0"/>
          <p:nvPr/>
        </p:nvPicPr>
        <p:blipFill rotWithShape="1">
          <a:blip r:embed="rId4">
            <a:alphaModFix/>
          </a:blip>
          <a:srcRect b="20776" l="0" r="0" t="18255"/>
          <a:stretch/>
        </p:blipFill>
        <p:spPr>
          <a:xfrm>
            <a:off x="3888262" y="1514699"/>
            <a:ext cx="1421422" cy="1155469"/>
          </a:xfrm>
          <a:prstGeom prst="rect">
            <a:avLst/>
          </a:prstGeom>
          <a:noFill/>
          <a:ln cap="flat" cmpd="sng" w="9525">
            <a:solidFill>
              <a:schemeClr val="dk1"/>
            </a:solidFill>
            <a:prstDash val="solid"/>
            <a:round/>
            <a:headEnd len="sm" w="sm" type="none"/>
            <a:tailEnd len="sm" w="sm" type="none"/>
          </a:ln>
        </p:spPr>
      </p:pic>
      <p:sp>
        <p:nvSpPr>
          <p:cNvPr id="264" name="Google Shape;264;p14"/>
          <p:cNvSpPr txBox="1"/>
          <p:nvPr/>
        </p:nvSpPr>
        <p:spPr>
          <a:xfrm>
            <a:off x="3782853" y="1051173"/>
            <a:ext cx="242849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2"/>
                </a:solidFill>
                <a:latin typeface="Lato"/>
                <a:ea typeface="Lato"/>
                <a:cs typeface="Lato"/>
                <a:sym typeface="Lato"/>
              </a:rPr>
              <a:t>Conducting carbon foam</a:t>
            </a:r>
            <a:endParaRPr b="1" i="0" sz="1400" u="none" cap="none" strike="noStrike">
              <a:solidFill>
                <a:schemeClr val="dk2"/>
              </a:solidFill>
              <a:latin typeface="Lato"/>
              <a:ea typeface="Lato"/>
              <a:cs typeface="Lato"/>
              <a:sym typeface="Lato"/>
            </a:endParaRPr>
          </a:p>
        </p:txBody>
      </p:sp>
      <p:sp>
        <p:nvSpPr>
          <p:cNvPr id="265" name="Google Shape;265;p14"/>
          <p:cNvSpPr txBox="1"/>
          <p:nvPr/>
        </p:nvSpPr>
        <p:spPr>
          <a:xfrm>
            <a:off x="5415092" y="1513542"/>
            <a:ext cx="2782994" cy="73866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Lato"/>
                <a:ea typeface="Lato"/>
                <a:cs typeface="Lato"/>
                <a:sym typeface="Lato"/>
              </a:rPr>
              <a:t>Too dense to blow air through but saps heat very effectively</a:t>
            </a:r>
            <a:endParaRPr b="0" i="0" sz="1400" u="none" cap="none" strike="noStrike">
              <a:solidFill>
                <a:srgbClr val="000000"/>
              </a:solidFill>
              <a:latin typeface="Lato"/>
              <a:ea typeface="Lato"/>
              <a:cs typeface="Lato"/>
              <a:sym typeface="Lato"/>
            </a:endParaRPr>
          </a:p>
        </p:txBody>
      </p:sp>
      <p:cxnSp>
        <p:nvCxnSpPr>
          <p:cNvPr id="266" name="Google Shape;266;p14"/>
          <p:cNvCxnSpPr/>
          <p:nvPr/>
        </p:nvCxnSpPr>
        <p:spPr>
          <a:xfrm>
            <a:off x="3846831" y="2824760"/>
            <a:ext cx="4351256" cy="0"/>
          </a:xfrm>
          <a:prstGeom prst="straightConnector1">
            <a:avLst/>
          </a:prstGeom>
          <a:noFill/>
          <a:ln cap="flat" cmpd="sng" w="9525">
            <a:solidFill>
              <a:schemeClr val="dk2"/>
            </a:solidFill>
            <a:prstDash val="solid"/>
            <a:round/>
            <a:headEnd len="sm" w="sm" type="none"/>
            <a:tailEnd len="sm" w="sm" type="none"/>
          </a:ln>
        </p:spPr>
      </p:cxnSp>
      <p:sp>
        <p:nvSpPr>
          <p:cNvPr id="267" name="Google Shape;267;p14"/>
          <p:cNvSpPr txBox="1"/>
          <p:nvPr/>
        </p:nvSpPr>
        <p:spPr>
          <a:xfrm>
            <a:off x="3782853" y="2848333"/>
            <a:ext cx="242849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2"/>
                </a:solidFill>
                <a:latin typeface="Lato"/>
                <a:ea typeface="Lato"/>
                <a:cs typeface="Lato"/>
                <a:sym typeface="Lato"/>
              </a:rPr>
              <a:t>Potential next steps</a:t>
            </a:r>
            <a:endParaRPr b="1" i="0" sz="1400" u="none" cap="none" strike="noStrike">
              <a:solidFill>
                <a:schemeClr val="dk2"/>
              </a:solidFill>
              <a:latin typeface="Lato"/>
              <a:ea typeface="Lato"/>
              <a:cs typeface="Lato"/>
              <a:sym typeface="Lato"/>
            </a:endParaRPr>
          </a:p>
        </p:txBody>
      </p:sp>
      <p:sp>
        <p:nvSpPr>
          <p:cNvPr id="268" name="Google Shape;268;p14"/>
          <p:cNvSpPr txBox="1"/>
          <p:nvPr/>
        </p:nvSpPr>
        <p:spPr>
          <a:xfrm>
            <a:off x="3846830" y="3175842"/>
            <a:ext cx="4241441" cy="52322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Lato"/>
                <a:ea typeface="Lato"/>
                <a:cs typeface="Lato"/>
                <a:sym typeface="Lato"/>
              </a:rPr>
              <a:t>Cut slots in the conducting carbon foam for air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Lato"/>
                <a:ea typeface="Lato"/>
                <a:cs typeface="Lato"/>
                <a:sym typeface="Lato"/>
              </a:rPr>
              <a:t>Utilize a porous, less conductive foam</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5"/>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Four point bend test</a:t>
            </a:r>
            <a:endParaRPr/>
          </a:p>
        </p:txBody>
      </p:sp>
      <p:pic>
        <p:nvPicPr>
          <p:cNvPr id="274" name="Google Shape;274;p15"/>
          <p:cNvPicPr preferRelativeResize="0"/>
          <p:nvPr/>
        </p:nvPicPr>
        <p:blipFill rotWithShape="1">
          <a:blip r:embed="rId3">
            <a:alphaModFix/>
          </a:blip>
          <a:srcRect b="8941" l="0" r="23879" t="0"/>
          <a:stretch/>
        </p:blipFill>
        <p:spPr>
          <a:xfrm>
            <a:off x="473898" y="1101825"/>
            <a:ext cx="4296003" cy="3570698"/>
          </a:xfrm>
          <a:prstGeom prst="rect">
            <a:avLst/>
          </a:prstGeom>
          <a:noFill/>
          <a:ln>
            <a:noFill/>
          </a:ln>
        </p:spPr>
      </p:pic>
      <p:sp>
        <p:nvSpPr>
          <p:cNvPr id="275" name="Google Shape;275;p15"/>
          <p:cNvSpPr txBox="1"/>
          <p:nvPr/>
        </p:nvSpPr>
        <p:spPr>
          <a:xfrm>
            <a:off x="4934937" y="1051171"/>
            <a:ext cx="2428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2"/>
                </a:solidFill>
                <a:latin typeface="Lato"/>
                <a:ea typeface="Lato"/>
                <a:cs typeface="Lato"/>
                <a:sym typeface="Lato"/>
              </a:rPr>
              <a:t>Testing 4 </a:t>
            </a:r>
            <a:r>
              <a:rPr lang="en-US" sz="1600">
                <a:solidFill>
                  <a:schemeClr val="dk2"/>
                </a:solidFill>
                <a:latin typeface="Lato"/>
                <a:ea typeface="Lato"/>
                <a:cs typeface="Lato"/>
                <a:sym typeface="Lato"/>
              </a:rPr>
              <a:t>pieces</a:t>
            </a:r>
            <a:endParaRPr sz="1600">
              <a:solidFill>
                <a:schemeClr val="dk2"/>
              </a:solidFill>
              <a:latin typeface="Lato"/>
              <a:ea typeface="Lato"/>
              <a:cs typeface="Lato"/>
              <a:sym typeface="Lato"/>
            </a:endParaRPr>
          </a:p>
        </p:txBody>
      </p:sp>
      <p:cxnSp>
        <p:nvCxnSpPr>
          <p:cNvPr id="276" name="Google Shape;276;p15"/>
          <p:cNvCxnSpPr/>
          <p:nvPr/>
        </p:nvCxnSpPr>
        <p:spPr>
          <a:xfrm>
            <a:off x="4988710" y="1389882"/>
            <a:ext cx="2739300" cy="0"/>
          </a:xfrm>
          <a:prstGeom prst="straightConnector1">
            <a:avLst/>
          </a:prstGeom>
          <a:noFill/>
          <a:ln cap="flat" cmpd="sng" w="9525">
            <a:solidFill>
              <a:schemeClr val="dk2"/>
            </a:solidFill>
            <a:prstDash val="solid"/>
            <a:round/>
            <a:headEnd len="sm" w="sm" type="none"/>
            <a:tailEnd len="sm" w="sm" type="none"/>
          </a:ln>
        </p:spPr>
      </p:cxnSp>
      <p:sp>
        <p:nvSpPr>
          <p:cNvPr id="277" name="Google Shape;277;p15"/>
          <p:cNvSpPr txBox="1"/>
          <p:nvPr/>
        </p:nvSpPr>
        <p:spPr>
          <a:xfrm>
            <a:off x="4996273" y="1535002"/>
            <a:ext cx="2305800" cy="1119000"/>
          </a:xfrm>
          <a:prstGeom prst="rect">
            <a:avLst/>
          </a:prstGeom>
          <a:noFill/>
          <a:ln>
            <a:noFill/>
          </a:ln>
        </p:spPr>
        <p:txBody>
          <a:bodyPr anchorCtr="0" anchor="t" bIns="91425" lIns="91425" spcFirstLastPara="1" rIns="91425" wrap="square" tIns="91425">
            <a:noAutofit/>
          </a:bodyPr>
          <a:lstStyle/>
          <a:p>
            <a:pPr indent="-285750" lvl="0" marL="285750" marR="0" rtl="0" algn="l">
              <a:lnSpc>
                <a:spcPct val="100000"/>
              </a:lnSpc>
              <a:spcBef>
                <a:spcPts val="0"/>
              </a:spcBef>
              <a:spcAft>
                <a:spcPts val="0"/>
              </a:spcAft>
              <a:buClr>
                <a:srgbClr val="000000"/>
              </a:buClr>
              <a:buSzPts val="1400"/>
              <a:buFont typeface="Arial"/>
              <a:buChar char="•"/>
            </a:pPr>
            <a:r>
              <a:rPr lang="en-US">
                <a:latin typeface="Lato"/>
                <a:ea typeface="Lato"/>
                <a:cs typeface="Lato"/>
                <a:sym typeface="Lato"/>
              </a:rPr>
              <a:t>With corrugation 90/0/90</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600"/>
              </a:spcBef>
              <a:spcAft>
                <a:spcPts val="0"/>
              </a:spcAft>
              <a:buClr>
                <a:srgbClr val="000000"/>
              </a:buClr>
              <a:buSzPts val="1400"/>
              <a:buFont typeface="Arial"/>
              <a:buChar char="•"/>
            </a:pPr>
            <a:r>
              <a:rPr lang="en-US">
                <a:latin typeface="Lato"/>
                <a:ea typeface="Lato"/>
                <a:cs typeface="Lato"/>
                <a:sym typeface="Lato"/>
              </a:rPr>
              <a:t>Against Corrugation 90/0/90</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600"/>
              </a:spcBef>
              <a:spcAft>
                <a:spcPts val="0"/>
              </a:spcAft>
              <a:buClr>
                <a:srgbClr val="000000"/>
              </a:buClr>
              <a:buSzPts val="1400"/>
              <a:buFont typeface="Arial"/>
              <a:buChar char="•"/>
            </a:pPr>
            <a:r>
              <a:rPr lang="en-US">
                <a:latin typeface="Lato"/>
                <a:ea typeface="Lato"/>
                <a:cs typeface="Lato"/>
                <a:sym typeface="Lato"/>
              </a:rPr>
              <a:t>With Corrugation 0/90/0</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600"/>
              </a:spcBef>
              <a:spcAft>
                <a:spcPts val="0"/>
              </a:spcAft>
              <a:buClr>
                <a:srgbClr val="000000"/>
              </a:buClr>
              <a:buSzPts val="1400"/>
              <a:buFont typeface="Arial"/>
              <a:buChar char="•"/>
            </a:pPr>
            <a:r>
              <a:rPr lang="en-US">
                <a:latin typeface="Lato"/>
                <a:ea typeface="Lato"/>
                <a:cs typeface="Lato"/>
                <a:sym typeface="Lato"/>
              </a:rPr>
              <a:t>Against Corrugation 0/90/0</a:t>
            </a:r>
            <a:endParaRPr>
              <a:latin typeface="Lato"/>
              <a:ea typeface="Lato"/>
              <a:cs typeface="Lato"/>
              <a:sym typeface="Lato"/>
            </a:endParaRPr>
          </a:p>
          <a:p>
            <a:pPr indent="-196850" lvl="0" marL="285750" marR="0" rtl="0" algn="l">
              <a:lnSpc>
                <a:spcPct val="100000"/>
              </a:lnSpc>
              <a:spcBef>
                <a:spcPts val="160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a:p>
            <a:pPr indent="-196850" lvl="0" marL="285750" marR="0" rtl="0" algn="l">
              <a:lnSpc>
                <a:spcPct val="100000"/>
              </a:lnSpc>
              <a:spcBef>
                <a:spcPts val="1600"/>
              </a:spcBef>
              <a:spcAft>
                <a:spcPts val="160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278" name="Google Shape;278;p15"/>
          <p:cNvPicPr preferRelativeResize="0"/>
          <p:nvPr/>
        </p:nvPicPr>
        <p:blipFill>
          <a:blip r:embed="rId4">
            <a:alphaModFix/>
          </a:blip>
          <a:stretch>
            <a:fillRect/>
          </a:stretch>
        </p:blipFill>
        <p:spPr>
          <a:xfrm>
            <a:off x="4769900" y="3922675"/>
            <a:ext cx="3433700" cy="749850"/>
          </a:xfrm>
          <a:prstGeom prst="rect">
            <a:avLst/>
          </a:prstGeom>
          <a:noFill/>
          <a:ln>
            <a:noFill/>
          </a:ln>
        </p:spPr>
      </p:pic>
      <p:sp>
        <p:nvSpPr>
          <p:cNvPr id="279" name="Google Shape;279;p15"/>
          <p:cNvSpPr txBox="1"/>
          <p:nvPr/>
        </p:nvSpPr>
        <p:spPr>
          <a:xfrm>
            <a:off x="6744825" y="46100"/>
            <a:ext cx="23391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2"/>
                </a:solidFill>
                <a:latin typeface="Lato"/>
                <a:ea typeface="Lato"/>
                <a:cs typeface="Lato"/>
                <a:sym typeface="Lato"/>
              </a:rPr>
              <a:t>*thermal tests being conducted by Nicole Apadula</a:t>
            </a:r>
            <a:endParaRPr sz="1200">
              <a:solidFill>
                <a:schemeClr val="dk2"/>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7"/>
          <p:cNvSpPr txBox="1"/>
          <p:nvPr>
            <p:ph type="title"/>
          </p:nvPr>
        </p:nvSpPr>
        <p:spPr>
          <a:xfrm>
            <a:off x="2581321" y="647821"/>
            <a:ext cx="5145000" cy="63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Summary</a:t>
            </a:r>
            <a:endParaRPr/>
          </a:p>
        </p:txBody>
      </p:sp>
      <p:sp>
        <p:nvSpPr>
          <p:cNvPr id="285" name="Google Shape;285;p17"/>
          <p:cNvSpPr txBox="1"/>
          <p:nvPr>
            <p:ph idx="1" type="body"/>
          </p:nvPr>
        </p:nvSpPr>
        <p:spPr>
          <a:xfrm>
            <a:off x="2581325" y="1430882"/>
            <a:ext cx="6321600" cy="3192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800"/>
              <a:buNone/>
            </a:pPr>
            <a:r>
              <a:rPr lang="en-US" sz="1700"/>
              <a:t>ePIC SVT needs a disc design that maximizes acceptance and minimizes material.</a:t>
            </a:r>
            <a:endParaRPr sz="2100"/>
          </a:p>
          <a:p>
            <a:pPr indent="0" lvl="0" marL="0" rtl="0" algn="l">
              <a:lnSpc>
                <a:spcPct val="150000"/>
              </a:lnSpc>
              <a:spcBef>
                <a:spcPts val="0"/>
              </a:spcBef>
              <a:spcAft>
                <a:spcPts val="0"/>
              </a:spcAft>
              <a:buSzPts val="1800"/>
              <a:buNone/>
            </a:pPr>
            <a:r>
              <a:rPr lang="en-US" sz="1700"/>
              <a:t>	🡪 corrugated carbon fiber core</a:t>
            </a:r>
            <a:endParaRPr sz="2100"/>
          </a:p>
          <a:p>
            <a:pPr indent="0" lvl="0" marL="0" rtl="0" algn="l">
              <a:lnSpc>
                <a:spcPct val="150000"/>
              </a:lnSpc>
              <a:spcBef>
                <a:spcPts val="0"/>
              </a:spcBef>
              <a:spcAft>
                <a:spcPts val="0"/>
              </a:spcAft>
              <a:buSzPts val="1800"/>
              <a:buNone/>
            </a:pPr>
            <a:r>
              <a:rPr lang="en-US" sz="1700"/>
              <a:t>Currently making prototypes of different CF layups in different orientations to determine which ones satisfy all requirements (low material budget, strength, etc.)</a:t>
            </a:r>
            <a:endParaRPr sz="1700"/>
          </a:p>
          <a:p>
            <a:pPr indent="457200" lvl="0" marL="0" rtl="0" algn="l">
              <a:lnSpc>
                <a:spcPct val="150000"/>
              </a:lnSpc>
              <a:spcBef>
                <a:spcPts val="0"/>
              </a:spcBef>
              <a:spcAft>
                <a:spcPts val="0"/>
              </a:spcAft>
              <a:buSzPts val="1800"/>
              <a:buNone/>
            </a:pPr>
            <a:r>
              <a:rPr lang="en-US" sz="1700"/>
              <a:t>🡪 </a:t>
            </a:r>
            <a:r>
              <a:rPr lang="en-US" sz="1700"/>
              <a:t>3 ply final laminate 90/0/90 or 0/90/0</a:t>
            </a:r>
            <a:endParaRPr sz="1400"/>
          </a:p>
        </p:txBody>
      </p:sp>
      <p:sp>
        <p:nvSpPr>
          <p:cNvPr id="286" name="Google Shape;286;p17"/>
          <p:cNvSpPr/>
          <p:nvPr/>
        </p:nvSpPr>
        <p:spPr>
          <a:xfrm>
            <a:off x="589560" y="1743760"/>
            <a:ext cx="1248294" cy="1260574"/>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Writing " id="287" name="Google Shape;287;p17">
            <a:hlinkClick r:id="rId3"/>
          </p:cNvPr>
          <p:cNvPicPr preferRelativeResize="0"/>
          <p:nvPr/>
        </p:nvPicPr>
        <p:blipFill rotWithShape="1">
          <a:blip r:embed="rId4">
            <a:alphaModFix/>
          </a:blip>
          <a:srcRect b="0" l="0" r="0" t="0"/>
          <a:stretch/>
        </p:blipFill>
        <p:spPr>
          <a:xfrm>
            <a:off x="807307" y="1967647"/>
            <a:ext cx="812800" cy="812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8"/>
          <p:cNvSpPr txBox="1"/>
          <p:nvPr>
            <p:ph type="title"/>
          </p:nvPr>
        </p:nvSpPr>
        <p:spPr>
          <a:xfrm>
            <a:off x="265500" y="1912650"/>
            <a:ext cx="4045200" cy="1318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a:t>Next steps</a:t>
            </a:r>
            <a:endParaRPr/>
          </a:p>
        </p:txBody>
      </p:sp>
      <p:sp>
        <p:nvSpPr>
          <p:cNvPr id="293" name="Google Shape;293;p18"/>
          <p:cNvSpPr txBox="1"/>
          <p:nvPr/>
        </p:nvSpPr>
        <p:spPr>
          <a:xfrm>
            <a:off x="4833302" y="1476925"/>
            <a:ext cx="4176900" cy="21896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Bend &amp; thermal tests to confirm final laminate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Thermal tests with foam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Lato"/>
                <a:ea typeface="Lato"/>
                <a:cs typeface="Lato"/>
                <a:sym typeface="Lato"/>
              </a:rPr>
              <a:t>Placing sensors on the carbon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2f2ef5b7bff_0_39"/>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lt1"/>
              </a:buClr>
              <a:buSzPts val="4800"/>
              <a:buNone/>
            </a:pPr>
            <a:r>
              <a:rPr lang="en-US"/>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3"/>
          <p:cNvPicPr preferRelativeResize="0"/>
          <p:nvPr/>
        </p:nvPicPr>
        <p:blipFill rotWithShape="1">
          <a:blip r:embed="rId3">
            <a:alphaModFix/>
          </a:blip>
          <a:srcRect b="0" l="0" r="0" t="0"/>
          <a:stretch/>
        </p:blipFill>
        <p:spPr>
          <a:xfrm>
            <a:off x="663013" y="122038"/>
            <a:ext cx="7817975" cy="4899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28"/>
          <p:cNvSpPr txBox="1"/>
          <p:nvPr>
            <p:ph type="title"/>
          </p:nvPr>
        </p:nvSpPr>
        <p:spPr>
          <a:xfrm>
            <a:off x="4940550" y="651400"/>
            <a:ext cx="3615300" cy="63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Discs </a:t>
            </a:r>
            <a:endParaRPr/>
          </a:p>
        </p:txBody>
      </p:sp>
      <p:sp>
        <p:nvSpPr>
          <p:cNvPr id="69" name="Google Shape;69;p28"/>
          <p:cNvSpPr txBox="1"/>
          <p:nvPr>
            <p:ph idx="1" type="body"/>
          </p:nvPr>
        </p:nvSpPr>
        <p:spPr>
          <a:xfrm>
            <a:off x="5088755" y="1570625"/>
            <a:ext cx="3615300" cy="3002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US"/>
              <a:t>Double sided </a:t>
            </a:r>
            <a:endParaRPr/>
          </a:p>
          <a:p>
            <a:pPr indent="-317500" lvl="1" marL="914400" rtl="0" algn="l">
              <a:lnSpc>
                <a:spcPct val="200000"/>
              </a:lnSpc>
              <a:spcBef>
                <a:spcPts val="1600"/>
              </a:spcBef>
              <a:spcAft>
                <a:spcPts val="0"/>
              </a:spcAft>
              <a:buSzPts val="1400"/>
              <a:buChar char="○"/>
            </a:pPr>
            <a:r>
              <a:rPr lang="en-US"/>
              <a:t>Increases acceptance</a:t>
            </a:r>
            <a:endParaRPr/>
          </a:p>
          <a:p>
            <a:pPr indent="-342900" lvl="0" marL="457200" rtl="0" algn="l">
              <a:lnSpc>
                <a:spcPct val="115000"/>
              </a:lnSpc>
              <a:spcBef>
                <a:spcPts val="0"/>
              </a:spcBef>
              <a:spcAft>
                <a:spcPts val="0"/>
              </a:spcAft>
              <a:buSzPts val="1800"/>
              <a:buChar char="●"/>
            </a:pPr>
            <a:r>
              <a:rPr lang="en-US"/>
              <a:t>Strength without added mass</a:t>
            </a:r>
            <a:endParaRPr/>
          </a:p>
          <a:p>
            <a:pPr indent="0" lvl="0" marL="0" rtl="0" algn="l">
              <a:lnSpc>
                <a:spcPct val="115000"/>
              </a:lnSpc>
              <a:spcBef>
                <a:spcPts val="1600"/>
              </a:spcBef>
              <a:spcAft>
                <a:spcPts val="0"/>
              </a:spcAft>
              <a:buNone/>
            </a:pPr>
            <a:r>
              <a:rPr lang="en-US"/>
              <a:t>🡪 </a:t>
            </a:r>
            <a:r>
              <a:rPr lang="en-US"/>
              <a:t>Carbon fiber</a:t>
            </a:r>
            <a:endParaRPr/>
          </a:p>
          <a:p>
            <a:pPr indent="0" lvl="0" marL="0" rtl="0" algn="l">
              <a:lnSpc>
                <a:spcPct val="115000"/>
              </a:lnSpc>
              <a:spcBef>
                <a:spcPts val="1600"/>
              </a:spcBef>
              <a:spcAft>
                <a:spcPts val="0"/>
              </a:spcAft>
              <a:buNone/>
            </a:pPr>
            <a:r>
              <a:rPr lang="en-US"/>
              <a:t>🡪 Corrugation in the core</a:t>
            </a:r>
            <a:endParaRPr/>
          </a:p>
        </p:txBody>
      </p:sp>
      <p:pic>
        <p:nvPicPr>
          <p:cNvPr id="70" name="Google Shape;70;p28"/>
          <p:cNvPicPr preferRelativeResize="0"/>
          <p:nvPr/>
        </p:nvPicPr>
        <p:blipFill>
          <a:blip r:embed="rId3">
            <a:alphaModFix/>
          </a:blip>
          <a:stretch>
            <a:fillRect/>
          </a:stretch>
        </p:blipFill>
        <p:spPr>
          <a:xfrm>
            <a:off x="89525" y="901488"/>
            <a:ext cx="4783955" cy="33405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4"/>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Corrugated core</a:t>
            </a:r>
            <a:endParaRPr/>
          </a:p>
        </p:txBody>
      </p:sp>
      <p:grpSp>
        <p:nvGrpSpPr>
          <p:cNvPr id="76" name="Google Shape;76;p4"/>
          <p:cNvGrpSpPr/>
          <p:nvPr/>
        </p:nvGrpSpPr>
        <p:grpSpPr>
          <a:xfrm>
            <a:off x="143999" y="1282288"/>
            <a:ext cx="8839202" cy="2412636"/>
            <a:chOff x="143999" y="1282288"/>
            <a:chExt cx="8839202" cy="2412636"/>
          </a:xfrm>
        </p:grpSpPr>
        <p:pic>
          <p:nvPicPr>
            <p:cNvPr id="77" name="Google Shape;77;p4"/>
            <p:cNvPicPr preferRelativeResize="0"/>
            <p:nvPr/>
          </p:nvPicPr>
          <p:blipFill rotWithShape="1">
            <a:blip r:embed="rId3">
              <a:alphaModFix/>
            </a:blip>
            <a:srcRect b="0" l="0" r="0" t="17985"/>
            <a:stretch/>
          </p:blipFill>
          <p:spPr>
            <a:xfrm>
              <a:off x="143999" y="1526650"/>
              <a:ext cx="8839202" cy="2168274"/>
            </a:xfrm>
            <a:prstGeom prst="rect">
              <a:avLst/>
            </a:prstGeom>
            <a:noFill/>
            <a:ln>
              <a:noFill/>
            </a:ln>
          </p:spPr>
        </p:pic>
        <p:sp>
          <p:nvSpPr>
            <p:cNvPr id="78" name="Google Shape;78;p4"/>
            <p:cNvSpPr txBox="1"/>
            <p:nvPr/>
          </p:nvSpPr>
          <p:spPr>
            <a:xfrm>
              <a:off x="8110331" y="1282288"/>
              <a:ext cx="159025"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z</a:t>
              </a:r>
              <a:endParaRPr b="0" i="0" sz="1400" u="none" cap="none" strike="noStrike">
                <a:solidFill>
                  <a:srgbClr val="000000"/>
                </a:solidFill>
                <a:latin typeface="Arial"/>
                <a:ea typeface="Arial"/>
                <a:cs typeface="Arial"/>
                <a:sym typeface="Arial"/>
              </a:endParaRPr>
            </a:p>
          </p:txBody>
        </p:sp>
      </p:grpSp>
      <p:sp>
        <p:nvSpPr>
          <p:cNvPr id="79" name="Google Shape;79;p4"/>
          <p:cNvSpPr txBox="1"/>
          <p:nvPr/>
        </p:nvSpPr>
        <p:spPr>
          <a:xfrm>
            <a:off x="143999" y="4424148"/>
            <a:ext cx="646441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4"/>
          <p:cNvSpPr txBox="1"/>
          <p:nvPr/>
        </p:nvSpPr>
        <p:spPr>
          <a:xfrm>
            <a:off x="396000" y="4116375"/>
            <a:ext cx="8247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a:t>*</a:t>
            </a:r>
            <a:r>
              <a:rPr b="0" i="0" lang="en-US" sz="1400" u="none" cap="none" strike="noStrike">
                <a:solidFill>
                  <a:srgbClr val="000000"/>
                </a:solidFill>
                <a:latin typeface="Arial"/>
                <a:ea typeface="Arial"/>
                <a:cs typeface="Arial"/>
                <a:sym typeface="Arial"/>
              </a:rPr>
              <a:t>This des</a:t>
            </a:r>
            <a:r>
              <a:rPr lang="en-US"/>
              <a:t>ign </a:t>
            </a:r>
            <a:r>
              <a:rPr b="0" i="0" lang="en-US" sz="1400" u="none" cap="none" strike="noStrike">
                <a:solidFill>
                  <a:srgbClr val="000000"/>
                </a:solidFill>
                <a:latin typeface="Arial"/>
                <a:ea typeface="Arial"/>
                <a:cs typeface="Arial"/>
                <a:sym typeface="Arial"/>
              </a:rPr>
              <a:t>allows for overlap on the long axis, adds </a:t>
            </a:r>
            <a:r>
              <a:rPr lang="en-US"/>
              <a:t>strength</a:t>
            </a:r>
            <a:r>
              <a:rPr b="0" i="0" lang="en-US" sz="1400" u="none" cap="none" strike="noStrike">
                <a:solidFill>
                  <a:srgbClr val="000000"/>
                </a:solidFill>
                <a:latin typeface="Arial"/>
                <a:ea typeface="Arial"/>
                <a:cs typeface="Arial"/>
                <a:sym typeface="Arial"/>
              </a:rPr>
              <a:t> and </a:t>
            </a:r>
            <a:r>
              <a:rPr lang="en-US"/>
              <a:t>has air </a:t>
            </a:r>
            <a:r>
              <a:rPr lang="en-US"/>
              <a:t>channels</a:t>
            </a:r>
            <a:r>
              <a:rPr lang="en-US"/>
              <a:t> for cooling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5"/>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Corrugated disc design</a:t>
            </a:r>
            <a:endParaRPr/>
          </a:p>
        </p:txBody>
      </p:sp>
      <p:grpSp>
        <p:nvGrpSpPr>
          <p:cNvPr id="86" name="Google Shape;86;p5"/>
          <p:cNvGrpSpPr/>
          <p:nvPr/>
        </p:nvGrpSpPr>
        <p:grpSpPr>
          <a:xfrm>
            <a:off x="296175" y="1859258"/>
            <a:ext cx="1271100" cy="2276239"/>
            <a:chOff x="296175" y="1543915"/>
            <a:chExt cx="1271100" cy="2638200"/>
          </a:xfrm>
        </p:grpSpPr>
        <p:sp>
          <p:nvSpPr>
            <p:cNvPr id="87" name="Google Shape;87;p5"/>
            <p:cNvSpPr/>
            <p:nvPr/>
          </p:nvSpPr>
          <p:spPr>
            <a:xfrm>
              <a:off x="296175" y="1543915"/>
              <a:ext cx="1271100" cy="2638200"/>
            </a:xfrm>
            <a:prstGeom prst="rect">
              <a:avLst/>
            </a:pr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8" name="Google Shape;88;p5"/>
            <p:cNvSpPr txBox="1"/>
            <p:nvPr/>
          </p:nvSpPr>
          <p:spPr>
            <a:xfrm>
              <a:off x="296175" y="1667819"/>
              <a:ext cx="1271100" cy="239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Lato"/>
                  <a:ea typeface="Lato"/>
                  <a:cs typeface="Lato"/>
                  <a:sym typeface="Lato"/>
                </a:rPr>
                <a:t>Face sheet constructed out of modules </a:t>
              </a:r>
              <a:r>
                <a:rPr lang="en-US" sz="1600">
                  <a:latin typeface="Lato"/>
                  <a:ea typeface="Lato"/>
                  <a:cs typeface="Lato"/>
                  <a:sym typeface="Lato"/>
                </a:rPr>
                <a:t>gives overlap on the short axis</a:t>
              </a:r>
              <a:endParaRPr b="0" i="0" sz="1400" u="none" cap="none" strike="noStrike">
                <a:solidFill>
                  <a:srgbClr val="000000"/>
                </a:solidFill>
                <a:latin typeface="Arial"/>
                <a:ea typeface="Arial"/>
                <a:cs typeface="Arial"/>
                <a:sym typeface="Arial"/>
              </a:endParaRPr>
            </a:p>
          </p:txBody>
        </p:sp>
      </p:grpSp>
      <p:sp>
        <p:nvSpPr>
          <p:cNvPr id="89" name="Google Shape;89;p5"/>
          <p:cNvSpPr/>
          <p:nvPr/>
        </p:nvSpPr>
        <p:spPr>
          <a:xfrm>
            <a:off x="1769920" y="1560547"/>
            <a:ext cx="262500" cy="2894400"/>
          </a:xfrm>
          <a:prstGeom prst="leftBrace">
            <a:avLst>
              <a:gd fmla="val 8333" name="adj1"/>
              <a:gd fmla="val 50000" name="adj2"/>
            </a:avLst>
          </a:prstGeom>
          <a:noFill/>
          <a:ln cap="flat" cmpd="sng" w="9525">
            <a:solidFill>
              <a:srgbClr val="00549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90" name="Google Shape;90;p5"/>
          <p:cNvPicPr preferRelativeResize="0"/>
          <p:nvPr/>
        </p:nvPicPr>
        <p:blipFill rotWithShape="1">
          <a:blip r:embed="rId3">
            <a:alphaModFix/>
          </a:blip>
          <a:srcRect b="5598" l="46766" r="1962" t="68711"/>
          <a:stretch/>
        </p:blipFill>
        <p:spPr>
          <a:xfrm>
            <a:off x="4497380" y="3399895"/>
            <a:ext cx="4532028" cy="1054927"/>
          </a:xfrm>
          <a:prstGeom prst="rect">
            <a:avLst/>
          </a:prstGeom>
          <a:noFill/>
          <a:ln>
            <a:noFill/>
          </a:ln>
        </p:spPr>
      </p:pic>
      <p:sp>
        <p:nvSpPr>
          <p:cNvPr id="91" name="Google Shape;91;p5"/>
          <p:cNvSpPr/>
          <p:nvPr/>
        </p:nvSpPr>
        <p:spPr>
          <a:xfrm>
            <a:off x="2155156" y="1561519"/>
            <a:ext cx="2060327" cy="1326533"/>
          </a:xfrm>
          <a:prstGeom prst="rect">
            <a:avLst/>
          </a:pr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2" name="Google Shape;92;p5"/>
          <p:cNvSpPr txBox="1"/>
          <p:nvPr/>
        </p:nvSpPr>
        <p:spPr>
          <a:xfrm>
            <a:off x="2329211" y="1168868"/>
            <a:ext cx="171221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Lato"/>
                <a:ea typeface="Lato"/>
                <a:cs typeface="Lato"/>
                <a:sym typeface="Lato"/>
              </a:rPr>
              <a:t>Module types</a:t>
            </a:r>
            <a:endParaRPr b="0" i="0" sz="1400" u="none" cap="none" strike="noStrike">
              <a:solidFill>
                <a:srgbClr val="000000"/>
              </a:solidFill>
              <a:latin typeface="Arial"/>
              <a:ea typeface="Arial"/>
              <a:cs typeface="Arial"/>
              <a:sym typeface="Arial"/>
            </a:endParaRPr>
          </a:p>
        </p:txBody>
      </p:sp>
      <p:sp>
        <p:nvSpPr>
          <p:cNvPr id="93" name="Google Shape;93;p5"/>
          <p:cNvSpPr/>
          <p:nvPr/>
        </p:nvSpPr>
        <p:spPr>
          <a:xfrm>
            <a:off x="2155155" y="3128289"/>
            <a:ext cx="2060327" cy="1326533"/>
          </a:xfrm>
          <a:prstGeom prst="rect">
            <a:avLst/>
          </a:pr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4" name="Google Shape;94;p5"/>
          <p:cNvSpPr txBox="1"/>
          <p:nvPr/>
        </p:nvSpPr>
        <p:spPr>
          <a:xfrm>
            <a:off x="2235064" y="1855453"/>
            <a:ext cx="1900500" cy="954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lang="en-US">
                <a:solidFill>
                  <a:srgbClr val="FF0000"/>
                </a:solidFill>
                <a:latin typeface="Lato"/>
                <a:ea typeface="Lato"/>
                <a:cs typeface="Lato"/>
                <a:sym typeface="Lato"/>
              </a:rPr>
              <a:t>Outward Facing</a:t>
            </a:r>
            <a:r>
              <a:rPr b="0" i="0" lang="en-US" sz="1400" u="none" cap="none" strike="noStrike">
                <a:solidFill>
                  <a:srgbClr val="FF0000"/>
                </a:solidFill>
                <a:latin typeface="Lato"/>
                <a:ea typeface="Lato"/>
                <a:cs typeface="Lato"/>
                <a:sym typeface="Lato"/>
              </a:rPr>
              <a:t>:</a:t>
            </a:r>
            <a:r>
              <a:rPr b="0" i="0" lang="en-US" sz="1400" u="none" cap="none" strike="noStrike">
                <a:solidFill>
                  <a:srgbClr val="000000"/>
                </a:solidFill>
                <a:latin typeface="Lato"/>
                <a:ea typeface="Lato"/>
                <a:cs typeface="Lato"/>
                <a:sym typeface="Lato"/>
              </a:rPr>
              <a:t> sensor facing outward from corrugation </a:t>
            </a:r>
            <a:endParaRPr b="0" i="0" sz="1400" u="none" cap="none" strike="noStrike">
              <a:solidFill>
                <a:srgbClr val="000000"/>
              </a:solidFill>
              <a:latin typeface="Arial"/>
              <a:ea typeface="Arial"/>
              <a:cs typeface="Arial"/>
              <a:sym typeface="Arial"/>
            </a:endParaRPr>
          </a:p>
        </p:txBody>
      </p:sp>
      <p:sp>
        <p:nvSpPr>
          <p:cNvPr id="95" name="Google Shape;95;p5"/>
          <p:cNvSpPr txBox="1"/>
          <p:nvPr/>
        </p:nvSpPr>
        <p:spPr>
          <a:xfrm>
            <a:off x="2235064" y="3314501"/>
            <a:ext cx="1900500" cy="954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lang="en-US">
                <a:solidFill>
                  <a:srgbClr val="00B050"/>
                </a:solidFill>
                <a:latin typeface="Lato"/>
                <a:ea typeface="Lato"/>
                <a:cs typeface="Lato"/>
                <a:sym typeface="Lato"/>
              </a:rPr>
              <a:t>Inward Facing</a:t>
            </a:r>
            <a:r>
              <a:rPr b="0" i="0" lang="en-US" sz="1400" u="none" cap="none" strike="noStrike">
                <a:solidFill>
                  <a:srgbClr val="00B050"/>
                </a:solidFill>
                <a:latin typeface="Lato"/>
                <a:ea typeface="Lato"/>
                <a:cs typeface="Lato"/>
                <a:sym typeface="Lato"/>
              </a:rPr>
              <a:t>: </a:t>
            </a:r>
            <a:r>
              <a:rPr b="0" i="0" lang="en-US" sz="1400" u="none" cap="none" strike="noStrike">
                <a:solidFill>
                  <a:srgbClr val="000000"/>
                </a:solidFill>
                <a:latin typeface="Lato"/>
                <a:ea typeface="Lato"/>
                <a:cs typeface="Lato"/>
                <a:sym typeface="Lato"/>
              </a:rPr>
              <a:t>sensor facing inward to corrugation </a:t>
            </a:r>
            <a:endParaRPr b="0" i="0" sz="1400" u="none" cap="none" strike="noStrike">
              <a:solidFill>
                <a:srgbClr val="000000"/>
              </a:solidFill>
              <a:latin typeface="Arial"/>
              <a:ea typeface="Arial"/>
              <a:cs typeface="Arial"/>
              <a:sym typeface="Arial"/>
            </a:endParaRPr>
          </a:p>
        </p:txBody>
      </p:sp>
      <p:cxnSp>
        <p:nvCxnSpPr>
          <p:cNvPr id="96" name="Google Shape;96;p5"/>
          <p:cNvCxnSpPr/>
          <p:nvPr/>
        </p:nvCxnSpPr>
        <p:spPr>
          <a:xfrm>
            <a:off x="4356431" y="1426027"/>
            <a:ext cx="0" cy="3163314"/>
          </a:xfrm>
          <a:prstGeom prst="straightConnector1">
            <a:avLst/>
          </a:prstGeom>
          <a:noFill/>
          <a:ln cap="flat" cmpd="sng" w="9525">
            <a:solidFill>
              <a:schemeClr val="dk2"/>
            </a:solidFill>
            <a:prstDash val="solid"/>
            <a:round/>
            <a:headEnd len="sm" w="sm" type="none"/>
            <a:tailEnd len="sm" w="sm" type="none"/>
          </a:ln>
        </p:spPr>
      </p:cxnSp>
      <p:pic>
        <p:nvPicPr>
          <p:cNvPr id="97" name="Google Shape;97;p5"/>
          <p:cNvPicPr preferRelativeResize="0"/>
          <p:nvPr/>
        </p:nvPicPr>
        <p:blipFill rotWithShape="1">
          <a:blip r:embed="rId3">
            <a:alphaModFix/>
          </a:blip>
          <a:srcRect b="37792" l="49529" r="1707" t="9511"/>
          <a:stretch/>
        </p:blipFill>
        <p:spPr>
          <a:xfrm>
            <a:off x="4498993" y="1240842"/>
            <a:ext cx="4310210" cy="21637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6"/>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Sensor layout</a:t>
            </a:r>
            <a:endParaRPr/>
          </a:p>
        </p:txBody>
      </p:sp>
      <p:pic>
        <p:nvPicPr>
          <p:cNvPr id="103" name="Google Shape;103;p6"/>
          <p:cNvPicPr preferRelativeResize="0"/>
          <p:nvPr/>
        </p:nvPicPr>
        <p:blipFill rotWithShape="1">
          <a:blip r:embed="rId3">
            <a:alphaModFix/>
          </a:blip>
          <a:srcRect b="3189" l="0" r="0" t="17076"/>
          <a:stretch/>
        </p:blipFill>
        <p:spPr>
          <a:xfrm>
            <a:off x="303300" y="1017999"/>
            <a:ext cx="8161690" cy="3324289"/>
          </a:xfrm>
          <a:prstGeom prst="rect">
            <a:avLst/>
          </a:prstGeom>
          <a:noFill/>
          <a:ln>
            <a:noFill/>
          </a:ln>
        </p:spPr>
      </p:pic>
      <p:sp>
        <p:nvSpPr>
          <p:cNvPr id="104" name="Google Shape;104;p6"/>
          <p:cNvSpPr txBox="1"/>
          <p:nvPr/>
        </p:nvSpPr>
        <p:spPr>
          <a:xfrm>
            <a:off x="303300" y="4424148"/>
            <a:ext cx="646441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ato"/>
                <a:ea typeface="Lato"/>
                <a:cs typeface="Lato"/>
                <a:sym typeface="Lato"/>
              </a:rPr>
              <a:t>“Front” face of disc (facing in towards interaction region) </a:t>
            </a:r>
            <a:endParaRPr b="0" i="0" sz="1400" u="none" cap="none" strike="noStrike">
              <a:solidFill>
                <a:srgbClr val="000000"/>
              </a:solidFill>
              <a:latin typeface="Arial"/>
              <a:ea typeface="Arial"/>
              <a:cs typeface="Arial"/>
              <a:sym typeface="Arial"/>
            </a:endParaRPr>
          </a:p>
        </p:txBody>
      </p:sp>
      <p:sp>
        <p:nvSpPr>
          <p:cNvPr id="105" name="Google Shape;105;p6"/>
          <p:cNvSpPr txBox="1"/>
          <p:nvPr/>
        </p:nvSpPr>
        <p:spPr>
          <a:xfrm>
            <a:off x="431775" y="1101725"/>
            <a:ext cx="1722900" cy="307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500">
                <a:solidFill>
                  <a:srgbClr val="FF0000"/>
                </a:solidFill>
                <a:latin typeface="Lato"/>
                <a:ea typeface="Lato"/>
                <a:cs typeface="Lato"/>
                <a:sym typeface="Lato"/>
              </a:rPr>
              <a:t>Outward Facing</a:t>
            </a:r>
            <a:endParaRPr b="1" sz="1500">
              <a:solidFill>
                <a:srgbClr val="FF0000"/>
              </a:solidFill>
              <a:latin typeface="Lato"/>
              <a:ea typeface="Lato"/>
              <a:cs typeface="Lato"/>
              <a:sym typeface="Lato"/>
            </a:endParaRPr>
          </a:p>
        </p:txBody>
      </p:sp>
      <p:sp>
        <p:nvSpPr>
          <p:cNvPr id="106" name="Google Shape;106;p6"/>
          <p:cNvSpPr txBox="1"/>
          <p:nvPr/>
        </p:nvSpPr>
        <p:spPr>
          <a:xfrm>
            <a:off x="6719675" y="1416875"/>
            <a:ext cx="1722900" cy="307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500">
                <a:solidFill>
                  <a:schemeClr val="accent3"/>
                </a:solidFill>
                <a:latin typeface="Lato"/>
                <a:ea typeface="Lato"/>
                <a:cs typeface="Lato"/>
                <a:sym typeface="Lato"/>
              </a:rPr>
              <a:t>Downward Facing</a:t>
            </a:r>
            <a:endParaRPr b="1" sz="1500">
              <a:solidFill>
                <a:schemeClr val="accent3"/>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A17A"/>
        </a:solidFill>
      </p:bgPr>
    </p:bg>
    <p:spTree>
      <p:nvGrpSpPr>
        <p:cNvPr id="110" name="Shape 110"/>
        <p:cNvGrpSpPr/>
        <p:nvPr/>
      </p:nvGrpSpPr>
      <p:grpSpPr>
        <a:xfrm>
          <a:off x="0" y="0"/>
          <a:ext cx="0" cy="0"/>
          <a:chOff x="0" y="0"/>
          <a:chExt cx="0" cy="0"/>
        </a:xfrm>
      </p:grpSpPr>
      <p:sp>
        <p:nvSpPr>
          <p:cNvPr id="111" name="Google Shape;111;p7"/>
          <p:cNvSpPr txBox="1"/>
          <p:nvPr>
            <p:ph type="title"/>
          </p:nvPr>
        </p:nvSpPr>
        <p:spPr>
          <a:xfrm>
            <a:off x="2581321" y="1628721"/>
            <a:ext cx="5145119" cy="63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The challenge</a:t>
            </a:r>
            <a:endParaRPr/>
          </a:p>
        </p:txBody>
      </p:sp>
      <p:sp>
        <p:nvSpPr>
          <p:cNvPr id="112" name="Google Shape;112;p7"/>
          <p:cNvSpPr txBox="1"/>
          <p:nvPr>
            <p:ph idx="1" type="body"/>
          </p:nvPr>
        </p:nvSpPr>
        <p:spPr>
          <a:xfrm>
            <a:off x="2581321" y="2374047"/>
            <a:ext cx="6321600" cy="930461"/>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US" sz="2000"/>
              <a:t>Make the laminate as light as possible while preserving structural integrity</a:t>
            </a:r>
            <a:endParaRPr sz="2000"/>
          </a:p>
        </p:txBody>
      </p:sp>
      <p:grpSp>
        <p:nvGrpSpPr>
          <p:cNvPr id="113" name="Google Shape;113;p7"/>
          <p:cNvGrpSpPr/>
          <p:nvPr/>
        </p:nvGrpSpPr>
        <p:grpSpPr>
          <a:xfrm>
            <a:off x="589560" y="1743760"/>
            <a:ext cx="1248294" cy="1260574"/>
            <a:chOff x="625773" y="1953406"/>
            <a:chExt cx="1248294" cy="1260574"/>
          </a:xfrm>
        </p:grpSpPr>
        <p:sp>
          <p:nvSpPr>
            <p:cNvPr id="114" name="Google Shape;114;p7"/>
            <p:cNvSpPr/>
            <p:nvPr/>
          </p:nvSpPr>
          <p:spPr>
            <a:xfrm>
              <a:off x="625773" y="1953406"/>
              <a:ext cx="1248294" cy="1260574"/>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5" name="Google Shape;115;p7"/>
            <p:cNvPicPr preferRelativeResize="0"/>
            <p:nvPr/>
          </p:nvPicPr>
          <p:blipFill rotWithShape="1">
            <a:blip r:embed="rId3">
              <a:alphaModFix/>
            </a:blip>
            <a:srcRect b="0" l="0" r="0" t="0"/>
            <a:stretch/>
          </p:blipFill>
          <p:spPr>
            <a:xfrm>
              <a:off x="808557" y="2142330"/>
              <a:ext cx="882725" cy="88272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9"/>
          <p:cNvSpPr txBox="1"/>
          <p:nvPr>
            <p:ph type="title"/>
          </p:nvPr>
        </p:nvSpPr>
        <p:spPr>
          <a:xfrm>
            <a:off x="5267525" y="651400"/>
            <a:ext cx="3391500" cy="63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US"/>
              <a:t>Old prototype</a:t>
            </a:r>
            <a:endParaRPr/>
          </a:p>
        </p:txBody>
      </p:sp>
      <p:sp>
        <p:nvSpPr>
          <p:cNvPr id="121" name="Google Shape;121;p29"/>
          <p:cNvSpPr txBox="1"/>
          <p:nvPr>
            <p:ph idx="1" type="body"/>
          </p:nvPr>
        </p:nvSpPr>
        <p:spPr>
          <a:xfrm>
            <a:off x="5267525" y="1457425"/>
            <a:ext cx="3391500" cy="3166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US"/>
              <a:t>Used the veil and 10 gsm resin.</a:t>
            </a:r>
            <a:endParaRPr/>
          </a:p>
          <a:p>
            <a:pPr indent="-317500" lvl="1" marL="914400" rtl="0" algn="l">
              <a:lnSpc>
                <a:spcPct val="115000"/>
              </a:lnSpc>
              <a:spcBef>
                <a:spcPts val="1600"/>
              </a:spcBef>
              <a:spcAft>
                <a:spcPts val="0"/>
              </a:spcAft>
              <a:buSzPts val="1400"/>
              <a:buChar char="○"/>
            </a:pPr>
            <a:r>
              <a:rPr lang="en-US"/>
              <a:t>Ran out of resin. Veil was difficult to get on and off tooling and never got fully wetted.</a:t>
            </a:r>
            <a:endParaRPr/>
          </a:p>
          <a:p>
            <a:pPr indent="-317500" lvl="1" marL="914400" rtl="0" algn="l">
              <a:lnSpc>
                <a:spcPct val="115000"/>
              </a:lnSpc>
              <a:spcBef>
                <a:spcPts val="1600"/>
              </a:spcBef>
              <a:spcAft>
                <a:spcPts val="0"/>
              </a:spcAft>
              <a:buSzPts val="1400"/>
              <a:buChar char="○"/>
            </a:pPr>
            <a:r>
              <a:rPr lang="en-US"/>
              <a:t>Used for first prototype (thermal tests), moved on to unidirectional fiber for next prototypes.</a:t>
            </a:r>
            <a:endParaRPr/>
          </a:p>
        </p:txBody>
      </p:sp>
      <p:pic>
        <p:nvPicPr>
          <p:cNvPr id="122" name="Google Shape;122;p29"/>
          <p:cNvPicPr preferRelativeResize="0"/>
          <p:nvPr/>
        </p:nvPicPr>
        <p:blipFill>
          <a:blip r:embed="rId3">
            <a:alphaModFix/>
          </a:blip>
          <a:stretch>
            <a:fillRect/>
          </a:stretch>
        </p:blipFill>
        <p:spPr>
          <a:xfrm>
            <a:off x="414054" y="753725"/>
            <a:ext cx="4853471" cy="3636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