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8"/>
  </p:notesMasterIdLst>
  <p:sldIdLst>
    <p:sldId id="256" r:id="rId5"/>
    <p:sldId id="287" r:id="rId6"/>
    <p:sldId id="268" r:id="rId7"/>
    <p:sldId id="269" r:id="rId8"/>
    <p:sldId id="270" r:id="rId9"/>
    <p:sldId id="289" r:id="rId10"/>
    <p:sldId id="271" r:id="rId11"/>
    <p:sldId id="272" r:id="rId12"/>
    <p:sldId id="290" r:id="rId13"/>
    <p:sldId id="274" r:id="rId14"/>
    <p:sldId id="275" r:id="rId15"/>
    <p:sldId id="291" r:id="rId16"/>
    <p:sldId id="277" r:id="rId17"/>
    <p:sldId id="278" r:id="rId18"/>
    <p:sldId id="292" r:id="rId19"/>
    <p:sldId id="280" r:id="rId20"/>
    <p:sldId id="281" r:id="rId21"/>
    <p:sldId id="293" r:id="rId22"/>
    <p:sldId id="283" r:id="rId23"/>
    <p:sldId id="284" r:id="rId24"/>
    <p:sldId id="294" r:id="rId25"/>
    <p:sldId id="295" r:id="rId26"/>
    <p:sldId id="26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DA6B6-E293-5D6C-FB3C-0DC3B64A0851}" v="265" dt="2024-05-16T21:45:51.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6" autoAdjust="0"/>
    <p:restoredTop sz="94694"/>
  </p:normalViewPr>
  <p:slideViewPr>
    <p:cSldViewPr snapToGrid="0" snapToObjects="1">
      <p:cViewPr varScale="1">
        <p:scale>
          <a:sx n="69" d="100"/>
          <a:sy n="69" d="100"/>
        </p:scale>
        <p:origin x="1330" y="77"/>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6/12/2024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1481540"/>
            <a:ext cx="7750969" cy="1947460"/>
          </a:xfrm>
        </p:spPr>
        <p:txBody>
          <a:bodyPr anchor="t" anchorCtr="0"/>
          <a:lstStyle>
            <a:lvl1pPr algn="l">
              <a:defRPr sz="45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4712964"/>
            <a:ext cx="7750969" cy="746185"/>
          </a:xfrm>
        </p:spPr>
        <p:txBody>
          <a:bodyPr>
            <a:normAutofit/>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3441179"/>
            <a:ext cx="7750969" cy="1259607"/>
          </a:xfrm>
        </p:spPr>
        <p:txBody>
          <a:bodyPr>
            <a:noAutofit/>
          </a:bodyPr>
          <a:lstStyle>
            <a:lvl1pPr marL="0" indent="0">
              <a:buFontTx/>
              <a:buNone/>
              <a:defRPr sz="18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7519736" y="472833"/>
            <a:ext cx="1178814" cy="330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5674636" y="472833"/>
            <a:ext cx="1343406" cy="343662"/>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3800764" y="472834"/>
            <a:ext cx="1377823" cy="345059"/>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72932" y="6206508"/>
            <a:ext cx="324365" cy="365125"/>
          </a:xfrm>
          <a:prstGeom prst="rect">
            <a:avLst/>
          </a:prstGeom>
        </p:spPr>
        <p:txBody>
          <a:bodyPr lIns="0" tIns="0" rIns="0" bIns="0" anchor="ctr"/>
          <a:lstStyle>
            <a:lvl1pPr algn="ctr">
              <a:defRPr sz="1100">
                <a:solidFill>
                  <a:srgbClr val="002060"/>
                </a:solidFill>
              </a:defRPr>
            </a:lvl1pPr>
          </a:lstStyle>
          <a:p>
            <a:fld id="{933A556B-7C63-244D-9B7C-B0EA8042B330}" type="slidenum">
              <a:rPr lang="en-US" smtClean="0"/>
              <a:pPr/>
              <a:t>‹#›</a:t>
            </a:fld>
            <a:endParaRPr lang="en-US" dirty="0"/>
          </a:p>
        </p:txBody>
      </p:sp>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461318" y="0"/>
            <a:ext cx="8510560"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A8804D3C-0186-7AFD-5990-11566D85ECF5}"/>
              </a:ext>
            </a:extLst>
          </p:cNvPr>
          <p:cNvSpPr>
            <a:spLocks noGrp="1"/>
          </p:cNvSpPr>
          <p:nvPr>
            <p:ph idx="1"/>
          </p:nvPr>
        </p:nvSpPr>
        <p:spPr>
          <a:xfrm>
            <a:off x="461319" y="975364"/>
            <a:ext cx="8510560" cy="49888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61319" y="975360"/>
            <a:ext cx="4028990"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653693" y="975360"/>
            <a:ext cx="4316312" cy="48911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645641" y="6316596"/>
            <a:ext cx="324365"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dirty="0"/>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8645641" y="6316596"/>
            <a:ext cx="324365"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1318" y="0"/>
            <a:ext cx="8510560" cy="82517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1319" y="975364"/>
            <a:ext cx="8510560" cy="49888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246297" y="6188075"/>
            <a:ext cx="324365" cy="365125"/>
          </a:xfrm>
          <a:prstGeom prst="rect">
            <a:avLst/>
          </a:prstGeom>
        </p:spPr>
        <p:txBody>
          <a:bodyPr lIns="0" tIns="0" rIns="0" bIns="0" anchor="ctr"/>
          <a:lstStyle>
            <a:lvl1pPr algn="ctr">
              <a:defRPr sz="1100" b="1">
                <a:solidFill>
                  <a:srgbClr val="002060"/>
                </a:solidFill>
              </a:defRPr>
            </a:lvl1pPr>
          </a:lstStyle>
          <a:p>
            <a:fld id="{933A556B-7C63-244D-9B7C-B0EA8042B330}" type="slidenum">
              <a:rPr lang="en-US" smtClean="0"/>
              <a:pPr/>
              <a:t>‹#›</a:t>
            </a:fld>
            <a:endParaRPr lang="en-US" dirty="0"/>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1319" y="825178"/>
            <a:ext cx="8510560"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Lst>
  <p:hf hdr="0" dt="0"/>
  <p:txStyles>
    <p:titleStyle>
      <a:lvl1pPr algn="l" defTabSz="685800" rtl="0" eaLnBrk="1" latinLnBrk="0" hangingPunct="1">
        <a:lnSpc>
          <a:spcPct val="90000"/>
        </a:lnSpc>
        <a:spcBef>
          <a:spcPct val="0"/>
        </a:spcBef>
        <a:buNone/>
        <a:defRPr sz="3000" b="1" u="none"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Closeout Report</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609881" y="5183894"/>
            <a:ext cx="7750969" cy="470928"/>
          </a:xfrm>
        </p:spPr>
        <p:txBody>
          <a:bodyPr vert="horz" lIns="91440" tIns="45720" rIns="91440" bIns="45720" rtlCol="0" anchor="t">
            <a:normAutofit/>
          </a:bodyPr>
          <a:lstStyle/>
          <a:p>
            <a:r>
              <a:rPr lang="en-US" dirty="0"/>
              <a:t>June 10-11, 2024</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525042" y="2320458"/>
            <a:ext cx="6999708" cy="789100"/>
          </a:xfrm>
        </p:spPr>
        <p:txBody>
          <a:bodyPr vert="horz" lIns="91440" tIns="45720" rIns="91440" bIns="45720" rtlCol="0" anchor="t">
            <a:noAutofit/>
          </a:bodyPr>
          <a:lstStyle/>
          <a:p>
            <a:r>
              <a:rPr lang="en-US" sz="2400" dirty="0"/>
              <a:t>Ken Wyllie (CERN), Mitch Newcomer (</a:t>
            </a:r>
            <a:r>
              <a:rPr lang="en-US" sz="2400" dirty="0" err="1"/>
              <a:t>UPenn</a:t>
            </a:r>
            <a:r>
              <a:rPr lang="en-US" sz="2400" dirty="0"/>
              <a:t>), </a:t>
            </a:r>
            <a:r>
              <a:rPr lang="en-US" sz="2400" dirty="0" err="1"/>
              <a:t>Prashansa</a:t>
            </a:r>
            <a:r>
              <a:rPr lang="en-US" sz="2400" dirty="0"/>
              <a:t> </a:t>
            </a:r>
            <a:r>
              <a:rPr lang="en-US" sz="2400" dirty="0" err="1"/>
              <a:t>Mukim</a:t>
            </a:r>
            <a:r>
              <a:rPr lang="en-US" sz="2400" dirty="0"/>
              <a:t> (BNL), Filippo Costa (CERN)</a:t>
            </a:r>
            <a:r>
              <a:rPr lang="nl-NL" sz="2400" dirty="0"/>
              <a:t> </a:t>
            </a:r>
          </a:p>
        </p:txBody>
      </p:sp>
      <p:sp>
        <p:nvSpPr>
          <p:cNvPr id="5" name="Rectangle 4"/>
          <p:cNvSpPr/>
          <p:nvPr/>
        </p:nvSpPr>
        <p:spPr>
          <a:xfrm>
            <a:off x="525042" y="3294792"/>
            <a:ext cx="7133918" cy="1569660"/>
          </a:xfrm>
          <a:prstGeom prst="rect">
            <a:avLst/>
          </a:prstGeom>
        </p:spPr>
        <p:txBody>
          <a:bodyPr wrap="square">
            <a:spAutoFit/>
          </a:bodyPr>
          <a:lstStyle/>
          <a:p>
            <a:r>
              <a:rPr lang="en-US" sz="2400" dirty="0">
                <a:solidFill>
                  <a:schemeClr val="bg1"/>
                </a:solidFill>
              </a:rPr>
              <a:t>Incremental</a:t>
            </a:r>
            <a:r>
              <a:rPr lang="en-US" dirty="0">
                <a:cs typeface="Calibri"/>
              </a:rPr>
              <a:t> </a:t>
            </a:r>
            <a:r>
              <a:rPr lang="en-US" sz="2400" dirty="0">
                <a:solidFill>
                  <a:schemeClr val="bg1"/>
                </a:solidFill>
              </a:rPr>
              <a:t>Preliminary Design and Safety Review of the EIC Detector DAQ and Electronics and Final Design Review of Electronics Components for the </a:t>
            </a:r>
            <a:r>
              <a:rPr lang="en-US" sz="2400" dirty="0" err="1">
                <a:solidFill>
                  <a:schemeClr val="bg1"/>
                </a:solidFill>
              </a:rPr>
              <a:t>ePIC</a:t>
            </a:r>
            <a:r>
              <a:rPr lang="en-US" sz="2400" dirty="0">
                <a:solidFill>
                  <a:schemeClr val="bg1"/>
                </a:solidFill>
              </a:rPr>
              <a:t> Detector</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Recommendations</a:t>
            </a:r>
            <a:endParaRPr lang="en-US" sz="2000" dirty="0"/>
          </a:p>
        </p:txBody>
      </p:sp>
      <p:sp>
        <p:nvSpPr>
          <p:cNvPr id="5" name="Content Placeholder 4">
            <a:extLst>
              <a:ext uri="{FF2B5EF4-FFF2-40B4-BE49-F238E27FC236}">
                <a16:creationId xmlns:a16="http://schemas.microsoft.com/office/drawing/2014/main" id="{0023EC76-0CCC-4670-894A-0DFC2AF6E10E}"/>
              </a:ext>
            </a:extLst>
          </p:cNvPr>
          <p:cNvSpPr>
            <a:spLocks noGrp="1"/>
          </p:cNvSpPr>
          <p:nvPr>
            <p:ph idx="1"/>
          </p:nvPr>
        </p:nvSpPr>
        <p:spPr/>
        <p:txBody>
          <a:bodyPr/>
          <a:lstStyle/>
          <a:p>
            <a:endParaRPr lang="en-US" dirty="0"/>
          </a:p>
          <a:p>
            <a:pPr marL="0" indent="0">
              <a:buNone/>
            </a:pPr>
            <a:r>
              <a:rPr lang="en-US" dirty="0"/>
              <a:t>In particular for the ASICs, the reviewing procedures must be carefully planned and inserted appropriately into the planning. Key dates must be chosen to allow realistic reviewing and time for revision if recommended as an outcome of the reviews.</a:t>
            </a:r>
          </a:p>
          <a:p>
            <a:pPr marL="0" indent="0">
              <a:buNone/>
            </a:pPr>
            <a:r>
              <a:rPr lang="en-US" dirty="0"/>
              <a:t>The full specification for the FCFD architecture was not presented. It was stated this will largely follow the previous ETROC ASIC for CMS, but this must be clearly documented for the </a:t>
            </a:r>
            <a:r>
              <a:rPr lang="en-US" dirty="0" err="1"/>
              <a:t>ePIC</a:t>
            </a:r>
            <a:r>
              <a:rPr lang="en-US" dirty="0"/>
              <a:t> framework.</a:t>
            </a:r>
          </a:p>
          <a:p>
            <a:pPr marL="0" indent="0">
              <a:buNone/>
            </a:pPr>
            <a:r>
              <a:rPr lang="en-US" dirty="0"/>
              <a:t>Documentation of interfacing between RDOs and DAMs should be finalized, from the perspective of both DAQ and controls.</a:t>
            </a:r>
          </a:p>
          <a:p>
            <a:pPr marL="0" indent="0">
              <a:buNone/>
            </a:pPr>
            <a:endParaRPr lang="en-US" dirty="0"/>
          </a:p>
          <a:p>
            <a:pPr marL="0" indent="0">
              <a:buNone/>
            </a:pPr>
            <a:endParaRPr lang="en-US" dirty="0"/>
          </a:p>
          <a:p>
            <a:pPr marL="0" indent="0">
              <a:buNone/>
            </a:pPr>
            <a:endParaRPr lang="en-US" dirty="0"/>
          </a:p>
        </p:txBody>
      </p:sp>
      <p:sp>
        <p:nvSpPr>
          <p:cNvPr id="3" name="Slide Number Placeholder 2"/>
          <p:cNvSpPr>
            <a:spLocks noGrp="1"/>
          </p:cNvSpPr>
          <p:nvPr>
            <p:ph type="sldNum" sz="quarter" idx="4"/>
          </p:nvPr>
        </p:nvSpPr>
        <p:spPr/>
        <p:txBody>
          <a:bodyPr/>
          <a:lstStyle/>
          <a:p>
            <a:fld id="{933A556B-7C63-244D-9B7C-B0EA8042B330}" type="slidenum">
              <a:rPr lang="en-US" smtClean="0"/>
              <a:pPr/>
              <a:t>10</a:t>
            </a:fld>
            <a:endParaRPr lang="en-US" dirty="0"/>
          </a:p>
        </p:txBody>
      </p:sp>
    </p:spTree>
    <p:extLst>
      <p:ext uri="{BB962C8B-B14F-4D97-AF65-F5344CB8AC3E}">
        <p14:creationId xmlns:p14="http://schemas.microsoft.com/office/powerpoint/2010/main" val="2348703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Response to Charge Questions</a:t>
            </a:r>
            <a:endParaRPr lang="en-US" dirty="0"/>
          </a:p>
        </p:txBody>
      </p:sp>
      <p:sp>
        <p:nvSpPr>
          <p:cNvPr id="9" name="Content Placeholder 4">
            <a:extLst>
              <a:ext uri="{FF2B5EF4-FFF2-40B4-BE49-F238E27FC236}">
                <a16:creationId xmlns:a16="http://schemas.microsoft.com/office/drawing/2014/main" id="{FBF0311F-DEB1-44FD-BFA3-D4FF8754E7B8}"/>
              </a:ext>
            </a:extLst>
          </p:cNvPr>
          <p:cNvSpPr>
            <a:spLocks noGrp="1"/>
          </p:cNvSpPr>
          <p:nvPr>
            <p:ph idx="1"/>
          </p:nvPr>
        </p:nvSpPr>
        <p:spPr>
          <a:xfrm>
            <a:off x="628650" y="1043200"/>
            <a:ext cx="7886700" cy="4351338"/>
          </a:xfrm>
        </p:spPr>
        <p:txBody>
          <a:bodyPr vert="horz" lIns="91440" tIns="45720" rIns="91440" bIns="45720" rtlCol="0" anchor="t">
            <a:normAutofit/>
          </a:bodyPr>
          <a:lstStyle/>
          <a:p>
            <a:pPr marL="514350" indent="-514350">
              <a:buAutoNum type="arabicPeriod" startAt="3"/>
            </a:pPr>
            <a:r>
              <a:rPr lang="en-US" dirty="0">
                <a:cs typeface="Arial"/>
              </a:rPr>
              <a:t>Are the current plans from front-end electronics to data acquisition for the detector likely to achieve the technical performance requirements, with a low risk for cost increases, schedule delays, and technical problems?</a:t>
            </a:r>
          </a:p>
          <a:p>
            <a:pPr marL="0" indent="0">
              <a:buNone/>
            </a:pPr>
            <a:endParaRPr lang="en-US" dirty="0">
              <a:latin typeface="Arial"/>
              <a:cs typeface="Arial"/>
            </a:endParaRPr>
          </a:p>
          <a:p>
            <a:pPr marL="0" indent="0">
              <a:buNone/>
            </a:pPr>
            <a:r>
              <a:rPr lang="en-US" dirty="0">
                <a:latin typeface="Arial"/>
                <a:cs typeface="Arial"/>
              </a:rPr>
              <a:t>Yes</a:t>
            </a:r>
          </a:p>
          <a:p>
            <a:pPr marL="0" indent="0">
              <a:buNone/>
            </a:pPr>
            <a:r>
              <a:rPr lang="en-US" dirty="0">
                <a:latin typeface="Arial"/>
                <a:cs typeface="Arial"/>
              </a:rPr>
              <a:t>However, for the ASICs, the remaining development steps must be concluded and reviewed carefully. That being said, all results from prototyping are encouraging and show progress everywhere.</a:t>
            </a:r>
          </a:p>
          <a:p>
            <a:pPr marL="0" indent="0">
              <a:buNone/>
            </a:pPr>
            <a:r>
              <a:rPr lang="en-US" dirty="0">
                <a:latin typeface="Arial"/>
                <a:cs typeface="Arial"/>
              </a:rPr>
              <a:t>For RO/DAQ, risk has been minimized by the choice of FELIX as the DAM implementation. Similarly, the RDO architecture and synergy across sub-systems will help to minimize risk.</a:t>
            </a:r>
          </a:p>
          <a:p>
            <a:pPr marL="0" indent="0" fontAlgn="base">
              <a:buNone/>
            </a:pPr>
            <a:endParaRPr lang="en-US" dirty="0">
              <a:solidFill>
                <a:srgbClr val="00B0F0"/>
              </a:solidFill>
            </a:endParaRPr>
          </a:p>
          <a:p>
            <a:pPr marL="514350" lvl="0" indent="-514350" fontAlgn="base">
              <a:buFont typeface="+mj-lt"/>
              <a:buAutoNum type="arabicPeriod" startAt="3"/>
            </a:pPr>
            <a:endParaRPr lang="en-US" dirty="0"/>
          </a:p>
          <a:p>
            <a:endParaRPr lang="en-US" dirty="0"/>
          </a:p>
        </p:txBody>
      </p:sp>
      <p:sp>
        <p:nvSpPr>
          <p:cNvPr id="3" name="Slide Number Placeholder 2"/>
          <p:cNvSpPr>
            <a:spLocks noGrp="1"/>
          </p:cNvSpPr>
          <p:nvPr>
            <p:ph type="sldNum" sz="quarter" idx="4"/>
          </p:nvPr>
        </p:nvSpPr>
        <p:spPr/>
        <p:txBody>
          <a:bodyPr/>
          <a:lstStyle/>
          <a:p>
            <a:fld id="{933A556B-7C63-244D-9B7C-B0EA8042B330}" type="slidenum">
              <a:rPr lang="en-US" smtClean="0"/>
              <a:pPr/>
              <a:t>11</a:t>
            </a:fld>
            <a:endParaRPr lang="en-US" dirty="0"/>
          </a:p>
        </p:txBody>
      </p:sp>
    </p:spTree>
    <p:extLst>
      <p:ext uri="{BB962C8B-B14F-4D97-AF65-F5344CB8AC3E}">
        <p14:creationId xmlns:p14="http://schemas.microsoft.com/office/powerpoint/2010/main" val="704181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F8CD77-AE65-41EA-B02D-4898DBBBE8DA}"/>
              </a:ext>
            </a:extLst>
          </p:cNvPr>
          <p:cNvSpPr>
            <a:spLocks noGrp="1"/>
          </p:cNvSpPr>
          <p:nvPr>
            <p:ph type="sldNum" sz="quarter" idx="4"/>
          </p:nvPr>
        </p:nvSpPr>
        <p:spPr/>
        <p:txBody>
          <a:bodyPr/>
          <a:lstStyle/>
          <a:p>
            <a:fld id="{933A556B-7C63-244D-9B7C-B0EA8042B330}" type="slidenum">
              <a:rPr lang="en-US" smtClean="0"/>
              <a:pPr/>
              <a:t>12</a:t>
            </a:fld>
            <a:endParaRPr lang="en-US" dirty="0"/>
          </a:p>
        </p:txBody>
      </p:sp>
      <p:sp>
        <p:nvSpPr>
          <p:cNvPr id="3" name="Title 2">
            <a:extLst>
              <a:ext uri="{FF2B5EF4-FFF2-40B4-BE49-F238E27FC236}">
                <a16:creationId xmlns:a16="http://schemas.microsoft.com/office/drawing/2014/main" id="{BAFCA5AA-1518-48AA-A659-7982C2161524}"/>
              </a:ext>
            </a:extLst>
          </p:cNvPr>
          <p:cNvSpPr>
            <a:spLocks noGrp="1"/>
          </p:cNvSpPr>
          <p:nvPr>
            <p:ph type="title"/>
          </p:nvPr>
        </p:nvSpPr>
        <p:spPr/>
        <p:txBody>
          <a:bodyPr/>
          <a:lstStyle/>
          <a:p>
            <a:r>
              <a:rPr lang="en-US" dirty="0"/>
              <a:t>Comments</a:t>
            </a:r>
          </a:p>
        </p:txBody>
      </p:sp>
      <p:sp>
        <p:nvSpPr>
          <p:cNvPr id="4" name="Content Placeholder 3">
            <a:extLst>
              <a:ext uri="{FF2B5EF4-FFF2-40B4-BE49-F238E27FC236}">
                <a16:creationId xmlns:a16="http://schemas.microsoft.com/office/drawing/2014/main" id="{F802CC27-E455-499A-8756-D62470E9925B}"/>
              </a:ext>
            </a:extLst>
          </p:cNvPr>
          <p:cNvSpPr>
            <a:spLocks noGrp="1"/>
          </p:cNvSpPr>
          <p:nvPr>
            <p:ph idx="1"/>
          </p:nvPr>
        </p:nvSpPr>
        <p:spPr/>
        <p:txBody>
          <a:bodyPr/>
          <a:lstStyle/>
          <a:p>
            <a:r>
              <a:rPr lang="en-US" dirty="0"/>
              <a:t>There was little information on the MAPS system/implementation, and hence no comments are possible. Given that there is a strong physical overlap between sensor and electronics, we suggest the inclusion of more information on the tracker in the next review.</a:t>
            </a:r>
          </a:p>
          <a:p>
            <a:r>
              <a:rPr lang="en-US" dirty="0">
                <a:latin typeface="Arial"/>
                <a:cs typeface="Arial"/>
              </a:rPr>
              <a:t>We appreciate the move towards digital-on-top design for the EICROC and CALOROC designs.</a:t>
            </a:r>
          </a:p>
          <a:p>
            <a:r>
              <a:rPr lang="en-US" dirty="0">
                <a:latin typeface="Arial"/>
                <a:cs typeface="Arial"/>
              </a:rPr>
              <a:t>For the EICROC/CALOROC designs, there is a worry that human resources for digital design may be limited in the key institutes. This must be monitored closely. Can collaborative help be identified and injected in a strategic manner to enhance the likelihood of success?</a:t>
            </a:r>
          </a:p>
          <a:p>
            <a:endParaRPr lang="en-US" dirty="0"/>
          </a:p>
        </p:txBody>
      </p:sp>
    </p:spTree>
    <p:extLst>
      <p:ext uri="{BB962C8B-B14F-4D97-AF65-F5344CB8AC3E}">
        <p14:creationId xmlns:p14="http://schemas.microsoft.com/office/powerpoint/2010/main" val="189009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Recommendations</a:t>
            </a:r>
            <a:endParaRPr lang="en-US" sz="2000" dirty="0"/>
          </a:p>
        </p:txBody>
      </p:sp>
      <p:sp>
        <p:nvSpPr>
          <p:cNvPr id="5" name="Content Placeholder 4">
            <a:extLst>
              <a:ext uri="{FF2B5EF4-FFF2-40B4-BE49-F238E27FC236}">
                <a16:creationId xmlns:a16="http://schemas.microsoft.com/office/drawing/2014/main" id="{0023EC76-0CCC-4670-894A-0DFC2AF6E10E}"/>
              </a:ext>
            </a:extLst>
          </p:cNvPr>
          <p:cNvSpPr>
            <a:spLocks noGrp="1"/>
          </p:cNvSpPr>
          <p:nvPr>
            <p:ph idx="1"/>
          </p:nvPr>
        </p:nvSpPr>
        <p:spPr/>
        <p:txBody>
          <a:bodyPr/>
          <a:lstStyle/>
          <a:p>
            <a:r>
              <a:rPr lang="en-US" dirty="0">
                <a:latin typeface="Arial"/>
                <a:cs typeface="Arial"/>
              </a:rPr>
              <a:t>For the ASICs, all remaining steps towards the conclusion of development must be clearly defined and progress monitored. This was a clear lesson from recent experience in the LHC projects.</a:t>
            </a:r>
          </a:p>
          <a:p>
            <a:endParaRPr lang="en-US" dirty="0">
              <a:latin typeface="Arial"/>
              <a:cs typeface="Arial"/>
            </a:endParaRPr>
          </a:p>
          <a:p>
            <a:r>
              <a:rPr lang="en-US" dirty="0">
                <a:latin typeface="Arial"/>
                <a:cs typeface="Arial"/>
              </a:rPr>
              <a:t>One point of worry is the packaging strategy for the ALCOR ASIC and the corresponding in power (and signal?)-routing. Has this been extracted and simulated carefully to enhance confidence in the V3 design? And is there a clear route to successful flip-chip packaging, either through a vendor or a collaborating institute? Maximal effort must be dedicated to resolve this as it is a deviation away from the power/signal/packaging concepts used through the successful prototyping steps.</a:t>
            </a:r>
          </a:p>
          <a:p>
            <a:endParaRPr lang="en-US" dirty="0">
              <a:latin typeface="Arial"/>
              <a:cs typeface="Arial"/>
            </a:endParaRPr>
          </a:p>
          <a:p>
            <a:r>
              <a:rPr lang="en-US" dirty="0">
                <a:latin typeface="Arial"/>
                <a:cs typeface="Arial"/>
              </a:rPr>
              <a:t>For the CALOROC &amp; SALSA, it was unclear how the 40/50 MHz sampling would translate into the 100MHz BX regime and the time-tagging of the hits. This should be clarified and documented.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latin typeface="Arial"/>
              <a:cs typeface="Arial"/>
            </a:endParaRPr>
          </a:p>
          <a:p>
            <a:endParaRPr lang="en-US" dirty="0"/>
          </a:p>
        </p:txBody>
      </p:sp>
      <p:sp>
        <p:nvSpPr>
          <p:cNvPr id="3" name="Slide Number Placeholder 2"/>
          <p:cNvSpPr>
            <a:spLocks noGrp="1"/>
          </p:cNvSpPr>
          <p:nvPr>
            <p:ph type="sldNum" sz="quarter" idx="4"/>
          </p:nvPr>
        </p:nvSpPr>
        <p:spPr/>
        <p:txBody>
          <a:bodyPr/>
          <a:lstStyle/>
          <a:p>
            <a:fld id="{933A556B-7C63-244D-9B7C-B0EA8042B330}" type="slidenum">
              <a:rPr lang="en-US" smtClean="0"/>
              <a:pPr/>
              <a:t>13</a:t>
            </a:fld>
            <a:endParaRPr lang="en-US" dirty="0"/>
          </a:p>
        </p:txBody>
      </p:sp>
    </p:spTree>
    <p:extLst>
      <p:ext uri="{BB962C8B-B14F-4D97-AF65-F5344CB8AC3E}">
        <p14:creationId xmlns:p14="http://schemas.microsoft.com/office/powerpoint/2010/main" val="148395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Response to Charge Questions</a:t>
            </a:r>
            <a:endParaRPr lang="en-US" dirty="0"/>
          </a:p>
        </p:txBody>
      </p:sp>
      <p:sp>
        <p:nvSpPr>
          <p:cNvPr id="6" name="Content Placeholder 4">
            <a:extLst>
              <a:ext uri="{FF2B5EF4-FFF2-40B4-BE49-F238E27FC236}">
                <a16:creationId xmlns:a16="http://schemas.microsoft.com/office/drawing/2014/main" id="{3094CD15-E89D-4100-B6AD-12B9D2DCE5C9}"/>
              </a:ext>
            </a:extLst>
          </p:cNvPr>
          <p:cNvSpPr>
            <a:spLocks noGrp="1"/>
          </p:cNvSpPr>
          <p:nvPr>
            <p:ph idx="1"/>
          </p:nvPr>
        </p:nvSpPr>
        <p:spPr>
          <a:xfrm>
            <a:off x="600075" y="1137468"/>
            <a:ext cx="8059873" cy="4351338"/>
          </a:xfrm>
        </p:spPr>
        <p:txBody>
          <a:bodyPr vert="horz" lIns="91440" tIns="45720" rIns="91440" bIns="45720" rtlCol="0" anchor="t">
            <a:normAutofit/>
          </a:bodyPr>
          <a:lstStyle/>
          <a:p>
            <a:pPr marL="514350" indent="-514350" fontAlgn="base">
              <a:buFont typeface="Arial Black" panose="020B0A04020102020204"/>
              <a:buAutoNum type="arabicPeriod" startAt="4"/>
            </a:pPr>
            <a:r>
              <a:rPr lang="en-US" dirty="0">
                <a:cs typeface="Arial"/>
              </a:rPr>
              <a:t>Are the schedule assumptions for the fabrication of the various electronics and data acquisition systems and assembly plans reasonable and consistent with the overall detector schedule</a:t>
            </a:r>
            <a:r>
              <a:rPr lang="en-US" dirty="0"/>
              <a:t>?</a:t>
            </a:r>
          </a:p>
          <a:p>
            <a:pPr marL="0" indent="0" fontAlgn="base">
              <a:buNone/>
            </a:pPr>
            <a:endParaRPr lang="en-US" dirty="0"/>
          </a:p>
          <a:p>
            <a:pPr marL="0" indent="0" fontAlgn="base">
              <a:buNone/>
            </a:pPr>
            <a:r>
              <a:rPr lang="en-US" dirty="0"/>
              <a:t>Yes</a:t>
            </a:r>
          </a:p>
          <a:p>
            <a:pPr marL="0" indent="0" fontAlgn="base">
              <a:buNone/>
            </a:pPr>
            <a:r>
              <a:rPr lang="en-US" dirty="0"/>
              <a:t>However, there is little room for margin in the ASIC scheduling.</a:t>
            </a:r>
          </a:p>
          <a:p>
            <a:pPr marL="0" indent="0" fontAlgn="base">
              <a:buNone/>
            </a:pPr>
            <a:r>
              <a:rPr lang="en-US" dirty="0"/>
              <a:t>The RO/DAQ components (HW,FW,SW) are more comfortable, but should not be allowed to slip. So, we strongly encourage finalizing all interface definitions (protocols) as soon as possible. </a:t>
            </a:r>
          </a:p>
        </p:txBody>
      </p:sp>
      <p:sp>
        <p:nvSpPr>
          <p:cNvPr id="3" name="Slide Number Placeholder 2"/>
          <p:cNvSpPr>
            <a:spLocks noGrp="1"/>
          </p:cNvSpPr>
          <p:nvPr>
            <p:ph type="sldNum" sz="quarter" idx="4"/>
          </p:nvPr>
        </p:nvSpPr>
        <p:spPr/>
        <p:txBody>
          <a:bodyPr/>
          <a:lstStyle/>
          <a:p>
            <a:fld id="{933A556B-7C63-244D-9B7C-B0EA8042B330}" type="slidenum">
              <a:rPr lang="en-US" smtClean="0"/>
              <a:pPr/>
              <a:t>14</a:t>
            </a:fld>
            <a:endParaRPr lang="en-US" dirty="0"/>
          </a:p>
        </p:txBody>
      </p:sp>
    </p:spTree>
    <p:extLst>
      <p:ext uri="{BB962C8B-B14F-4D97-AF65-F5344CB8AC3E}">
        <p14:creationId xmlns:p14="http://schemas.microsoft.com/office/powerpoint/2010/main" val="32273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F8CD77-AE65-41EA-B02D-4898DBBBE8DA}"/>
              </a:ext>
            </a:extLst>
          </p:cNvPr>
          <p:cNvSpPr>
            <a:spLocks noGrp="1"/>
          </p:cNvSpPr>
          <p:nvPr>
            <p:ph type="sldNum" sz="quarter" idx="4"/>
          </p:nvPr>
        </p:nvSpPr>
        <p:spPr/>
        <p:txBody>
          <a:bodyPr/>
          <a:lstStyle/>
          <a:p>
            <a:fld id="{933A556B-7C63-244D-9B7C-B0EA8042B330}" type="slidenum">
              <a:rPr lang="en-US" smtClean="0"/>
              <a:pPr/>
              <a:t>15</a:t>
            </a:fld>
            <a:endParaRPr lang="en-US" dirty="0"/>
          </a:p>
        </p:txBody>
      </p:sp>
      <p:sp>
        <p:nvSpPr>
          <p:cNvPr id="3" name="Title 2">
            <a:extLst>
              <a:ext uri="{FF2B5EF4-FFF2-40B4-BE49-F238E27FC236}">
                <a16:creationId xmlns:a16="http://schemas.microsoft.com/office/drawing/2014/main" id="{BAFCA5AA-1518-48AA-A659-7982C2161524}"/>
              </a:ext>
            </a:extLst>
          </p:cNvPr>
          <p:cNvSpPr>
            <a:spLocks noGrp="1"/>
          </p:cNvSpPr>
          <p:nvPr>
            <p:ph type="title"/>
          </p:nvPr>
        </p:nvSpPr>
        <p:spPr/>
        <p:txBody>
          <a:bodyPr/>
          <a:lstStyle/>
          <a:p>
            <a:r>
              <a:rPr lang="en-US" dirty="0"/>
              <a:t>Comments</a:t>
            </a:r>
          </a:p>
        </p:txBody>
      </p:sp>
      <p:sp>
        <p:nvSpPr>
          <p:cNvPr id="4" name="Content Placeholder 3">
            <a:extLst>
              <a:ext uri="{FF2B5EF4-FFF2-40B4-BE49-F238E27FC236}">
                <a16:creationId xmlns:a16="http://schemas.microsoft.com/office/drawing/2014/main" id="{F802CC27-E455-499A-8756-D62470E9925B}"/>
              </a:ext>
            </a:extLst>
          </p:cNvPr>
          <p:cNvSpPr>
            <a:spLocks noGrp="1"/>
          </p:cNvSpPr>
          <p:nvPr>
            <p:ph idx="1"/>
          </p:nvPr>
        </p:nvSpPr>
        <p:spPr/>
        <p:txBody>
          <a:bodyPr/>
          <a:lstStyle/>
          <a:p>
            <a:r>
              <a:rPr lang="en-US" sz="1800" dirty="0">
                <a:solidFill>
                  <a:srgbClr val="000000"/>
                </a:solidFill>
                <a:effectLst/>
                <a:latin typeface="Arial" panose="020B0604020202020204" pitchFamily="34" charset="0"/>
                <a:ea typeface="Aptos" panose="020B0004020202020204" pitchFamily="34" charset="0"/>
              </a:rPr>
              <a:t>We suggest that the plan for a triggered RO be rationalized coherently across the experiment. If it is to be pursued in some sub-systems, it should be worked out while considering the full readout chain (ASIC through to RDO and DAM for each sub-system implicated in the trigger) in case design modifications are required.</a:t>
            </a:r>
            <a:endParaRPr lang="en-US" dirty="0"/>
          </a:p>
          <a:p>
            <a:endParaRPr lang="en-US" dirty="0"/>
          </a:p>
        </p:txBody>
      </p:sp>
    </p:spTree>
    <p:extLst>
      <p:ext uri="{BB962C8B-B14F-4D97-AF65-F5344CB8AC3E}">
        <p14:creationId xmlns:p14="http://schemas.microsoft.com/office/powerpoint/2010/main" val="80224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Recommendations</a:t>
            </a:r>
            <a:endParaRPr lang="en-US" sz="2000" dirty="0"/>
          </a:p>
        </p:txBody>
      </p:sp>
      <p:sp>
        <p:nvSpPr>
          <p:cNvPr id="5" name="Content Placeholder 4">
            <a:extLst>
              <a:ext uri="{FF2B5EF4-FFF2-40B4-BE49-F238E27FC236}">
                <a16:creationId xmlns:a16="http://schemas.microsoft.com/office/drawing/2014/main" id="{0023EC76-0CCC-4670-894A-0DFC2AF6E10E}"/>
              </a:ext>
            </a:extLst>
          </p:cNvPr>
          <p:cNvSpPr>
            <a:spLocks noGrp="1"/>
          </p:cNvSpPr>
          <p:nvPr>
            <p:ph idx="1"/>
          </p:nvPr>
        </p:nvSpPr>
        <p:spPr/>
        <p:txBody>
          <a:bodyPr/>
          <a:lstStyle/>
          <a:p>
            <a:r>
              <a:rPr lang="en-US" dirty="0"/>
              <a:t>For the ASICs, we recommend a strong monitoring of the progress towards finalization of the designs and the decision making between options (</a:t>
            </a:r>
            <a:r>
              <a:rPr lang="en-US" dirty="0" err="1"/>
              <a:t>eg</a:t>
            </a:r>
            <a:r>
              <a:rPr lang="en-US" dirty="0"/>
              <a:t> CALOROC v1A or v1B)</a:t>
            </a:r>
          </a:p>
          <a:p>
            <a:endParaRPr lang="en-US" dirty="0"/>
          </a:p>
          <a:p>
            <a:r>
              <a:rPr lang="en-US" dirty="0"/>
              <a:t>For RO/DAQ, we recommend the outstanding protocol definitions to be fixed to allow progress, as well as the clear definition of responsibilities, synergies and sharing.</a:t>
            </a:r>
          </a:p>
          <a:p>
            <a:endParaRPr lang="en-US" dirty="0"/>
          </a:p>
          <a:p>
            <a:r>
              <a:rPr lang="en-US" dirty="0"/>
              <a:t>We strongly recommend a clearer definition from the sub-detectors of their DAQ/control needs and quantities, and how these develop in time (short-term for prototyping and long-term for scaling up of the sub-systems).</a:t>
            </a:r>
          </a:p>
        </p:txBody>
      </p:sp>
      <p:sp>
        <p:nvSpPr>
          <p:cNvPr id="3" name="Slide Number Placeholder 2"/>
          <p:cNvSpPr>
            <a:spLocks noGrp="1"/>
          </p:cNvSpPr>
          <p:nvPr>
            <p:ph type="sldNum" sz="quarter" idx="4"/>
          </p:nvPr>
        </p:nvSpPr>
        <p:spPr/>
        <p:txBody>
          <a:bodyPr/>
          <a:lstStyle/>
          <a:p>
            <a:fld id="{933A556B-7C63-244D-9B7C-B0EA8042B330}" type="slidenum">
              <a:rPr lang="en-US" smtClean="0"/>
              <a:pPr/>
              <a:t>16</a:t>
            </a:fld>
            <a:endParaRPr lang="en-US" dirty="0"/>
          </a:p>
        </p:txBody>
      </p:sp>
    </p:spTree>
    <p:extLst>
      <p:ext uri="{BB962C8B-B14F-4D97-AF65-F5344CB8AC3E}">
        <p14:creationId xmlns:p14="http://schemas.microsoft.com/office/powerpoint/2010/main" val="1271508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Response to Charge Questions</a:t>
            </a:r>
            <a:endParaRPr lang="en-US" dirty="0"/>
          </a:p>
        </p:txBody>
      </p:sp>
      <p:sp>
        <p:nvSpPr>
          <p:cNvPr id="6" name="Content Placeholder 4">
            <a:extLst>
              <a:ext uri="{FF2B5EF4-FFF2-40B4-BE49-F238E27FC236}">
                <a16:creationId xmlns:a16="http://schemas.microsoft.com/office/drawing/2014/main" id="{4A03E255-53DC-49A9-9371-322FFDED220C}"/>
              </a:ext>
            </a:extLst>
          </p:cNvPr>
          <p:cNvSpPr>
            <a:spLocks noGrp="1"/>
          </p:cNvSpPr>
          <p:nvPr>
            <p:ph idx="1"/>
          </p:nvPr>
        </p:nvSpPr>
        <p:spPr>
          <a:xfrm>
            <a:off x="628650" y="1146895"/>
            <a:ext cx="7886700" cy="4351338"/>
          </a:xfrm>
        </p:spPr>
        <p:txBody>
          <a:bodyPr vert="horz" lIns="91440" tIns="45720" rIns="91440" bIns="45720" rtlCol="0" anchor="t">
            <a:normAutofit/>
          </a:bodyPr>
          <a:lstStyle/>
          <a:p>
            <a:pPr marL="514350" indent="-514350" fontAlgn="base">
              <a:buFont typeface="+mj-lt"/>
              <a:buAutoNum type="arabicPeriod" startAt="5"/>
            </a:pPr>
            <a:r>
              <a:rPr lang="en-US" dirty="0"/>
              <a:t>Have ES&amp;H and QA considerations been adequately incorporated into the plans at their present stage?</a:t>
            </a:r>
          </a:p>
          <a:p>
            <a:pPr marL="0" indent="0" fontAlgn="base">
              <a:buNone/>
            </a:pPr>
            <a:endParaRPr lang="en-US" dirty="0"/>
          </a:p>
          <a:p>
            <a:pPr marL="0" indent="0" fontAlgn="base">
              <a:buNone/>
            </a:pPr>
            <a:r>
              <a:rPr lang="en-US" dirty="0"/>
              <a:t>Yes, ES&amp;H issues are correctly under consideration and included in planning. Similarly, QA steps are being folded into the planning.</a:t>
            </a:r>
          </a:p>
        </p:txBody>
      </p:sp>
      <p:sp>
        <p:nvSpPr>
          <p:cNvPr id="3" name="Slide Number Placeholder 2"/>
          <p:cNvSpPr>
            <a:spLocks noGrp="1"/>
          </p:cNvSpPr>
          <p:nvPr>
            <p:ph type="sldNum" sz="quarter" idx="4"/>
          </p:nvPr>
        </p:nvSpPr>
        <p:spPr/>
        <p:txBody>
          <a:bodyPr/>
          <a:lstStyle/>
          <a:p>
            <a:fld id="{933A556B-7C63-244D-9B7C-B0EA8042B330}" type="slidenum">
              <a:rPr lang="en-US" smtClean="0"/>
              <a:pPr/>
              <a:t>17</a:t>
            </a:fld>
            <a:endParaRPr lang="en-US" dirty="0"/>
          </a:p>
        </p:txBody>
      </p:sp>
    </p:spTree>
    <p:extLst>
      <p:ext uri="{BB962C8B-B14F-4D97-AF65-F5344CB8AC3E}">
        <p14:creationId xmlns:p14="http://schemas.microsoft.com/office/powerpoint/2010/main" val="3657950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F8CD77-AE65-41EA-B02D-4898DBBBE8DA}"/>
              </a:ext>
            </a:extLst>
          </p:cNvPr>
          <p:cNvSpPr>
            <a:spLocks noGrp="1"/>
          </p:cNvSpPr>
          <p:nvPr>
            <p:ph type="sldNum" sz="quarter" idx="4"/>
          </p:nvPr>
        </p:nvSpPr>
        <p:spPr/>
        <p:txBody>
          <a:bodyPr/>
          <a:lstStyle/>
          <a:p>
            <a:fld id="{933A556B-7C63-244D-9B7C-B0EA8042B330}" type="slidenum">
              <a:rPr lang="en-US" smtClean="0"/>
              <a:pPr/>
              <a:t>18</a:t>
            </a:fld>
            <a:endParaRPr lang="en-US" dirty="0"/>
          </a:p>
        </p:txBody>
      </p:sp>
      <p:sp>
        <p:nvSpPr>
          <p:cNvPr id="3" name="Title 2">
            <a:extLst>
              <a:ext uri="{FF2B5EF4-FFF2-40B4-BE49-F238E27FC236}">
                <a16:creationId xmlns:a16="http://schemas.microsoft.com/office/drawing/2014/main" id="{BAFCA5AA-1518-48AA-A659-7982C2161524}"/>
              </a:ext>
            </a:extLst>
          </p:cNvPr>
          <p:cNvSpPr>
            <a:spLocks noGrp="1"/>
          </p:cNvSpPr>
          <p:nvPr>
            <p:ph type="title"/>
          </p:nvPr>
        </p:nvSpPr>
        <p:spPr/>
        <p:txBody>
          <a:bodyPr/>
          <a:lstStyle/>
          <a:p>
            <a:r>
              <a:rPr lang="en-US" dirty="0"/>
              <a:t>Comments</a:t>
            </a:r>
          </a:p>
        </p:txBody>
      </p:sp>
      <p:sp>
        <p:nvSpPr>
          <p:cNvPr id="4" name="Content Placeholder 3">
            <a:extLst>
              <a:ext uri="{FF2B5EF4-FFF2-40B4-BE49-F238E27FC236}">
                <a16:creationId xmlns:a16="http://schemas.microsoft.com/office/drawing/2014/main" id="{F802CC27-E455-499A-8756-D62470E9925B}"/>
              </a:ext>
            </a:extLst>
          </p:cNvPr>
          <p:cNvSpPr>
            <a:spLocks noGrp="1"/>
          </p:cNvSpPr>
          <p:nvPr>
            <p:ph idx="1"/>
          </p:nvPr>
        </p:nvSpPr>
        <p:spPr/>
        <p:txBody>
          <a:bodyPr/>
          <a:lstStyle/>
          <a:p>
            <a:r>
              <a:rPr lang="en-US" dirty="0"/>
              <a:t>The QA steps towards ASIC production have been assessed and seem to be well under control at this stage of the process and for the ASICs discussed during this review. Similarly, QA considerations for the RDO designs have started. We assume that QA  for the DAM is guaranteed by the ATLAS </a:t>
            </a:r>
            <a:r>
              <a:rPr lang="en-US" dirty="0" err="1"/>
              <a:t>programme</a:t>
            </a:r>
            <a:r>
              <a:rPr lang="en-US" dirty="0"/>
              <a:t>.</a:t>
            </a:r>
          </a:p>
          <a:p>
            <a:endParaRPr lang="en-US" dirty="0"/>
          </a:p>
          <a:p>
            <a:r>
              <a:rPr lang="en-US" sz="1800" dirty="0"/>
              <a:t>We advise studying the possibility to group ASIC submissions for Engineering and Production Runs (</a:t>
            </a:r>
            <a:r>
              <a:rPr lang="en-US" sz="1800" dirty="0" err="1"/>
              <a:t>eg</a:t>
            </a:r>
            <a:r>
              <a:rPr lang="en-US" sz="1800" dirty="0"/>
              <a:t> the 65nm chips). This will complicate scheduling but may help to reduce costs.</a:t>
            </a:r>
          </a:p>
          <a:p>
            <a:endParaRPr lang="en-US" dirty="0"/>
          </a:p>
        </p:txBody>
      </p:sp>
    </p:spTree>
    <p:extLst>
      <p:ext uri="{BB962C8B-B14F-4D97-AF65-F5344CB8AC3E}">
        <p14:creationId xmlns:p14="http://schemas.microsoft.com/office/powerpoint/2010/main" val="711728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Recommendations</a:t>
            </a:r>
            <a:endParaRPr lang="en-US" sz="2000" dirty="0"/>
          </a:p>
        </p:txBody>
      </p:sp>
      <p:sp>
        <p:nvSpPr>
          <p:cNvPr id="5" name="Content Placeholder 4">
            <a:extLst>
              <a:ext uri="{FF2B5EF4-FFF2-40B4-BE49-F238E27FC236}">
                <a16:creationId xmlns:a16="http://schemas.microsoft.com/office/drawing/2014/main" id="{0023EC76-0CCC-4670-894A-0DFC2AF6E10E}"/>
              </a:ext>
            </a:extLst>
          </p:cNvPr>
          <p:cNvSpPr>
            <a:spLocks noGrp="1"/>
          </p:cNvSpPr>
          <p:nvPr>
            <p:ph idx="1"/>
          </p:nvPr>
        </p:nvSpPr>
        <p:spPr>
          <a:xfrm>
            <a:off x="477396" y="1125419"/>
            <a:ext cx="7886700" cy="4351338"/>
          </a:xfrm>
        </p:spPr>
        <p:txBody>
          <a:bodyPr>
            <a:normAutofit/>
          </a:bodyPr>
          <a:lstStyle/>
          <a:p>
            <a:r>
              <a:rPr lang="en-US" sz="2400" dirty="0"/>
              <a:t>The team designing the discrete component readout (calorimeter) must rationalize their approach to radiation qualification and assurance of the COTS components.</a:t>
            </a:r>
          </a:p>
        </p:txBody>
      </p:sp>
      <p:sp>
        <p:nvSpPr>
          <p:cNvPr id="3" name="Slide Number Placeholder 2"/>
          <p:cNvSpPr>
            <a:spLocks noGrp="1"/>
          </p:cNvSpPr>
          <p:nvPr>
            <p:ph type="sldNum" sz="quarter" idx="4"/>
          </p:nvPr>
        </p:nvSpPr>
        <p:spPr/>
        <p:txBody>
          <a:bodyPr/>
          <a:lstStyle/>
          <a:p>
            <a:fld id="{933A556B-7C63-244D-9B7C-B0EA8042B330}" type="slidenum">
              <a:rPr lang="en-US" smtClean="0"/>
              <a:pPr/>
              <a:t>19</a:t>
            </a:fld>
            <a:endParaRPr lang="en-US" dirty="0"/>
          </a:p>
        </p:txBody>
      </p:sp>
    </p:spTree>
    <p:extLst>
      <p:ext uri="{BB962C8B-B14F-4D97-AF65-F5344CB8AC3E}">
        <p14:creationId xmlns:p14="http://schemas.microsoft.com/office/powerpoint/2010/main" val="242723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33A556B-7C63-244D-9B7C-B0EA8042B330}" type="slidenum">
              <a:rPr lang="en-US" smtClean="0"/>
              <a:pPr/>
              <a:t>2</a:t>
            </a:fld>
            <a:endParaRPr lang="en-US" dirty="0"/>
          </a:p>
        </p:txBody>
      </p:sp>
      <p:sp>
        <p:nvSpPr>
          <p:cNvPr id="3" name="Title 2"/>
          <p:cNvSpPr>
            <a:spLocks noGrp="1"/>
          </p:cNvSpPr>
          <p:nvPr>
            <p:ph type="title"/>
          </p:nvPr>
        </p:nvSpPr>
        <p:spPr/>
        <p:txBody>
          <a:bodyPr/>
          <a:lstStyle/>
          <a:p>
            <a:r>
              <a:rPr lang="en-US" dirty="0"/>
              <a:t>Outline</a:t>
            </a:r>
          </a:p>
        </p:txBody>
      </p:sp>
      <p:sp>
        <p:nvSpPr>
          <p:cNvPr id="4" name="Content Placeholder 3"/>
          <p:cNvSpPr>
            <a:spLocks noGrp="1"/>
          </p:cNvSpPr>
          <p:nvPr>
            <p:ph idx="1"/>
          </p:nvPr>
        </p:nvSpPr>
        <p:spPr/>
        <p:txBody>
          <a:bodyPr/>
          <a:lstStyle/>
          <a:p>
            <a:r>
              <a:rPr lang="en-US" sz="2400" dirty="0">
                <a:cs typeface="Arial"/>
              </a:rPr>
              <a:t>Charge Questions</a:t>
            </a:r>
          </a:p>
          <a:p>
            <a:r>
              <a:rPr lang="en-US" sz="2400" dirty="0">
                <a:cs typeface="Arial"/>
              </a:rPr>
              <a:t>Review Panel</a:t>
            </a:r>
          </a:p>
          <a:p>
            <a:r>
              <a:rPr lang="en-US" sz="2400" dirty="0">
                <a:cs typeface="Arial"/>
              </a:rPr>
              <a:t>Response to Charge Questions</a:t>
            </a:r>
          </a:p>
          <a:p>
            <a:pPr lvl="1"/>
            <a:r>
              <a:rPr lang="en-US" sz="2400" dirty="0">
                <a:cs typeface="Arial"/>
              </a:rPr>
              <a:t>Comments</a:t>
            </a:r>
            <a:endParaRPr lang="en-US" sz="2400" dirty="0"/>
          </a:p>
          <a:p>
            <a:pPr lvl="1"/>
            <a:r>
              <a:rPr lang="en-US" sz="2400" dirty="0">
                <a:cs typeface="Arial"/>
              </a:rPr>
              <a:t>Recommendations</a:t>
            </a:r>
          </a:p>
          <a:p>
            <a:r>
              <a:rPr lang="en-US" sz="2400" dirty="0">
                <a:cs typeface="Arial"/>
              </a:rPr>
              <a:t>Conclusion </a:t>
            </a:r>
            <a:endParaRPr lang="en-US" sz="2400" dirty="0"/>
          </a:p>
          <a:p>
            <a:endParaRPr lang="en-US" dirty="0"/>
          </a:p>
        </p:txBody>
      </p:sp>
    </p:spTree>
    <p:extLst>
      <p:ext uri="{BB962C8B-B14F-4D97-AF65-F5344CB8AC3E}">
        <p14:creationId xmlns:p14="http://schemas.microsoft.com/office/powerpoint/2010/main" val="821997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a:cs typeface="Arial"/>
              </a:rPr>
              <a:t>Response to Charge Questions for Electronics Components for the </a:t>
            </a:r>
            <a:r>
              <a:rPr lang="en-US" dirty="0" err="1">
                <a:latin typeface="Arial"/>
                <a:cs typeface="Arial"/>
              </a:rPr>
              <a:t>ePIC</a:t>
            </a:r>
            <a:r>
              <a:rPr lang="en-US" dirty="0">
                <a:latin typeface="Arial"/>
                <a:cs typeface="Arial"/>
              </a:rPr>
              <a:t> Detector FDR</a:t>
            </a:r>
            <a:endParaRPr lang="en-US" dirty="0"/>
          </a:p>
        </p:txBody>
      </p:sp>
      <p:sp>
        <p:nvSpPr>
          <p:cNvPr id="6" name="Content Placeholder 4">
            <a:extLst>
              <a:ext uri="{FF2B5EF4-FFF2-40B4-BE49-F238E27FC236}">
                <a16:creationId xmlns:a16="http://schemas.microsoft.com/office/drawing/2014/main" id="{B57FEF96-BEE6-44D3-A5BF-FBE69B67A1C9}"/>
              </a:ext>
            </a:extLst>
          </p:cNvPr>
          <p:cNvSpPr>
            <a:spLocks noGrp="1"/>
          </p:cNvSpPr>
          <p:nvPr>
            <p:ph idx="1"/>
          </p:nvPr>
        </p:nvSpPr>
        <p:spPr>
          <a:xfrm>
            <a:off x="572503" y="1019372"/>
            <a:ext cx="7886700" cy="5283387"/>
          </a:xfrm>
        </p:spPr>
        <p:txBody>
          <a:bodyPr vert="horz" lIns="91440" tIns="45720" rIns="91440" bIns="45720" rtlCol="0" anchor="t">
            <a:normAutofit fontScale="85000" lnSpcReduction="10000"/>
          </a:bodyPr>
          <a:lstStyle/>
          <a:p>
            <a:pPr marL="344488" indent="-344488" fontAlgn="base">
              <a:buAutoNum type="arabicPeriod"/>
            </a:pPr>
            <a:r>
              <a:rPr lang="en-US" dirty="0"/>
              <a:t>Are the technical performance requirements and subsystem interfaces complete and documented?</a:t>
            </a:r>
          </a:p>
          <a:p>
            <a:pPr marL="0" indent="0" fontAlgn="base">
              <a:buNone/>
            </a:pPr>
            <a:r>
              <a:rPr lang="en-US" b="1" dirty="0"/>
              <a:t>Yes, user documentation and test results of the </a:t>
            </a:r>
            <a:r>
              <a:rPr lang="en-US" b="1" dirty="0" err="1"/>
              <a:t>lpGBT</a:t>
            </a:r>
            <a:r>
              <a:rPr lang="en-US" b="1" dirty="0"/>
              <a:t>/VTRX+ are complete and available. Their implementation in the </a:t>
            </a:r>
            <a:r>
              <a:rPr lang="en-US" b="1" dirty="0" err="1"/>
              <a:t>ePIC</a:t>
            </a:r>
            <a:r>
              <a:rPr lang="en-US" b="1" dirty="0"/>
              <a:t> systems (tracker and </a:t>
            </a:r>
            <a:r>
              <a:rPr lang="en-US" b="1" dirty="0" err="1"/>
              <a:t>dRICH</a:t>
            </a:r>
            <a:r>
              <a:rPr lang="en-US" b="1" dirty="0"/>
              <a:t>) is correctly defined and documented.</a:t>
            </a:r>
          </a:p>
          <a:p>
            <a:pPr marL="0" indent="0" fontAlgn="base">
              <a:buNone/>
            </a:pPr>
            <a:endParaRPr lang="en-US" b="1" dirty="0"/>
          </a:p>
          <a:p>
            <a:pPr marL="344488" indent="-344488" fontAlgn="base">
              <a:buAutoNum type="arabicPeriod" startAt="2"/>
            </a:pPr>
            <a:r>
              <a:rPr lang="en-US" dirty="0"/>
              <a:t>Do the design and specifications meet the performance requirements with a low risk of cost increases, schedule delays, and technical problems?</a:t>
            </a:r>
          </a:p>
          <a:p>
            <a:pPr marL="0" indent="0" fontAlgn="base">
              <a:buNone/>
            </a:pPr>
            <a:r>
              <a:rPr lang="en-US" b="1" dirty="0"/>
              <a:t>Yes, the performance requirements are met. They are known to be reliable and are already widely used in the LHC community.</a:t>
            </a:r>
          </a:p>
          <a:p>
            <a:pPr marL="0" indent="0" fontAlgn="base">
              <a:buNone/>
            </a:pPr>
            <a:r>
              <a:rPr lang="en-US" b="1" dirty="0" err="1"/>
              <a:t>lpGBT</a:t>
            </a:r>
            <a:r>
              <a:rPr lang="en-US" b="1" dirty="0"/>
              <a:t> cost is fixed, they are available and are production-tested. </a:t>
            </a:r>
          </a:p>
          <a:p>
            <a:pPr marL="0" indent="0" fontAlgn="base">
              <a:buNone/>
            </a:pPr>
            <a:r>
              <a:rPr lang="en-US" b="1" dirty="0"/>
              <a:t>For the VTRX+, confirmation of scheduling &amp; cost is expected later in summer 2024 after a general meeting between the assembly contractor, the CERN technical team, and CERN procurement. This additional production will also cover requests from ALICE, LHCb &amp; others experiments.</a:t>
            </a:r>
          </a:p>
          <a:p>
            <a:pPr marL="0" indent="0" fontAlgn="base">
              <a:buNone/>
            </a:pPr>
            <a:endParaRPr lang="en-US" b="1" dirty="0"/>
          </a:p>
          <a:p>
            <a:pPr marL="344488" indent="-344488" fontAlgn="base">
              <a:buAutoNum type="arabicPeriod" startAt="3"/>
            </a:pPr>
            <a:r>
              <a:rPr lang="en-US" dirty="0"/>
              <a:t>Are the fabrication and assembly plans consistent with the overall project and detector schedule?</a:t>
            </a:r>
          </a:p>
          <a:p>
            <a:pPr marL="0" indent="0" fontAlgn="base">
              <a:buNone/>
            </a:pPr>
            <a:r>
              <a:rPr lang="en-US" b="1" dirty="0"/>
              <a:t>Yes, their availability is consistent with the </a:t>
            </a:r>
            <a:r>
              <a:rPr lang="en-US" b="1" dirty="0" err="1"/>
              <a:t>ePIC</a:t>
            </a:r>
            <a:r>
              <a:rPr lang="en-US" b="1" dirty="0"/>
              <a:t> schedule.</a:t>
            </a:r>
          </a:p>
          <a:p>
            <a:pPr marL="0" indent="0" fontAlgn="base">
              <a:buNone/>
            </a:pPr>
            <a:r>
              <a:rPr lang="en-US" b="1" dirty="0" err="1"/>
              <a:t>lpGBTs</a:t>
            </a:r>
            <a:r>
              <a:rPr lang="en-US" b="1" dirty="0"/>
              <a:t> are available now. </a:t>
            </a:r>
          </a:p>
          <a:p>
            <a:pPr marL="0" indent="0" fontAlgn="base">
              <a:buNone/>
            </a:pPr>
            <a:r>
              <a:rPr lang="en-US" b="1" dirty="0"/>
              <a:t>VTRX+ parts are projected to be available in 2026. Sample parts are available for </a:t>
            </a:r>
            <a:r>
              <a:rPr lang="en-US" b="1" dirty="0" err="1"/>
              <a:t>ePIC</a:t>
            </a:r>
            <a:r>
              <a:rPr lang="en-US" b="1" dirty="0"/>
              <a:t> prototyping.</a:t>
            </a:r>
          </a:p>
        </p:txBody>
      </p:sp>
      <p:sp>
        <p:nvSpPr>
          <p:cNvPr id="3" name="Slide Number Placeholder 2"/>
          <p:cNvSpPr>
            <a:spLocks noGrp="1"/>
          </p:cNvSpPr>
          <p:nvPr>
            <p:ph type="sldNum" sz="quarter" idx="4"/>
          </p:nvPr>
        </p:nvSpPr>
        <p:spPr/>
        <p:txBody>
          <a:bodyPr/>
          <a:lstStyle/>
          <a:p>
            <a:fld id="{933A556B-7C63-244D-9B7C-B0EA8042B330}" type="slidenum">
              <a:rPr lang="en-US" smtClean="0"/>
              <a:pPr/>
              <a:t>20</a:t>
            </a:fld>
            <a:endParaRPr lang="en-US" dirty="0"/>
          </a:p>
        </p:txBody>
      </p:sp>
    </p:spTree>
    <p:extLst>
      <p:ext uri="{BB962C8B-B14F-4D97-AF65-F5344CB8AC3E}">
        <p14:creationId xmlns:p14="http://schemas.microsoft.com/office/powerpoint/2010/main" val="2807956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F8CD77-AE65-41EA-B02D-4898DBBBE8DA}"/>
              </a:ext>
            </a:extLst>
          </p:cNvPr>
          <p:cNvSpPr>
            <a:spLocks noGrp="1"/>
          </p:cNvSpPr>
          <p:nvPr>
            <p:ph type="sldNum" sz="quarter" idx="4"/>
          </p:nvPr>
        </p:nvSpPr>
        <p:spPr/>
        <p:txBody>
          <a:bodyPr/>
          <a:lstStyle/>
          <a:p>
            <a:fld id="{933A556B-7C63-244D-9B7C-B0EA8042B330}" type="slidenum">
              <a:rPr lang="en-US" smtClean="0"/>
              <a:pPr/>
              <a:t>21</a:t>
            </a:fld>
            <a:endParaRPr lang="en-US" dirty="0"/>
          </a:p>
        </p:txBody>
      </p:sp>
      <p:sp>
        <p:nvSpPr>
          <p:cNvPr id="3" name="Title 2">
            <a:extLst>
              <a:ext uri="{FF2B5EF4-FFF2-40B4-BE49-F238E27FC236}">
                <a16:creationId xmlns:a16="http://schemas.microsoft.com/office/drawing/2014/main" id="{BAFCA5AA-1518-48AA-A659-7982C2161524}"/>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AB6AAE71-9A94-2A2A-4E19-7B527E86B3CD}"/>
              </a:ext>
            </a:extLst>
          </p:cNvPr>
          <p:cNvSpPr>
            <a:spLocks noGrp="1"/>
          </p:cNvSpPr>
          <p:nvPr>
            <p:ph idx="1"/>
          </p:nvPr>
        </p:nvSpPr>
        <p:spPr>
          <a:xfrm>
            <a:off x="628650" y="1128042"/>
            <a:ext cx="7886700" cy="5078466"/>
          </a:xfrm>
        </p:spPr>
        <p:txBody>
          <a:bodyPr vert="horz" lIns="91440" tIns="45720" rIns="91440" bIns="45720" rtlCol="0" anchor="t">
            <a:normAutofit/>
          </a:bodyPr>
          <a:lstStyle/>
          <a:p>
            <a:pPr marL="398463" indent="-398463" fontAlgn="base">
              <a:buAutoNum type="arabicPeriod" startAt="4"/>
            </a:pPr>
            <a:r>
              <a:rPr lang="en-US" dirty="0"/>
              <a:t>Are the plans for integration of the VTRX+ and </a:t>
            </a:r>
            <a:r>
              <a:rPr lang="en-US" dirty="0" err="1"/>
              <a:t>lpGBT</a:t>
            </a:r>
            <a:r>
              <a:rPr lang="en-US" dirty="0"/>
              <a:t> in specific </a:t>
            </a:r>
            <a:r>
              <a:rPr lang="en-US" dirty="0" err="1"/>
              <a:t>ePIC</a:t>
            </a:r>
            <a:r>
              <a:rPr lang="en-US" dirty="0"/>
              <a:t> detector subsystems appropriately developed?</a:t>
            </a:r>
          </a:p>
          <a:p>
            <a:pPr marL="0" indent="0" fontAlgn="base">
              <a:buNone/>
            </a:pPr>
            <a:r>
              <a:rPr lang="en-US" b="1" dirty="0"/>
              <a:t>Yes, the integration plans are well developed, and the remaining steps are defined.</a:t>
            </a:r>
          </a:p>
          <a:p>
            <a:pPr marL="0" indent="0" fontAlgn="base">
              <a:buNone/>
            </a:pPr>
            <a:endParaRPr lang="en-US" dirty="0"/>
          </a:p>
          <a:p>
            <a:pPr marL="344488" indent="-344488" fontAlgn="base">
              <a:buAutoNum type="arabicPeriod" startAt="5"/>
            </a:pPr>
            <a:r>
              <a:rPr lang="en-US" dirty="0"/>
              <a:t>Have ES&amp;H and QA considerations been adequately incorporated in the design and procurement planning?</a:t>
            </a:r>
          </a:p>
          <a:p>
            <a:pPr marL="0" indent="0" fontAlgn="base">
              <a:buNone/>
            </a:pPr>
            <a:r>
              <a:rPr lang="en-US" b="1" dirty="0"/>
              <a:t>Yes, ES&amp;H issues have been correctly considered.</a:t>
            </a:r>
          </a:p>
          <a:p>
            <a:pPr marL="0" indent="0" fontAlgn="base">
              <a:buNone/>
            </a:pPr>
            <a:r>
              <a:rPr lang="en-US" b="1" dirty="0"/>
              <a:t>QA is guaranteed by the qualification procedure at the manufacturers and monitored by CERN. User-support from CERN can also be put in place.</a:t>
            </a:r>
          </a:p>
          <a:p>
            <a:pPr marL="344488" indent="-344488" fontAlgn="base">
              <a:buAutoNum type="arabicPeriod" startAt="6"/>
            </a:pPr>
            <a:r>
              <a:rPr lang="en-US" dirty="0"/>
              <a:t>Is the procurement approach sound and the procurement schedule credible?</a:t>
            </a:r>
          </a:p>
          <a:p>
            <a:pPr marL="0" indent="0" fontAlgn="base">
              <a:buNone/>
            </a:pPr>
            <a:r>
              <a:rPr lang="en-US" b="1" dirty="0"/>
              <a:t>Yes, the procurement schedule pends confirmation of the VTRX+ production schedule.</a:t>
            </a:r>
          </a:p>
        </p:txBody>
      </p:sp>
    </p:spTree>
    <p:extLst>
      <p:ext uri="{BB962C8B-B14F-4D97-AF65-F5344CB8AC3E}">
        <p14:creationId xmlns:p14="http://schemas.microsoft.com/office/powerpoint/2010/main" val="2085833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AE103-0AD5-182D-956C-AA7D5C89681E}"/>
              </a:ext>
            </a:extLst>
          </p:cNvPr>
          <p:cNvSpPr>
            <a:spLocks noGrp="1"/>
          </p:cNvSpPr>
          <p:nvPr>
            <p:ph type="sldNum" sz="quarter" idx="4"/>
          </p:nvPr>
        </p:nvSpPr>
        <p:spPr/>
        <p:txBody>
          <a:bodyPr/>
          <a:lstStyle/>
          <a:p>
            <a:fld id="{933A556B-7C63-244D-9B7C-B0EA8042B330}" type="slidenum">
              <a:rPr lang="en-US" smtClean="0"/>
              <a:pPr/>
              <a:t>22</a:t>
            </a:fld>
            <a:endParaRPr lang="en-US" dirty="0"/>
          </a:p>
        </p:txBody>
      </p:sp>
      <p:sp>
        <p:nvSpPr>
          <p:cNvPr id="3" name="Title 2">
            <a:extLst>
              <a:ext uri="{FF2B5EF4-FFF2-40B4-BE49-F238E27FC236}">
                <a16:creationId xmlns:a16="http://schemas.microsoft.com/office/drawing/2014/main" id="{22D517D4-C2C8-2E61-A9E7-07B294BAAE28}"/>
              </a:ext>
            </a:extLst>
          </p:cNvPr>
          <p:cNvSpPr>
            <a:spLocks noGrp="1"/>
          </p:cNvSpPr>
          <p:nvPr>
            <p:ph type="title"/>
          </p:nvPr>
        </p:nvSpPr>
        <p:spPr/>
        <p:txBody>
          <a:bodyPr/>
          <a:lstStyle/>
          <a:p>
            <a:r>
              <a:rPr lang="en-US" dirty="0"/>
              <a:t>Comments</a:t>
            </a:r>
            <a:endParaRPr lang="en-GB" dirty="0"/>
          </a:p>
        </p:txBody>
      </p:sp>
      <p:sp>
        <p:nvSpPr>
          <p:cNvPr id="4" name="Content Placeholder 3">
            <a:extLst>
              <a:ext uri="{FF2B5EF4-FFF2-40B4-BE49-F238E27FC236}">
                <a16:creationId xmlns:a16="http://schemas.microsoft.com/office/drawing/2014/main" id="{D3F410EC-66DB-11AF-66A3-378386041A27}"/>
              </a:ext>
            </a:extLst>
          </p:cNvPr>
          <p:cNvSpPr>
            <a:spLocks noGrp="1"/>
          </p:cNvSpPr>
          <p:nvPr>
            <p:ph idx="1"/>
          </p:nvPr>
        </p:nvSpPr>
        <p:spPr/>
        <p:txBody>
          <a:bodyPr/>
          <a:lstStyle/>
          <a:p>
            <a:pPr fontAlgn="base"/>
            <a:r>
              <a:rPr lang="en-US" dirty="0"/>
              <a:t>VTRX+ pigtail lengths must be defined at least 6 months in advance of VTRX+ production. The mechanical designs of both sub-systems are well on track to allow this definition on schedule. </a:t>
            </a:r>
          </a:p>
          <a:p>
            <a:pPr fontAlgn="base"/>
            <a:r>
              <a:rPr lang="en-US" dirty="0"/>
              <a:t>We advise that the Inner Tracker fully test the </a:t>
            </a:r>
            <a:r>
              <a:rPr lang="en-US" dirty="0" err="1"/>
              <a:t>lpGBTs</a:t>
            </a:r>
            <a:r>
              <a:rPr lang="en-US" dirty="0"/>
              <a:t> (230) to be sure of full operation at 39.4 </a:t>
            </a:r>
            <a:r>
              <a:rPr lang="en-US" dirty="0" err="1"/>
              <a:t>MHz.</a:t>
            </a:r>
            <a:endParaRPr lang="en-US" dirty="0"/>
          </a:p>
          <a:p>
            <a:pPr fontAlgn="base"/>
            <a:endParaRPr lang="en-US" dirty="0"/>
          </a:p>
          <a:p>
            <a:pPr marL="0" marR="0" indent="0">
              <a:spcBef>
                <a:spcPts val="0"/>
              </a:spcBef>
              <a:spcAft>
                <a:spcPts val="0"/>
              </a:spcAft>
              <a:buNone/>
            </a:pPr>
            <a:r>
              <a:rPr lang="en-US" dirty="0"/>
              <a:t>On their suitability as 'long-lead procurement’ components</a:t>
            </a:r>
          </a:p>
          <a:p>
            <a:pPr marL="0" marR="0" indent="0">
              <a:spcBef>
                <a:spcPts val="0"/>
              </a:spcBef>
              <a:spcAft>
                <a:spcPts val="0"/>
              </a:spcAft>
              <a:buNone/>
            </a:pPr>
            <a:endParaRPr lang="en-US" sz="1800" dirty="0">
              <a:effectLst/>
              <a:latin typeface="Calibri" panose="020F0502020204030204" pitchFamily="34" charset="0"/>
            </a:endParaRPr>
          </a:p>
          <a:p>
            <a:pPr marL="0" marR="0">
              <a:spcBef>
                <a:spcPts val="0"/>
              </a:spcBef>
              <a:spcAft>
                <a:spcPts val="0"/>
              </a:spcAft>
            </a:pPr>
            <a:r>
              <a:rPr lang="en-US" dirty="0"/>
              <a:t>These components are a unique and cost-effective solution which requires financial commitment now to allow purchase of near-to-obsolete components and formally close a manufacturing contract with the assembly company.</a:t>
            </a:r>
          </a:p>
          <a:p>
            <a:pPr marL="0" marR="0" indent="0">
              <a:spcBef>
                <a:spcPts val="0"/>
              </a:spcBef>
              <a:spcAft>
                <a:spcPts val="0"/>
              </a:spcAft>
              <a:buNone/>
            </a:pPr>
            <a:endParaRPr lang="en-US" dirty="0"/>
          </a:p>
          <a:p>
            <a:pPr marL="0" marR="0">
              <a:spcBef>
                <a:spcPts val="0"/>
              </a:spcBef>
              <a:spcAft>
                <a:spcPts val="0"/>
              </a:spcAft>
            </a:pPr>
            <a:r>
              <a:rPr lang="en-US" dirty="0"/>
              <a:t>There will be no alternative available on the time-scale of </a:t>
            </a:r>
            <a:r>
              <a:rPr lang="en-US" dirty="0" err="1"/>
              <a:t>ePIC</a:t>
            </a:r>
            <a:r>
              <a:rPr lang="en-US" dirty="0"/>
              <a:t> which meets the technical specifications.</a:t>
            </a:r>
          </a:p>
          <a:p>
            <a:pPr fontAlgn="base"/>
            <a:endParaRPr lang="en-US" dirty="0"/>
          </a:p>
          <a:p>
            <a:endParaRPr lang="en-GB" dirty="0"/>
          </a:p>
        </p:txBody>
      </p:sp>
    </p:spTree>
    <p:extLst>
      <p:ext uri="{BB962C8B-B14F-4D97-AF65-F5344CB8AC3E}">
        <p14:creationId xmlns:p14="http://schemas.microsoft.com/office/powerpoint/2010/main" val="80899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455894-6BDB-16B0-6752-A1DD503E75E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33A556B-7C63-244D-9B7C-B0EA8042B330}" type="slidenum">
              <a:rPr kumimoji="0" lang="en-US" sz="1100" b="1" i="0" u="none" strike="noStrike" kern="1200" cap="none" spc="0" normalizeH="0" baseline="0" noProof="0" smtClean="0">
                <a:ln>
                  <a:noFill/>
                </a:ln>
                <a:solidFill>
                  <a:srgbClr val="00ACDB"/>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100" b="1" i="0" u="none" strike="noStrike" kern="1200" cap="none" spc="0" normalizeH="0" baseline="0" noProof="0" dirty="0">
              <a:ln>
                <a:noFill/>
              </a:ln>
              <a:solidFill>
                <a:srgbClr val="00ACDB"/>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8906902D-327E-A150-853A-A765EAF5C7B7}"/>
              </a:ext>
            </a:extLst>
          </p:cNvPr>
          <p:cNvSpPr>
            <a:spLocks noGrp="1"/>
          </p:cNvSpPr>
          <p:nvPr>
            <p:ph type="title"/>
          </p:nvPr>
        </p:nvSpPr>
        <p:spPr>
          <a:xfrm>
            <a:off x="461783" y="0"/>
            <a:ext cx="8510096" cy="825178"/>
          </a:xfrm>
        </p:spPr>
        <p:txBody>
          <a:bodyPr/>
          <a:lstStyle/>
          <a:p>
            <a:r>
              <a:rPr lang="en-US" dirty="0"/>
              <a:t>Conclusion</a:t>
            </a:r>
          </a:p>
        </p:txBody>
      </p:sp>
      <p:sp>
        <p:nvSpPr>
          <p:cNvPr id="4" name="Text Placeholder 5">
            <a:extLst>
              <a:ext uri="{FF2B5EF4-FFF2-40B4-BE49-F238E27FC236}">
                <a16:creationId xmlns:a16="http://schemas.microsoft.com/office/drawing/2014/main" id="{3D0BCF26-070D-4A21-B8E6-E90DE6392430}"/>
              </a:ext>
            </a:extLst>
          </p:cNvPr>
          <p:cNvSpPr txBox="1">
            <a:spLocks/>
          </p:cNvSpPr>
          <p:nvPr/>
        </p:nvSpPr>
        <p:spPr>
          <a:xfrm>
            <a:off x="461318" y="981076"/>
            <a:ext cx="8510041" cy="50657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90755CEC-7D12-424B-9775-394B1DD3CBEB}"/>
              </a:ext>
            </a:extLst>
          </p:cNvPr>
          <p:cNvSpPr>
            <a:spLocks noGrp="1"/>
          </p:cNvSpPr>
          <p:nvPr>
            <p:ph idx="1"/>
          </p:nvPr>
        </p:nvSpPr>
        <p:spPr>
          <a:xfrm>
            <a:off x="628650" y="1253331"/>
            <a:ext cx="7886700" cy="3254501"/>
          </a:xfrm>
        </p:spPr>
        <p:txBody>
          <a:bodyPr vert="horz" lIns="91440" tIns="45720" rIns="91440" bIns="45720" rtlCol="0" anchor="t">
            <a:normAutofit fontScale="92500" lnSpcReduction="20000"/>
          </a:bodyPr>
          <a:lstStyle/>
          <a:p>
            <a:r>
              <a:rPr lang="en-US" sz="2400" dirty="0"/>
              <a:t>We appreciate the great effort to prepare for this review.</a:t>
            </a:r>
          </a:p>
          <a:p>
            <a:endParaRPr lang="en-US" sz="2400" dirty="0"/>
          </a:p>
          <a:p>
            <a:r>
              <a:rPr lang="en-US" sz="2400" dirty="0"/>
              <a:t>We congratulate the </a:t>
            </a:r>
            <a:r>
              <a:rPr lang="en-US" sz="2400" dirty="0" err="1"/>
              <a:t>ePIC</a:t>
            </a:r>
            <a:r>
              <a:rPr lang="en-US" sz="2400" dirty="0"/>
              <a:t> community on the enormous progress in the electronics and data-acquisition.</a:t>
            </a:r>
          </a:p>
          <a:p>
            <a:endParaRPr lang="en-US" sz="2400" dirty="0"/>
          </a:p>
          <a:p>
            <a:r>
              <a:rPr lang="en-US" sz="2400" dirty="0"/>
              <a:t>We are satisfied with the answers to the charge questions provided by the contributors</a:t>
            </a:r>
          </a:p>
          <a:p>
            <a:endParaRPr lang="en-US" sz="2400" dirty="0"/>
          </a:p>
          <a:p>
            <a:r>
              <a:rPr lang="en-US" sz="2400" dirty="0"/>
              <a:t>We have provided comments and made recommendations which we believe will be beneficial to the </a:t>
            </a:r>
            <a:r>
              <a:rPr lang="en-US" sz="2400" dirty="0" err="1"/>
              <a:t>ePIC</a:t>
            </a:r>
            <a:r>
              <a:rPr lang="en-US" sz="2400" dirty="0"/>
              <a:t> community. </a:t>
            </a:r>
          </a:p>
        </p:txBody>
      </p:sp>
    </p:spTree>
    <p:extLst>
      <p:ext uri="{BB962C8B-B14F-4D97-AF65-F5344CB8AC3E}">
        <p14:creationId xmlns:p14="http://schemas.microsoft.com/office/powerpoint/2010/main" val="321383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066A-5F40-4D24-9D18-046430291825}"/>
              </a:ext>
            </a:extLst>
          </p:cNvPr>
          <p:cNvSpPr>
            <a:spLocks noGrp="1"/>
          </p:cNvSpPr>
          <p:nvPr>
            <p:ph type="title"/>
          </p:nvPr>
        </p:nvSpPr>
        <p:spPr>
          <a:xfrm>
            <a:off x="427314" y="155402"/>
            <a:ext cx="7886700" cy="847724"/>
          </a:xfrm>
        </p:spPr>
        <p:txBody>
          <a:bodyPr/>
          <a:lstStyle/>
          <a:p>
            <a:r>
              <a:rPr lang="en-US" dirty="0"/>
              <a:t>Charge Questions</a:t>
            </a:r>
          </a:p>
        </p:txBody>
      </p:sp>
      <p:sp>
        <p:nvSpPr>
          <p:cNvPr id="5" name="Content Placeholder 4">
            <a:extLst>
              <a:ext uri="{FF2B5EF4-FFF2-40B4-BE49-F238E27FC236}">
                <a16:creationId xmlns:a16="http://schemas.microsoft.com/office/drawing/2014/main" id="{0ED087D6-5168-4FF7-8C52-D7FC3AB1B352}"/>
              </a:ext>
            </a:extLst>
          </p:cNvPr>
          <p:cNvSpPr>
            <a:spLocks noGrp="1"/>
          </p:cNvSpPr>
          <p:nvPr>
            <p:ph idx="1"/>
          </p:nvPr>
        </p:nvSpPr>
        <p:spPr>
          <a:xfrm>
            <a:off x="532397" y="1003126"/>
            <a:ext cx="7886700" cy="5163918"/>
          </a:xfrm>
        </p:spPr>
        <p:txBody>
          <a:bodyPr vert="horz" lIns="91440" tIns="45720" rIns="91440" bIns="45720" rtlCol="0" anchor="t">
            <a:noAutofit/>
          </a:bodyPr>
          <a:lstStyle/>
          <a:p>
            <a:pPr marL="228600" indent="-228600" algn="just">
              <a:buAutoNum type="arabicPeriod"/>
            </a:pPr>
            <a:r>
              <a:rPr lang="en-US" sz="1600" dirty="0">
                <a:cs typeface="Calibri"/>
              </a:rPr>
              <a:t>Are the technical performance requirements appropriately defined and complete for this stage of the project?</a:t>
            </a:r>
          </a:p>
          <a:p>
            <a:pPr marL="228600" indent="-228600" algn="just">
              <a:buAutoNum type="arabicPeriod"/>
            </a:pPr>
            <a:r>
              <a:rPr lang="en-US" sz="1600" dirty="0">
                <a:cs typeface="Calibri"/>
              </a:rPr>
              <a:t>Are the plans for the various detector electronics and data acquisition systems appropriately documented and complete for this stage of the project?</a:t>
            </a:r>
          </a:p>
          <a:p>
            <a:pPr marL="228600" indent="-228600" algn="just">
              <a:buAutoNum type="arabicPeriod"/>
            </a:pPr>
            <a:r>
              <a:rPr lang="en-US" sz="1600" dirty="0">
                <a:cs typeface="Calibri"/>
              </a:rPr>
              <a:t>Are the current plans from front-end electronics to data acquisition for the detector likely to achieve the technical performance requirements, with a low risk for cost increases, schedule delays, and technical problems?</a:t>
            </a:r>
          </a:p>
          <a:p>
            <a:pPr marL="228600" indent="-228600" algn="just">
              <a:buAutoNum type="arabicPeriod"/>
            </a:pPr>
            <a:r>
              <a:rPr lang="en-US" sz="1600" dirty="0">
                <a:cs typeface="Calibri"/>
              </a:rPr>
              <a:t>Are the schedule assumptions for the fabrication of the various electronics and data acquisition systems and assembly plans reasonable and consistent with the overall detector schedule?</a:t>
            </a:r>
          </a:p>
          <a:p>
            <a:pPr marL="228600" indent="-228600" algn="just">
              <a:buAutoNum type="arabicPeriod"/>
            </a:pPr>
            <a:r>
              <a:rPr lang="en-US" sz="1600" dirty="0">
                <a:cs typeface="Calibri"/>
              </a:rPr>
              <a:t>Have ES&amp;H and QA considerations been adequately incorporated into the plans at their present stage?</a:t>
            </a:r>
          </a:p>
        </p:txBody>
      </p:sp>
      <p:sp>
        <p:nvSpPr>
          <p:cNvPr id="3" name="Slide Number Placeholder 2"/>
          <p:cNvSpPr>
            <a:spLocks noGrp="1"/>
          </p:cNvSpPr>
          <p:nvPr>
            <p:ph type="sldNum" sz="quarter" idx="4"/>
          </p:nvPr>
        </p:nvSpPr>
        <p:spPr/>
        <p:txBody>
          <a:bodyPr/>
          <a:lstStyle/>
          <a:p>
            <a:fld id="{933A556B-7C63-244D-9B7C-B0EA8042B330}" type="slidenum">
              <a:rPr lang="en-US" smtClean="0"/>
              <a:pPr/>
              <a:t>3</a:t>
            </a:fld>
            <a:endParaRPr lang="en-US" dirty="0"/>
          </a:p>
        </p:txBody>
      </p:sp>
    </p:spTree>
    <p:extLst>
      <p:ext uri="{BB962C8B-B14F-4D97-AF65-F5344CB8AC3E}">
        <p14:creationId xmlns:p14="http://schemas.microsoft.com/office/powerpoint/2010/main" val="228627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C866-897A-400F-A568-0665AC839438}"/>
              </a:ext>
            </a:extLst>
          </p:cNvPr>
          <p:cNvSpPr>
            <a:spLocks noGrp="1"/>
          </p:cNvSpPr>
          <p:nvPr>
            <p:ph type="title"/>
          </p:nvPr>
        </p:nvSpPr>
        <p:spPr>
          <a:xfrm>
            <a:off x="628649" y="44616"/>
            <a:ext cx="7886700" cy="854074"/>
          </a:xfrm>
        </p:spPr>
        <p:txBody>
          <a:bodyPr/>
          <a:lstStyle/>
          <a:p>
            <a:r>
              <a:rPr lang="en-US" dirty="0"/>
              <a:t>Review Panel</a:t>
            </a:r>
          </a:p>
        </p:txBody>
      </p:sp>
      <p:sp>
        <p:nvSpPr>
          <p:cNvPr id="4" name="Slide Number Placeholder 3">
            <a:extLst>
              <a:ext uri="{FF2B5EF4-FFF2-40B4-BE49-F238E27FC236}">
                <a16:creationId xmlns:a16="http://schemas.microsoft.com/office/drawing/2014/main" id="{AFD971DC-4797-49FB-8A33-831CA1D5F96A}"/>
              </a:ext>
            </a:extLst>
          </p:cNvPr>
          <p:cNvSpPr>
            <a:spLocks noGrp="1"/>
          </p:cNvSpPr>
          <p:nvPr>
            <p:ph type="sldNum" sz="quarter" idx="4294967295"/>
          </p:nvPr>
        </p:nvSpPr>
        <p:spPr/>
        <p:txBody>
          <a:bodyPr/>
          <a:lstStyle/>
          <a:p>
            <a:fld id="{893C5830-40F3-F04E-B2E3-10E6672BA8FF}" type="slidenum">
              <a:rPr lang="en-US" smtClean="0"/>
              <a:pPr/>
              <a:t>4</a:t>
            </a:fld>
            <a:endParaRPr lang="en-US"/>
          </a:p>
        </p:txBody>
      </p:sp>
      <p:sp>
        <p:nvSpPr>
          <p:cNvPr id="5" name="Content Placeholder 4">
            <a:extLst>
              <a:ext uri="{FF2B5EF4-FFF2-40B4-BE49-F238E27FC236}">
                <a16:creationId xmlns:a16="http://schemas.microsoft.com/office/drawing/2014/main" id="{89168B96-FB36-401E-BE1D-EFD56CF99289}"/>
              </a:ext>
            </a:extLst>
          </p:cNvPr>
          <p:cNvSpPr>
            <a:spLocks noGrp="1"/>
          </p:cNvSpPr>
          <p:nvPr>
            <p:ph idx="1"/>
          </p:nvPr>
        </p:nvSpPr>
        <p:spPr>
          <a:xfrm>
            <a:off x="723808" y="1253331"/>
            <a:ext cx="8253937" cy="4351338"/>
          </a:xfrm>
        </p:spPr>
        <p:txBody>
          <a:bodyPr vert="horz" lIns="91440" tIns="45720" rIns="91440" bIns="45720" rtlCol="0" anchor="t">
            <a:normAutofit/>
          </a:bodyPr>
          <a:lstStyle/>
          <a:p>
            <a:pPr defTabSz="492125"/>
            <a:r>
              <a:rPr lang="en-US" sz="2800" dirty="0"/>
              <a:t>Ken Wyllie 				CERN</a:t>
            </a:r>
          </a:p>
          <a:p>
            <a:pPr defTabSz="492125"/>
            <a:r>
              <a:rPr lang="en-US" sz="2800" dirty="0"/>
              <a:t>Mitch Newcomer 		</a:t>
            </a:r>
            <a:r>
              <a:rPr lang="en-US" sz="2800" dirty="0" err="1"/>
              <a:t>Upenn</a:t>
            </a:r>
            <a:endParaRPr lang="en-US" sz="2800" dirty="0"/>
          </a:p>
          <a:p>
            <a:pPr defTabSz="492125"/>
            <a:r>
              <a:rPr lang="en-US" sz="2800" dirty="0" err="1"/>
              <a:t>Prashansa</a:t>
            </a:r>
            <a:r>
              <a:rPr lang="en-US" sz="2800" dirty="0"/>
              <a:t> </a:t>
            </a:r>
            <a:r>
              <a:rPr lang="en-US" sz="2800" dirty="0" err="1"/>
              <a:t>Mukim</a:t>
            </a:r>
            <a:r>
              <a:rPr lang="en-US" sz="2800" dirty="0"/>
              <a:t> 	BNL</a:t>
            </a:r>
          </a:p>
          <a:p>
            <a:pPr defTabSz="492125"/>
            <a:r>
              <a:rPr lang="en-US" sz="2800" dirty="0"/>
              <a:t>Filippo Costa 			CERN</a:t>
            </a:r>
            <a:endParaRPr lang="en-US" sz="2800" dirty="0">
              <a:latin typeface="Arial"/>
              <a:cs typeface="Calibri"/>
            </a:endParaRPr>
          </a:p>
          <a:p>
            <a:endParaRPr lang="en-US" sz="2200" dirty="0">
              <a:cs typeface="Arial" panose="020B0604020202020204"/>
            </a:endParaRPr>
          </a:p>
        </p:txBody>
      </p:sp>
    </p:spTree>
    <p:extLst>
      <p:ext uri="{BB962C8B-B14F-4D97-AF65-F5344CB8AC3E}">
        <p14:creationId xmlns:p14="http://schemas.microsoft.com/office/powerpoint/2010/main" val="370916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Response to Charge Questions</a:t>
            </a:r>
            <a:endParaRPr lang="en-US" dirty="0"/>
          </a:p>
        </p:txBody>
      </p:sp>
      <p:sp>
        <p:nvSpPr>
          <p:cNvPr id="7" name="Content Placeholder 4">
            <a:extLst>
              <a:ext uri="{FF2B5EF4-FFF2-40B4-BE49-F238E27FC236}">
                <a16:creationId xmlns:a16="http://schemas.microsoft.com/office/drawing/2014/main" id="{87502FF1-F684-47E4-9F0C-18ACDE9BE5C2}"/>
              </a:ext>
            </a:extLst>
          </p:cNvPr>
          <p:cNvSpPr>
            <a:spLocks noGrp="1"/>
          </p:cNvSpPr>
          <p:nvPr>
            <p:ph idx="1"/>
          </p:nvPr>
        </p:nvSpPr>
        <p:spPr>
          <a:xfrm>
            <a:off x="628650" y="1128041"/>
            <a:ext cx="7886700" cy="4351338"/>
          </a:xfrm>
        </p:spPr>
        <p:txBody>
          <a:bodyPr vert="horz" lIns="91440" tIns="45720" rIns="91440" bIns="45720" rtlCol="0" anchor="t">
            <a:normAutofit/>
          </a:bodyPr>
          <a:lstStyle/>
          <a:p>
            <a:pPr marL="457200" indent="-457200" algn="just" fontAlgn="base">
              <a:buAutoNum type="arabicPeriod"/>
            </a:pPr>
            <a:r>
              <a:rPr lang="en-US" sz="2000" dirty="0"/>
              <a:t>Are the technical performance requirements appropriately defined and complete for this stage of the project?</a:t>
            </a:r>
          </a:p>
          <a:p>
            <a:pPr marL="514350" lvl="0" indent="-514350" fontAlgn="base">
              <a:buFont typeface="Arial Black" panose="020B0A04020102020204"/>
              <a:buAutoNum type="arabicPeriod"/>
            </a:pPr>
            <a:endParaRPr lang="en-US" dirty="0">
              <a:cs typeface="Arial"/>
            </a:endParaRPr>
          </a:p>
          <a:p>
            <a:pPr marL="0" lvl="0" indent="0" fontAlgn="base">
              <a:buNone/>
            </a:pPr>
            <a:r>
              <a:rPr lang="en-US" dirty="0">
                <a:cs typeface="Arial"/>
              </a:rPr>
              <a:t>Yes.</a:t>
            </a:r>
          </a:p>
          <a:p>
            <a:pPr marL="0" lvl="0" indent="0" fontAlgn="base">
              <a:buNone/>
            </a:pPr>
            <a:r>
              <a:rPr lang="en-US" dirty="0">
                <a:cs typeface="Arial"/>
              </a:rPr>
              <a:t>The teams are working towards well-defined specifications of the front-end ASICs for processing the detector signals.</a:t>
            </a:r>
          </a:p>
          <a:p>
            <a:pPr marL="0" lvl="0" indent="0" fontAlgn="base">
              <a:buNone/>
            </a:pPr>
            <a:r>
              <a:rPr lang="en-US" dirty="0">
                <a:cs typeface="Arial"/>
              </a:rPr>
              <a:t>The requirements for </a:t>
            </a:r>
            <a:r>
              <a:rPr lang="en-US" dirty="0" err="1">
                <a:cs typeface="Arial"/>
              </a:rPr>
              <a:t>ReadOut</a:t>
            </a:r>
            <a:r>
              <a:rPr lang="en-US" dirty="0">
                <a:cs typeface="Arial"/>
              </a:rPr>
              <a:t>/DAQ/controls are less mature but acceptable for this stage of the project. The remaining steps to bring these to maturity appear to be well defined. </a:t>
            </a:r>
          </a:p>
          <a:p>
            <a:pPr lvl="0"/>
            <a:endParaRPr lang="en-US" dirty="0">
              <a:cs typeface="Arial"/>
            </a:endParaRPr>
          </a:p>
        </p:txBody>
      </p:sp>
      <p:sp>
        <p:nvSpPr>
          <p:cNvPr id="3" name="Slide Number Placeholder 2"/>
          <p:cNvSpPr>
            <a:spLocks noGrp="1"/>
          </p:cNvSpPr>
          <p:nvPr>
            <p:ph type="sldNum" sz="quarter" idx="4"/>
          </p:nvPr>
        </p:nvSpPr>
        <p:spPr/>
        <p:txBody>
          <a:bodyPr/>
          <a:lstStyle/>
          <a:p>
            <a:fld id="{933A556B-7C63-244D-9B7C-B0EA8042B330}" type="slidenum">
              <a:rPr lang="en-US" smtClean="0"/>
              <a:pPr/>
              <a:t>5</a:t>
            </a:fld>
            <a:endParaRPr lang="en-US" dirty="0"/>
          </a:p>
        </p:txBody>
      </p:sp>
    </p:spTree>
    <p:extLst>
      <p:ext uri="{BB962C8B-B14F-4D97-AF65-F5344CB8AC3E}">
        <p14:creationId xmlns:p14="http://schemas.microsoft.com/office/powerpoint/2010/main" val="260271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F8CD77-AE65-41EA-B02D-4898DBBBE8DA}"/>
              </a:ext>
            </a:extLst>
          </p:cNvPr>
          <p:cNvSpPr>
            <a:spLocks noGrp="1"/>
          </p:cNvSpPr>
          <p:nvPr>
            <p:ph type="sldNum" sz="quarter" idx="4"/>
          </p:nvPr>
        </p:nvSpPr>
        <p:spPr/>
        <p:txBody>
          <a:bodyPr/>
          <a:lstStyle/>
          <a:p>
            <a:fld id="{933A556B-7C63-244D-9B7C-B0EA8042B330}" type="slidenum">
              <a:rPr lang="en-US" smtClean="0"/>
              <a:pPr/>
              <a:t>6</a:t>
            </a:fld>
            <a:endParaRPr lang="en-US" dirty="0"/>
          </a:p>
        </p:txBody>
      </p:sp>
      <p:sp>
        <p:nvSpPr>
          <p:cNvPr id="3" name="Title 2">
            <a:extLst>
              <a:ext uri="{FF2B5EF4-FFF2-40B4-BE49-F238E27FC236}">
                <a16:creationId xmlns:a16="http://schemas.microsoft.com/office/drawing/2014/main" id="{BAFCA5AA-1518-48AA-A659-7982C2161524}"/>
              </a:ext>
            </a:extLst>
          </p:cNvPr>
          <p:cNvSpPr>
            <a:spLocks noGrp="1"/>
          </p:cNvSpPr>
          <p:nvPr>
            <p:ph type="title"/>
          </p:nvPr>
        </p:nvSpPr>
        <p:spPr/>
        <p:txBody>
          <a:bodyPr/>
          <a:lstStyle/>
          <a:p>
            <a:r>
              <a:rPr lang="en-US" dirty="0"/>
              <a:t>Comments</a:t>
            </a:r>
          </a:p>
        </p:txBody>
      </p:sp>
      <p:sp>
        <p:nvSpPr>
          <p:cNvPr id="4" name="Content Placeholder 3">
            <a:extLst>
              <a:ext uri="{FF2B5EF4-FFF2-40B4-BE49-F238E27FC236}">
                <a16:creationId xmlns:a16="http://schemas.microsoft.com/office/drawing/2014/main" id="{F802CC27-E455-499A-8756-D62470E9925B}"/>
              </a:ext>
            </a:extLst>
          </p:cNvPr>
          <p:cNvSpPr>
            <a:spLocks noGrp="1"/>
          </p:cNvSpPr>
          <p:nvPr>
            <p:ph idx="1"/>
          </p:nvPr>
        </p:nvSpPr>
        <p:spPr>
          <a:xfrm>
            <a:off x="461318" y="1024190"/>
            <a:ext cx="8510560" cy="4988821"/>
          </a:xfrm>
        </p:spPr>
        <p:txBody>
          <a:bodyPr/>
          <a:lstStyle/>
          <a:p>
            <a:r>
              <a:rPr lang="en-US" dirty="0">
                <a:cs typeface="Arial"/>
              </a:rPr>
              <a:t>We applaud the adaptation of the readout architectures to match detector environment specs, in particular for the </a:t>
            </a:r>
            <a:r>
              <a:rPr lang="en-US" dirty="0" err="1">
                <a:cs typeface="Arial"/>
              </a:rPr>
              <a:t>dRICH</a:t>
            </a:r>
            <a:r>
              <a:rPr lang="en-US" dirty="0">
                <a:cs typeface="Arial"/>
              </a:rPr>
              <a:t> where steps to mitigate the high DCR will be implemented in the ASIC together with other handles such as triggering within the DAM.</a:t>
            </a:r>
          </a:p>
          <a:p>
            <a:r>
              <a:rPr lang="en-US" dirty="0"/>
              <a:t>We appreciate these steps towards robustness. However, it would be reassuring to see simulations or measurements to demonstrate the effectiveness of the shuttering mechanism for </a:t>
            </a:r>
            <a:r>
              <a:rPr lang="en-US" dirty="0" err="1"/>
              <a:t>dRICH</a:t>
            </a:r>
            <a:r>
              <a:rPr lang="en-US" dirty="0"/>
              <a:t>.</a:t>
            </a:r>
          </a:p>
          <a:p>
            <a:r>
              <a:rPr lang="en-US" dirty="0"/>
              <a:t>The RO/DAQ architecture is evolving in the right direction, but some specifications are yet to be fully defined and this should now move ahead at speed to allow implementation (RDOs in particular) to start.</a:t>
            </a:r>
          </a:p>
          <a:p>
            <a:r>
              <a:rPr lang="en-US" dirty="0"/>
              <a:t>We feel that a dedicated overview and discussion on the slow-controls would have been helpful for the review, in particular from the point-of-view of hardware/firmware. </a:t>
            </a:r>
          </a:p>
        </p:txBody>
      </p:sp>
    </p:spTree>
    <p:extLst>
      <p:ext uri="{BB962C8B-B14F-4D97-AF65-F5344CB8AC3E}">
        <p14:creationId xmlns:p14="http://schemas.microsoft.com/office/powerpoint/2010/main" val="117411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Recommendations</a:t>
            </a:r>
            <a:endParaRPr lang="en-US" sz="2000" dirty="0"/>
          </a:p>
        </p:txBody>
      </p:sp>
      <p:sp>
        <p:nvSpPr>
          <p:cNvPr id="5" name="Content Placeholder 4">
            <a:extLst>
              <a:ext uri="{FF2B5EF4-FFF2-40B4-BE49-F238E27FC236}">
                <a16:creationId xmlns:a16="http://schemas.microsoft.com/office/drawing/2014/main" id="{0023EC76-0CCC-4670-894A-0DFC2AF6E10E}"/>
              </a:ext>
            </a:extLst>
          </p:cNvPr>
          <p:cNvSpPr>
            <a:spLocks noGrp="1"/>
          </p:cNvSpPr>
          <p:nvPr>
            <p:ph idx="1"/>
          </p:nvPr>
        </p:nvSpPr>
        <p:spPr/>
        <p:txBody>
          <a:bodyPr>
            <a:normAutofit fontScale="92500" lnSpcReduction="10000"/>
          </a:bodyPr>
          <a:lstStyle/>
          <a:p>
            <a:r>
              <a:rPr lang="en-US" dirty="0"/>
              <a:t>Rationalize the </a:t>
            </a:r>
            <a:r>
              <a:rPr lang="en-US" dirty="0" err="1"/>
              <a:t>dRICH</a:t>
            </a:r>
            <a:r>
              <a:rPr lang="en-US" dirty="0"/>
              <a:t> readout with the benefit of simulation/measurement to re-assure the community of the benefit of the shutter implementation.</a:t>
            </a:r>
          </a:p>
          <a:p>
            <a:r>
              <a:rPr lang="en-US" dirty="0"/>
              <a:t>We recommend to include a dedicated overview and discussion on the slow-controls in a subsequent review. </a:t>
            </a:r>
          </a:p>
          <a:p>
            <a:r>
              <a:rPr lang="en-US" dirty="0"/>
              <a:t> To achieve the next level of maturity of the RO/DAQ architecture and based on the experience of recent experiment upgrades, we recommend the following steps:</a:t>
            </a:r>
          </a:p>
          <a:p>
            <a:pPr lvl="1"/>
            <a:endParaRPr lang="en-US" dirty="0"/>
          </a:p>
          <a:p>
            <a:pPr lvl="1"/>
            <a:r>
              <a:rPr lang="en-US" dirty="0"/>
              <a:t>Fix the definition of protocol between DAM and RDO.</a:t>
            </a:r>
          </a:p>
          <a:p>
            <a:pPr lvl="1"/>
            <a:r>
              <a:rPr lang="en-US" dirty="0"/>
              <a:t>The general architecture of the command (and trigger) distribution from GTU to DAMs/RODs must be developed and specified further.</a:t>
            </a:r>
          </a:p>
          <a:p>
            <a:pPr lvl="1"/>
            <a:r>
              <a:rPr lang="en-US" dirty="0"/>
              <a:t>The trigger (foreseen as a mitigation of excessive data volume) is not yet mature and may introduce as yet unforeseen complications. This should be developed.</a:t>
            </a:r>
          </a:p>
          <a:p>
            <a:pPr lvl="1"/>
            <a:r>
              <a:rPr lang="en-US" dirty="0"/>
              <a:t>Define the performance requirements of DAQ systems at different stages of the development.</a:t>
            </a:r>
          </a:p>
          <a:p>
            <a:pPr lvl="1"/>
            <a:r>
              <a:rPr lang="en-US" dirty="0"/>
              <a:t>Define the DAQ/control requirements from sub-detectors from the perspective of testing and validation. This was an important step during the evolution of the recent upgrades at the LHC.</a:t>
            </a:r>
          </a:p>
          <a:p>
            <a:pPr lvl="1"/>
            <a:r>
              <a:rPr lang="en-US" dirty="0"/>
              <a:t>If many variants of RDO and or DAMs are indeed required, the division of responsibilities should be discussed and clarified. Central support must be properly resourced. This was massively underestimated in recent LHC upgrades.</a:t>
            </a:r>
          </a:p>
          <a:p>
            <a:pPr lvl="1"/>
            <a:r>
              <a:rPr lang="en-GB" dirty="0"/>
              <a:t>Plans to evaluate techniques to reduce data volume should be developed in data challenges, as they might have large impact on the data rate and performance of the DAQ system.</a:t>
            </a:r>
          </a:p>
          <a:p>
            <a:pPr lvl="1"/>
            <a:r>
              <a:rPr lang="en-GB" dirty="0"/>
              <a:t>A table showing how many DAM boards and readout server are assigned to each detector should be provided for completeness.</a:t>
            </a:r>
          </a:p>
          <a:p>
            <a:pPr lvl="1"/>
            <a:r>
              <a:rPr lang="en-GB" dirty="0"/>
              <a:t>Dataflow from the FEE to the STORAGE must be better described.</a:t>
            </a:r>
            <a:endParaRPr lang="en-US" dirty="0"/>
          </a:p>
          <a:p>
            <a:endParaRPr lang="en-US" dirty="0"/>
          </a:p>
        </p:txBody>
      </p:sp>
      <p:sp>
        <p:nvSpPr>
          <p:cNvPr id="3" name="Slide Number Placeholder 2"/>
          <p:cNvSpPr>
            <a:spLocks noGrp="1"/>
          </p:cNvSpPr>
          <p:nvPr>
            <p:ph type="sldNum" sz="quarter" idx="4"/>
          </p:nvPr>
        </p:nvSpPr>
        <p:spPr/>
        <p:txBody>
          <a:bodyPr/>
          <a:lstStyle/>
          <a:p>
            <a:fld id="{933A556B-7C63-244D-9B7C-B0EA8042B330}" type="slidenum">
              <a:rPr lang="en-US" smtClean="0"/>
              <a:pPr/>
              <a:t>7</a:t>
            </a:fld>
            <a:endParaRPr lang="en-US" dirty="0"/>
          </a:p>
        </p:txBody>
      </p:sp>
    </p:spTree>
    <p:extLst>
      <p:ext uri="{BB962C8B-B14F-4D97-AF65-F5344CB8AC3E}">
        <p14:creationId xmlns:p14="http://schemas.microsoft.com/office/powerpoint/2010/main" val="268703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a:cs typeface="Arial"/>
              </a:rPr>
              <a:t>Response to Charge Questions</a:t>
            </a:r>
            <a:endParaRPr lang="en-US" dirty="0"/>
          </a:p>
        </p:txBody>
      </p:sp>
      <p:sp>
        <p:nvSpPr>
          <p:cNvPr id="6" name="Content Placeholder 4">
            <a:extLst>
              <a:ext uri="{FF2B5EF4-FFF2-40B4-BE49-F238E27FC236}">
                <a16:creationId xmlns:a16="http://schemas.microsoft.com/office/drawing/2014/main" id="{83143F76-F373-4415-A9D4-37A03D5D6A33}"/>
              </a:ext>
            </a:extLst>
          </p:cNvPr>
          <p:cNvSpPr>
            <a:spLocks noGrp="1"/>
          </p:cNvSpPr>
          <p:nvPr>
            <p:ph idx="1"/>
          </p:nvPr>
        </p:nvSpPr>
        <p:spPr>
          <a:xfrm>
            <a:off x="628650" y="1014920"/>
            <a:ext cx="7886700" cy="4351338"/>
          </a:xfrm>
        </p:spPr>
        <p:txBody>
          <a:bodyPr vert="horz" lIns="91440" tIns="45720" rIns="91440" bIns="45720" rtlCol="0" anchor="t">
            <a:normAutofit/>
          </a:bodyPr>
          <a:lstStyle/>
          <a:p>
            <a:pPr marL="514350" indent="-514350">
              <a:buAutoNum type="arabicPeriod" startAt="2"/>
            </a:pPr>
            <a:r>
              <a:rPr lang="en-US" sz="2000" dirty="0"/>
              <a:t>Are the plans for the various detector electronics and data acquisition systems appropriately documented and complete for this stage of the project)?</a:t>
            </a:r>
          </a:p>
          <a:p>
            <a:pPr marL="0" indent="0">
              <a:buNone/>
            </a:pPr>
            <a:endParaRPr lang="en-US" sz="2000" dirty="0">
              <a:cs typeface="Arial"/>
            </a:endParaRPr>
          </a:p>
          <a:p>
            <a:pPr marL="0" indent="0">
              <a:buNone/>
            </a:pPr>
            <a:r>
              <a:rPr lang="en-US" sz="2000" dirty="0">
                <a:cs typeface="Arial"/>
              </a:rPr>
              <a:t>Yes</a:t>
            </a:r>
          </a:p>
          <a:p>
            <a:pPr marL="0" indent="0">
              <a:buNone/>
            </a:pPr>
            <a:r>
              <a:rPr lang="en-US" sz="2000" dirty="0">
                <a:cs typeface="Arial"/>
              </a:rPr>
              <a:t>The ASIC documentation is mostly mature and complete.</a:t>
            </a:r>
          </a:p>
          <a:p>
            <a:pPr marL="0" indent="0">
              <a:buNone/>
            </a:pPr>
            <a:r>
              <a:rPr lang="en-US" sz="2000" dirty="0">
                <a:cs typeface="Arial"/>
              </a:rPr>
              <a:t>The RO/DAQ documentation/plans are less mature but appropriate for this stage of the project. The completion of the these is on the right track and the remaining steps are being formulated.</a:t>
            </a:r>
          </a:p>
        </p:txBody>
      </p:sp>
      <p:sp>
        <p:nvSpPr>
          <p:cNvPr id="3" name="Slide Number Placeholder 2"/>
          <p:cNvSpPr>
            <a:spLocks noGrp="1"/>
          </p:cNvSpPr>
          <p:nvPr>
            <p:ph type="sldNum" sz="quarter" idx="4"/>
          </p:nvPr>
        </p:nvSpPr>
        <p:spPr/>
        <p:txBody>
          <a:bodyPr/>
          <a:lstStyle/>
          <a:p>
            <a:fld id="{933A556B-7C63-244D-9B7C-B0EA8042B330}" type="slidenum">
              <a:rPr lang="en-US" smtClean="0"/>
              <a:pPr/>
              <a:t>8</a:t>
            </a:fld>
            <a:endParaRPr lang="en-US" dirty="0"/>
          </a:p>
        </p:txBody>
      </p:sp>
    </p:spTree>
    <p:extLst>
      <p:ext uri="{BB962C8B-B14F-4D97-AF65-F5344CB8AC3E}">
        <p14:creationId xmlns:p14="http://schemas.microsoft.com/office/powerpoint/2010/main" val="401570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F8CD77-AE65-41EA-B02D-4898DBBBE8DA}"/>
              </a:ext>
            </a:extLst>
          </p:cNvPr>
          <p:cNvSpPr>
            <a:spLocks noGrp="1"/>
          </p:cNvSpPr>
          <p:nvPr>
            <p:ph type="sldNum" sz="quarter" idx="4"/>
          </p:nvPr>
        </p:nvSpPr>
        <p:spPr/>
        <p:txBody>
          <a:bodyPr/>
          <a:lstStyle/>
          <a:p>
            <a:fld id="{933A556B-7C63-244D-9B7C-B0EA8042B330}" type="slidenum">
              <a:rPr lang="en-US" smtClean="0"/>
              <a:pPr/>
              <a:t>9</a:t>
            </a:fld>
            <a:endParaRPr lang="en-US" dirty="0"/>
          </a:p>
        </p:txBody>
      </p:sp>
      <p:sp>
        <p:nvSpPr>
          <p:cNvPr id="3" name="Title 2">
            <a:extLst>
              <a:ext uri="{FF2B5EF4-FFF2-40B4-BE49-F238E27FC236}">
                <a16:creationId xmlns:a16="http://schemas.microsoft.com/office/drawing/2014/main" id="{BAFCA5AA-1518-48AA-A659-7982C2161524}"/>
              </a:ext>
            </a:extLst>
          </p:cNvPr>
          <p:cNvSpPr>
            <a:spLocks noGrp="1"/>
          </p:cNvSpPr>
          <p:nvPr>
            <p:ph type="title"/>
          </p:nvPr>
        </p:nvSpPr>
        <p:spPr/>
        <p:txBody>
          <a:bodyPr/>
          <a:lstStyle/>
          <a:p>
            <a:r>
              <a:rPr lang="en-US" dirty="0"/>
              <a:t>Comments</a:t>
            </a:r>
          </a:p>
        </p:txBody>
      </p:sp>
      <p:sp>
        <p:nvSpPr>
          <p:cNvPr id="4" name="Content Placeholder 3">
            <a:extLst>
              <a:ext uri="{FF2B5EF4-FFF2-40B4-BE49-F238E27FC236}">
                <a16:creationId xmlns:a16="http://schemas.microsoft.com/office/drawing/2014/main" id="{F802CC27-E455-499A-8756-D62470E9925B}"/>
              </a:ext>
            </a:extLst>
          </p:cNvPr>
          <p:cNvSpPr>
            <a:spLocks noGrp="1"/>
          </p:cNvSpPr>
          <p:nvPr>
            <p:ph idx="1"/>
          </p:nvPr>
        </p:nvSpPr>
        <p:spPr/>
        <p:txBody>
          <a:bodyPr/>
          <a:lstStyle/>
          <a:p>
            <a:r>
              <a:rPr lang="en-US" dirty="0"/>
              <a:t>We encourage the pursuit of synergy and encourage further steps in this direction in the RDO developments. This can only help with the documentation and definition of interfaces.</a:t>
            </a:r>
          </a:p>
          <a:p>
            <a:endParaRPr lang="en-US" dirty="0"/>
          </a:p>
        </p:txBody>
      </p:sp>
    </p:spTree>
    <p:extLst>
      <p:ext uri="{BB962C8B-B14F-4D97-AF65-F5344CB8AC3E}">
        <p14:creationId xmlns:p14="http://schemas.microsoft.com/office/powerpoint/2010/main" val="1882078280"/>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Standard_0923" id="{51008124-F8D6-574C-BC08-0B5A1C9FAED0}" vid="{3F18F961-D722-A945-945F-51E7E25F59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26b74de-0581-4e94-90c0-1abf6215444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B1D514388CB41A0EEF7AB490ED85B" ma:contentTypeVersion="13" ma:contentTypeDescription="Create a new document." ma:contentTypeScope="" ma:versionID="b1f763346141224e70ffe4ffd6a0654c">
  <xsd:schema xmlns:xsd="http://www.w3.org/2001/XMLSchema" xmlns:xs="http://www.w3.org/2001/XMLSchema" xmlns:p="http://schemas.microsoft.com/office/2006/metadata/properties" xmlns:ns3="426b74de-0581-4e94-90c0-1abf6215444e" xmlns:ns4="dcff909e-542d-4672-8557-4ef8d9009dce" targetNamespace="http://schemas.microsoft.com/office/2006/metadata/properties" ma:root="true" ma:fieldsID="4e76d53ce74d0e8f061026689c1cc077" ns3:_="" ns4:_="">
    <xsd:import namespace="426b74de-0581-4e94-90c0-1abf6215444e"/>
    <xsd:import namespace="dcff909e-542d-4672-8557-4ef8d9009d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b74de-0581-4e94-90c0-1abf62154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cff909e-542d-4672-8557-4ef8d9009dc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356BF9-65BF-4FB8-AF85-AC97FE8FC05F}">
  <ds:schemaRefs>
    <ds:schemaRef ds:uri="http://schemas.microsoft.com/office/2006/documentManagement/types"/>
    <ds:schemaRef ds:uri="http://purl.org/dc/terms/"/>
    <ds:schemaRef ds:uri="http://purl.org/dc/dcmitype/"/>
    <ds:schemaRef ds:uri="http://purl.org/dc/elements/1.1/"/>
    <ds:schemaRef ds:uri="dcff909e-542d-4672-8557-4ef8d9009dce"/>
    <ds:schemaRef ds:uri="426b74de-0581-4e94-90c0-1abf6215444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D068F36-6E24-4F9B-99C4-12AA6B472657}">
  <ds:schemaRefs>
    <ds:schemaRef ds:uri="http://schemas.microsoft.com/sharepoint/v3/contenttype/forms"/>
  </ds:schemaRefs>
</ds:datastoreItem>
</file>

<file path=customXml/itemProps3.xml><?xml version="1.0" encoding="utf-8"?>
<ds:datastoreItem xmlns:ds="http://schemas.openxmlformats.org/officeDocument/2006/customXml" ds:itemID="{83F14714-960D-42B4-84A0-2992BF2A2D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b74de-0581-4e94-90c0-1abf6215444e"/>
    <ds:schemaRef ds:uri="dcff909e-542d-4672-8557-4ef8d9009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EIC_PPT_Template_Standard_0923</Template>
  <TotalTime>1121</TotalTime>
  <Words>2215</Words>
  <Application>Microsoft Office PowerPoint</Application>
  <PresentationFormat>On-screen Show (4:3)</PresentationFormat>
  <Paragraphs>162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Arial</vt:lpstr>
      <vt:lpstr>Arial Black</vt:lpstr>
      <vt:lpstr>Calibri</vt:lpstr>
      <vt:lpstr>BNL</vt:lpstr>
      <vt:lpstr>Closeout Report</vt:lpstr>
      <vt:lpstr>Outline</vt:lpstr>
      <vt:lpstr>Charge Questions</vt:lpstr>
      <vt:lpstr>Review Panel</vt:lpstr>
      <vt:lpstr>Response to Charge Questions</vt:lpstr>
      <vt:lpstr>Comments</vt:lpstr>
      <vt:lpstr>Recommendations</vt:lpstr>
      <vt:lpstr>Response to Charge Questions</vt:lpstr>
      <vt:lpstr>Comments</vt:lpstr>
      <vt:lpstr>Recommendations</vt:lpstr>
      <vt:lpstr>Response to Charge Questions</vt:lpstr>
      <vt:lpstr>Comments</vt:lpstr>
      <vt:lpstr>Recommendations</vt:lpstr>
      <vt:lpstr>Response to Charge Questions</vt:lpstr>
      <vt:lpstr>Comments</vt:lpstr>
      <vt:lpstr>Recommendations</vt:lpstr>
      <vt:lpstr>Response to Charge Questions</vt:lpstr>
      <vt:lpstr>Comments</vt:lpstr>
      <vt:lpstr>Recommendations</vt:lpstr>
      <vt:lpstr>Response to Charge Questions for Electronics Components for the ePIC Detector FDR</vt:lpstr>
      <vt:lpstr>PowerPoint Presentation</vt:lpstr>
      <vt:lpstr>Comments</vt:lpstr>
      <vt:lpstr>Conclusion</vt:lpstr>
    </vt:vector>
  </TitlesOfParts>
  <Manager/>
  <Company>Brookhaven National Laboratory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Christine Fragapane</dc:creator>
  <cp:keywords/>
  <dc:description/>
  <cp:lastModifiedBy>Fernando Barbosa</cp:lastModifiedBy>
  <cp:revision>187</cp:revision>
  <dcterms:created xsi:type="dcterms:W3CDTF">2023-09-12T20:38:49Z</dcterms:created>
  <dcterms:modified xsi:type="dcterms:W3CDTF">2024-06-12T13:33:07Z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0x010100C41B1D514388CB41A0EEF7AB490ED85B</vt:lpwstr>
  </property>
  <property fmtid="{D5CDD505-2E9C-101B-9397-08002B2CF9AE}" pid="3" name="MediaServiceImageTags">
    <vt:lpwstr/>
  </property>
</Properties>
</file>