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6296" autoAdjust="0"/>
  </p:normalViewPr>
  <p:slideViewPr>
    <p:cSldViewPr snapToGrid="0">
      <p:cViewPr varScale="1">
        <p:scale>
          <a:sx n="69" d="100"/>
          <a:sy n="69" d="100"/>
        </p:scale>
        <p:origin x="74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C725-EA91-0961-E533-137129C2A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B1E16-BADB-8CA2-9474-351FBA2ED9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048E12-EFC3-2809-A25C-52740C1E62EE}"/>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5" name="Footer Placeholder 4">
            <a:extLst>
              <a:ext uri="{FF2B5EF4-FFF2-40B4-BE49-F238E27FC236}">
                <a16:creationId xmlns:a16="http://schemas.microsoft.com/office/drawing/2014/main" id="{D5C01415-786B-B3ED-193A-4FB092BC1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78003-F265-C33D-B60D-396EA1F8138F}"/>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35894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394A-6931-349A-0232-2B6A8ED2A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BD9ED4-E6E2-CDFF-1CA6-06DEF074F0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45ACE-BB3E-AD39-EC15-55DC512B8CB5}"/>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5" name="Footer Placeholder 4">
            <a:extLst>
              <a:ext uri="{FF2B5EF4-FFF2-40B4-BE49-F238E27FC236}">
                <a16:creationId xmlns:a16="http://schemas.microsoft.com/office/drawing/2014/main" id="{3FF66501-5F76-B38C-303B-435D87716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926A6-FBC6-7601-E4A9-8C000FFBE2CE}"/>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212787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6B64F7-B676-850B-F105-925540F76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4987AD-A9A9-0DF3-8B6A-782491B28B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5497C-23C1-136A-F4F4-4149471C0AEA}"/>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5" name="Footer Placeholder 4">
            <a:extLst>
              <a:ext uri="{FF2B5EF4-FFF2-40B4-BE49-F238E27FC236}">
                <a16:creationId xmlns:a16="http://schemas.microsoft.com/office/drawing/2014/main" id="{010C5147-5F03-B7B7-832F-F88A0D337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5297B-43F4-04DF-84F2-8A157FBF9428}"/>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181362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AB37-F62F-4A1F-3E55-F4B055FD7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4C9C2-5C9B-D0EF-843E-ED63F2975C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1906B-4D25-E32D-0AEF-F8F684333650}"/>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5" name="Footer Placeholder 4">
            <a:extLst>
              <a:ext uri="{FF2B5EF4-FFF2-40B4-BE49-F238E27FC236}">
                <a16:creationId xmlns:a16="http://schemas.microsoft.com/office/drawing/2014/main" id="{95641C05-FB08-3CCF-AF36-62ED56EC3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2D791-6AE2-A968-2174-D934953DDC9C}"/>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260049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B2EF-B5A9-BF03-00C6-AE5936B8B0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04342-A427-C55B-D82C-1A18CA82F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D079E-717A-EC4F-FEF0-E6D76B0046C4}"/>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5" name="Footer Placeholder 4">
            <a:extLst>
              <a:ext uri="{FF2B5EF4-FFF2-40B4-BE49-F238E27FC236}">
                <a16:creationId xmlns:a16="http://schemas.microsoft.com/office/drawing/2014/main" id="{CBD422EF-6504-A9B7-6B99-B04D4D1C9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FDB3D-2303-44C7-03EF-BCD24587DFE9}"/>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365525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9A72-2B37-B33F-50B4-C664F2699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06788-52C4-51CE-B7BE-86566889C5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A7E23B-9C62-E4B4-A615-520BFFC846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4916EB-2A11-B644-F8CB-74E9E2BAFF9B}"/>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6" name="Footer Placeholder 5">
            <a:extLst>
              <a:ext uri="{FF2B5EF4-FFF2-40B4-BE49-F238E27FC236}">
                <a16:creationId xmlns:a16="http://schemas.microsoft.com/office/drawing/2014/main" id="{A02ED6B0-1308-12C2-3C58-A62DB72D1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E07D3-FE06-8468-24A6-97C1E85C82E4}"/>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277185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D7FE-9BF1-33FD-E9A7-76E7D9B9C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4500FF-5A01-4507-B6FC-FC2CD0E07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E8A885-5C4F-AE55-9918-98D3F1F18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FA61D1-6401-0431-3F62-F7B44B8BC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41855-F6F1-683E-DD5B-EA72ADB3D8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E8C97F-32AE-05DA-DCB9-854EB804E9DE}"/>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8" name="Footer Placeholder 7">
            <a:extLst>
              <a:ext uri="{FF2B5EF4-FFF2-40B4-BE49-F238E27FC236}">
                <a16:creationId xmlns:a16="http://schemas.microsoft.com/office/drawing/2014/main" id="{787087BF-2637-9E16-5A76-FA3A6695D0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255F9F-C615-00D6-4282-B38723125212}"/>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328701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EC52-72DF-E31F-1C30-552529A0FC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3D9F4-C534-4563-41F6-87743AABEC99}"/>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4" name="Footer Placeholder 3">
            <a:extLst>
              <a:ext uri="{FF2B5EF4-FFF2-40B4-BE49-F238E27FC236}">
                <a16:creationId xmlns:a16="http://schemas.microsoft.com/office/drawing/2014/main" id="{486835CF-05CB-86CA-6E48-8A729D99F4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2D8556-AB2A-B4AA-E5C9-8299C3AB01B5}"/>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288446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4CC-40A1-466A-F350-8B1F9889F558}"/>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3" name="Footer Placeholder 2">
            <a:extLst>
              <a:ext uri="{FF2B5EF4-FFF2-40B4-BE49-F238E27FC236}">
                <a16:creationId xmlns:a16="http://schemas.microsoft.com/office/drawing/2014/main" id="{C5D4C5EE-A72B-9D5C-28A1-56DA44CD54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DA364-F6E7-4804-A0D2-FE0DCFFAA201}"/>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36382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C93A-29DA-8A6E-7882-C7A77E485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3034B-7849-0403-7AF9-5AC0C0267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277B78-F02C-A2B8-F4B6-6AC71BFF1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CC8A8-2FA8-D299-CB10-D6C108647F24}"/>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6" name="Footer Placeholder 5">
            <a:extLst>
              <a:ext uri="{FF2B5EF4-FFF2-40B4-BE49-F238E27FC236}">
                <a16:creationId xmlns:a16="http://schemas.microsoft.com/office/drawing/2014/main" id="{B10234FC-9C80-33CD-1330-57689972E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A4B3E-D676-A25D-0476-DFB66E26BFAB}"/>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350375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F67C-CBC2-C0E8-914F-70374C232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11649-E251-170A-7FD8-81AEDDC40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D34748-C69F-9DCC-0F79-895BE6D89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ACBB7-0BAD-17E4-D231-7AAAA438F7EA}"/>
              </a:ext>
            </a:extLst>
          </p:cNvPr>
          <p:cNvSpPr>
            <a:spLocks noGrp="1"/>
          </p:cNvSpPr>
          <p:nvPr>
            <p:ph type="dt" sz="half" idx="10"/>
          </p:nvPr>
        </p:nvSpPr>
        <p:spPr/>
        <p:txBody>
          <a:bodyPr/>
          <a:lstStyle/>
          <a:p>
            <a:fld id="{7FC70BE3-4E79-46BC-974A-4134AE607B9C}" type="datetimeFigureOut">
              <a:rPr lang="en-US" smtClean="0"/>
              <a:t>6/12/2024</a:t>
            </a:fld>
            <a:endParaRPr lang="en-US"/>
          </a:p>
        </p:txBody>
      </p:sp>
      <p:sp>
        <p:nvSpPr>
          <p:cNvPr id="6" name="Footer Placeholder 5">
            <a:extLst>
              <a:ext uri="{FF2B5EF4-FFF2-40B4-BE49-F238E27FC236}">
                <a16:creationId xmlns:a16="http://schemas.microsoft.com/office/drawing/2014/main" id="{C225EFFF-2AB7-D43E-E775-E5AE46646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B151F-3E95-1AAF-9707-B74DA132502B}"/>
              </a:ext>
            </a:extLst>
          </p:cNvPr>
          <p:cNvSpPr>
            <a:spLocks noGrp="1"/>
          </p:cNvSpPr>
          <p:nvPr>
            <p:ph type="sldNum" sz="quarter" idx="12"/>
          </p:nvPr>
        </p:nvSpPr>
        <p:spPr/>
        <p:txBody>
          <a:bodyPr/>
          <a:lstStyle/>
          <a:p>
            <a:fld id="{42A04369-37BF-4D09-90DC-A1DA18EF2C96}" type="slidenum">
              <a:rPr lang="en-US" smtClean="0"/>
              <a:t>‹#›</a:t>
            </a:fld>
            <a:endParaRPr lang="en-US"/>
          </a:p>
        </p:txBody>
      </p:sp>
    </p:spTree>
    <p:extLst>
      <p:ext uri="{BB962C8B-B14F-4D97-AF65-F5344CB8AC3E}">
        <p14:creationId xmlns:p14="http://schemas.microsoft.com/office/powerpoint/2010/main" val="372185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1C4F4-2C1C-E349-7E1E-345AFFE1B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75B91-2767-4280-EB4F-01A55CA06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67FB5-AD86-4CA0-5CD4-67C0D8A41F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C70BE3-4E79-46BC-974A-4134AE607B9C}" type="datetimeFigureOut">
              <a:rPr lang="en-US" smtClean="0"/>
              <a:t>6/12/2024</a:t>
            </a:fld>
            <a:endParaRPr lang="en-US"/>
          </a:p>
        </p:txBody>
      </p:sp>
      <p:sp>
        <p:nvSpPr>
          <p:cNvPr id="5" name="Footer Placeholder 4">
            <a:extLst>
              <a:ext uri="{FF2B5EF4-FFF2-40B4-BE49-F238E27FC236}">
                <a16:creationId xmlns:a16="http://schemas.microsoft.com/office/drawing/2014/main" id="{A4109F8F-7EED-DC3E-D05D-45BFD0BEE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9E5C05-E605-6FB6-C0D5-7CD7B26CF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A04369-37BF-4D09-90DC-A1DA18EF2C96}" type="slidenum">
              <a:rPr lang="en-US" smtClean="0"/>
              <a:t>‹#›</a:t>
            </a:fld>
            <a:endParaRPr lang="en-US"/>
          </a:p>
        </p:txBody>
      </p:sp>
    </p:spTree>
    <p:extLst>
      <p:ext uri="{BB962C8B-B14F-4D97-AF65-F5344CB8AC3E}">
        <p14:creationId xmlns:p14="http://schemas.microsoft.com/office/powerpoint/2010/main" val="214075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85B09-509B-0F3D-A6F2-06E9682E3DCD}"/>
              </a:ext>
            </a:extLst>
          </p:cNvPr>
          <p:cNvPicPr>
            <a:picLocks noChangeAspect="1"/>
          </p:cNvPicPr>
          <p:nvPr/>
        </p:nvPicPr>
        <p:blipFill>
          <a:blip r:embed="rId2"/>
          <a:stretch>
            <a:fillRect/>
          </a:stretch>
        </p:blipFill>
        <p:spPr>
          <a:xfrm>
            <a:off x="1841817" y="0"/>
            <a:ext cx="8508366" cy="6858000"/>
          </a:xfrm>
          <a:prstGeom prst="rect">
            <a:avLst/>
          </a:prstGeom>
        </p:spPr>
      </p:pic>
    </p:spTree>
    <p:extLst>
      <p:ext uri="{BB962C8B-B14F-4D97-AF65-F5344CB8AC3E}">
        <p14:creationId xmlns:p14="http://schemas.microsoft.com/office/powerpoint/2010/main" val="37642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F5269-EA66-A686-73BF-9547466FCA73}"/>
              </a:ext>
            </a:extLst>
          </p:cNvPr>
          <p:cNvPicPr>
            <a:picLocks noChangeAspect="1"/>
          </p:cNvPicPr>
          <p:nvPr/>
        </p:nvPicPr>
        <p:blipFill>
          <a:blip r:embed="rId2"/>
          <a:stretch>
            <a:fillRect/>
          </a:stretch>
        </p:blipFill>
        <p:spPr>
          <a:xfrm>
            <a:off x="3293235" y="0"/>
            <a:ext cx="8508366" cy="6858000"/>
          </a:xfrm>
          <a:prstGeom prst="rect">
            <a:avLst/>
          </a:prstGeom>
        </p:spPr>
      </p:pic>
      <p:cxnSp>
        <p:nvCxnSpPr>
          <p:cNvPr id="8" name="Straight Arrow Connector 7">
            <a:extLst>
              <a:ext uri="{FF2B5EF4-FFF2-40B4-BE49-F238E27FC236}">
                <a16:creationId xmlns:a16="http://schemas.microsoft.com/office/drawing/2014/main" id="{D3ACE833-098B-C851-D99F-21787F4F324D}"/>
              </a:ext>
            </a:extLst>
          </p:cNvPr>
          <p:cNvCxnSpPr>
            <a:cxnSpLocks/>
          </p:cNvCxnSpPr>
          <p:nvPr/>
        </p:nvCxnSpPr>
        <p:spPr>
          <a:xfrm>
            <a:off x="8571958" y="3078922"/>
            <a:ext cx="561303" cy="0"/>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9A00AE4-41CC-9F60-D316-49393C6DD022}"/>
              </a:ext>
            </a:extLst>
          </p:cNvPr>
          <p:cNvCxnSpPr>
            <a:cxnSpLocks/>
          </p:cNvCxnSpPr>
          <p:nvPr/>
        </p:nvCxnSpPr>
        <p:spPr>
          <a:xfrm flipV="1">
            <a:off x="9133261" y="2941983"/>
            <a:ext cx="463826" cy="136939"/>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51C2D26-4761-5C41-B43F-46EC0123AE60}"/>
              </a:ext>
            </a:extLst>
          </p:cNvPr>
          <p:cNvCxnSpPr>
            <a:cxnSpLocks/>
          </p:cNvCxnSpPr>
          <p:nvPr/>
        </p:nvCxnSpPr>
        <p:spPr>
          <a:xfrm flipV="1">
            <a:off x="9597087" y="2540000"/>
            <a:ext cx="0" cy="401983"/>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1B12673-7BC0-DD8A-6067-EF9EB3EF38D2}"/>
              </a:ext>
            </a:extLst>
          </p:cNvPr>
          <p:cNvCxnSpPr>
            <a:cxnSpLocks/>
          </p:cNvCxnSpPr>
          <p:nvPr/>
        </p:nvCxnSpPr>
        <p:spPr>
          <a:xfrm flipV="1">
            <a:off x="9597087" y="1740452"/>
            <a:ext cx="543339" cy="841513"/>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8AACC30-4AD7-D289-5D95-85DD7BC43A8B}"/>
              </a:ext>
            </a:extLst>
          </p:cNvPr>
          <p:cNvCxnSpPr>
            <a:cxnSpLocks/>
          </p:cNvCxnSpPr>
          <p:nvPr/>
        </p:nvCxnSpPr>
        <p:spPr>
          <a:xfrm flipV="1">
            <a:off x="10140426" y="1740452"/>
            <a:ext cx="733287" cy="37548"/>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C41757C-A3A4-E03E-61F9-12E02FE3F602}"/>
              </a:ext>
            </a:extLst>
          </p:cNvPr>
          <p:cNvCxnSpPr>
            <a:cxnSpLocks/>
          </p:cNvCxnSpPr>
          <p:nvPr/>
        </p:nvCxnSpPr>
        <p:spPr>
          <a:xfrm flipV="1">
            <a:off x="10873713" y="282713"/>
            <a:ext cx="0" cy="1457739"/>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E0CBACC-77D0-BCAA-6A69-406B8EC3C8F9}"/>
              </a:ext>
            </a:extLst>
          </p:cNvPr>
          <p:cNvCxnSpPr>
            <a:cxnSpLocks/>
          </p:cNvCxnSpPr>
          <p:nvPr/>
        </p:nvCxnSpPr>
        <p:spPr>
          <a:xfrm flipH="1">
            <a:off x="10299452" y="282713"/>
            <a:ext cx="574261" cy="0"/>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83F1CC4-E9B9-0FA9-76B1-185A247E9DAF}"/>
              </a:ext>
            </a:extLst>
          </p:cNvPr>
          <p:cNvSpPr/>
          <p:nvPr/>
        </p:nvSpPr>
        <p:spPr>
          <a:xfrm>
            <a:off x="9283454" y="101600"/>
            <a:ext cx="989493" cy="25620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RDOs</a:t>
            </a:r>
          </a:p>
        </p:txBody>
      </p:sp>
      <p:cxnSp>
        <p:nvCxnSpPr>
          <p:cNvPr id="30" name="Straight Arrow Connector 29">
            <a:extLst>
              <a:ext uri="{FF2B5EF4-FFF2-40B4-BE49-F238E27FC236}">
                <a16:creationId xmlns:a16="http://schemas.microsoft.com/office/drawing/2014/main" id="{90D26605-E7FE-C861-D06E-1635874AB74D}"/>
              </a:ext>
            </a:extLst>
          </p:cNvPr>
          <p:cNvCxnSpPr>
            <a:cxnSpLocks/>
          </p:cNvCxnSpPr>
          <p:nvPr/>
        </p:nvCxnSpPr>
        <p:spPr>
          <a:xfrm flipH="1" flipV="1">
            <a:off x="6624182" y="3010452"/>
            <a:ext cx="622852" cy="86139"/>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21E11A8-AAD5-E3C4-4AB5-6BE9330F20F5}"/>
              </a:ext>
            </a:extLst>
          </p:cNvPr>
          <p:cNvCxnSpPr>
            <a:cxnSpLocks/>
          </p:cNvCxnSpPr>
          <p:nvPr/>
        </p:nvCxnSpPr>
        <p:spPr>
          <a:xfrm flipH="1" flipV="1">
            <a:off x="6567860" y="2925417"/>
            <a:ext cx="76200" cy="85035"/>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C8D20BF-340F-7ACB-12D1-98316A14B6FA}"/>
              </a:ext>
            </a:extLst>
          </p:cNvPr>
          <p:cNvCxnSpPr>
            <a:cxnSpLocks/>
          </p:cNvCxnSpPr>
          <p:nvPr/>
        </p:nvCxnSpPr>
        <p:spPr>
          <a:xfrm flipH="1">
            <a:off x="4649608" y="2919896"/>
            <a:ext cx="1918252" cy="0"/>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93A3C9F5-3A1B-5F7F-3B93-B6E246871671}"/>
              </a:ext>
            </a:extLst>
          </p:cNvPr>
          <p:cNvCxnSpPr>
            <a:cxnSpLocks/>
          </p:cNvCxnSpPr>
          <p:nvPr/>
        </p:nvCxnSpPr>
        <p:spPr>
          <a:xfrm flipH="1" flipV="1">
            <a:off x="4649607" y="313635"/>
            <a:ext cx="1" cy="2611782"/>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8B8E07DD-C7E8-F2E7-83DD-EA817657B53A}"/>
              </a:ext>
            </a:extLst>
          </p:cNvPr>
          <p:cNvCxnSpPr>
            <a:cxnSpLocks/>
          </p:cNvCxnSpPr>
          <p:nvPr/>
        </p:nvCxnSpPr>
        <p:spPr>
          <a:xfrm>
            <a:off x="4649607" y="313635"/>
            <a:ext cx="397567" cy="0"/>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8431000C-C639-4007-4F28-70808C016887}"/>
              </a:ext>
            </a:extLst>
          </p:cNvPr>
          <p:cNvSpPr/>
          <p:nvPr/>
        </p:nvSpPr>
        <p:spPr>
          <a:xfrm>
            <a:off x="5109570" y="154608"/>
            <a:ext cx="989493" cy="25620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RDOs</a:t>
            </a:r>
          </a:p>
        </p:txBody>
      </p:sp>
      <p:sp>
        <p:nvSpPr>
          <p:cNvPr id="50" name="TextBox 49">
            <a:extLst>
              <a:ext uri="{FF2B5EF4-FFF2-40B4-BE49-F238E27FC236}">
                <a16:creationId xmlns:a16="http://schemas.microsoft.com/office/drawing/2014/main" id="{C8FBD959-8B5C-A609-0D73-B39118B7A1DC}"/>
              </a:ext>
            </a:extLst>
          </p:cNvPr>
          <p:cNvSpPr txBox="1"/>
          <p:nvPr/>
        </p:nvSpPr>
        <p:spPr>
          <a:xfrm>
            <a:off x="0" y="-7"/>
            <a:ext cx="3293233" cy="5078313"/>
          </a:xfrm>
          <a:prstGeom prst="rect">
            <a:avLst/>
          </a:prstGeom>
          <a:noFill/>
        </p:spPr>
        <p:txBody>
          <a:bodyPr wrap="square" rtlCol="0">
            <a:spAutoFit/>
          </a:bodyPr>
          <a:lstStyle/>
          <a:p>
            <a:r>
              <a:rPr lang="en-US" dirty="0"/>
              <a:t>Option 1- </a:t>
            </a:r>
          </a:p>
          <a:p>
            <a:endParaRPr lang="en-US" dirty="0"/>
          </a:p>
          <a:p>
            <a:r>
              <a:rPr lang="en-US" dirty="0"/>
              <a:t>RDOs are placed on the outside of the barrel for both the lepton and hadron sides.</a:t>
            </a:r>
          </a:p>
          <a:p>
            <a:endParaRPr lang="en-US" dirty="0"/>
          </a:p>
          <a:p>
            <a:r>
              <a:rPr lang="en-US" dirty="0"/>
              <a:t>Hadron would be 6.5m +10% for contingency, so ~7.2m </a:t>
            </a:r>
          </a:p>
          <a:p>
            <a:endParaRPr lang="en-US" dirty="0"/>
          </a:p>
          <a:p>
            <a:r>
              <a:rPr lang="en-US" dirty="0"/>
              <a:t>Lepton would be 6.8m +10% for contingency, so ~7.5m</a:t>
            </a:r>
          </a:p>
          <a:p>
            <a:endParaRPr lang="en-US" dirty="0"/>
          </a:p>
          <a:p>
            <a:r>
              <a:rPr lang="en-US" dirty="0"/>
              <a:t>For all the numbers I list the distances are from the Inner MPGDs since I believe they are the worst case. If we need RDOs for the inner Silicon we must add to 0.5m the numbers. </a:t>
            </a:r>
          </a:p>
        </p:txBody>
      </p:sp>
      <p:sp>
        <p:nvSpPr>
          <p:cNvPr id="51" name="Rectangle 50">
            <a:extLst>
              <a:ext uri="{FF2B5EF4-FFF2-40B4-BE49-F238E27FC236}">
                <a16:creationId xmlns:a16="http://schemas.microsoft.com/office/drawing/2014/main" id="{50D83601-7A02-E774-1453-F640763BBCE0}"/>
              </a:ext>
            </a:extLst>
          </p:cNvPr>
          <p:cNvSpPr/>
          <p:nvPr/>
        </p:nvSpPr>
        <p:spPr>
          <a:xfrm>
            <a:off x="4822322" y="2266498"/>
            <a:ext cx="1561144" cy="51238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~7.5m Silicon</a:t>
            </a:r>
            <a:br>
              <a:rPr lang="en-US" dirty="0"/>
            </a:br>
            <a:r>
              <a:rPr lang="en-US" dirty="0"/>
              <a:t>~7m MPGD</a:t>
            </a:r>
          </a:p>
        </p:txBody>
      </p:sp>
      <p:sp>
        <p:nvSpPr>
          <p:cNvPr id="52" name="Rectangle 51">
            <a:extLst>
              <a:ext uri="{FF2B5EF4-FFF2-40B4-BE49-F238E27FC236}">
                <a16:creationId xmlns:a16="http://schemas.microsoft.com/office/drawing/2014/main" id="{A77930C1-BD41-BF5D-0AA0-AE1E9791D9DC}"/>
              </a:ext>
            </a:extLst>
          </p:cNvPr>
          <p:cNvSpPr/>
          <p:nvPr/>
        </p:nvSpPr>
        <p:spPr>
          <a:xfrm>
            <a:off x="7952912" y="2266497"/>
            <a:ext cx="1561144" cy="51238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~7m Silicon</a:t>
            </a:r>
            <a:br>
              <a:rPr lang="en-US" dirty="0"/>
            </a:br>
            <a:r>
              <a:rPr lang="en-US" dirty="0"/>
              <a:t>~6.5m MPGD</a:t>
            </a:r>
          </a:p>
        </p:txBody>
      </p:sp>
    </p:spTree>
    <p:extLst>
      <p:ext uri="{BB962C8B-B14F-4D97-AF65-F5344CB8AC3E}">
        <p14:creationId xmlns:p14="http://schemas.microsoft.com/office/powerpoint/2010/main" val="391589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F5269-EA66-A686-73BF-9547466FCA73}"/>
              </a:ext>
            </a:extLst>
          </p:cNvPr>
          <p:cNvPicPr>
            <a:picLocks noChangeAspect="1"/>
          </p:cNvPicPr>
          <p:nvPr/>
        </p:nvPicPr>
        <p:blipFill>
          <a:blip r:embed="rId2"/>
          <a:stretch>
            <a:fillRect/>
          </a:stretch>
        </p:blipFill>
        <p:spPr>
          <a:xfrm>
            <a:off x="3293235" y="0"/>
            <a:ext cx="8508366" cy="6858000"/>
          </a:xfrm>
          <a:prstGeom prst="rect">
            <a:avLst/>
          </a:prstGeom>
        </p:spPr>
      </p:pic>
      <p:cxnSp>
        <p:nvCxnSpPr>
          <p:cNvPr id="8" name="Straight Arrow Connector 7">
            <a:extLst>
              <a:ext uri="{FF2B5EF4-FFF2-40B4-BE49-F238E27FC236}">
                <a16:creationId xmlns:a16="http://schemas.microsoft.com/office/drawing/2014/main" id="{D3ACE833-098B-C851-D99F-21787F4F324D}"/>
              </a:ext>
            </a:extLst>
          </p:cNvPr>
          <p:cNvCxnSpPr>
            <a:cxnSpLocks/>
          </p:cNvCxnSpPr>
          <p:nvPr/>
        </p:nvCxnSpPr>
        <p:spPr>
          <a:xfrm flipV="1">
            <a:off x="8524288" y="3078922"/>
            <a:ext cx="608973" cy="17669"/>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9A00AE4-41CC-9F60-D316-49393C6DD022}"/>
              </a:ext>
            </a:extLst>
          </p:cNvPr>
          <p:cNvCxnSpPr>
            <a:cxnSpLocks/>
          </p:cNvCxnSpPr>
          <p:nvPr/>
        </p:nvCxnSpPr>
        <p:spPr>
          <a:xfrm flipV="1">
            <a:off x="9133261" y="2941983"/>
            <a:ext cx="463826" cy="136939"/>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51C2D26-4761-5C41-B43F-46EC0123AE60}"/>
              </a:ext>
            </a:extLst>
          </p:cNvPr>
          <p:cNvCxnSpPr>
            <a:cxnSpLocks/>
          </p:cNvCxnSpPr>
          <p:nvPr/>
        </p:nvCxnSpPr>
        <p:spPr>
          <a:xfrm flipV="1">
            <a:off x="9597087" y="2540000"/>
            <a:ext cx="0" cy="401983"/>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1B12673-7BC0-DD8A-6067-EF9EB3EF38D2}"/>
              </a:ext>
            </a:extLst>
          </p:cNvPr>
          <p:cNvCxnSpPr>
            <a:cxnSpLocks/>
          </p:cNvCxnSpPr>
          <p:nvPr/>
        </p:nvCxnSpPr>
        <p:spPr>
          <a:xfrm flipH="1" flipV="1">
            <a:off x="9503693" y="2309835"/>
            <a:ext cx="93394" cy="272130"/>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83F1CC4-E9B9-0FA9-76B1-185A247E9DAF}"/>
              </a:ext>
            </a:extLst>
          </p:cNvPr>
          <p:cNvSpPr/>
          <p:nvPr/>
        </p:nvSpPr>
        <p:spPr>
          <a:xfrm>
            <a:off x="8567625" y="2214495"/>
            <a:ext cx="890596" cy="183739"/>
          </a:xfrm>
          <a:prstGeom prst="rect">
            <a:avLst/>
          </a:prstGeom>
          <a:solidFill>
            <a:schemeClr val="accent3"/>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RDOs</a:t>
            </a:r>
          </a:p>
        </p:txBody>
      </p:sp>
      <p:cxnSp>
        <p:nvCxnSpPr>
          <p:cNvPr id="30" name="Straight Arrow Connector 29">
            <a:extLst>
              <a:ext uri="{FF2B5EF4-FFF2-40B4-BE49-F238E27FC236}">
                <a16:creationId xmlns:a16="http://schemas.microsoft.com/office/drawing/2014/main" id="{90D26605-E7FE-C861-D06E-1635874AB74D}"/>
              </a:ext>
            </a:extLst>
          </p:cNvPr>
          <p:cNvCxnSpPr>
            <a:cxnSpLocks/>
          </p:cNvCxnSpPr>
          <p:nvPr/>
        </p:nvCxnSpPr>
        <p:spPr>
          <a:xfrm flipH="1" flipV="1">
            <a:off x="6624182" y="3010452"/>
            <a:ext cx="622852" cy="86139"/>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21E11A8-AAD5-E3C4-4AB5-6BE9330F20F5}"/>
              </a:ext>
            </a:extLst>
          </p:cNvPr>
          <p:cNvCxnSpPr>
            <a:cxnSpLocks/>
          </p:cNvCxnSpPr>
          <p:nvPr/>
        </p:nvCxnSpPr>
        <p:spPr>
          <a:xfrm flipH="1" flipV="1">
            <a:off x="6567860" y="2925417"/>
            <a:ext cx="76200" cy="85035"/>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C8D20BF-340F-7ACB-12D1-98316A14B6FA}"/>
              </a:ext>
            </a:extLst>
          </p:cNvPr>
          <p:cNvCxnSpPr>
            <a:cxnSpLocks/>
          </p:cNvCxnSpPr>
          <p:nvPr/>
        </p:nvCxnSpPr>
        <p:spPr>
          <a:xfrm flipH="1">
            <a:off x="4649608" y="2919896"/>
            <a:ext cx="1918252" cy="0"/>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93A3C9F5-3A1B-5F7F-3B93-B6E246871671}"/>
              </a:ext>
            </a:extLst>
          </p:cNvPr>
          <p:cNvCxnSpPr>
            <a:cxnSpLocks/>
          </p:cNvCxnSpPr>
          <p:nvPr/>
        </p:nvCxnSpPr>
        <p:spPr>
          <a:xfrm flipH="1" flipV="1">
            <a:off x="4649606" y="2581965"/>
            <a:ext cx="2" cy="343452"/>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8431000C-C639-4007-4F28-70808C016887}"/>
              </a:ext>
            </a:extLst>
          </p:cNvPr>
          <p:cNvSpPr/>
          <p:nvPr/>
        </p:nvSpPr>
        <p:spPr>
          <a:xfrm>
            <a:off x="4992359" y="2171161"/>
            <a:ext cx="829865" cy="227074"/>
          </a:xfrm>
          <a:prstGeom prst="rect">
            <a:avLst/>
          </a:prstGeom>
          <a:solidFill>
            <a:schemeClr val="accent3"/>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RDOs</a:t>
            </a:r>
          </a:p>
        </p:txBody>
      </p:sp>
      <p:sp>
        <p:nvSpPr>
          <p:cNvPr id="4" name="TextBox 3">
            <a:extLst>
              <a:ext uri="{FF2B5EF4-FFF2-40B4-BE49-F238E27FC236}">
                <a16:creationId xmlns:a16="http://schemas.microsoft.com/office/drawing/2014/main" id="{18789254-51D1-CEF3-23A6-DCABF963F5F6}"/>
              </a:ext>
            </a:extLst>
          </p:cNvPr>
          <p:cNvSpPr txBox="1"/>
          <p:nvPr/>
        </p:nvSpPr>
        <p:spPr>
          <a:xfrm>
            <a:off x="-634" y="3796"/>
            <a:ext cx="3293233" cy="5909310"/>
          </a:xfrm>
          <a:prstGeom prst="rect">
            <a:avLst/>
          </a:prstGeom>
          <a:noFill/>
        </p:spPr>
        <p:txBody>
          <a:bodyPr wrap="square" rtlCol="0">
            <a:spAutoFit/>
          </a:bodyPr>
          <a:lstStyle/>
          <a:p>
            <a:r>
              <a:rPr lang="en-US" dirty="0"/>
              <a:t>Option 2- </a:t>
            </a:r>
          </a:p>
          <a:p>
            <a:endParaRPr lang="en-US" dirty="0"/>
          </a:p>
          <a:p>
            <a:r>
              <a:rPr lang="en-US" dirty="0"/>
              <a:t>RDOs are placed on the outside of the barrel EMCAL for both the lepton and hadron sides. This option potentially creates issues for the Hadron side as getting  access to the RDOs may be difficult. Also routing of the cables in this area will be a nightmare. On the Lepton side we have much more space since we are not limited by the dRICH.</a:t>
            </a:r>
          </a:p>
          <a:p>
            <a:endParaRPr lang="en-US" dirty="0"/>
          </a:p>
          <a:p>
            <a:r>
              <a:rPr lang="en-US" dirty="0"/>
              <a:t>Hadron would be 2.4m +10% for contingency, so ~2.7m </a:t>
            </a:r>
          </a:p>
          <a:p>
            <a:endParaRPr lang="en-US" dirty="0"/>
          </a:p>
          <a:p>
            <a:r>
              <a:rPr lang="en-US" dirty="0"/>
              <a:t>Lepton would be 4.2m +10% for contingency, so ~4.6m</a:t>
            </a:r>
          </a:p>
          <a:p>
            <a:endParaRPr lang="en-US" dirty="0"/>
          </a:p>
        </p:txBody>
      </p:sp>
      <p:cxnSp>
        <p:nvCxnSpPr>
          <p:cNvPr id="9" name="Straight Arrow Connector 8">
            <a:extLst>
              <a:ext uri="{FF2B5EF4-FFF2-40B4-BE49-F238E27FC236}">
                <a16:creationId xmlns:a16="http://schemas.microsoft.com/office/drawing/2014/main" id="{29788EC1-37DF-C473-5311-D67A074BFEB4}"/>
              </a:ext>
            </a:extLst>
          </p:cNvPr>
          <p:cNvCxnSpPr>
            <a:cxnSpLocks/>
            <a:endCxn id="49" idx="1"/>
          </p:cNvCxnSpPr>
          <p:nvPr/>
        </p:nvCxnSpPr>
        <p:spPr>
          <a:xfrm flipV="1">
            <a:off x="4649606" y="2284698"/>
            <a:ext cx="342753" cy="297267"/>
          </a:xfrm>
          <a:prstGeom prst="straightConnector1">
            <a:avLst/>
          </a:prstGeom>
          <a:ln w="28575">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39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F5269-EA66-A686-73BF-9547466FCA73}"/>
              </a:ext>
            </a:extLst>
          </p:cNvPr>
          <p:cNvPicPr>
            <a:picLocks noChangeAspect="1"/>
          </p:cNvPicPr>
          <p:nvPr/>
        </p:nvPicPr>
        <p:blipFill>
          <a:blip r:embed="rId2"/>
          <a:stretch>
            <a:fillRect/>
          </a:stretch>
        </p:blipFill>
        <p:spPr>
          <a:xfrm>
            <a:off x="3293235" y="0"/>
            <a:ext cx="8508366" cy="6858000"/>
          </a:xfrm>
          <a:prstGeom prst="rect">
            <a:avLst/>
          </a:prstGeom>
        </p:spPr>
      </p:pic>
      <p:cxnSp>
        <p:nvCxnSpPr>
          <p:cNvPr id="8" name="Straight Arrow Connector 7">
            <a:extLst>
              <a:ext uri="{FF2B5EF4-FFF2-40B4-BE49-F238E27FC236}">
                <a16:creationId xmlns:a16="http://schemas.microsoft.com/office/drawing/2014/main" id="{D3ACE833-098B-C851-D99F-21787F4F324D}"/>
              </a:ext>
            </a:extLst>
          </p:cNvPr>
          <p:cNvCxnSpPr>
            <a:cxnSpLocks/>
          </p:cNvCxnSpPr>
          <p:nvPr/>
        </p:nvCxnSpPr>
        <p:spPr>
          <a:xfrm flipV="1">
            <a:off x="8567625" y="3078922"/>
            <a:ext cx="565636" cy="17669"/>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9A00AE4-41CC-9F60-D316-49393C6DD022}"/>
              </a:ext>
            </a:extLst>
          </p:cNvPr>
          <p:cNvCxnSpPr>
            <a:cxnSpLocks/>
          </p:cNvCxnSpPr>
          <p:nvPr/>
        </p:nvCxnSpPr>
        <p:spPr>
          <a:xfrm flipV="1">
            <a:off x="9133261" y="2941983"/>
            <a:ext cx="463826" cy="136939"/>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51C2D26-4761-5C41-B43F-46EC0123AE60}"/>
              </a:ext>
            </a:extLst>
          </p:cNvPr>
          <p:cNvCxnSpPr>
            <a:cxnSpLocks/>
          </p:cNvCxnSpPr>
          <p:nvPr/>
        </p:nvCxnSpPr>
        <p:spPr>
          <a:xfrm flipV="1">
            <a:off x="9597087" y="2540000"/>
            <a:ext cx="0" cy="401983"/>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1B12673-7BC0-DD8A-6067-EF9EB3EF38D2}"/>
              </a:ext>
            </a:extLst>
          </p:cNvPr>
          <p:cNvCxnSpPr>
            <a:cxnSpLocks/>
          </p:cNvCxnSpPr>
          <p:nvPr/>
        </p:nvCxnSpPr>
        <p:spPr>
          <a:xfrm flipH="1" flipV="1">
            <a:off x="9503693" y="2309835"/>
            <a:ext cx="93394" cy="272130"/>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83F1CC4-E9B9-0FA9-76B1-185A247E9DAF}"/>
              </a:ext>
            </a:extLst>
          </p:cNvPr>
          <p:cNvSpPr/>
          <p:nvPr/>
        </p:nvSpPr>
        <p:spPr>
          <a:xfrm>
            <a:off x="8567625" y="2214495"/>
            <a:ext cx="890596" cy="183739"/>
          </a:xfrm>
          <a:prstGeom prst="rect">
            <a:avLst/>
          </a:prstGeom>
          <a:solidFill>
            <a:srgbClr val="F5F15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RDOs</a:t>
            </a:r>
          </a:p>
        </p:txBody>
      </p:sp>
      <p:cxnSp>
        <p:nvCxnSpPr>
          <p:cNvPr id="30" name="Straight Arrow Connector 29">
            <a:extLst>
              <a:ext uri="{FF2B5EF4-FFF2-40B4-BE49-F238E27FC236}">
                <a16:creationId xmlns:a16="http://schemas.microsoft.com/office/drawing/2014/main" id="{90D26605-E7FE-C861-D06E-1635874AB74D}"/>
              </a:ext>
            </a:extLst>
          </p:cNvPr>
          <p:cNvCxnSpPr>
            <a:cxnSpLocks/>
          </p:cNvCxnSpPr>
          <p:nvPr/>
        </p:nvCxnSpPr>
        <p:spPr>
          <a:xfrm flipH="1" flipV="1">
            <a:off x="6624182" y="3010452"/>
            <a:ext cx="622852" cy="86139"/>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21E11A8-AAD5-E3C4-4AB5-6BE9330F20F5}"/>
              </a:ext>
            </a:extLst>
          </p:cNvPr>
          <p:cNvCxnSpPr>
            <a:cxnSpLocks/>
          </p:cNvCxnSpPr>
          <p:nvPr/>
        </p:nvCxnSpPr>
        <p:spPr>
          <a:xfrm flipH="1" flipV="1">
            <a:off x="6567860" y="2925417"/>
            <a:ext cx="76200" cy="85035"/>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C8D20BF-340F-7ACB-12D1-98316A14B6FA}"/>
              </a:ext>
            </a:extLst>
          </p:cNvPr>
          <p:cNvCxnSpPr>
            <a:cxnSpLocks/>
          </p:cNvCxnSpPr>
          <p:nvPr/>
        </p:nvCxnSpPr>
        <p:spPr>
          <a:xfrm flipH="1">
            <a:off x="5274051" y="2919896"/>
            <a:ext cx="1293809" cy="0"/>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8431000C-C639-4007-4F28-70808C016887}"/>
              </a:ext>
            </a:extLst>
          </p:cNvPr>
          <p:cNvSpPr/>
          <p:nvPr/>
        </p:nvSpPr>
        <p:spPr>
          <a:xfrm>
            <a:off x="4578694" y="3042222"/>
            <a:ext cx="774236" cy="281771"/>
          </a:xfrm>
          <a:prstGeom prst="rect">
            <a:avLst/>
          </a:prstGeom>
          <a:solidFill>
            <a:srgbClr val="F5F15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RDOs</a:t>
            </a:r>
          </a:p>
        </p:txBody>
      </p:sp>
      <p:cxnSp>
        <p:nvCxnSpPr>
          <p:cNvPr id="3" name="Straight Arrow Connector 2">
            <a:extLst>
              <a:ext uri="{FF2B5EF4-FFF2-40B4-BE49-F238E27FC236}">
                <a16:creationId xmlns:a16="http://schemas.microsoft.com/office/drawing/2014/main" id="{93B2A9F1-8C89-7A7E-6810-EFF04A28177E}"/>
              </a:ext>
            </a:extLst>
          </p:cNvPr>
          <p:cNvCxnSpPr>
            <a:cxnSpLocks/>
            <a:endCxn id="49" idx="0"/>
          </p:cNvCxnSpPr>
          <p:nvPr/>
        </p:nvCxnSpPr>
        <p:spPr>
          <a:xfrm flipH="1">
            <a:off x="4965812" y="2925417"/>
            <a:ext cx="308239" cy="116805"/>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A5A37B8-C160-2A15-5C6E-292D93A950F1}"/>
              </a:ext>
            </a:extLst>
          </p:cNvPr>
          <p:cNvSpPr txBox="1"/>
          <p:nvPr/>
        </p:nvSpPr>
        <p:spPr>
          <a:xfrm>
            <a:off x="0" y="-7"/>
            <a:ext cx="3293233" cy="5601533"/>
          </a:xfrm>
          <a:prstGeom prst="rect">
            <a:avLst/>
          </a:prstGeom>
          <a:noFill/>
        </p:spPr>
        <p:txBody>
          <a:bodyPr wrap="square" rtlCol="0">
            <a:spAutoFit/>
          </a:bodyPr>
          <a:lstStyle/>
          <a:p>
            <a:r>
              <a:rPr lang="en-US" dirty="0"/>
              <a:t>Option 3- </a:t>
            </a:r>
          </a:p>
          <a:p>
            <a:endParaRPr lang="en-US" dirty="0"/>
          </a:p>
          <a:p>
            <a:r>
              <a:rPr lang="en-US" sz="1400" dirty="0"/>
              <a:t>RDOs are placed on the outside of the barrel EMCAL for hadron side and inside the DIRC on the Lepton side. This option has the shortest distances, but I don’t think its possible. It has the same issues on the Hadron side but also additional issues on the lepton side. The EEEMCAL and pfRICH will be slid into and out of the detector here, so anytime we need to service them or another detector inside of them we’ll have to disconnect every RDO in this area and remove them. The cabling in this area would also be extremely messy.</a:t>
            </a:r>
          </a:p>
          <a:p>
            <a:endParaRPr lang="en-US" dirty="0"/>
          </a:p>
          <a:p>
            <a:r>
              <a:rPr lang="en-US" dirty="0"/>
              <a:t>Hadron would be 2.4m +10% for contingency, so ~2.7m </a:t>
            </a:r>
          </a:p>
          <a:p>
            <a:endParaRPr lang="en-US" dirty="0"/>
          </a:p>
          <a:p>
            <a:r>
              <a:rPr lang="en-US" dirty="0"/>
              <a:t>Lepton would be 2.5m +10% for contingency, so ~2.8m</a:t>
            </a:r>
          </a:p>
          <a:p>
            <a:endParaRPr lang="en-US" dirty="0"/>
          </a:p>
        </p:txBody>
      </p:sp>
    </p:spTree>
    <p:extLst>
      <p:ext uri="{BB962C8B-B14F-4D97-AF65-F5344CB8AC3E}">
        <p14:creationId xmlns:p14="http://schemas.microsoft.com/office/powerpoint/2010/main" val="126853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3" ma:contentTypeDescription="Create a new document." ma:contentTypeScope="" ma:versionID="b1f763346141224e70ffe4ffd6a0654c">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4e76d53ce74d0e8f061026689c1cc077"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Props1.xml><?xml version="1.0" encoding="utf-8"?>
<ds:datastoreItem xmlns:ds="http://schemas.openxmlformats.org/officeDocument/2006/customXml" ds:itemID="{E45AF8C0-35BB-4392-A5B6-CE478C4AB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9B468-C7B9-4550-8F68-1BB7972C4B36}">
  <ds:schemaRefs>
    <ds:schemaRef ds:uri="http://schemas.microsoft.com/sharepoint/v3/contenttype/forms"/>
  </ds:schemaRefs>
</ds:datastoreItem>
</file>

<file path=customXml/itemProps3.xml><?xml version="1.0" encoding="utf-8"?>
<ds:datastoreItem xmlns:ds="http://schemas.openxmlformats.org/officeDocument/2006/customXml" ds:itemID="{7D542A1C-F608-44F6-B531-535953DE1A68}">
  <ds:schemaRefs>
    <ds:schemaRef ds:uri="http://purl.org/dc/terms/"/>
    <ds:schemaRef ds:uri="http://www.w3.org/XML/1998/namespace"/>
    <ds:schemaRef ds:uri="http://schemas.microsoft.com/office/2006/metadata/properties"/>
    <ds:schemaRef ds:uri="dcff909e-542d-4672-8557-4ef8d9009d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426b74de-0581-4e94-90c0-1abf6215444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TotalTime>
  <Words>333</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Wimmer, Roland</dc:creator>
  <cp:lastModifiedBy>Fernando Barbosa</cp:lastModifiedBy>
  <cp:revision>2</cp:revision>
  <dcterms:created xsi:type="dcterms:W3CDTF">2024-05-28T13:32:31Z</dcterms:created>
  <dcterms:modified xsi:type="dcterms:W3CDTF">2024-06-12T12:48:44Z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