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4v" ContentType="video/unknown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256" r:id="rId2"/>
    <p:sldId id="420" r:id="rId3"/>
    <p:sldId id="469" r:id="rId4"/>
    <p:sldId id="425" r:id="rId5"/>
    <p:sldId id="423" r:id="rId6"/>
    <p:sldId id="473" r:id="rId7"/>
    <p:sldId id="460" r:id="rId8"/>
    <p:sldId id="426" r:id="rId9"/>
    <p:sldId id="428" r:id="rId10"/>
    <p:sldId id="269" r:id="rId11"/>
    <p:sldId id="470" r:id="rId12"/>
    <p:sldId id="323" r:id="rId13"/>
    <p:sldId id="280" r:id="rId14"/>
    <p:sldId id="324" r:id="rId15"/>
    <p:sldId id="257" r:id="rId16"/>
    <p:sldId id="325" r:id="rId17"/>
    <p:sldId id="258" r:id="rId18"/>
    <p:sldId id="260" r:id="rId19"/>
    <p:sldId id="282" r:id="rId20"/>
    <p:sldId id="283" r:id="rId21"/>
    <p:sldId id="312" r:id="rId22"/>
    <p:sldId id="284" r:id="rId23"/>
    <p:sldId id="261" r:id="rId24"/>
    <p:sldId id="320" r:id="rId25"/>
    <p:sldId id="288" r:id="rId26"/>
    <p:sldId id="290" r:id="rId27"/>
    <p:sldId id="267" r:id="rId28"/>
    <p:sldId id="263" r:id="rId29"/>
    <p:sldId id="331" r:id="rId30"/>
    <p:sldId id="327" r:id="rId31"/>
    <p:sldId id="328" r:id="rId32"/>
    <p:sldId id="329" r:id="rId33"/>
    <p:sldId id="330" r:id="rId34"/>
    <p:sldId id="326" r:id="rId35"/>
    <p:sldId id="332" r:id="rId36"/>
    <p:sldId id="309" r:id="rId37"/>
    <p:sldId id="311" r:id="rId38"/>
    <p:sldId id="313" r:id="rId39"/>
    <p:sldId id="289" r:id="rId40"/>
    <p:sldId id="427" r:id="rId41"/>
    <p:sldId id="291" r:id="rId42"/>
    <p:sldId id="259" r:id="rId43"/>
    <p:sldId id="292" r:id="rId44"/>
    <p:sldId id="293" r:id="rId45"/>
    <p:sldId id="294" r:id="rId46"/>
    <p:sldId id="295" r:id="rId47"/>
    <p:sldId id="298" r:id="rId48"/>
    <p:sldId id="316" r:id="rId49"/>
    <p:sldId id="300" r:id="rId50"/>
    <p:sldId id="318" r:id="rId51"/>
    <p:sldId id="299" r:id="rId52"/>
    <p:sldId id="301" r:id="rId53"/>
    <p:sldId id="302" r:id="rId54"/>
    <p:sldId id="321" r:id="rId55"/>
    <p:sldId id="296" r:id="rId56"/>
    <p:sldId id="315" r:id="rId57"/>
    <p:sldId id="303" r:id="rId58"/>
    <p:sldId id="322" r:id="rId59"/>
    <p:sldId id="305" r:id="rId60"/>
    <p:sldId id="306" r:id="rId61"/>
    <p:sldId id="317" r:id="rId62"/>
    <p:sldId id="314" r:id="rId63"/>
    <p:sldId id="277" r:id="rId64"/>
    <p:sldId id="279" r:id="rId6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6" autoAdjust="0"/>
    <p:restoredTop sz="91277" autoAdjust="0"/>
  </p:normalViewPr>
  <p:slideViewPr>
    <p:cSldViewPr snapToGrid="0" snapToObjects="1">
      <p:cViewPr varScale="1">
        <p:scale>
          <a:sx n="111" d="100"/>
          <a:sy n="111" d="100"/>
        </p:scale>
        <p:origin x="142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39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2" d="100"/>
        <a:sy n="8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BD8D47-DBCB-2043-9F8A-31FEE56A65F7}" type="datetimeFigureOut">
              <a:rPr lang="en-US" smtClean="0"/>
              <a:t>7/8/24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F06CC2-BD76-F148-AA23-65CC62B6B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215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10555-1984-8C4A-B33A-C8690B674A3E}" type="datetimeFigureOut">
              <a:rPr lang="en-US" smtClean="0"/>
              <a:t>7/8/24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8DEFAD-7CD2-FB4C-9826-BDBA67EBF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470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of the key detectors in STAR TPC since 200  HFT 2014-2016; intro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8DEFAD-7CD2-FB4C-9826-BDBA67EBFA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519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go through formatting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E38A7-1363-FA4E-8D7F-044D1D554BB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095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265d99cdd9_1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g1265d99cdd9_1_1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 quick reminder of the MVTX overall design - </a:t>
            </a:r>
            <a:endParaRPr dirty="0"/>
          </a:p>
        </p:txBody>
      </p:sp>
      <p:sp>
        <p:nvSpPr>
          <p:cNvPr id="187" name="Google Shape;187;g1265d99cdd9_1_1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14372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14C41-857D-4C4F-BF0E-D03B8D1C256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96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F342F-25F9-D141-B479-C6804B571C3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4587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references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DEFAD-7CD2-FB4C-9826-BDBA67EBFAF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801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Ko</a:t>
            </a:r>
            <a:r>
              <a:rPr lang="en-US" dirty="0"/>
              <a:t> PRC79(2009) 044905.</a:t>
            </a:r>
          </a:p>
          <a:p>
            <a:r>
              <a:rPr lang="en-US" dirty="0"/>
              <a:t>Greco</a:t>
            </a:r>
            <a:r>
              <a:rPr lang="en-US" baseline="0" dirty="0"/>
              <a:t> </a:t>
            </a:r>
            <a:r>
              <a:rPr lang="en-US" baseline="0" dirty="0" err="1"/>
              <a:t>Eur.Phys.JC</a:t>
            </a:r>
            <a:r>
              <a:rPr lang="en-US" baseline="0" dirty="0"/>
              <a:t>(2018) 78:348 </a:t>
            </a:r>
          </a:p>
          <a:p>
            <a:r>
              <a:rPr lang="en-US" baseline="0" dirty="0"/>
              <a:t>SHM PRC79(2009( 044905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DEFAD-7CD2-FB4C-9826-BDBA67EBFAF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902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781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C9062D87-B1B0-48A1-B8E7-D4B2C73FA5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846FDB2-DC28-4561-BCB1-87020452630F}" type="slidenum">
              <a:rPr lang="en-US" altLang="en-US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293CBC00-380D-480B-B8D9-6CE1FE56ED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E2FBDA1E-150C-4929-93DE-DCA45A0BBA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8DEFAD-7CD2-FB4C-9826-BDBA67EBFA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019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6B2E867D-A036-43E0-8809-00416C8660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25" y="354013"/>
            <a:ext cx="5251450" cy="3938587"/>
          </a:xfrm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C2F9ADFE-CD6D-4810-A6BE-4D53DC9AD0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416425"/>
            <a:ext cx="5486400" cy="4183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Arial" pitchFamily="34" charset="0"/>
                <a:ea typeface="ヒラギノ角ゴ Pro W3"/>
              </a:rPr>
              <a:t>SV</a:t>
            </a:r>
          </a:p>
          <a:p>
            <a:r>
              <a:rPr lang="en-US" dirty="0">
                <a:latin typeface="Arial" pitchFamily="34" charset="0"/>
                <a:ea typeface="ヒラギノ角ゴ Pro W3"/>
              </a:rPr>
              <a:t>Highlight detecting short lived particles – </a:t>
            </a:r>
          </a:p>
          <a:p>
            <a:r>
              <a:rPr lang="en-US" dirty="0">
                <a:latin typeface="Arial" pitchFamily="34" charset="0"/>
                <a:ea typeface="ヒラギノ角ゴ Pro W3"/>
              </a:rPr>
              <a:t>you have heard about the physics in previous talks</a:t>
            </a: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3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02756" indent="-270291" defTabSz="914485" eaLnBrk="0" hangingPunct="0">
              <a:defRPr sz="23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081164" indent="-216233" defTabSz="914485" eaLnBrk="0" hangingPunct="0">
              <a:defRPr sz="23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513629" indent="-216233" defTabSz="914485" eaLnBrk="0" hangingPunct="0">
              <a:defRPr sz="23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946095" indent="-216233" defTabSz="914485" eaLnBrk="0" hangingPunct="0">
              <a:defRPr sz="23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fld id="{B93F0FA8-A8EC-4B8F-A7D1-2D1E92B4FE11}" type="slidenum">
              <a:rPr lang="en-US" sz="1200">
                <a:solidFill>
                  <a:prstClr val="black"/>
                </a:solidFill>
              </a:rPr>
              <a:pPr/>
              <a:t>13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to scale 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8DEFAD-7CD2-FB4C-9826-BDBA67EBFAF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7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Of course bot d0 and d0-bar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DEFAD-7CD2-FB4C-9826-BDBA67EBFAF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493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2/13/2019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095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2/13/2019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32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2/13/2019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91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2/13/2019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59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2/13/2019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04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2/13/2019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01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2/13/2019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16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2/13/2019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56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2/13/2019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129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2/13/2019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658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2/13/2019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15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2/13/2019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HFT LANL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C8F0F-A443-AB43-BE7E-574229CEE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620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wmf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6.png"/><Relationship Id="rId7" Type="http://schemas.openxmlformats.org/officeDocument/2006/relationships/image" Target="../media/image8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0.wmf"/><Relationship Id="rId5" Type="http://schemas.openxmlformats.org/officeDocument/2006/relationships/image" Target="../media/image7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9.w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g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STAR</a:t>
            </a:r>
            <a:br>
              <a:rPr lang="en-US" dirty="0"/>
            </a:br>
            <a:r>
              <a:rPr lang="en-US" dirty="0"/>
              <a:t>Time projection Chamber</a:t>
            </a:r>
            <a:br>
              <a:rPr lang="en-US" dirty="0"/>
            </a:br>
            <a:r>
              <a:rPr lang="en-US" dirty="0"/>
              <a:t>and</a:t>
            </a:r>
            <a:br>
              <a:rPr lang="en-US" dirty="0"/>
            </a:br>
            <a:r>
              <a:rPr lang="en-US" dirty="0"/>
              <a:t>Heavy Flavor Tracker (HFT)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Flemming Videbæk</a:t>
            </a:r>
          </a:p>
          <a:p>
            <a:r>
              <a:rPr lang="en-US" dirty="0"/>
              <a:t>Brookhaven National Lab</a:t>
            </a:r>
          </a:p>
        </p:txBody>
      </p:sp>
    </p:spTree>
    <p:extLst>
      <p:ext uri="{BB962C8B-B14F-4D97-AF65-F5344CB8AC3E}">
        <p14:creationId xmlns:p14="http://schemas.microsoft.com/office/powerpoint/2010/main" val="3960889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Electronics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29208"/>
            <a:ext cx="5562600" cy="1540019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Doubling #channels per FEE card. 2 SAMPA per FEE</a:t>
            </a:r>
          </a:p>
          <a:p>
            <a:r>
              <a:rPr lang="en-US" sz="2400" dirty="0"/>
              <a:t> 55 FEEs per inner sector</a:t>
            </a:r>
          </a:p>
          <a:p>
            <a:r>
              <a:rPr lang="en-US" sz="2400" dirty="0"/>
              <a:t>16 FEEs per RD0</a:t>
            </a:r>
          </a:p>
          <a:p>
            <a:r>
              <a:rPr lang="en-US" sz="2400" dirty="0"/>
              <a:t>4 RDOs per inner sector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STAR reginal meeting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1D7E-D61B-9943-9C60-2D033AE91C9D}" type="slidenum">
              <a:rPr lang="en-US" smtClean="0"/>
              <a:t>10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591495" y="3159870"/>
            <a:ext cx="3065563" cy="369332"/>
          </a:xfrm>
          <a:prstGeom prst="rect">
            <a:avLst/>
          </a:prstGeom>
          <a:solidFill>
            <a:srgbClr val="FFF0C2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Pre-production RDO-- installed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36914" y="3079323"/>
            <a:ext cx="562474" cy="369332"/>
          </a:xfrm>
          <a:prstGeom prst="rect">
            <a:avLst/>
          </a:prstGeom>
          <a:solidFill>
            <a:srgbClr val="FFF0C2"/>
          </a:solidFill>
          <a:ln w="952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iFFE</a:t>
            </a:r>
            <a:endParaRPr lang="en-US" dirty="0"/>
          </a:p>
        </p:txBody>
      </p:sp>
      <p:pic>
        <p:nvPicPr>
          <p:cNvPr id="13" name="Shape 18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12189" y="3649266"/>
            <a:ext cx="4160774" cy="2438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54000" y="3550774"/>
            <a:ext cx="3247098" cy="1826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1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7635" y="1229208"/>
            <a:ext cx="2955258" cy="166232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hape 189"/>
          <p:cNvSpPr txBox="1"/>
          <p:nvPr/>
        </p:nvSpPr>
        <p:spPr>
          <a:xfrm>
            <a:off x="7492224" y="3056278"/>
            <a:ext cx="1082700" cy="783019"/>
          </a:xfrm>
          <a:prstGeom prst="rect">
            <a:avLst/>
          </a:prstGeom>
          <a:solidFill>
            <a:srgbClr val="FDEADA"/>
          </a:solidFill>
          <a:ln>
            <a:solidFill>
              <a:srgbClr val="4F81BD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</a:t>
            </a:r>
            <a:r>
              <a:rPr lang="en-US" dirty="0" err="1"/>
              <a:t>eadout</a:t>
            </a:r>
            <a:r>
              <a:rPr lang="en-US" dirty="0"/>
              <a:t> </a:t>
            </a:r>
            <a:r>
              <a:rPr lang="en" dirty="0"/>
              <a:t>B</a:t>
            </a:r>
            <a:r>
              <a:rPr lang="en-US" dirty="0" err="1"/>
              <a:t>oard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9575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3ED54C81-2DA8-44B6-B2E1-4207D93655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B0AC00"/>
                </a:solidFill>
              </a:rPr>
              <a:t>Au on Au Event at CM Energy ~ 130 GeV*A</a:t>
            </a:r>
          </a:p>
        </p:txBody>
      </p:sp>
      <p:sp>
        <p:nvSpPr>
          <p:cNvPr id="41987" name="Text Box 3">
            <a:extLst>
              <a:ext uri="{FF2B5EF4-FFF2-40B4-BE49-F238E27FC236}">
                <a16:creationId xmlns:a16="http://schemas.microsoft.com/office/drawing/2014/main" id="{1B636AA1-660A-48B1-A1BF-66D9B0963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1943100"/>
            <a:ext cx="2228850" cy="81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600" b="1">
                <a:solidFill>
                  <a:srgbClr val="0033CC"/>
                </a:solidFill>
                <a:latin typeface="Helvetica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600" b="1">
                <a:solidFill>
                  <a:srgbClr val="008000"/>
                </a:solidFill>
                <a:latin typeface="Helvetica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Font typeface="Helvetica" panose="020B0604020202020204" pitchFamily="34" charset="0"/>
              <a:buChar char="–"/>
              <a:defRPr sz="14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1350" b="0" dirty="0">
                <a:solidFill>
                  <a:schemeClr val="accent2"/>
                </a:solidFill>
              </a:rPr>
              <a:t>Data Taken June 25, 2000.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SzTx/>
              <a:buFontTx/>
              <a:buNone/>
            </a:pPr>
            <a:endParaRPr lang="en-US" altLang="en-US" sz="1350" dirty="0"/>
          </a:p>
        </p:txBody>
      </p:sp>
      <p:pic>
        <p:nvPicPr>
          <p:cNvPr id="41988" name="Picture 4" descr="screenshot_06252k_front_r1177002_t25_ev9">
            <a:extLst>
              <a:ext uri="{FF2B5EF4-FFF2-40B4-BE49-F238E27FC236}">
                <a16:creationId xmlns:a16="http://schemas.microsoft.com/office/drawing/2014/main" id="{1C93AF94-32FB-4FC4-B61E-F891EE802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8" r="10847"/>
          <a:stretch>
            <a:fillRect/>
          </a:stretch>
        </p:blipFill>
        <p:spPr bwMode="auto">
          <a:xfrm>
            <a:off x="1543050" y="1701403"/>
            <a:ext cx="2686050" cy="2641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screenshot_06252k_side_r1177002_t25_ev9">
            <a:extLst>
              <a:ext uri="{FF2B5EF4-FFF2-40B4-BE49-F238E27FC236}">
                <a16:creationId xmlns:a16="http://schemas.microsoft.com/office/drawing/2014/main" id="{7804A006-B9B3-466E-8254-7BDFA35CF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" r="3152" b="1961"/>
          <a:stretch>
            <a:fillRect/>
          </a:stretch>
        </p:blipFill>
        <p:spPr bwMode="auto">
          <a:xfrm>
            <a:off x="4686300" y="2571751"/>
            <a:ext cx="3771900" cy="304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7CCEE-7BD0-894C-CC25-814709110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Physics Goal</a:t>
            </a:r>
            <a:br>
              <a:rPr lang="en-US" dirty="0"/>
            </a:br>
            <a:r>
              <a:rPr lang="en-US" dirty="0"/>
              <a:t>Heavy Flavor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06BCC-5426-1F48-6EA6-B0E80F806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863340" cy="4525963"/>
          </a:xfrm>
        </p:spPr>
        <p:txBody>
          <a:bodyPr/>
          <a:lstStyle/>
          <a:p>
            <a:r>
              <a:rPr lang="en-US" dirty="0"/>
              <a:t>Heavy quarks at RHIC </a:t>
            </a:r>
          </a:p>
          <a:p>
            <a:r>
              <a:rPr lang="en-US" sz="2000" dirty="0"/>
              <a:t>Charm M~1280 MeV </a:t>
            </a:r>
          </a:p>
          <a:p>
            <a:r>
              <a:rPr lang="en-US" sz="2000" dirty="0"/>
              <a:t>Bottom/beauty M~ 4180MeV</a:t>
            </a:r>
          </a:p>
          <a:p>
            <a:endParaRPr lang="en-US" sz="2000" dirty="0"/>
          </a:p>
          <a:p>
            <a:r>
              <a:rPr lang="en-US" sz="2000" dirty="0"/>
              <a:t>Heavy quarks usually created in pairs </a:t>
            </a:r>
            <a:r>
              <a:rPr lang="en-US" sz="2000" dirty="0" err="1"/>
              <a:t>c,c</a:t>
            </a:r>
            <a:r>
              <a:rPr lang="en-US" sz="2000" dirty="0"/>
              <a:t>-bar </a:t>
            </a:r>
            <a:r>
              <a:rPr lang="en-US" sz="2000" dirty="0" err="1"/>
              <a:t>b,b</a:t>
            </a:r>
            <a:r>
              <a:rPr lang="en-US" sz="2000" dirty="0"/>
              <a:t>-bar</a:t>
            </a:r>
          </a:p>
          <a:p>
            <a:r>
              <a:rPr lang="en-US" sz="2000" dirty="0"/>
              <a:t>Forms mesons, baryons that decays rather quickly with few mm.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6DA7E8-6E5B-9FF9-9BED-3C04EDEE6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76D9FB-FAE1-33C8-D112-2B5E56CB4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7AF43E-C9D2-1E01-DDBA-E68C10252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540" y="1600200"/>
            <a:ext cx="4404360" cy="41988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BDC4E6-1DCD-2C13-64B0-4D16B6410899}"/>
              </a:ext>
            </a:extLst>
          </p:cNvPr>
          <p:cNvSpPr/>
          <p:nvPr/>
        </p:nvSpPr>
        <p:spPr>
          <a:xfrm>
            <a:off x="5417820" y="2788920"/>
            <a:ext cx="4572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2F9BAB-A812-B1EC-B317-76D21881598E}"/>
              </a:ext>
            </a:extLst>
          </p:cNvPr>
          <p:cNvSpPr/>
          <p:nvPr/>
        </p:nvSpPr>
        <p:spPr>
          <a:xfrm>
            <a:off x="5440680" y="2093912"/>
            <a:ext cx="792480" cy="6743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7AE2CF-B097-B5A2-B931-9A2B7D24553E}"/>
              </a:ext>
            </a:extLst>
          </p:cNvPr>
          <p:cNvSpPr/>
          <p:nvPr/>
        </p:nvSpPr>
        <p:spPr>
          <a:xfrm>
            <a:off x="6252210" y="2835707"/>
            <a:ext cx="792480" cy="6743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47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gcontin\Documents\STAR\Image\STAR_V19_MT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2" t="11745" r="3028" b="15760"/>
          <a:stretch/>
        </p:blipFill>
        <p:spPr bwMode="auto">
          <a:xfrm>
            <a:off x="76200" y="1792069"/>
            <a:ext cx="5638800" cy="357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ft_prop_title_p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8" t="31663" r="26921" b="18740"/>
          <a:stretch/>
        </p:blipFill>
        <p:spPr bwMode="auto">
          <a:xfrm>
            <a:off x="5791200" y="1792069"/>
            <a:ext cx="3276600" cy="3034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762000"/>
          </a:xfrm>
        </p:spPr>
        <p:txBody>
          <a:bodyPr/>
          <a:lstStyle/>
          <a:p>
            <a:pPr algn="ctr"/>
            <a:r>
              <a:rPr lang="en-US" dirty="0"/>
              <a:t>STAR HFT Physics Motivation</a:t>
            </a: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609600" y="990600"/>
            <a:ext cx="822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Extend the measurement capabilities in the </a:t>
            </a:r>
            <a:r>
              <a:rPr lang="en-US" i="1" dirty="0">
                <a:solidFill>
                  <a:prstClr val="black"/>
                </a:solidFill>
              </a:rPr>
              <a:t>heavy flavor </a:t>
            </a:r>
            <a:r>
              <a:rPr lang="en-US" dirty="0">
                <a:solidFill>
                  <a:prstClr val="black"/>
                </a:solidFill>
              </a:rPr>
              <a:t>domain,  good probe to QGP: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rgbClr val="464653"/>
                </a:solidFill>
              </a:rPr>
              <a:t>Direct topological reconstruction of charm hadrons (small c</a:t>
            </a:r>
            <a:r>
              <a:rPr lang="en-US" sz="1700" dirty="0">
                <a:solidFill>
                  <a:srgbClr val="464653"/>
                </a:solidFill>
                <a:latin typeface="Symbol" pitchFamily="18" charset="2"/>
                <a:sym typeface="Symbol" pitchFamily="18" charset="2"/>
              </a:rPr>
              <a:t></a:t>
            </a:r>
            <a:r>
              <a:rPr lang="en-US" dirty="0">
                <a:solidFill>
                  <a:srgbClr val="464653"/>
                </a:solidFill>
                <a:latin typeface="Symbol" pitchFamily="18" charset="2"/>
                <a:sym typeface="Symbol" pitchFamily="18" charset="2"/>
              </a:rPr>
              <a:t> </a:t>
            </a:r>
            <a:r>
              <a:rPr lang="en-US" dirty="0">
                <a:solidFill>
                  <a:srgbClr val="464653"/>
                </a:solidFill>
                <a:sym typeface="Symbol" pitchFamily="18" charset="2"/>
              </a:rPr>
              <a:t>decays</a:t>
            </a:r>
            <a:r>
              <a:rPr lang="en-US" dirty="0">
                <a:solidFill>
                  <a:srgbClr val="464653"/>
                </a:solidFill>
              </a:rPr>
              <a:t>, e.g. </a:t>
            </a:r>
            <a:r>
              <a:rPr lang="en-US" i="1" dirty="0">
                <a:solidFill>
                  <a:srgbClr val="464653"/>
                </a:solidFill>
              </a:rPr>
              <a:t>D</a:t>
            </a:r>
            <a:r>
              <a:rPr lang="en-US" i="1" baseline="30000" dirty="0">
                <a:solidFill>
                  <a:srgbClr val="464653"/>
                </a:solidFill>
              </a:rPr>
              <a:t>0</a:t>
            </a:r>
            <a:r>
              <a:rPr lang="en-US" dirty="0">
                <a:solidFill>
                  <a:srgbClr val="464653"/>
                </a:solidFill>
              </a:rPr>
              <a:t> </a:t>
            </a:r>
            <a:r>
              <a:rPr lang="en-US" dirty="0">
                <a:solidFill>
                  <a:srgbClr val="464653"/>
                </a:solidFill>
                <a:sym typeface="Symbol" pitchFamily="18" charset="2"/>
              </a:rPr>
              <a:t></a:t>
            </a:r>
            <a:r>
              <a:rPr lang="en-US" dirty="0">
                <a:solidFill>
                  <a:srgbClr val="464653"/>
                </a:solidFill>
              </a:rPr>
              <a:t> </a:t>
            </a:r>
            <a:r>
              <a:rPr lang="en-US" i="1" dirty="0">
                <a:solidFill>
                  <a:srgbClr val="464653"/>
                </a:solidFill>
              </a:rPr>
              <a:t>K </a:t>
            </a:r>
            <a:r>
              <a:rPr lang="en-US" i="1" dirty="0">
                <a:solidFill>
                  <a:srgbClr val="464653"/>
                </a:solidFill>
                <a:sym typeface="Symbol" pitchFamily="18" charset="2"/>
              </a:rPr>
              <a:t></a:t>
            </a:r>
            <a:r>
              <a:rPr lang="en-US" dirty="0">
                <a:solidFill>
                  <a:srgbClr val="464653"/>
                </a:solidFill>
                <a:sym typeface="Symbol" pitchFamily="18" charset="2"/>
              </a:rPr>
              <a:t>)</a:t>
            </a:r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22534" name="Text Box 13"/>
          <p:cNvSpPr txBox="1">
            <a:spLocks noChangeArrowheads="1"/>
          </p:cNvSpPr>
          <p:nvPr/>
        </p:nvSpPr>
        <p:spPr bwMode="auto">
          <a:xfrm>
            <a:off x="5638800" y="4596825"/>
            <a:ext cx="3581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464653">
                    <a:lumMod val="75000"/>
                  </a:srgbClr>
                </a:solidFill>
                <a:latin typeface="Gill Sans MT"/>
                <a:ea typeface="+mn-ea"/>
                <a:cs typeface="+mn-cs"/>
              </a:rPr>
              <a:t>Method: Resolve displaced vertices (~120 </a:t>
            </a:r>
            <a:r>
              <a:rPr lang="en-US" sz="1600" dirty="0">
                <a:solidFill>
                  <a:srgbClr val="464653">
                    <a:lumMod val="75000"/>
                  </a:srgbClr>
                </a:solidFill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lang="en-US" sz="1600" dirty="0">
                <a:solidFill>
                  <a:srgbClr val="464653">
                    <a:lumMod val="75000"/>
                  </a:srgbClr>
                </a:solidFill>
                <a:latin typeface="Gill Sans MT"/>
                <a:ea typeface="+mn-ea"/>
                <a:cs typeface="+mn-cs"/>
              </a:rPr>
              <a:t>m)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9860" b="3198"/>
          <a:stretch/>
        </p:blipFill>
        <p:spPr bwMode="auto">
          <a:xfrm>
            <a:off x="2667000" y="3238210"/>
            <a:ext cx="333865" cy="26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>
            <a:endCxn id="1027" idx="1"/>
          </p:cNvCxnSpPr>
          <p:nvPr/>
        </p:nvCxnSpPr>
        <p:spPr>
          <a:xfrm flipV="1">
            <a:off x="1524000" y="3371705"/>
            <a:ext cx="1143000" cy="951615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1027" idx="3"/>
          </p:cNvCxnSpPr>
          <p:nvPr/>
        </p:nvCxnSpPr>
        <p:spPr>
          <a:xfrm flipH="1" flipV="1">
            <a:off x="3000865" y="3371705"/>
            <a:ext cx="1343412" cy="951615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323320"/>
            <a:ext cx="2820277" cy="1867154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29363" y="1871699"/>
            <a:ext cx="2019911" cy="3048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The STAR detector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33400" y="5867400"/>
            <a:ext cx="9144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HFT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572000" y="1871699"/>
            <a:ext cx="1066800" cy="3048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@ RHIC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HFT LANL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4724-FC50-4D34-913C-2506608B7A09}" type="slidenum">
              <a:rPr lang="en-US" smtClean="0"/>
              <a:t>13</a:t>
            </a:fld>
            <a:endParaRPr lang="en-US" dirty="0"/>
          </a:p>
        </p:txBody>
      </p:sp>
      <p:sp>
        <p:nvSpPr>
          <p:cNvPr id="18" name="Content Placeholder 5"/>
          <p:cNvSpPr txBox="1">
            <a:spLocks/>
          </p:cNvSpPr>
          <p:nvPr/>
        </p:nvSpPr>
        <p:spPr>
          <a:xfrm>
            <a:off x="5709062" y="5486400"/>
            <a:ext cx="3512288" cy="76200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prstClr val="black"/>
                </a:solidFill>
              </a:rPr>
              <a:t>200 GeV </a:t>
            </a:r>
            <a:r>
              <a:rPr lang="en-US" sz="1800" dirty="0" err="1">
                <a:solidFill>
                  <a:prstClr val="black"/>
                </a:solidFill>
              </a:rPr>
              <a:t>Au+Au</a:t>
            </a:r>
            <a:r>
              <a:rPr lang="en-US" sz="1800" dirty="0">
                <a:solidFill>
                  <a:prstClr val="black"/>
                </a:solidFill>
              </a:rPr>
              <a:t> collisions @ RHIC</a:t>
            </a:r>
          </a:p>
          <a:p>
            <a:pPr marL="0" indent="-137160" algn="ctr"/>
            <a:r>
              <a:rPr lang="en-US" sz="1600" i="1" dirty="0" err="1">
                <a:solidFill>
                  <a:prstClr val="black"/>
                </a:solidFill>
              </a:rPr>
              <a:t>dN</a:t>
            </a:r>
            <a:r>
              <a:rPr lang="en-US" sz="1600" i="1" baseline="-25000" dirty="0" err="1">
                <a:solidFill>
                  <a:prstClr val="black"/>
                </a:solidFill>
              </a:rPr>
              <a:t>ch</a:t>
            </a:r>
            <a:r>
              <a:rPr lang="en-US" sz="1600" i="1" dirty="0">
                <a:solidFill>
                  <a:prstClr val="black"/>
                </a:solidFill>
              </a:rPr>
              <a:t>/d</a:t>
            </a:r>
            <a:r>
              <a:rPr lang="en-US" sz="1600" i="1" dirty="0">
                <a:solidFill>
                  <a:prstClr val="black"/>
                </a:solidFill>
                <a:sym typeface="Symbol"/>
              </a:rPr>
              <a:t></a:t>
            </a:r>
            <a:r>
              <a:rPr lang="en-US" sz="1600" dirty="0">
                <a:solidFill>
                  <a:prstClr val="black"/>
                </a:solidFill>
                <a:sym typeface="Symbol"/>
              </a:rPr>
              <a:t> ~ </a:t>
            </a:r>
            <a:r>
              <a:rPr lang="en-US" sz="1600" dirty="0">
                <a:solidFill>
                  <a:prstClr val="black"/>
                </a:solidFill>
              </a:rPr>
              <a:t>700 in central events</a:t>
            </a:r>
          </a:p>
          <a:p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058659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21C31-FC8B-B719-D5CA-5FB432CB1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measurements done?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38A6D-D937-CCD9-9176-0815F92CE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940" y="1406209"/>
            <a:ext cx="3749040" cy="289147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1600" dirty="0"/>
              <a:t>Measure points on the tracks</a:t>
            </a:r>
          </a:p>
          <a:p>
            <a:r>
              <a:rPr lang="en-US" sz="1600" dirty="0"/>
              <a:t>Determine momentum by fitting to a circle (helix)</a:t>
            </a:r>
          </a:p>
          <a:p>
            <a:r>
              <a:rPr lang="en-US" sz="1600" dirty="0"/>
              <a:t>Project to primary vertex,</a:t>
            </a:r>
          </a:p>
          <a:p>
            <a:r>
              <a:rPr lang="en-US" sz="1600" dirty="0"/>
              <a:t>Determine decay point and angles.</a:t>
            </a:r>
          </a:p>
          <a:p>
            <a:endParaRPr lang="en-US" sz="1600" dirty="0"/>
          </a:p>
          <a:p>
            <a:r>
              <a:rPr lang="en-US" sz="1600" dirty="0"/>
              <a:t>From the momenta and masses of decay products calculate mass of decaying meson</a:t>
            </a:r>
          </a:p>
          <a:p>
            <a:endParaRPr lang="en-US" sz="1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70F8DB-3AFC-7E39-12B1-F25E77882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8F00AE-2FFC-B391-88B7-669B566F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4" descr="hft_prop_title_page">
            <a:extLst>
              <a:ext uri="{FF2B5EF4-FFF2-40B4-BE49-F238E27FC236}">
                <a16:creationId xmlns:a16="http://schemas.microsoft.com/office/drawing/2014/main" id="{40365648-371C-6883-CC07-CBD9FD1B74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8" t="31663" r="26921" b="18740"/>
          <a:stretch/>
        </p:blipFill>
        <p:spPr bwMode="auto">
          <a:xfrm>
            <a:off x="4030980" y="1511162"/>
            <a:ext cx="4141470" cy="383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CEF66BC-2C96-CD52-6E05-C7869430E37B}"/>
              </a:ext>
            </a:extLst>
          </p:cNvPr>
          <p:cNvSpPr/>
          <p:nvPr/>
        </p:nvSpPr>
        <p:spPr>
          <a:xfrm flipV="1">
            <a:off x="6019800" y="2537460"/>
            <a:ext cx="144780" cy="1028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885750E-E672-0EEA-E2D0-577215AC5031}"/>
              </a:ext>
            </a:extLst>
          </p:cNvPr>
          <p:cNvSpPr/>
          <p:nvPr/>
        </p:nvSpPr>
        <p:spPr>
          <a:xfrm flipV="1">
            <a:off x="5875020" y="2319497"/>
            <a:ext cx="144780" cy="1028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D750502-1112-EF57-591C-304DF1E1C37A}"/>
              </a:ext>
            </a:extLst>
          </p:cNvPr>
          <p:cNvSpPr/>
          <p:nvPr/>
        </p:nvSpPr>
        <p:spPr>
          <a:xfrm flipV="1">
            <a:off x="5497830" y="1909059"/>
            <a:ext cx="14478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FCF0BF7-8E9B-C849-80B5-A8CA38C4DB7C}"/>
              </a:ext>
            </a:extLst>
          </p:cNvPr>
          <p:cNvSpPr/>
          <p:nvPr/>
        </p:nvSpPr>
        <p:spPr>
          <a:xfrm flipV="1">
            <a:off x="5154930" y="1806189"/>
            <a:ext cx="144780" cy="1028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67F50818-C622-0191-8826-7704B8560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" y="4297681"/>
            <a:ext cx="3429000" cy="233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725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7" name="Rectangle 29"/>
          <p:cNvSpPr>
            <a:spLocks noGrp="1" noRot="1" noChangeArrowheads="1"/>
          </p:cNvSpPr>
          <p:nvPr>
            <p:ph type="title"/>
          </p:nvPr>
        </p:nvSpPr>
        <p:spPr>
          <a:xfrm>
            <a:off x="510381" y="100272"/>
            <a:ext cx="7075505" cy="548640"/>
          </a:xfrm>
        </p:spPr>
        <p:txBody>
          <a:bodyPr>
            <a:noAutofit/>
          </a:bodyPr>
          <a:lstStyle/>
          <a:p>
            <a:pPr eaLnBrk="0" hangingPunct="0"/>
            <a:r>
              <a:rPr lang="en-US" sz="3200" dirty="0">
                <a:latin typeface="+mn-lt"/>
                <a:ea typeface="+mn-ea"/>
                <a:cs typeface="+mn-cs"/>
              </a:rPr>
              <a:t>Heavy Flavor Tracker (HFT)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80349" y="955810"/>
            <a:ext cx="9052899" cy="5411086"/>
            <a:chOff x="-80349" y="990600"/>
            <a:chExt cx="9052899" cy="5411086"/>
          </a:xfrm>
        </p:grpSpPr>
        <p:pic>
          <p:nvPicPr>
            <p:cNvPr id="17432" name="Picture 2" descr="C:\Users\ECAnderssen_local\Desktop\Figures Integration\STAR HALL 3D_Zoom_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990600"/>
              <a:ext cx="8743950" cy="533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Rectangle 23"/>
            <p:cNvSpPr/>
            <p:nvPr/>
          </p:nvSpPr>
          <p:spPr>
            <a:xfrm>
              <a:off x="4062413" y="4784725"/>
              <a:ext cx="1125537" cy="49053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" lastClr="FFFFFF"/>
                  </a:solidFill>
                  <a:latin typeface="+mn-lt"/>
                  <a:ea typeface="+mn-ea"/>
                </a:rPr>
                <a:t>TPC Volume</a:t>
              </a:r>
            </a:p>
          </p:txBody>
        </p:sp>
        <p:sp>
          <p:nvSpPr>
            <p:cNvPr id="90" name="Rectangle 27"/>
            <p:cNvSpPr/>
            <p:nvPr/>
          </p:nvSpPr>
          <p:spPr>
            <a:xfrm rot="19935684">
              <a:off x="-80349" y="3740230"/>
              <a:ext cx="1794696" cy="595355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kern="0" dirty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</a:rPr>
                <a:t>Magnet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kern="0" dirty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</a:rPr>
                <a:t>Return Iron</a:t>
              </a:r>
            </a:p>
          </p:txBody>
        </p:sp>
        <p:sp>
          <p:nvSpPr>
            <p:cNvPr id="91" name="Rectangle 34"/>
            <p:cNvSpPr/>
            <p:nvPr/>
          </p:nvSpPr>
          <p:spPr>
            <a:xfrm rot="1695205">
              <a:off x="1222519" y="5441807"/>
              <a:ext cx="2258388" cy="339891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kern="0" dirty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</a:rPr>
                <a:t>Solenoid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459281" y="3964133"/>
              <a:ext cx="1925638" cy="3667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rgbClr val="FFFF00"/>
                  </a:solidFill>
                  <a:latin typeface="Arial" pitchFamily="34" charset="0"/>
                </a:rPr>
                <a:t>Outer Field Cage</a:t>
              </a:r>
            </a:p>
          </p:txBody>
        </p:sp>
        <p:cxnSp>
          <p:nvCxnSpPr>
            <p:cNvPr id="17429" name="Straight Arrow Connector 37"/>
            <p:cNvCxnSpPr>
              <a:cxnSpLocks noChangeShapeType="1"/>
              <a:stCxn id="92" idx="2"/>
            </p:cNvCxnSpPr>
            <p:nvPr/>
          </p:nvCxnSpPr>
          <p:spPr bwMode="auto">
            <a:xfrm>
              <a:off x="3422100" y="4330845"/>
              <a:ext cx="318133" cy="596679"/>
            </a:xfrm>
            <a:prstGeom prst="straightConnector1">
              <a:avLst/>
            </a:prstGeom>
            <a:noFill/>
            <a:ln w="9525" algn="ctr">
              <a:solidFill>
                <a:srgbClr val="FF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94" name="TextBox 93"/>
            <p:cNvSpPr txBox="1"/>
            <p:nvPr/>
          </p:nvSpPr>
          <p:spPr>
            <a:xfrm>
              <a:off x="2541380" y="1982855"/>
              <a:ext cx="1874837" cy="36671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rgbClr val="FFFF00"/>
                  </a:solidFill>
                  <a:latin typeface="Arial" pitchFamily="34" charset="0"/>
                </a:rPr>
                <a:t>Inner Field Cage</a:t>
              </a:r>
            </a:p>
          </p:txBody>
        </p:sp>
        <p:cxnSp>
          <p:nvCxnSpPr>
            <p:cNvPr id="17431" name="Straight Arrow Connector 40"/>
            <p:cNvCxnSpPr>
              <a:cxnSpLocks noChangeShapeType="1"/>
              <a:stCxn id="94" idx="2"/>
            </p:cNvCxnSpPr>
            <p:nvPr/>
          </p:nvCxnSpPr>
          <p:spPr bwMode="auto">
            <a:xfrm>
              <a:off x="3478799" y="2349568"/>
              <a:ext cx="794" cy="399210"/>
            </a:xfrm>
            <a:prstGeom prst="straightConnector1">
              <a:avLst/>
            </a:prstGeom>
            <a:noFill/>
            <a:ln w="9525" algn="ctr">
              <a:solidFill>
                <a:srgbClr val="FF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4" name="Rectangle 54"/>
            <p:cNvSpPr/>
            <p:nvPr/>
          </p:nvSpPr>
          <p:spPr>
            <a:xfrm rot="1282124">
              <a:off x="991345" y="5656320"/>
              <a:ext cx="988917" cy="4248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kern="0" dirty="0">
                  <a:ln w="18000">
                    <a:solidFill>
                      <a:srgbClr val="C0504D">
                        <a:satMod val="140000"/>
                      </a:srgb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" pitchFamily="34" charset="0"/>
                </a:rPr>
                <a:t>EAST</a:t>
              </a:r>
            </a:p>
          </p:txBody>
        </p:sp>
        <p:sp>
          <p:nvSpPr>
            <p:cNvPr id="85" name="Rectangle 55"/>
            <p:cNvSpPr/>
            <p:nvPr/>
          </p:nvSpPr>
          <p:spPr>
            <a:xfrm>
              <a:off x="7852340" y="5976257"/>
              <a:ext cx="1055694" cy="42542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kern="0" dirty="0">
                  <a:ln w="18000">
                    <a:solidFill>
                      <a:srgbClr val="C0504D">
                        <a:satMod val="140000"/>
                      </a:srgb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" pitchFamily="34" charset="0"/>
                </a:rPr>
                <a:t>WEST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 rot="1380863">
              <a:off x="5032375" y="4191000"/>
              <a:ext cx="652463" cy="269875"/>
            </a:xfrm>
            <a:prstGeom prst="ellipse">
              <a:avLst/>
            </a:prstGeom>
            <a:solidFill>
              <a:srgbClr val="FFFFFF">
                <a:alpha val="43137"/>
              </a:srgbClr>
            </a:solidFill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FGT</a:t>
              </a:r>
            </a:p>
          </p:txBody>
        </p:sp>
      </p:grpSp>
      <p:sp>
        <p:nvSpPr>
          <p:cNvPr id="27" name="Oval 5"/>
          <p:cNvSpPr/>
          <p:nvPr/>
        </p:nvSpPr>
        <p:spPr>
          <a:xfrm>
            <a:off x="3488531" y="3009899"/>
            <a:ext cx="1649413" cy="98266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ln>
                <a:solidFill>
                  <a:srgbClr val="FF0000"/>
                </a:solidFill>
              </a:ln>
              <a:noFill/>
              <a:latin typeface="+mn-lt"/>
              <a:ea typeface="+mn-ea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A5686-80B4-294D-ADF9-DB056E55A774}" type="slidenum">
              <a:rPr lang="en-US" smtClean="0"/>
              <a:t>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494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6070A-88F5-C1BA-A96B-AB17E244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HFT was installed into STAR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FB8F5-6187-A858-AA24-C5A152D88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794760" cy="4525963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6D6E8E-88B8-8FE8-8FB2-4F671CC5D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F12D49-84EE-CBEA-D453-BCEB8564C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 descr="Chart&#10;&#10;Description automatically generated with medium confidence">
            <a:extLst>
              <a:ext uri="{FF2B5EF4-FFF2-40B4-BE49-F238E27FC236}">
                <a16:creationId xmlns:a16="http://schemas.microsoft.com/office/drawing/2014/main" id="{F8463227-80B1-1F44-78CF-78C1F184A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960" y="2148327"/>
            <a:ext cx="4103368" cy="310947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19DD2CB-AD12-2798-F08A-01F5B6177B96}"/>
              </a:ext>
            </a:extLst>
          </p:cNvPr>
          <p:cNvGrpSpPr/>
          <p:nvPr/>
        </p:nvGrpSpPr>
        <p:grpSpPr>
          <a:xfrm>
            <a:off x="878633" y="2148327"/>
            <a:ext cx="3239977" cy="3029880"/>
            <a:chOff x="-91440" y="640081"/>
            <a:chExt cx="5148714" cy="4028085"/>
          </a:xfrm>
        </p:grpSpPr>
        <p:sp>
          <p:nvSpPr>
            <p:cNvPr id="9" name="Oval 4">
              <a:extLst>
                <a:ext uri="{FF2B5EF4-FFF2-40B4-BE49-F238E27FC236}">
                  <a16:creationId xmlns:a16="http://schemas.microsoft.com/office/drawing/2014/main" id="{9B27BA5D-4161-BF01-77DB-F012FBFAFA26}"/>
                </a:ext>
              </a:extLst>
            </p:cNvPr>
            <p:cNvSpPr/>
            <p:nvPr/>
          </p:nvSpPr>
          <p:spPr>
            <a:xfrm>
              <a:off x="-91440" y="640081"/>
              <a:ext cx="5148714" cy="4028085"/>
            </a:xfrm>
            <a:prstGeom prst="ellipse">
              <a:avLst/>
            </a:prstGeom>
            <a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ln>
                  <a:solidFill>
                    <a:srgbClr val="FF0000"/>
                  </a:solidFill>
                </a:ln>
                <a:noFill/>
                <a:latin typeface="+mn-lt"/>
                <a:ea typeface="+mn-ea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25CAE0B-2CAD-FEAE-DCA9-3E0F486263BC}"/>
                </a:ext>
              </a:extLst>
            </p:cNvPr>
            <p:cNvSpPr txBox="1"/>
            <p:nvPr/>
          </p:nvSpPr>
          <p:spPr>
            <a:xfrm>
              <a:off x="4160520" y="1638361"/>
              <a:ext cx="659293" cy="923330"/>
            </a:xfrm>
            <a:prstGeom prst="rect">
              <a:avLst/>
            </a:prstGeom>
            <a:solidFill>
              <a:srgbClr val="FFFFFF">
                <a:alpha val="58824"/>
              </a:srgbClr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Arial" pitchFamily="34" charset="0"/>
                </a:rPr>
                <a:t>SSD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Arial" pitchFamily="34" charset="0"/>
                </a:rPr>
                <a:t>IST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Arial" pitchFamily="34" charset="0"/>
                </a:rPr>
                <a:t>PXL</a:t>
              </a:r>
            </a:p>
          </p:txBody>
        </p:sp>
        <p:cxnSp>
          <p:nvCxnSpPr>
            <p:cNvPr id="11" name="Straight Arrow Connector 44">
              <a:extLst>
                <a:ext uri="{FF2B5EF4-FFF2-40B4-BE49-F238E27FC236}">
                  <a16:creationId xmlns:a16="http://schemas.microsoft.com/office/drawing/2014/main" id="{3E8BF826-16A2-8F13-E973-658F9C7D1E5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V="1">
              <a:off x="3528076" y="1882095"/>
              <a:ext cx="970137" cy="231738"/>
            </a:xfrm>
            <a:prstGeom prst="straightConnector1">
              <a:avLst/>
            </a:prstGeom>
            <a:noFill/>
            <a:ln w="9525" algn="ctr">
              <a:solidFill>
                <a:srgbClr val="FFFF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" name="Straight Arrow Connector 46">
              <a:extLst>
                <a:ext uri="{FF2B5EF4-FFF2-40B4-BE49-F238E27FC236}">
                  <a16:creationId xmlns:a16="http://schemas.microsoft.com/office/drawing/2014/main" id="{88EBC3D7-AA8E-C8AC-55CB-2BB6B0E969BA}"/>
                </a:ext>
              </a:extLst>
            </p:cNvPr>
            <p:cNvCxnSpPr>
              <a:cxnSpLocks noChangeShapeType="1"/>
              <a:stCxn id="10" idx="1"/>
            </p:cNvCxnSpPr>
            <p:nvPr/>
          </p:nvCxnSpPr>
          <p:spPr bwMode="auto">
            <a:xfrm flipH="1">
              <a:off x="2995122" y="2100026"/>
              <a:ext cx="1165398" cy="512158"/>
            </a:xfrm>
            <a:prstGeom prst="straightConnector1">
              <a:avLst/>
            </a:prstGeom>
            <a:noFill/>
            <a:ln w="9525" algn="ctr">
              <a:solidFill>
                <a:srgbClr val="FFFF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3" name="Straight Arrow Connector 49">
              <a:extLst>
                <a:ext uri="{FF2B5EF4-FFF2-40B4-BE49-F238E27FC236}">
                  <a16:creationId xmlns:a16="http://schemas.microsoft.com/office/drawing/2014/main" id="{9A816B86-3C0B-CC61-C29F-D7609FB540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043008" y="2400642"/>
              <a:ext cx="1117512" cy="632335"/>
            </a:xfrm>
            <a:prstGeom prst="straightConnector1">
              <a:avLst/>
            </a:prstGeom>
            <a:noFill/>
            <a:ln w="9525" algn="ctr">
              <a:solidFill>
                <a:srgbClr val="FFFF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B58A35-883D-3F9A-B66E-98804B81E1E6}"/>
                </a:ext>
              </a:extLst>
            </p:cNvPr>
            <p:cNvSpPr txBox="1"/>
            <p:nvPr/>
          </p:nvSpPr>
          <p:spPr>
            <a:xfrm>
              <a:off x="2459281" y="845782"/>
              <a:ext cx="1358602" cy="575440"/>
            </a:xfrm>
            <a:prstGeom prst="ellipse">
              <a:avLst/>
            </a:prstGeom>
            <a:gradFill>
              <a:gsLst>
                <a:gs pos="0">
                  <a:srgbClr val="4F81BD">
                    <a:tint val="66000"/>
                    <a:satMod val="160000"/>
                  </a:srgbClr>
                </a:gs>
                <a:gs pos="50000">
                  <a:srgbClr val="4F81BD">
                    <a:tint val="44500"/>
                    <a:satMod val="160000"/>
                  </a:srgbClr>
                </a:gs>
                <a:gs pos="100000">
                  <a:srgbClr val="4F81BD">
                    <a:tint val="23500"/>
                    <a:satMod val="160000"/>
                  </a:srgbClr>
                </a:gs>
              </a:gsLst>
              <a:lin ang="5400000" scaled="0"/>
            </a:gradFill>
          </p:spPr>
          <p:txBody>
            <a:bodyPr anchor="ctr" anchorCtr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Arial" pitchFamily="34" charset="0"/>
                </a:rPr>
                <a:t>HFT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115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7" name="Rectangle 29"/>
          <p:cNvSpPr>
            <a:spLocks noGrp="1" noRot="1" noChangeArrowheads="1"/>
          </p:cNvSpPr>
          <p:nvPr>
            <p:ph type="title"/>
          </p:nvPr>
        </p:nvSpPr>
        <p:spPr>
          <a:xfrm>
            <a:off x="510381" y="100272"/>
            <a:ext cx="7075505" cy="548640"/>
          </a:xfrm>
        </p:spPr>
        <p:txBody>
          <a:bodyPr>
            <a:noAutofit/>
          </a:bodyPr>
          <a:lstStyle/>
          <a:p>
            <a:pPr eaLnBrk="0" hangingPunct="0"/>
            <a:r>
              <a:rPr lang="en-US" sz="3200" dirty="0">
                <a:latin typeface="+mn-lt"/>
                <a:ea typeface="+mn-ea"/>
                <a:cs typeface="+mn-cs"/>
              </a:rPr>
              <a:t>Heavy Flavor Tracker (HFT)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-115777" y="796305"/>
            <a:ext cx="5148714" cy="4028085"/>
            <a:chOff x="-91440" y="640081"/>
            <a:chExt cx="5148714" cy="4028085"/>
          </a:xfrm>
        </p:grpSpPr>
        <p:sp>
          <p:nvSpPr>
            <p:cNvPr id="97" name="Oval 4"/>
            <p:cNvSpPr/>
            <p:nvPr/>
          </p:nvSpPr>
          <p:spPr>
            <a:xfrm>
              <a:off x="-91440" y="640081"/>
              <a:ext cx="5148714" cy="4028085"/>
            </a:xfrm>
            <a:prstGeom prst="ellipse">
              <a:avLst/>
            </a:prstGeom>
            <a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ln>
                  <a:solidFill>
                    <a:srgbClr val="FF0000"/>
                  </a:solidFill>
                </a:ln>
                <a:noFill/>
                <a:latin typeface="+mn-lt"/>
                <a:ea typeface="+mn-ea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160520" y="1638361"/>
              <a:ext cx="659293" cy="923330"/>
            </a:xfrm>
            <a:prstGeom prst="rect">
              <a:avLst/>
            </a:prstGeom>
            <a:solidFill>
              <a:srgbClr val="FFFFFF">
                <a:alpha val="58824"/>
              </a:srgbClr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Arial" pitchFamily="34" charset="0"/>
                </a:rPr>
                <a:t>SSD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Arial" pitchFamily="34" charset="0"/>
                </a:rPr>
                <a:t>IST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Arial" pitchFamily="34" charset="0"/>
                </a:rPr>
                <a:t>PXL</a:t>
              </a:r>
            </a:p>
          </p:txBody>
        </p:sp>
        <p:cxnSp>
          <p:nvCxnSpPr>
            <p:cNvPr id="17417" name="Straight Arrow Connector 44"/>
            <p:cNvCxnSpPr>
              <a:cxnSpLocks noChangeShapeType="1"/>
            </p:cNvCxnSpPr>
            <p:nvPr/>
          </p:nvCxnSpPr>
          <p:spPr bwMode="auto">
            <a:xfrm rot="10800000" flipV="1">
              <a:off x="3528076" y="1882095"/>
              <a:ext cx="970137" cy="231738"/>
            </a:xfrm>
            <a:prstGeom prst="straightConnector1">
              <a:avLst/>
            </a:prstGeom>
            <a:noFill/>
            <a:ln w="9525" algn="ctr">
              <a:solidFill>
                <a:srgbClr val="FFFF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7418" name="Straight Arrow Connector 46"/>
            <p:cNvCxnSpPr>
              <a:cxnSpLocks noChangeShapeType="1"/>
              <a:stCxn id="80" idx="1"/>
            </p:cNvCxnSpPr>
            <p:nvPr/>
          </p:nvCxnSpPr>
          <p:spPr bwMode="auto">
            <a:xfrm flipH="1">
              <a:off x="2995122" y="2100026"/>
              <a:ext cx="1165398" cy="512158"/>
            </a:xfrm>
            <a:prstGeom prst="straightConnector1">
              <a:avLst/>
            </a:prstGeom>
            <a:noFill/>
            <a:ln w="9525" algn="ctr">
              <a:solidFill>
                <a:srgbClr val="FFFF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7419" name="Straight Arrow Connector 49"/>
            <p:cNvCxnSpPr>
              <a:cxnSpLocks noChangeShapeType="1"/>
            </p:cNvCxnSpPr>
            <p:nvPr/>
          </p:nvCxnSpPr>
          <p:spPr bwMode="auto">
            <a:xfrm flipH="1">
              <a:off x="3043008" y="2400642"/>
              <a:ext cx="1117512" cy="632335"/>
            </a:xfrm>
            <a:prstGeom prst="straightConnector1">
              <a:avLst/>
            </a:prstGeom>
            <a:noFill/>
            <a:ln w="9525" algn="ctr">
              <a:solidFill>
                <a:srgbClr val="FFFF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7" name="TextBox 86"/>
            <p:cNvSpPr txBox="1"/>
            <p:nvPr/>
          </p:nvSpPr>
          <p:spPr>
            <a:xfrm>
              <a:off x="2459281" y="845782"/>
              <a:ext cx="1358602" cy="575440"/>
            </a:xfrm>
            <a:prstGeom prst="ellipse">
              <a:avLst/>
            </a:prstGeom>
            <a:gradFill>
              <a:gsLst>
                <a:gs pos="0">
                  <a:srgbClr val="4F81BD">
                    <a:tint val="66000"/>
                    <a:satMod val="160000"/>
                  </a:srgbClr>
                </a:gs>
                <a:gs pos="50000">
                  <a:srgbClr val="4F81BD">
                    <a:tint val="44500"/>
                    <a:satMod val="160000"/>
                  </a:srgbClr>
                </a:gs>
                <a:gs pos="100000">
                  <a:srgbClr val="4F81BD">
                    <a:tint val="23500"/>
                    <a:satMod val="160000"/>
                  </a:srgbClr>
                </a:gs>
              </a:gsLst>
              <a:lin ang="5400000" scaled="0"/>
            </a:gradFill>
          </p:spPr>
          <p:txBody>
            <a:bodyPr anchor="ctr" anchorCtr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Arial" pitchFamily="34" charset="0"/>
                </a:rPr>
                <a:t>HFT</a:t>
              </a:r>
            </a:p>
          </p:txBody>
        </p:sp>
      </p:grpSp>
      <p:graphicFrame>
        <p:nvGraphicFramePr>
          <p:cNvPr id="28" name="Group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609706"/>
              </p:ext>
            </p:extLst>
          </p:nvPr>
        </p:nvGraphicFramePr>
        <p:xfrm>
          <a:off x="5222240" y="1019088"/>
          <a:ext cx="3784600" cy="2001624"/>
        </p:xfrm>
        <a:graphic>
          <a:graphicData uri="http://schemas.openxmlformats.org/drawingml/2006/table">
            <a:tbl>
              <a:tblPr/>
              <a:tblGrid>
                <a:gridCol w="744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82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7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13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3544"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Detector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Radius</a:t>
                      </a:r>
                    </a:p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(cm)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Hit Resolution </a:t>
                      </a:r>
                    </a:p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R/</a:t>
                      </a:r>
                      <a:r>
                        <a:rPr kumimoji="0" lang="en-US" altLang="zh-CN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sym typeface="Symbol" pitchFamily="18" charset="2"/>
                        </a:rPr>
                        <a:t> - Z (m - m)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sym typeface="Symbol" pitchFamily="18" charset="2"/>
                        </a:rPr>
                        <a:t>Radiation length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206"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SSD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22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20  / 740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1% X</a:t>
                      </a:r>
                      <a:r>
                        <a:rPr kumimoji="0" lang="en-US" altLang="zh-CN" sz="15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</a:t>
                      </a:r>
                      <a:endParaRPr kumimoji="0" lang="en-US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206"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IST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170 / 1800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&lt;1.5 %X</a:t>
                      </a:r>
                      <a:r>
                        <a:rPr kumimoji="0" lang="en-US" altLang="zh-CN" sz="15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</a:t>
                      </a:r>
                      <a:endParaRPr kumimoji="0" lang="en-US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773">
                <a:tc rowSpan="2"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PIXEL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12/ 12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~0.4 %X</a:t>
                      </a:r>
                      <a:r>
                        <a:rPr kumimoji="0" lang="en-US" altLang="zh-CN" sz="15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</a:t>
                      </a:r>
                      <a:endParaRPr kumimoji="0" lang="en-US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6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2.5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12 / 12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~0.4% X</a:t>
                      </a:r>
                      <a:r>
                        <a:rPr kumimoji="0" lang="en-US" altLang="zh-CN" sz="15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</a:t>
                      </a:r>
                      <a:endParaRPr kumimoji="0" lang="en-US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" name="Text Box 38"/>
          <p:cNvSpPr txBox="1">
            <a:spLocks noChangeArrowheads="1"/>
          </p:cNvSpPr>
          <p:nvPr/>
        </p:nvSpPr>
        <p:spPr bwMode="auto">
          <a:xfrm>
            <a:off x="278727" y="4935155"/>
            <a:ext cx="8743950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0066FF"/>
              </a:buClr>
            </a:pPr>
            <a:r>
              <a:rPr lang="en-US" altLang="zh-CN" sz="1800" b="1" u="sng" dirty="0"/>
              <a:t>SSD</a:t>
            </a:r>
            <a:endParaRPr lang="en-US" altLang="zh-CN" b="1" u="sng" dirty="0"/>
          </a:p>
          <a:p>
            <a:pPr marL="285750" indent="-285750">
              <a:spcBef>
                <a:spcPts val="0"/>
              </a:spcBef>
              <a:buClr>
                <a:srgbClr val="0066FF"/>
              </a:buClr>
              <a:buFont typeface="Arial" pitchFamily="34" charset="0"/>
              <a:buChar char="•"/>
            </a:pPr>
            <a:r>
              <a:rPr lang="en-US" altLang="zh-CN" dirty="0"/>
              <a:t>E</a:t>
            </a:r>
            <a:r>
              <a:rPr lang="en-US" altLang="zh-CN" sz="1800" dirty="0"/>
              <a:t>xisting single layer detector, double side strips (electronic upgrade)</a:t>
            </a:r>
          </a:p>
          <a:p>
            <a:pPr>
              <a:spcBef>
                <a:spcPct val="50000"/>
              </a:spcBef>
              <a:buClr>
                <a:srgbClr val="0066FF"/>
              </a:buClr>
            </a:pPr>
            <a:r>
              <a:rPr lang="en-US" altLang="zh-CN" sz="1800" b="1" u="sng" dirty="0"/>
              <a:t>IST</a:t>
            </a:r>
            <a:r>
              <a:rPr lang="en-US" altLang="zh-CN" dirty="0"/>
              <a:t> O</a:t>
            </a:r>
            <a:r>
              <a:rPr lang="en-US" altLang="zh-CN" sz="1800" dirty="0"/>
              <a:t>ne layer of silicon strips along the beam direction (r-</a:t>
            </a:r>
            <a:r>
              <a:rPr lang="en-US" altLang="zh-CN" sz="1800" dirty="0" err="1"/>
              <a:t>φ</a:t>
            </a:r>
            <a:r>
              <a:rPr lang="en-US" altLang="zh-CN" sz="1800" dirty="0"/>
              <a:t>) , guiding tracks from the SSD </a:t>
            </a:r>
            <a:r>
              <a:rPr lang="en-US" altLang="zh-CN" dirty="0"/>
              <a:t>to</a:t>
            </a:r>
            <a:r>
              <a:rPr lang="en-US" altLang="zh-CN" sz="1800" dirty="0"/>
              <a:t> PIXEL detector.  </a:t>
            </a:r>
            <a:endParaRPr lang="en-US" altLang="zh-CN" b="1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2240" y="2943182"/>
            <a:ext cx="368579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b="1" u="sng" dirty="0"/>
              <a:t>PIXEL</a:t>
            </a:r>
            <a:r>
              <a:rPr lang="en-US" altLang="zh-CN" u="sng" dirty="0"/>
              <a:t>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altLang="zh-CN" sz="1600" dirty="0"/>
              <a:t>two layers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altLang="zh-CN" sz="1600" dirty="0"/>
              <a:t>18.4x18.4 </a:t>
            </a:r>
            <a:r>
              <a:rPr lang="en-US" altLang="zh-CN" sz="1600" dirty="0">
                <a:latin typeface="Symbol" pitchFamily="18" charset="2"/>
                <a:sym typeface="Symbol" pitchFamily="18" charset="2"/>
              </a:rPr>
              <a:t></a:t>
            </a:r>
            <a:r>
              <a:rPr lang="en-US" altLang="zh-CN" sz="1600" dirty="0"/>
              <a:t>m pixel pitch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sz="1600" dirty="0"/>
              <a:t>10 sectors, delivering ultimate Pointing resolution that allows for direct topological identification of charm.  </a:t>
            </a:r>
            <a:endParaRPr lang="en-US" altLang="zh-CN" sz="1600" b="1" dirty="0">
              <a:solidFill>
                <a:srgbClr val="0033CC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sz="1600" dirty="0"/>
              <a:t> Monolithic active pixel sensors (MAPS) technology</a:t>
            </a:r>
            <a:endParaRPr lang="en-US" sz="1600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A5686-80B4-294D-ADF9-DB056E55A774}" type="slidenum">
              <a:rPr lang="en-US" smtClean="0"/>
              <a:t>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24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 contrast="34000"/>
          </a:blip>
          <a:srcRect/>
          <a:stretch>
            <a:fillRect/>
          </a:stretch>
        </p:blipFill>
        <p:spPr bwMode="auto">
          <a:xfrm>
            <a:off x="4267200" y="762000"/>
            <a:ext cx="4191000" cy="2468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290" name="Rectangle 2"/>
          <p:cNvSpPr>
            <a:spLocks/>
          </p:cNvSpPr>
          <p:nvPr/>
        </p:nvSpPr>
        <p:spPr bwMode="auto">
          <a:xfrm>
            <a:off x="381000" y="76200"/>
            <a:ext cx="76200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 eaLnBrk="0" hangingPunct="0"/>
            <a:r>
              <a:rPr lang="en-US" sz="3200" dirty="0"/>
              <a:t>PXL Detector Mechanical Design</a:t>
            </a:r>
          </a:p>
        </p:txBody>
      </p:sp>
      <p:sp>
        <p:nvSpPr>
          <p:cNvPr id="12292" name="Rectangle 7"/>
          <p:cNvSpPr>
            <a:spLocks noChangeArrowheads="1"/>
          </p:cNvSpPr>
          <p:nvPr/>
        </p:nvSpPr>
        <p:spPr bwMode="auto">
          <a:xfrm>
            <a:off x="304800" y="1295400"/>
            <a:ext cx="3352800" cy="59055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57200">
              <a:spcBef>
                <a:spcPts val="1125"/>
              </a:spcBef>
              <a:buClr>
                <a:srgbClr val="009999"/>
              </a:buClr>
              <a:buSzPct val="100000"/>
              <a:buFont typeface="Wingdings" pitchFamily="2" charset="2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/>
              <a:t>Mechanical support with kinematic mounts (insertion side)</a:t>
            </a:r>
          </a:p>
        </p:txBody>
      </p:sp>
      <p:sp>
        <p:nvSpPr>
          <p:cNvPr id="12294" name="Text Box 24"/>
          <p:cNvSpPr txBox="1">
            <a:spLocks noChangeArrowheads="1"/>
          </p:cNvSpPr>
          <p:nvPr/>
        </p:nvSpPr>
        <p:spPr bwMode="auto">
          <a:xfrm>
            <a:off x="5029200" y="3276600"/>
            <a:ext cx="3695700" cy="1209675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</a:rPr>
              <a:t>Insertion from one side</a:t>
            </a:r>
          </a:p>
          <a:p>
            <a:r>
              <a:rPr lang="en-US" sz="1800" b="1" dirty="0">
                <a:solidFill>
                  <a:srgbClr val="0000FF"/>
                </a:solidFill>
              </a:rPr>
              <a:t>2 layers</a:t>
            </a:r>
          </a:p>
          <a:p>
            <a:r>
              <a:rPr lang="en-US" sz="1800" b="1" dirty="0">
                <a:solidFill>
                  <a:srgbClr val="0000FF"/>
                </a:solidFill>
              </a:rPr>
              <a:t>5 sectors / half (10 sectors total)</a:t>
            </a:r>
          </a:p>
          <a:p>
            <a:r>
              <a:rPr lang="en-US" sz="1800" b="1" dirty="0">
                <a:solidFill>
                  <a:srgbClr val="0000FF"/>
                </a:solidFill>
              </a:rPr>
              <a:t>4 ladders / sector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800600" y="6143625"/>
            <a:ext cx="27432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296" name="Picture 11" descr="super module business e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8000" contrast="11000"/>
                    </a14:imgEffect>
                  </a14:imgLayer>
                </a14:imgProps>
              </a:ext>
            </a:extLst>
          </a:blip>
          <a:srcRect l="17082" b="7620"/>
          <a:stretch>
            <a:fillRect/>
          </a:stretch>
        </p:blipFill>
        <p:spPr bwMode="auto">
          <a:xfrm>
            <a:off x="304800" y="3013075"/>
            <a:ext cx="4191000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3352800" y="5029200"/>
            <a:ext cx="5184775" cy="1066800"/>
            <a:chOff x="2208" y="3360"/>
            <a:chExt cx="3266" cy="672"/>
          </a:xfrm>
        </p:grpSpPr>
        <p:pic>
          <p:nvPicPr>
            <p:cNvPr id="12306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08" y="3360"/>
              <a:ext cx="3266" cy="64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2307" name="TextBox 19"/>
            <p:cNvSpPr txBox="1">
              <a:spLocks noChangeArrowheads="1"/>
            </p:cNvSpPr>
            <p:nvPr/>
          </p:nvSpPr>
          <p:spPr bwMode="auto">
            <a:xfrm>
              <a:off x="2640" y="3859"/>
              <a:ext cx="1796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Aluminum conductor Ladder Flex Cable</a:t>
              </a:r>
            </a:p>
          </p:txBody>
        </p:sp>
      </p:grpSp>
      <p:sp>
        <p:nvSpPr>
          <p:cNvPr id="12298" name="Rectangle 5"/>
          <p:cNvSpPr>
            <a:spLocks noChangeArrowheads="1"/>
          </p:cNvSpPr>
          <p:nvPr/>
        </p:nvSpPr>
        <p:spPr bwMode="auto">
          <a:xfrm>
            <a:off x="4800600" y="4648200"/>
            <a:ext cx="2971800" cy="59055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57200">
              <a:spcBef>
                <a:spcPts val="1125"/>
              </a:spcBef>
              <a:buClr>
                <a:srgbClr val="009999"/>
              </a:buClr>
              <a:buSzPct val="100000"/>
              <a:buFont typeface="Wingdings" pitchFamily="2" charset="2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/>
              <a:t>Ladder with 10 MAPS sensors (~ 2</a:t>
            </a:r>
            <a:r>
              <a:rPr lang="en-US" sz="1600"/>
              <a:t>×</a:t>
            </a:r>
            <a:r>
              <a:rPr lang="en-GB" sz="1600"/>
              <a:t>2 cm each)</a:t>
            </a:r>
          </a:p>
        </p:txBody>
      </p:sp>
      <p:sp>
        <p:nvSpPr>
          <p:cNvPr id="12299" name="Line 25"/>
          <p:cNvSpPr>
            <a:spLocks noChangeShapeType="1"/>
          </p:cNvSpPr>
          <p:nvPr/>
        </p:nvSpPr>
        <p:spPr bwMode="auto">
          <a:xfrm>
            <a:off x="3657600" y="1600200"/>
            <a:ext cx="2209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00" name="AutoShape 26"/>
          <p:cNvSpPr>
            <a:spLocks noChangeArrowheads="1"/>
          </p:cNvSpPr>
          <p:nvPr/>
        </p:nvSpPr>
        <p:spPr bwMode="auto">
          <a:xfrm rot="2100000">
            <a:off x="2133335" y="5102849"/>
            <a:ext cx="1371937" cy="165945"/>
          </a:xfrm>
          <a:prstGeom prst="rightArrow">
            <a:avLst>
              <a:gd name="adj1" fmla="val 50000"/>
              <a:gd name="adj2" fmla="val 12605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1" name="Rectangle 7"/>
          <p:cNvSpPr>
            <a:spLocks noChangeArrowheads="1"/>
          </p:cNvSpPr>
          <p:nvPr/>
        </p:nvSpPr>
        <p:spPr bwMode="auto">
          <a:xfrm>
            <a:off x="228600" y="2362200"/>
            <a:ext cx="3352800" cy="59055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57200">
              <a:spcBef>
                <a:spcPts val="1125"/>
              </a:spcBef>
              <a:buClr>
                <a:srgbClr val="009999"/>
              </a:buClr>
              <a:buSzPct val="100000"/>
              <a:buFont typeface="Wingdings" pitchFamily="2" charset="2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dirty="0"/>
              <a:t>carbon fibre sector tubes (~ 200</a:t>
            </a:r>
            <a:r>
              <a:rPr lang="en-US" sz="1600" dirty="0"/>
              <a:t>µ</a:t>
            </a:r>
            <a:r>
              <a:rPr lang="en-GB" sz="1600" dirty="0"/>
              <a:t>m thick)</a:t>
            </a:r>
          </a:p>
        </p:txBody>
      </p:sp>
      <p:sp>
        <p:nvSpPr>
          <p:cNvPr id="12302" name="Line 28"/>
          <p:cNvSpPr>
            <a:spLocks noChangeShapeType="1"/>
          </p:cNvSpPr>
          <p:nvPr/>
        </p:nvSpPr>
        <p:spPr bwMode="auto">
          <a:xfrm flipH="1">
            <a:off x="1143000" y="29718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04" name="Line 30"/>
          <p:cNvSpPr>
            <a:spLocks noChangeShapeType="1"/>
          </p:cNvSpPr>
          <p:nvPr/>
        </p:nvSpPr>
        <p:spPr bwMode="auto">
          <a:xfrm>
            <a:off x="4267200" y="6158604"/>
            <a:ext cx="39624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05" name="Text Box 31"/>
          <p:cNvSpPr txBox="1">
            <a:spLocks noChangeArrowheads="1"/>
          </p:cNvSpPr>
          <p:nvPr/>
        </p:nvSpPr>
        <p:spPr bwMode="auto">
          <a:xfrm>
            <a:off x="5715000" y="5954892"/>
            <a:ext cx="738188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20 cm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56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PXL Sensor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5486400" cy="114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fr-FR" sz="1800" dirty="0"/>
              <a:t>Monolithic Active Pixel Sensor technology</a:t>
            </a:r>
          </a:p>
          <a:p>
            <a:pPr marL="0" indent="0">
              <a:buNone/>
            </a:pPr>
            <a:r>
              <a:rPr lang="en-US" altLang="fr-FR" sz="1800" i="1" dirty="0"/>
              <a:t>Ultimate-2:  </a:t>
            </a:r>
            <a:r>
              <a:rPr lang="en-US" altLang="fr-FR" sz="1800" dirty="0"/>
              <a:t>third generation sensor developed for the PXL detector</a:t>
            </a:r>
            <a:r>
              <a:rPr lang="en-US" altLang="en-US" sz="1800" dirty="0"/>
              <a:t> </a:t>
            </a:r>
            <a:r>
              <a:rPr lang="en-US" altLang="fr-FR" sz="1800" dirty="0"/>
              <a:t>by the PICSEL group of IPHC, Strasbourg</a:t>
            </a:r>
            <a:endParaRPr lang="en-US" altLang="fr-FR" sz="1800" dirty="0">
              <a:solidFill>
                <a:schemeClr val="tx1"/>
              </a:solidFill>
              <a:ea typeface="ヒラギノ角ゴ Pro W3"/>
              <a:cs typeface="ヒラギノ角ゴ Pro W3"/>
            </a:endParaRPr>
          </a:p>
          <a:p>
            <a:endParaRPr lang="en-US" altLang="fr-FR" sz="1200" dirty="0">
              <a:solidFill>
                <a:schemeClr val="tx1"/>
              </a:solidFill>
              <a:ea typeface="ヒラギノ角ゴ Pro W3"/>
              <a:cs typeface="ヒラギノ角ゴ Pro W3"/>
            </a:endParaRPr>
          </a:p>
          <a:p>
            <a:r>
              <a:rPr lang="en-US" altLang="fr-FR" sz="160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High resistivity p-epi layer</a:t>
            </a:r>
          </a:p>
          <a:p>
            <a:pPr lvl="1">
              <a:spcBef>
                <a:spcPts val="100"/>
              </a:spcBef>
            </a:pPr>
            <a:r>
              <a:rPr lang="en-US" altLang="fr-FR" sz="140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Reduced charge collection time</a:t>
            </a:r>
          </a:p>
          <a:p>
            <a:pPr lvl="1">
              <a:spcBef>
                <a:spcPts val="100"/>
              </a:spcBef>
            </a:pPr>
            <a:r>
              <a:rPr lang="en-US" altLang="fr-FR" sz="140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Improved radiation hardness</a:t>
            </a:r>
          </a:p>
          <a:p>
            <a:pPr lvl="2">
              <a:spcBef>
                <a:spcPts val="100"/>
              </a:spcBef>
            </a:pPr>
            <a:r>
              <a:rPr kumimoji="1" lang="en-US" sz="1200" dirty="0">
                <a:ea typeface="MS PGothic"/>
                <a:cs typeface="ヒラギノ角ゴ Pro W3"/>
              </a:rPr>
              <a:t>20 to 90 </a:t>
            </a:r>
            <a:r>
              <a:rPr kumimoji="1" lang="en-US" sz="1200" dirty="0" err="1">
                <a:ea typeface="MS PGothic"/>
                <a:cs typeface="ヒラギノ角ゴ Pro W3"/>
              </a:rPr>
              <a:t>kRad</a:t>
            </a:r>
            <a:r>
              <a:rPr kumimoji="1" lang="en-US" sz="1200" dirty="0">
                <a:ea typeface="MS PGothic"/>
                <a:cs typeface="ヒラギノ角ゴ Pro W3"/>
              </a:rPr>
              <a:t> / year - 2*</a:t>
            </a:r>
            <a:r>
              <a:rPr lang="en-US" sz="1200" dirty="0">
                <a:ea typeface="MS PGothic"/>
                <a:cs typeface="ヒラギノ角ゴ Pro W3"/>
              </a:rPr>
              <a:t>10</a:t>
            </a:r>
            <a:r>
              <a:rPr lang="en-US" sz="1200" baseline="30000" dirty="0">
                <a:ea typeface="MS PGothic"/>
                <a:cs typeface="ヒラギノ角ゴ Pro W3"/>
              </a:rPr>
              <a:t>11</a:t>
            </a:r>
            <a:r>
              <a:rPr lang="en-US" sz="1200" dirty="0">
                <a:ea typeface="MS PGothic"/>
                <a:cs typeface="ヒラギノ角ゴ Pro W3"/>
              </a:rPr>
              <a:t> to 10</a:t>
            </a:r>
            <a:r>
              <a:rPr lang="en-US" sz="1200" baseline="30000" dirty="0">
                <a:ea typeface="MS PGothic"/>
                <a:cs typeface="ヒラギノ角ゴ Pro W3"/>
              </a:rPr>
              <a:t>12</a:t>
            </a:r>
            <a:r>
              <a:rPr lang="en-US" sz="1200" dirty="0">
                <a:ea typeface="MS PGothic"/>
                <a:cs typeface="ヒラギノ角ゴ Pro W3"/>
              </a:rPr>
              <a:t> 1MeV n </a:t>
            </a:r>
            <a:r>
              <a:rPr lang="en-US" sz="1200" dirty="0" err="1">
                <a:ea typeface="MS PGothic"/>
                <a:cs typeface="ヒラギノ角ゴ Pro W3"/>
              </a:rPr>
              <a:t>eq</a:t>
            </a:r>
            <a:r>
              <a:rPr lang="en-US" sz="1200" dirty="0">
                <a:ea typeface="MS PGothic"/>
                <a:cs typeface="ヒラギノ角ゴ Pro W3"/>
              </a:rPr>
              <a:t>/cm</a:t>
            </a:r>
            <a:r>
              <a:rPr lang="en-US" sz="1200" baseline="30000" dirty="0">
                <a:ea typeface="MS PGothic"/>
                <a:cs typeface="ヒラギノ角ゴ Pro W3"/>
              </a:rPr>
              <a:t>2</a:t>
            </a:r>
            <a:endParaRPr lang="en-US" altLang="fr-FR" sz="1600" dirty="0">
              <a:solidFill>
                <a:schemeClr val="tx1"/>
              </a:solidFill>
              <a:ea typeface="ヒラギノ角ゴ Pro W3"/>
              <a:cs typeface="ヒラギノ角ゴ Pro W3"/>
            </a:endParaRPr>
          </a:p>
          <a:p>
            <a:r>
              <a:rPr lang="en-US" altLang="fr-FR" sz="160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S/N ~ 30</a:t>
            </a:r>
          </a:p>
          <a:p>
            <a:r>
              <a:rPr lang="en-US" altLang="fr-FR" sz="1600" dirty="0">
                <a:ea typeface="ヒラギノ角ゴ Pro W3"/>
                <a:cs typeface="ヒラギノ角ゴ Pro W3"/>
              </a:rPr>
              <a:t>MIP Signal ~ 1000 e</a:t>
            </a:r>
            <a:r>
              <a:rPr lang="en-US" altLang="fr-FR" sz="1600" baseline="30000" dirty="0">
                <a:ea typeface="ヒラギノ角ゴ Pro W3"/>
                <a:cs typeface="ヒラギノ角ゴ Pro W3"/>
              </a:rPr>
              <a:t>-</a:t>
            </a:r>
          </a:p>
          <a:p>
            <a:pPr marL="0" indent="0">
              <a:buNone/>
            </a:pPr>
            <a:endParaRPr lang="en-US" altLang="fr-FR" sz="1600" baseline="30000" dirty="0">
              <a:ea typeface="ヒラギノ角ゴ Pro W3"/>
              <a:cs typeface="ヒラギノ角ゴ Pro W3"/>
            </a:endParaRPr>
          </a:p>
          <a:p>
            <a:r>
              <a:rPr lang="en-US" altLang="fr-FR" sz="160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928 rows * 960 columns  = ~1M pixel</a:t>
            </a:r>
          </a:p>
          <a:p>
            <a:r>
              <a:rPr lang="en-US" altLang="fr-FR" sz="1600" dirty="0">
                <a:ea typeface="ヒラギノ角ゴ Pro W3"/>
                <a:cs typeface="ヒラギノ角ゴ Pro W3"/>
              </a:rPr>
              <a:t>Rolling-shutter readout</a:t>
            </a:r>
          </a:p>
          <a:p>
            <a:pPr lvl="1">
              <a:spcBef>
                <a:spcPts val="100"/>
              </a:spcBef>
            </a:pPr>
            <a:r>
              <a:rPr lang="en-US" altLang="fr-FR" sz="140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connects row by row to end-of-column discriminators</a:t>
            </a:r>
          </a:p>
          <a:p>
            <a:pPr lvl="1">
              <a:spcBef>
                <a:spcPts val="100"/>
              </a:spcBef>
            </a:pPr>
            <a:r>
              <a:rPr lang="en-US" altLang="en-US" sz="140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185.6 </a:t>
            </a:r>
            <a:r>
              <a:rPr lang="en-US" altLang="en-US" sz="1400" dirty="0" err="1">
                <a:solidFill>
                  <a:schemeClr val="tx1"/>
                </a:solidFill>
                <a:latin typeface="Symbol" panose="05050102010706020507" pitchFamily="18" charset="2"/>
                <a:ea typeface="ヒラギノ角ゴ Pro W3"/>
                <a:cs typeface="ヒラギノ角ゴ Pro W3"/>
              </a:rPr>
              <a:t>m</a:t>
            </a:r>
            <a:r>
              <a:rPr lang="en-US" altLang="en-US" sz="1400" dirty="0" err="1">
                <a:solidFill>
                  <a:schemeClr val="tx1"/>
                </a:solidFill>
                <a:ea typeface="ヒラギノ角ゴ Pro W3"/>
                <a:cs typeface="ヒラギノ角ゴ Pro W3"/>
              </a:rPr>
              <a:t>s</a:t>
            </a:r>
            <a:r>
              <a:rPr lang="en-US" altLang="en-US" sz="140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 integration time</a:t>
            </a:r>
          </a:p>
          <a:p>
            <a:pPr lvl="1">
              <a:spcBef>
                <a:spcPts val="100"/>
              </a:spcBef>
            </a:pPr>
            <a:r>
              <a:rPr lang="en-US" altLang="en-US" sz="140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~170 </a:t>
            </a:r>
            <a:r>
              <a:rPr lang="en-US" altLang="en-US" sz="1400" dirty="0" err="1">
                <a:solidFill>
                  <a:schemeClr val="tx1"/>
                </a:solidFill>
                <a:ea typeface="ヒラギノ角ゴ Pro W3"/>
                <a:cs typeface="ヒラギノ角ゴ Pro W3"/>
              </a:rPr>
              <a:t>mW</a:t>
            </a:r>
            <a:r>
              <a:rPr lang="en-US" altLang="en-US" sz="140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/cm² power dissipation</a:t>
            </a:r>
          </a:p>
          <a:p>
            <a:pPr marL="274320" lvl="1">
              <a:spcBef>
                <a:spcPts val="600"/>
              </a:spcBef>
              <a:buClr>
                <a:schemeClr val="accent1"/>
              </a:buClr>
            </a:pPr>
            <a:r>
              <a:rPr lang="en-US" altLang="en-US" sz="160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Configurable via JTAG</a:t>
            </a:r>
          </a:p>
          <a:p>
            <a:pPr marL="274320" lvl="1">
              <a:spcBef>
                <a:spcPts val="600"/>
              </a:spcBef>
              <a:buClr>
                <a:schemeClr val="accent1"/>
              </a:buClr>
            </a:pPr>
            <a:r>
              <a:rPr lang="en-US" altLang="en-US" sz="160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2 LVDS data outputs @ 160 MHz</a:t>
            </a:r>
          </a:p>
          <a:p>
            <a:endParaRPr lang="en-US" altLang="fr-FR" sz="1700" dirty="0">
              <a:solidFill>
                <a:schemeClr val="tx1"/>
              </a:solidFill>
              <a:ea typeface="ヒラギノ角ゴ Pro W3"/>
              <a:cs typeface="ヒラギノ角ゴ Pro W3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3124200"/>
            <a:ext cx="3117580" cy="3134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MAPS_cross_section_NS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8"/>
          <a:stretch/>
        </p:blipFill>
        <p:spPr bwMode="auto">
          <a:xfrm>
            <a:off x="5802905" y="948955"/>
            <a:ext cx="3101052" cy="2251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HFT LANL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4724-FC50-4D34-913C-2506608B7A0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857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BB66FA02-EA47-4F7E-8E17-8509CA73C1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57312" y="718793"/>
            <a:ext cx="6772903" cy="401241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The STAR Detector at RHIC </a:t>
            </a:r>
            <a:r>
              <a:rPr lang="en-US" altLang="en-US" sz="1350" dirty="0"/>
              <a:t> </a:t>
            </a:r>
          </a:p>
        </p:txBody>
      </p:sp>
      <p:grpSp>
        <p:nvGrpSpPr>
          <p:cNvPr id="27652" name="Group 6">
            <a:extLst>
              <a:ext uri="{FF2B5EF4-FFF2-40B4-BE49-F238E27FC236}">
                <a16:creationId xmlns:a16="http://schemas.microsoft.com/office/drawing/2014/main" id="{B365D575-CA7E-4F96-8910-C064F6531758}"/>
              </a:ext>
            </a:extLst>
          </p:cNvPr>
          <p:cNvGrpSpPr>
            <a:grpSpLocks/>
          </p:cNvGrpSpPr>
          <p:nvPr/>
        </p:nvGrpSpPr>
        <p:grpSpPr bwMode="auto">
          <a:xfrm>
            <a:off x="1507644" y="1472207"/>
            <a:ext cx="6472238" cy="3913585"/>
            <a:chOff x="234" y="672"/>
            <a:chExt cx="5436" cy="3287"/>
          </a:xfrm>
        </p:grpSpPr>
        <p:grpSp>
          <p:nvGrpSpPr>
            <p:cNvPr id="27654" name="Group 7">
              <a:extLst>
                <a:ext uri="{FF2B5EF4-FFF2-40B4-BE49-F238E27FC236}">
                  <a16:creationId xmlns:a16="http://schemas.microsoft.com/office/drawing/2014/main" id="{4B39FCA3-B303-4A03-8532-A21C98C039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" y="672"/>
              <a:ext cx="5128" cy="3287"/>
              <a:chOff x="300" y="690"/>
              <a:chExt cx="5128" cy="3287"/>
            </a:xfrm>
          </p:grpSpPr>
          <p:pic>
            <p:nvPicPr>
              <p:cNvPr id="27677" name="Picture 8" descr="tpcsymposium copy">
                <a:extLst>
                  <a:ext uri="{FF2B5EF4-FFF2-40B4-BE49-F238E27FC236}">
                    <a16:creationId xmlns:a16="http://schemas.microsoft.com/office/drawing/2014/main" id="{49DA7A2C-D3AF-4AEE-A848-13EF0AB18D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" y="690"/>
                <a:ext cx="5128" cy="3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678" name="Rectangle 9">
                <a:extLst>
                  <a:ext uri="{FF2B5EF4-FFF2-40B4-BE49-F238E27FC236}">
                    <a16:creationId xmlns:a16="http://schemas.microsoft.com/office/drawing/2014/main" id="{B38AFFAD-17E1-4484-8321-A837E845B4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2390"/>
                <a:ext cx="48" cy="28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–"/>
                  <a:defRPr sz="1600" b="1">
                    <a:solidFill>
                      <a:srgbClr val="0033CC"/>
                    </a:solidFill>
                    <a:latin typeface="Helvetica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600" b="1">
                    <a:solidFill>
                      <a:srgbClr val="008000"/>
                    </a:solidFill>
                    <a:latin typeface="Helvetica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Font typeface="Helvetica" panose="020B0604020202020204" pitchFamily="34" charset="0"/>
                  <a:buChar char="–"/>
                  <a:defRPr sz="1400"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SzTx/>
                  <a:buFontTx/>
                  <a:buNone/>
                </a:pPr>
                <a:endParaRPr lang="en-US" altLang="en-US" sz="1350"/>
              </a:p>
            </p:txBody>
          </p:sp>
          <p:sp>
            <p:nvSpPr>
              <p:cNvPr id="27679" name="Rectangle 10">
                <a:extLst>
                  <a:ext uri="{FF2B5EF4-FFF2-40B4-BE49-F238E27FC236}">
                    <a16:creationId xmlns:a16="http://schemas.microsoft.com/office/drawing/2014/main" id="{0C539562-5503-409B-B3B7-D222794E19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1986"/>
                <a:ext cx="48" cy="28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–"/>
                  <a:defRPr sz="1600" b="1">
                    <a:solidFill>
                      <a:srgbClr val="0033CC"/>
                    </a:solidFill>
                    <a:latin typeface="Helvetica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600" b="1">
                    <a:solidFill>
                      <a:srgbClr val="008000"/>
                    </a:solidFill>
                    <a:latin typeface="Helvetica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Font typeface="Helvetica" panose="020B0604020202020204" pitchFamily="34" charset="0"/>
                  <a:buChar char="–"/>
                  <a:defRPr sz="1400"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SzTx/>
                  <a:buFontTx/>
                  <a:buNone/>
                </a:pPr>
                <a:endParaRPr lang="en-US" altLang="en-US" sz="1350"/>
              </a:p>
            </p:txBody>
          </p:sp>
          <p:sp>
            <p:nvSpPr>
              <p:cNvPr id="27680" name="Rectangle 11">
                <a:extLst>
                  <a:ext uri="{FF2B5EF4-FFF2-40B4-BE49-F238E27FC236}">
                    <a16:creationId xmlns:a16="http://schemas.microsoft.com/office/drawing/2014/main" id="{0237F5C9-E189-458D-A612-E84D7C969A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1986"/>
                <a:ext cx="48" cy="28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–"/>
                  <a:defRPr sz="1600" b="1">
                    <a:solidFill>
                      <a:srgbClr val="0033CC"/>
                    </a:solidFill>
                    <a:latin typeface="Helvetica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600" b="1">
                    <a:solidFill>
                      <a:srgbClr val="008000"/>
                    </a:solidFill>
                    <a:latin typeface="Helvetica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Font typeface="Helvetica" panose="020B0604020202020204" pitchFamily="34" charset="0"/>
                  <a:buChar char="–"/>
                  <a:defRPr sz="1400"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SzTx/>
                  <a:buFontTx/>
                  <a:buNone/>
                </a:pPr>
                <a:endParaRPr lang="en-US" altLang="en-US" sz="1350"/>
              </a:p>
            </p:txBody>
          </p:sp>
          <p:sp>
            <p:nvSpPr>
              <p:cNvPr id="27681" name="Rectangle 12">
                <a:extLst>
                  <a:ext uri="{FF2B5EF4-FFF2-40B4-BE49-F238E27FC236}">
                    <a16:creationId xmlns:a16="http://schemas.microsoft.com/office/drawing/2014/main" id="{C7CFD8CB-28F2-4D0E-B29A-4BEA762FAD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2388"/>
                <a:ext cx="48" cy="28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–"/>
                  <a:defRPr sz="1600" b="1">
                    <a:solidFill>
                      <a:srgbClr val="0033CC"/>
                    </a:solidFill>
                    <a:latin typeface="Helvetica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600" b="1">
                    <a:solidFill>
                      <a:srgbClr val="008000"/>
                    </a:solidFill>
                    <a:latin typeface="Helvetica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Font typeface="Helvetica" panose="020B0604020202020204" pitchFamily="34" charset="0"/>
                  <a:buChar char="–"/>
                  <a:defRPr sz="1400"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SzTx/>
                  <a:buFontTx/>
                  <a:buNone/>
                </a:pPr>
                <a:endParaRPr lang="en-US" altLang="en-US" sz="1350"/>
              </a:p>
            </p:txBody>
          </p:sp>
        </p:grpSp>
        <p:grpSp>
          <p:nvGrpSpPr>
            <p:cNvPr id="27655" name="Group 13">
              <a:extLst>
                <a:ext uri="{FF2B5EF4-FFF2-40B4-BE49-F238E27FC236}">
                  <a16:creationId xmlns:a16="http://schemas.microsoft.com/office/drawing/2014/main" id="{0054033B-1577-43C1-9E0C-8038A48872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4" y="864"/>
              <a:ext cx="2696" cy="2489"/>
              <a:chOff x="2974" y="864"/>
              <a:chExt cx="2696" cy="2489"/>
            </a:xfrm>
          </p:grpSpPr>
          <p:sp>
            <p:nvSpPr>
              <p:cNvPr id="27667" name="Rectangle 14">
                <a:extLst>
                  <a:ext uri="{FF2B5EF4-FFF2-40B4-BE49-F238E27FC236}">
                    <a16:creationId xmlns:a16="http://schemas.microsoft.com/office/drawing/2014/main" id="{D567B3E4-3887-499D-986D-C1323AA79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6" y="3024"/>
                <a:ext cx="849" cy="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509" tIns="9092" rIns="18509" bIns="9092">
                <a:spAutoFit/>
              </a:bodyPr>
              <a:lstStyle>
                <a:lvl1pPr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1pPr>
                <a:lvl2pPr marL="742950" indent="-28575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–"/>
                  <a:defRPr sz="1600" b="1">
                    <a:solidFill>
                      <a:srgbClr val="0033CC"/>
                    </a:solidFill>
                    <a:latin typeface="Helvetica" panose="020B0604020202020204" pitchFamily="34" charset="0"/>
                  </a:defRPr>
                </a:lvl2pPr>
                <a:lvl3pPr marL="11430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600" b="1">
                    <a:solidFill>
                      <a:srgbClr val="008000"/>
                    </a:solidFill>
                    <a:latin typeface="Helvetica" panose="020B0604020202020204" pitchFamily="34" charset="0"/>
                  </a:defRPr>
                </a:lvl3pPr>
                <a:lvl4pPr marL="16002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Font typeface="Helvetica" panose="020B0604020202020204" pitchFamily="34" charset="0"/>
                  <a:buChar char="–"/>
                  <a:defRPr sz="1400"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4pPr>
                <a:lvl5pPr marL="20574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5pPr>
                <a:lvl6pPr marL="25146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6pPr>
                <a:lvl7pPr marL="29718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7pPr>
                <a:lvl8pPr marL="34290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8pPr>
                <a:lvl9pPr marL="38862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SzTx/>
                  <a:buFontTx/>
                  <a:buNone/>
                </a:pPr>
                <a:r>
                  <a:rPr lang="en-US" altLang="en-US" sz="1350">
                    <a:latin typeface="Arial" panose="020B0604020202020204" pitchFamily="34" charset="0"/>
                  </a:rPr>
                  <a:t>Barrel EM Calorimeter</a:t>
                </a:r>
              </a:p>
            </p:txBody>
          </p:sp>
          <p:sp>
            <p:nvSpPr>
              <p:cNvPr id="27668" name="Line 15">
                <a:extLst>
                  <a:ext uri="{FF2B5EF4-FFF2-40B4-BE49-F238E27FC236}">
                    <a16:creationId xmlns:a16="http://schemas.microsoft.com/office/drawing/2014/main" id="{8DA7B44C-7BFF-44D8-81A5-8BB946B4FF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6" y="3216"/>
                <a:ext cx="648" cy="7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8509" tIns="9092" rIns="18509" bIns="9092">
                <a:spAutoFit/>
              </a:bodyPr>
              <a:lstStyle/>
              <a:p>
                <a:endParaRPr lang="en-US" sz="1350"/>
              </a:p>
            </p:txBody>
          </p:sp>
          <p:sp>
            <p:nvSpPr>
              <p:cNvPr id="27669" name="Rectangle 16">
                <a:extLst>
                  <a:ext uri="{FF2B5EF4-FFF2-40B4-BE49-F238E27FC236}">
                    <a16:creationId xmlns:a16="http://schemas.microsoft.com/office/drawing/2014/main" id="{1909FB67-A368-40BD-9A23-8B5F170A4A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3" y="2022"/>
                <a:ext cx="732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509" tIns="9092" rIns="18509" bIns="9092">
                <a:spAutoFit/>
              </a:bodyPr>
              <a:lstStyle>
                <a:lvl1pPr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1pPr>
                <a:lvl2pPr marL="742950" indent="-28575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–"/>
                  <a:defRPr sz="1600" b="1">
                    <a:solidFill>
                      <a:srgbClr val="0033CC"/>
                    </a:solidFill>
                    <a:latin typeface="Helvetica" panose="020B0604020202020204" pitchFamily="34" charset="0"/>
                  </a:defRPr>
                </a:lvl2pPr>
                <a:lvl3pPr marL="11430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600" b="1">
                    <a:solidFill>
                      <a:srgbClr val="008000"/>
                    </a:solidFill>
                    <a:latin typeface="Helvetica" panose="020B0604020202020204" pitchFamily="34" charset="0"/>
                  </a:defRPr>
                </a:lvl3pPr>
                <a:lvl4pPr marL="16002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Font typeface="Helvetica" panose="020B0604020202020204" pitchFamily="34" charset="0"/>
                  <a:buChar char="–"/>
                  <a:defRPr sz="1400"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4pPr>
                <a:lvl5pPr marL="20574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5pPr>
                <a:lvl6pPr marL="25146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6pPr>
                <a:lvl7pPr marL="29718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7pPr>
                <a:lvl8pPr marL="34290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8pPr>
                <a:lvl9pPr marL="38862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SzTx/>
                  <a:buFontTx/>
                  <a:buNone/>
                </a:pPr>
                <a:r>
                  <a:rPr lang="en-US" altLang="en-US" sz="1350">
                    <a:latin typeface="Arial" panose="020B0604020202020204" pitchFamily="34" charset="0"/>
                  </a:rPr>
                  <a:t>FTPCs</a:t>
                </a:r>
              </a:p>
            </p:txBody>
          </p:sp>
          <p:sp>
            <p:nvSpPr>
              <p:cNvPr id="27670" name="Rectangle 17">
                <a:extLst>
                  <a:ext uri="{FF2B5EF4-FFF2-40B4-BE49-F238E27FC236}">
                    <a16:creationId xmlns:a16="http://schemas.microsoft.com/office/drawing/2014/main" id="{A9490DF7-9561-4FCA-9CA9-6FCB3B97C0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3" y="864"/>
                <a:ext cx="776" cy="4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509" tIns="9092" rIns="18509" bIns="9092">
                <a:spAutoFit/>
              </a:bodyPr>
              <a:lstStyle>
                <a:lvl1pPr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1pPr>
                <a:lvl2pPr marL="742950" indent="-28575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–"/>
                  <a:defRPr sz="1600" b="1">
                    <a:solidFill>
                      <a:srgbClr val="0033CC"/>
                    </a:solidFill>
                    <a:latin typeface="Helvetica" panose="020B0604020202020204" pitchFamily="34" charset="0"/>
                  </a:defRPr>
                </a:lvl2pPr>
                <a:lvl3pPr marL="11430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600" b="1">
                    <a:solidFill>
                      <a:srgbClr val="008000"/>
                    </a:solidFill>
                    <a:latin typeface="Helvetica" panose="020B0604020202020204" pitchFamily="34" charset="0"/>
                  </a:defRPr>
                </a:lvl3pPr>
                <a:lvl4pPr marL="16002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Font typeface="Helvetica" panose="020B0604020202020204" pitchFamily="34" charset="0"/>
                  <a:buChar char="–"/>
                  <a:defRPr sz="1400"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4pPr>
                <a:lvl5pPr marL="20574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5pPr>
                <a:lvl6pPr marL="25146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6pPr>
                <a:lvl7pPr marL="29718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7pPr>
                <a:lvl8pPr marL="34290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8pPr>
                <a:lvl9pPr marL="38862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SzTx/>
                  <a:buFontTx/>
                  <a:buNone/>
                </a:pPr>
                <a:r>
                  <a:rPr lang="en-US" altLang="en-US" sz="1350" dirty="0">
                    <a:latin typeface="Arial" panose="020B0604020202020204" pitchFamily="34" charset="0"/>
                  </a:rPr>
                  <a:t>Time Projection Chamber</a:t>
                </a:r>
              </a:p>
            </p:txBody>
          </p:sp>
          <p:sp>
            <p:nvSpPr>
              <p:cNvPr id="27671" name="Rectangle 18">
                <a:extLst>
                  <a:ext uri="{FF2B5EF4-FFF2-40B4-BE49-F238E27FC236}">
                    <a16:creationId xmlns:a16="http://schemas.microsoft.com/office/drawing/2014/main" id="{9FB21BC7-974D-46D3-8AA0-4BE94291D3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3" y="1485"/>
                <a:ext cx="754" cy="6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509" tIns="9092" rIns="18509" bIns="9092">
                <a:spAutoFit/>
              </a:bodyPr>
              <a:lstStyle>
                <a:lvl1pPr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1pPr>
                <a:lvl2pPr marL="742950" indent="-28575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–"/>
                  <a:defRPr sz="1600" b="1">
                    <a:solidFill>
                      <a:srgbClr val="0033CC"/>
                    </a:solidFill>
                    <a:latin typeface="Helvetica" panose="020B0604020202020204" pitchFamily="34" charset="0"/>
                  </a:defRPr>
                </a:lvl2pPr>
                <a:lvl3pPr marL="11430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600" b="1">
                    <a:solidFill>
                      <a:srgbClr val="008000"/>
                    </a:solidFill>
                    <a:latin typeface="Helvetica" panose="020B0604020202020204" pitchFamily="34" charset="0"/>
                  </a:defRPr>
                </a:lvl3pPr>
                <a:lvl4pPr marL="16002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Font typeface="Helvetica" panose="020B0604020202020204" pitchFamily="34" charset="0"/>
                  <a:buChar char="–"/>
                  <a:defRPr sz="1400"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4pPr>
                <a:lvl5pPr marL="20574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5pPr>
                <a:lvl6pPr marL="25146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6pPr>
                <a:lvl7pPr marL="29718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7pPr>
                <a:lvl8pPr marL="34290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8pPr>
                <a:lvl9pPr marL="38862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SzTx/>
                  <a:buFontTx/>
                  <a:buNone/>
                </a:pPr>
                <a:r>
                  <a:rPr lang="en-US" altLang="en-US" sz="1350">
                    <a:latin typeface="Arial" panose="020B0604020202020204" pitchFamily="34" charset="0"/>
                  </a:rPr>
                  <a:t>Silicon Trackers</a:t>
                </a:r>
              </a:p>
              <a:p>
                <a:pPr>
                  <a:spcBef>
                    <a:spcPct val="0"/>
                  </a:spcBef>
                  <a:buSzTx/>
                  <a:buFontTx/>
                  <a:buNone/>
                </a:pPr>
                <a:r>
                  <a:rPr lang="en-US" altLang="en-US" sz="1350">
                    <a:latin typeface="Arial" panose="020B0604020202020204" pitchFamily="34" charset="0"/>
                  </a:rPr>
                  <a:t>SVT &amp; SSD</a:t>
                </a:r>
              </a:p>
            </p:txBody>
          </p:sp>
          <p:sp>
            <p:nvSpPr>
              <p:cNvPr id="27672" name="Line 19">
                <a:extLst>
                  <a:ext uri="{FF2B5EF4-FFF2-40B4-BE49-F238E27FC236}">
                    <a16:creationId xmlns:a16="http://schemas.microsoft.com/office/drawing/2014/main" id="{CFD6FFA6-A307-4167-9099-FE794D2E59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96" y="1122"/>
                <a:ext cx="1248" cy="70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8509" tIns="9092" rIns="18509" bIns="9092">
                <a:spAutoFit/>
              </a:bodyPr>
              <a:lstStyle/>
              <a:p>
                <a:endParaRPr lang="en-US" sz="1350"/>
              </a:p>
            </p:txBody>
          </p:sp>
          <p:sp>
            <p:nvSpPr>
              <p:cNvPr id="27673" name="Line 20">
                <a:extLst>
                  <a:ext uri="{FF2B5EF4-FFF2-40B4-BE49-F238E27FC236}">
                    <a16:creationId xmlns:a16="http://schemas.microsoft.com/office/drawing/2014/main" id="{E7EFF156-2543-4C11-B32A-FF89D13D93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74" y="1698"/>
                <a:ext cx="1670" cy="52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8509" tIns="9092" rIns="18509" bIns="9092">
                <a:spAutoFit/>
              </a:bodyPr>
              <a:lstStyle/>
              <a:p>
                <a:endParaRPr lang="en-US" sz="1350"/>
              </a:p>
            </p:txBody>
          </p:sp>
          <p:sp>
            <p:nvSpPr>
              <p:cNvPr id="27674" name="Rectangle 21">
                <a:extLst>
                  <a:ext uri="{FF2B5EF4-FFF2-40B4-BE49-F238E27FC236}">
                    <a16:creationId xmlns:a16="http://schemas.microsoft.com/office/drawing/2014/main" id="{603DDA8B-A7E1-4E20-AB2C-49BF8405F1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0" y="2448"/>
                <a:ext cx="900" cy="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509" tIns="9092" rIns="18509" bIns="9092">
                <a:spAutoFit/>
              </a:bodyPr>
              <a:lstStyle>
                <a:lvl1pPr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1pPr>
                <a:lvl2pPr marL="742950" indent="-28575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–"/>
                  <a:defRPr sz="1600" b="1">
                    <a:solidFill>
                      <a:srgbClr val="0033CC"/>
                    </a:solidFill>
                    <a:latin typeface="Helvetica" panose="020B0604020202020204" pitchFamily="34" charset="0"/>
                  </a:defRPr>
                </a:lvl2pPr>
                <a:lvl3pPr marL="11430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600" b="1">
                    <a:solidFill>
                      <a:srgbClr val="008000"/>
                    </a:solidFill>
                    <a:latin typeface="Helvetica" panose="020B0604020202020204" pitchFamily="34" charset="0"/>
                  </a:defRPr>
                </a:lvl3pPr>
                <a:lvl4pPr marL="16002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Font typeface="Helvetica" panose="020B0604020202020204" pitchFamily="34" charset="0"/>
                  <a:buChar char="–"/>
                  <a:defRPr sz="1400"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4pPr>
                <a:lvl5pPr marL="20574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5pPr>
                <a:lvl6pPr marL="25146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6pPr>
                <a:lvl7pPr marL="29718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7pPr>
                <a:lvl8pPr marL="34290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8pPr>
                <a:lvl9pPr marL="38862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SzTx/>
                  <a:buFontTx/>
                  <a:buNone/>
                </a:pPr>
                <a:r>
                  <a:rPr lang="en-US" altLang="en-US" sz="1350">
                    <a:latin typeface="Arial" panose="020B0604020202020204" pitchFamily="34" charset="0"/>
                  </a:rPr>
                  <a:t>Endcap Calorimeter</a:t>
                </a:r>
              </a:p>
            </p:txBody>
          </p:sp>
          <p:sp>
            <p:nvSpPr>
              <p:cNvPr id="27675" name="Line 22">
                <a:extLst>
                  <a:ext uri="{FF2B5EF4-FFF2-40B4-BE49-F238E27FC236}">
                    <a16:creationId xmlns:a16="http://schemas.microsoft.com/office/drawing/2014/main" id="{CA4BE6F0-9D07-478A-BBE4-7539EB871D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85" y="2130"/>
                <a:ext cx="659" cy="5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8509" tIns="9092" rIns="18509" bIns="9092">
                <a:spAutoFit/>
              </a:bodyPr>
              <a:lstStyle/>
              <a:p>
                <a:endParaRPr lang="en-US" sz="1350"/>
              </a:p>
            </p:txBody>
          </p:sp>
          <p:sp>
            <p:nvSpPr>
              <p:cNvPr id="27676" name="Line 23">
                <a:extLst>
                  <a:ext uri="{FF2B5EF4-FFF2-40B4-BE49-F238E27FC236}">
                    <a16:creationId xmlns:a16="http://schemas.microsoft.com/office/drawing/2014/main" id="{FC1C3233-83B1-47DD-92D1-7068BD3C75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80" y="2586"/>
                <a:ext cx="558" cy="5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27656" name="Group 24">
              <a:extLst>
                <a:ext uri="{FF2B5EF4-FFF2-40B4-BE49-F238E27FC236}">
                  <a16:creationId xmlns:a16="http://schemas.microsoft.com/office/drawing/2014/main" id="{6566A0D0-9680-44B3-9BDD-FD9D4C1568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4" y="885"/>
              <a:ext cx="1598" cy="2785"/>
              <a:chOff x="234" y="885"/>
              <a:chExt cx="1598" cy="2785"/>
            </a:xfrm>
          </p:grpSpPr>
          <p:sp>
            <p:nvSpPr>
              <p:cNvPr id="27657" name="Rectangle 25">
                <a:extLst>
                  <a:ext uri="{FF2B5EF4-FFF2-40B4-BE49-F238E27FC236}">
                    <a16:creationId xmlns:a16="http://schemas.microsoft.com/office/drawing/2014/main" id="{AFEE1BF7-8132-4990-A64F-693CDEC886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" y="885"/>
                <a:ext cx="623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509" tIns="9092" rIns="18509" bIns="9092">
                <a:spAutoFit/>
              </a:bodyPr>
              <a:lstStyle>
                <a:lvl1pPr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1pPr>
                <a:lvl2pPr marL="742950" indent="-28575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–"/>
                  <a:defRPr sz="1600" b="1">
                    <a:solidFill>
                      <a:srgbClr val="0033CC"/>
                    </a:solidFill>
                    <a:latin typeface="Helvetica" panose="020B0604020202020204" pitchFamily="34" charset="0"/>
                  </a:defRPr>
                </a:lvl2pPr>
                <a:lvl3pPr marL="11430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600" b="1">
                    <a:solidFill>
                      <a:srgbClr val="008000"/>
                    </a:solidFill>
                    <a:latin typeface="Helvetica" panose="020B0604020202020204" pitchFamily="34" charset="0"/>
                  </a:defRPr>
                </a:lvl3pPr>
                <a:lvl4pPr marL="16002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Font typeface="Helvetica" panose="020B0604020202020204" pitchFamily="34" charset="0"/>
                  <a:buChar char="–"/>
                  <a:defRPr sz="1400"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4pPr>
                <a:lvl5pPr marL="20574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5pPr>
                <a:lvl6pPr marL="25146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6pPr>
                <a:lvl7pPr marL="29718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7pPr>
                <a:lvl8pPr marL="34290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8pPr>
                <a:lvl9pPr marL="38862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SzTx/>
                  <a:buFontTx/>
                  <a:buNone/>
                </a:pPr>
                <a:r>
                  <a:rPr lang="en-US" altLang="en-US" sz="1350">
                    <a:latin typeface="Arial" panose="020B0604020202020204" pitchFamily="34" charset="0"/>
                  </a:rPr>
                  <a:t>Magnet</a:t>
                </a:r>
              </a:p>
            </p:txBody>
          </p:sp>
          <p:sp>
            <p:nvSpPr>
              <p:cNvPr id="27658" name="Line 26">
                <a:extLst>
                  <a:ext uri="{FF2B5EF4-FFF2-40B4-BE49-F238E27FC236}">
                    <a16:creationId xmlns:a16="http://schemas.microsoft.com/office/drawing/2014/main" id="{92E7318D-C264-4128-9170-413BDEA063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05" y="976"/>
                <a:ext cx="680" cy="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8509" tIns="9092" rIns="18509" bIns="9092">
                <a:spAutoFit/>
              </a:bodyPr>
              <a:lstStyle/>
              <a:p>
                <a:endParaRPr lang="en-US" sz="1350"/>
              </a:p>
            </p:txBody>
          </p:sp>
          <p:sp>
            <p:nvSpPr>
              <p:cNvPr id="27659" name="Rectangle 27">
                <a:extLst>
                  <a:ext uri="{FF2B5EF4-FFF2-40B4-BE49-F238E27FC236}">
                    <a16:creationId xmlns:a16="http://schemas.microsoft.com/office/drawing/2014/main" id="{0220F9B1-7DF0-4A65-8533-C44F45A8B1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" y="1200"/>
                <a:ext cx="690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509" tIns="9092" rIns="18509" bIns="9092">
                <a:spAutoFit/>
              </a:bodyPr>
              <a:lstStyle>
                <a:lvl1pPr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1pPr>
                <a:lvl2pPr marL="742950" indent="-28575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–"/>
                  <a:defRPr sz="1600" b="1">
                    <a:solidFill>
                      <a:srgbClr val="0033CC"/>
                    </a:solidFill>
                    <a:latin typeface="Helvetica" panose="020B0604020202020204" pitchFamily="34" charset="0"/>
                  </a:defRPr>
                </a:lvl2pPr>
                <a:lvl3pPr marL="11430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600" b="1">
                    <a:solidFill>
                      <a:srgbClr val="008000"/>
                    </a:solidFill>
                    <a:latin typeface="Helvetica" panose="020B0604020202020204" pitchFamily="34" charset="0"/>
                  </a:defRPr>
                </a:lvl3pPr>
                <a:lvl4pPr marL="16002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Font typeface="Helvetica" panose="020B0604020202020204" pitchFamily="34" charset="0"/>
                  <a:buChar char="–"/>
                  <a:defRPr sz="1400"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4pPr>
                <a:lvl5pPr marL="20574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5pPr>
                <a:lvl6pPr marL="25146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6pPr>
                <a:lvl7pPr marL="29718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7pPr>
                <a:lvl8pPr marL="34290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8pPr>
                <a:lvl9pPr marL="38862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SzTx/>
                  <a:buFontTx/>
                  <a:buNone/>
                </a:pPr>
                <a:r>
                  <a:rPr lang="en-US" altLang="en-US" sz="1350">
                    <a:latin typeface="Arial" panose="020B0604020202020204" pitchFamily="34" charset="0"/>
                  </a:rPr>
                  <a:t>Coils</a:t>
                </a:r>
              </a:p>
            </p:txBody>
          </p:sp>
          <p:sp>
            <p:nvSpPr>
              <p:cNvPr id="27660" name="Line 28">
                <a:extLst>
                  <a:ext uri="{FF2B5EF4-FFF2-40B4-BE49-F238E27FC236}">
                    <a16:creationId xmlns:a16="http://schemas.microsoft.com/office/drawing/2014/main" id="{C2A83188-8281-44DD-BAF5-9066570135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05" y="1163"/>
                <a:ext cx="716" cy="11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8509" tIns="9092" rIns="18509" bIns="9092">
                <a:spAutoFit/>
              </a:bodyPr>
              <a:lstStyle/>
              <a:p>
                <a:endParaRPr lang="en-US" sz="1350"/>
              </a:p>
            </p:txBody>
          </p:sp>
          <p:sp>
            <p:nvSpPr>
              <p:cNvPr id="27661" name="Rectangle 29">
                <a:extLst>
                  <a:ext uri="{FF2B5EF4-FFF2-40B4-BE49-F238E27FC236}">
                    <a16:creationId xmlns:a16="http://schemas.microsoft.com/office/drawing/2014/main" id="{8EF15B0A-7F8C-4FDC-9486-28F8A3CF3C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" y="1728"/>
                <a:ext cx="576" cy="6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509" tIns="9092" rIns="18509" bIns="9092">
                <a:spAutoFit/>
              </a:bodyPr>
              <a:lstStyle>
                <a:lvl1pPr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1pPr>
                <a:lvl2pPr marL="742950" indent="-28575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–"/>
                  <a:defRPr sz="1600" b="1">
                    <a:solidFill>
                      <a:srgbClr val="0033CC"/>
                    </a:solidFill>
                    <a:latin typeface="Helvetica" panose="020B0604020202020204" pitchFamily="34" charset="0"/>
                  </a:defRPr>
                </a:lvl2pPr>
                <a:lvl3pPr marL="11430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600" b="1">
                    <a:solidFill>
                      <a:srgbClr val="008000"/>
                    </a:solidFill>
                    <a:latin typeface="Helvetica" panose="020B0604020202020204" pitchFamily="34" charset="0"/>
                  </a:defRPr>
                </a:lvl3pPr>
                <a:lvl4pPr marL="16002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Font typeface="Helvetica" panose="020B0604020202020204" pitchFamily="34" charset="0"/>
                  <a:buChar char="–"/>
                  <a:defRPr sz="1400"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4pPr>
                <a:lvl5pPr marL="20574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5pPr>
                <a:lvl6pPr marL="25146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6pPr>
                <a:lvl7pPr marL="29718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7pPr>
                <a:lvl8pPr marL="34290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8pPr>
                <a:lvl9pPr marL="38862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SzTx/>
                  <a:buFontTx/>
                  <a:buNone/>
                </a:pPr>
                <a:r>
                  <a:rPr lang="en-US" altLang="en-US" sz="1350">
                    <a:latin typeface="Arial" panose="020B0604020202020204" pitchFamily="34" charset="0"/>
                  </a:rPr>
                  <a:t>TPC Endcap &amp; MWPC</a:t>
                </a:r>
              </a:p>
            </p:txBody>
          </p:sp>
          <p:sp>
            <p:nvSpPr>
              <p:cNvPr id="27662" name="Rectangle 30">
                <a:extLst>
                  <a:ext uri="{FF2B5EF4-FFF2-40B4-BE49-F238E27FC236}">
                    <a16:creationId xmlns:a16="http://schemas.microsoft.com/office/drawing/2014/main" id="{A0EA0887-2F63-47FA-9CF5-0B91FAA025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" y="3026"/>
                <a:ext cx="591" cy="6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509" tIns="9092" rIns="18509" bIns="9092">
                <a:spAutoFit/>
              </a:bodyPr>
              <a:lstStyle>
                <a:lvl1pPr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1pPr>
                <a:lvl2pPr marL="742950" indent="-28575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–"/>
                  <a:defRPr sz="1600" b="1">
                    <a:solidFill>
                      <a:srgbClr val="0033CC"/>
                    </a:solidFill>
                    <a:latin typeface="Helvetica" panose="020B0604020202020204" pitchFamily="34" charset="0"/>
                  </a:defRPr>
                </a:lvl2pPr>
                <a:lvl3pPr marL="11430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600" b="1">
                    <a:solidFill>
                      <a:srgbClr val="008000"/>
                    </a:solidFill>
                    <a:latin typeface="Helvetica" panose="020B0604020202020204" pitchFamily="34" charset="0"/>
                  </a:defRPr>
                </a:lvl3pPr>
                <a:lvl4pPr marL="16002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Font typeface="Helvetica" panose="020B0604020202020204" pitchFamily="34" charset="0"/>
                  <a:buChar char="–"/>
                  <a:defRPr sz="1400"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4pPr>
                <a:lvl5pPr marL="2057400" indent="-228600" defTabSz="8191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5pPr>
                <a:lvl6pPr marL="25146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6pPr>
                <a:lvl7pPr marL="29718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7pPr>
                <a:lvl8pPr marL="34290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8pPr>
                <a:lvl9pPr marL="3886200" indent="-228600" defTabSz="819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SzTx/>
                  <a:buFontTx/>
                  <a:buNone/>
                </a:pPr>
                <a:r>
                  <a:rPr lang="en-US" altLang="en-US" sz="1350">
                    <a:latin typeface="Arial" panose="020B0604020202020204" pitchFamily="34" charset="0"/>
                  </a:rPr>
                  <a:t>Central Trigger Barrel   &amp; TOF</a:t>
                </a:r>
              </a:p>
            </p:txBody>
          </p:sp>
          <p:sp>
            <p:nvSpPr>
              <p:cNvPr id="27663" name="Line 31">
                <a:extLst>
                  <a:ext uri="{FF2B5EF4-FFF2-40B4-BE49-F238E27FC236}">
                    <a16:creationId xmlns:a16="http://schemas.microsoft.com/office/drawing/2014/main" id="{6A53ACBC-4ACA-45FF-A7B6-F2A41601B8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1" y="2000"/>
                <a:ext cx="921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8509" tIns="9092" rIns="18509" bIns="9092">
                <a:spAutoFit/>
              </a:bodyPr>
              <a:lstStyle/>
              <a:p>
                <a:endParaRPr lang="en-US" sz="1350"/>
              </a:p>
            </p:txBody>
          </p:sp>
          <p:sp>
            <p:nvSpPr>
              <p:cNvPr id="27664" name="Text Box 32">
                <a:extLst>
                  <a:ext uri="{FF2B5EF4-FFF2-40B4-BE49-F238E27FC236}">
                    <a16:creationId xmlns:a16="http://schemas.microsoft.com/office/drawing/2014/main" id="{05CDDBB8-3A7F-4DDD-B532-31AC18A597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4" y="2472"/>
                <a:ext cx="720" cy="7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–"/>
                  <a:defRPr sz="1600" b="1">
                    <a:solidFill>
                      <a:srgbClr val="0033CC"/>
                    </a:solidFill>
                    <a:latin typeface="Helvetica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600" b="1">
                    <a:solidFill>
                      <a:srgbClr val="008000"/>
                    </a:solidFill>
                    <a:latin typeface="Helvetica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Font typeface="Helvetica" panose="020B0604020202020204" pitchFamily="34" charset="0"/>
                  <a:buChar char="–"/>
                  <a:defRPr sz="1400"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SzTx/>
                  <a:buFontTx/>
                  <a:buNone/>
                </a:pPr>
                <a:r>
                  <a:rPr lang="en-US" altLang="en-US" sz="1350">
                    <a:latin typeface="Arial" panose="020B0604020202020204" pitchFamily="34" charset="0"/>
                    <a:ea typeface="Arial Unicode MS" pitchFamily="34" charset="-128"/>
                  </a:rPr>
                  <a:t>Beam Beam Counters</a:t>
                </a:r>
              </a:p>
            </p:txBody>
          </p:sp>
          <p:sp>
            <p:nvSpPr>
              <p:cNvPr id="27665" name="Line 33">
                <a:extLst>
                  <a:ext uri="{FF2B5EF4-FFF2-40B4-BE49-F238E27FC236}">
                    <a16:creationId xmlns:a16="http://schemas.microsoft.com/office/drawing/2014/main" id="{8F1663D3-3E09-44B8-AADD-0AB304F416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12" y="2544"/>
                <a:ext cx="420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7666" name="Line 34">
                <a:extLst>
                  <a:ext uri="{FF2B5EF4-FFF2-40B4-BE49-F238E27FC236}">
                    <a16:creationId xmlns:a16="http://schemas.microsoft.com/office/drawing/2014/main" id="{05AE22D8-E772-409D-9DB6-DC51E7E3A3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06" y="3162"/>
                <a:ext cx="829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8509" tIns="9092" rIns="18509" bIns="9092">
                <a:spAutoFit/>
              </a:bodyPr>
              <a:lstStyle/>
              <a:p>
                <a:endParaRPr lang="en-US" sz="1350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3969AD5-1B61-9092-0A31-0A70B42DB8DA}"/>
              </a:ext>
            </a:extLst>
          </p:cNvPr>
          <p:cNvSpPr txBox="1"/>
          <p:nvPr/>
        </p:nvSpPr>
        <p:spPr>
          <a:xfrm>
            <a:off x="1357312" y="5791200"/>
            <a:ext cx="6360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central STAR detector with the TPC is the key element of STAR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723" y="122238"/>
            <a:ext cx="8229600" cy="6397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PXL Hit Position Resolution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76200" y="914400"/>
            <a:ext cx="8546123" cy="2286000"/>
          </a:xfrm>
        </p:spPr>
        <p:txBody>
          <a:bodyPr>
            <a:normAutofit fontScale="92500" lnSpcReduction="20000"/>
          </a:bodyPr>
          <a:lstStyle/>
          <a:p>
            <a:r>
              <a:rPr lang="en-US" sz="2100" i="1" dirty="0"/>
              <a:t>Ultimate-2</a:t>
            </a:r>
            <a:r>
              <a:rPr lang="en-US" sz="2100" dirty="0"/>
              <a:t> sensor geometry		</a:t>
            </a:r>
          </a:p>
          <a:p>
            <a:pPr lvl="1"/>
            <a:r>
              <a:rPr lang="en-US" sz="1900" dirty="0">
                <a:sym typeface="Symbol" pitchFamily="18" charset="2"/>
              </a:rPr>
              <a:t>pixel size: </a:t>
            </a:r>
            <a:r>
              <a:rPr lang="en-US" sz="1900" dirty="0"/>
              <a:t>20.7 </a:t>
            </a:r>
            <a:r>
              <a:rPr lang="en-US" sz="1900" dirty="0">
                <a:sym typeface="Symbol" pitchFamily="18" charset="2"/>
              </a:rPr>
              <a:t>m X </a:t>
            </a:r>
            <a:r>
              <a:rPr lang="en-US" sz="1900" dirty="0"/>
              <a:t>20.7 </a:t>
            </a:r>
            <a:r>
              <a:rPr lang="en-US" sz="1900" dirty="0">
                <a:sym typeface="Symbol" pitchFamily="18" charset="2"/>
              </a:rPr>
              <a:t>m 	~</a:t>
            </a:r>
            <a:r>
              <a:rPr lang="en-US" sz="1900" dirty="0">
                <a:sym typeface="Wingdings" panose="05000000000000000000" pitchFamily="2" charset="2"/>
              </a:rPr>
              <a:t>6 </a:t>
            </a:r>
            <a:r>
              <a:rPr lang="en-US" sz="1900" dirty="0">
                <a:sym typeface="Symbol" pitchFamily="18" charset="2"/>
              </a:rPr>
              <a:t>m geometrical resolution</a:t>
            </a:r>
          </a:p>
          <a:p>
            <a:pPr lvl="1"/>
            <a:r>
              <a:rPr lang="en-US" sz="1900" dirty="0">
                <a:sym typeface="Symbol" pitchFamily="18" charset="2"/>
              </a:rPr>
              <a:t>3-pixel av. cluster size		~</a:t>
            </a:r>
            <a:r>
              <a:rPr lang="en-US" sz="1900" dirty="0">
                <a:sym typeface="Wingdings" panose="05000000000000000000" pitchFamily="2" charset="2"/>
              </a:rPr>
              <a:t>3.7 </a:t>
            </a:r>
            <a:r>
              <a:rPr lang="en-US" sz="1900" dirty="0">
                <a:sym typeface="Symbol" pitchFamily="18" charset="2"/>
              </a:rPr>
              <a:t>m resolution on center-of-mass</a:t>
            </a:r>
            <a:endParaRPr lang="en-US" sz="1900" dirty="0"/>
          </a:p>
          <a:p>
            <a:r>
              <a:rPr lang="en-US" sz="2100" dirty="0"/>
              <a:t>Position stability</a:t>
            </a:r>
          </a:p>
          <a:p>
            <a:pPr lvl="1"/>
            <a:r>
              <a:rPr lang="en-US" sz="1900" dirty="0"/>
              <a:t>Vibration at air cooling full flow: 	</a:t>
            </a:r>
            <a:r>
              <a:rPr lang="en-US" sz="1900" dirty="0">
                <a:sym typeface="Wingdings" panose="05000000000000000000" pitchFamily="2" charset="2"/>
              </a:rPr>
              <a:t>~</a:t>
            </a:r>
            <a:r>
              <a:rPr lang="en-US" sz="1900" dirty="0"/>
              <a:t>5 </a:t>
            </a:r>
            <a:r>
              <a:rPr lang="en-US" sz="1900" dirty="0">
                <a:sym typeface="Symbol" pitchFamily="18" charset="2"/>
              </a:rPr>
              <a:t>m </a:t>
            </a:r>
            <a:r>
              <a:rPr lang="en-US" sz="1900" dirty="0"/>
              <a:t>RMS</a:t>
            </a:r>
          </a:p>
          <a:p>
            <a:pPr lvl="1"/>
            <a:r>
              <a:rPr lang="en-US" sz="1900" i="1" dirty="0"/>
              <a:t>Stable displacement at full air flow:	~30 </a:t>
            </a:r>
            <a:r>
              <a:rPr lang="en-US" sz="1900" i="1" dirty="0">
                <a:sym typeface="Symbol" pitchFamily="18" charset="2"/>
              </a:rPr>
              <a:t>m</a:t>
            </a:r>
            <a:endParaRPr lang="en-US" sz="1900" i="1" dirty="0"/>
          </a:p>
          <a:p>
            <a:pPr lvl="1"/>
            <a:r>
              <a:rPr lang="en-US" sz="1900" i="1" dirty="0"/>
              <a:t>Stable displacement at power on:	~5 </a:t>
            </a:r>
            <a:r>
              <a:rPr lang="en-US" sz="1900" i="1" dirty="0">
                <a:sym typeface="Symbol" pitchFamily="18" charset="2"/>
              </a:rPr>
              <a:t>m</a:t>
            </a:r>
          </a:p>
          <a:p>
            <a:r>
              <a:rPr lang="en-US" sz="2100" b="1" dirty="0">
                <a:sym typeface="Symbol" pitchFamily="18" charset="2"/>
              </a:rPr>
              <a:t>Global hit resolution: 	</a:t>
            </a:r>
            <a:r>
              <a:rPr lang="en-US" sz="2100" b="1" dirty="0" err="1">
                <a:latin typeface="Symbol" panose="05050102010706020507" pitchFamily="18" charset="2"/>
                <a:sym typeface="Symbol" pitchFamily="18" charset="2"/>
              </a:rPr>
              <a:t>D</a:t>
            </a:r>
            <a:r>
              <a:rPr lang="en-US" sz="2100" b="1" dirty="0" err="1">
                <a:sym typeface="Symbol" pitchFamily="18" charset="2"/>
              </a:rPr>
              <a:t>x</a:t>
            </a:r>
            <a:r>
              <a:rPr lang="en-US" sz="2100" b="1" dirty="0">
                <a:sym typeface="Symbol" pitchFamily="18" charset="2"/>
              </a:rPr>
              <a:t> ~ 6.2 m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49827" y="3394585"/>
            <a:ext cx="4038601" cy="1409701"/>
            <a:chOff x="5257800" y="3694173"/>
            <a:chExt cx="3622494" cy="106738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 rotWithShape="1">
            <a:blip r:embed="rId2"/>
            <a:srcRect l="101" t="19539" r="1013" b="41626"/>
            <a:stretch/>
          </p:blipFill>
          <p:spPr bwMode="auto">
            <a:xfrm>
              <a:off x="5257800" y="3694173"/>
              <a:ext cx="3622494" cy="1067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56"/>
            <p:cNvSpPr txBox="1">
              <a:spLocks noChangeArrowheads="1"/>
            </p:cNvSpPr>
            <p:nvPr/>
          </p:nvSpPr>
          <p:spPr bwMode="auto">
            <a:xfrm>
              <a:off x="5285761" y="3720231"/>
              <a:ext cx="1435327" cy="17477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76000"/>
              </a:pPr>
              <a:r>
                <a:rPr lang="en-US" altLang="fr-FR" sz="1000" i="1" dirty="0">
                  <a:latin typeface="Gill Sans MT" pitchFamily="34" charset="0"/>
                </a:rPr>
                <a:t>Sector in the metrology setup</a:t>
              </a:r>
            </a:p>
          </p:txBody>
        </p:sp>
      </p:grpSp>
      <p:sp>
        <p:nvSpPr>
          <p:cNvPr id="7" name="Content Placeholder 5"/>
          <p:cNvSpPr txBox="1">
            <a:spLocks/>
          </p:cNvSpPr>
          <p:nvPr/>
        </p:nvSpPr>
        <p:spPr>
          <a:xfrm>
            <a:off x="4419600" y="3962400"/>
            <a:ext cx="4449832" cy="800103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800" dirty="0"/>
              <a:t>Metrology survey</a:t>
            </a:r>
          </a:p>
          <a:p>
            <a:pPr marL="365760" lvl="1" indent="-182880"/>
            <a:r>
              <a:rPr lang="en-US" sz="3400" dirty="0"/>
              <a:t>3D pixel positions fully mapped and related to kinematic mounts</a:t>
            </a:r>
            <a:endParaRPr lang="en-US" dirty="0"/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261" y="4876800"/>
            <a:ext cx="1463539" cy="192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086" y="4858721"/>
            <a:ext cx="2883114" cy="192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56"/>
          <p:cNvSpPr txBox="1">
            <a:spLocks noChangeArrowheads="1"/>
          </p:cNvSpPr>
          <p:nvPr/>
        </p:nvSpPr>
        <p:spPr bwMode="auto">
          <a:xfrm>
            <a:off x="4440937" y="4876800"/>
            <a:ext cx="664463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76000"/>
            </a:pPr>
            <a:r>
              <a:rPr lang="en-US" altLang="fr-FR" sz="1000" i="1" dirty="0">
                <a:latin typeface="Gill Sans MT" pitchFamily="34" charset="0"/>
              </a:rPr>
              <a:t>PXL insertion</a:t>
            </a:r>
          </a:p>
        </p:txBody>
      </p:sp>
      <p:sp>
        <p:nvSpPr>
          <p:cNvPr id="11" name="TextBox 56"/>
          <p:cNvSpPr txBox="1">
            <a:spLocks noChangeArrowheads="1"/>
          </p:cNvSpPr>
          <p:nvPr/>
        </p:nvSpPr>
        <p:spPr bwMode="auto">
          <a:xfrm>
            <a:off x="7848600" y="6553200"/>
            <a:ext cx="1097031" cy="2308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76000"/>
            </a:pPr>
            <a:r>
              <a:rPr lang="en-US" altLang="fr-FR" sz="1000" i="1" dirty="0">
                <a:latin typeface="Gill Sans MT" pitchFamily="34" charset="0"/>
              </a:rPr>
              <a:t>Kinematic mounts</a:t>
            </a:r>
          </a:p>
        </p:txBody>
      </p:sp>
      <p:sp>
        <p:nvSpPr>
          <p:cNvPr id="19" name="Content Placeholder 5"/>
          <p:cNvSpPr txBox="1">
            <a:spLocks/>
          </p:cNvSpPr>
          <p:nvPr/>
        </p:nvSpPr>
        <p:spPr>
          <a:xfrm>
            <a:off x="76200" y="4992216"/>
            <a:ext cx="4343400" cy="140858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Novel insertion approach</a:t>
            </a:r>
          </a:p>
          <a:p>
            <a:pPr marL="365760" lvl="1" indent="-182880"/>
            <a:r>
              <a:rPr lang="en-US" altLang="en-US" sz="1600" dirty="0"/>
              <a:t>Inserted along rails and locked into a kinematic mount inside the support structure</a:t>
            </a:r>
          </a:p>
          <a:p>
            <a:pPr marL="365760" lvl="1" indent="-182880"/>
            <a:r>
              <a:rPr lang="de-DE" sz="1600" dirty="0"/>
              <a:t>Capability to fully replace PXL within 12 hour</a:t>
            </a:r>
            <a:endParaRPr lang="en-US" altLang="en-US" sz="1600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4724-FC50-4D34-913C-2506608B7A09}" type="slidenum">
              <a:rPr lang="en-US" smtClean="0"/>
              <a:t>20</a:t>
            </a:fld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5486400" y="1981200"/>
            <a:ext cx="3316351" cy="1661993"/>
            <a:chOff x="5715000" y="2133600"/>
            <a:chExt cx="3316351" cy="1661993"/>
          </a:xfrm>
        </p:grpSpPr>
        <p:grpSp>
          <p:nvGrpSpPr>
            <p:cNvPr id="29" name="Group 28"/>
            <p:cNvGrpSpPr/>
            <p:nvPr/>
          </p:nvGrpSpPr>
          <p:grpSpPr>
            <a:xfrm>
              <a:off x="5715000" y="2133600"/>
              <a:ext cx="3316351" cy="1661993"/>
              <a:chOff x="5455760" y="2133600"/>
              <a:chExt cx="3069815" cy="1661993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5455760" y="2133600"/>
                <a:ext cx="3069815" cy="16619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i="1" dirty="0" err="1">
                    <a:latin typeface="Symbol" panose="05050102010706020507" pitchFamily="18" charset="2"/>
                    <a:sym typeface="Symbol" pitchFamily="18" charset="2"/>
                  </a:rPr>
                  <a:t>D</a:t>
                </a:r>
                <a:r>
                  <a:rPr lang="en-US" sz="1600" i="1" dirty="0" err="1">
                    <a:sym typeface="Symbol" pitchFamily="18" charset="2"/>
                  </a:rPr>
                  <a:t>x</a:t>
                </a:r>
                <a:r>
                  <a:rPr lang="en-US" sz="1600" dirty="0">
                    <a:sym typeface="Symbol" pitchFamily="18" charset="2"/>
                  </a:rPr>
                  <a:t> ~ 6.2 m</a:t>
                </a:r>
              </a:p>
              <a:p>
                <a:r>
                  <a:rPr lang="en-US" altLang="fr-FR" sz="1600" i="1" dirty="0"/>
                  <a:t>r</a:t>
                </a:r>
                <a:r>
                  <a:rPr lang="en-US" altLang="fr-FR" sz="1600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fr-FR" sz="1600" dirty="0"/>
                  <a:t> = 2.8 cm</a:t>
                </a:r>
              </a:p>
              <a:p>
                <a:r>
                  <a:rPr lang="en-US" altLang="fr-FR" sz="1600" i="1" dirty="0"/>
                  <a:t>r</a:t>
                </a:r>
                <a:r>
                  <a:rPr lang="en-US" altLang="fr-FR" sz="1600" i="1" baseline="-25000" dirty="0"/>
                  <a:t>2</a:t>
                </a:r>
                <a:r>
                  <a:rPr lang="en-US" altLang="fr-FR" sz="1600" dirty="0"/>
                  <a:t> = 8 cm</a:t>
                </a:r>
                <a:endParaRPr lang="en-US" sz="1600" dirty="0">
                  <a:sym typeface="Symbol" pitchFamily="18" charset="2"/>
                </a:endParaRPr>
              </a:p>
              <a:p>
                <a:pPr algn="ctr"/>
                <a:endParaRPr lang="en-US" dirty="0">
                  <a:sym typeface="Symbol" pitchFamily="18" charset="2"/>
                </a:endParaRPr>
              </a:p>
              <a:p>
                <a:pPr algn="ctr"/>
                <a:r>
                  <a:rPr lang="en-US" dirty="0">
                    <a:sym typeface="Symbol" pitchFamily="18" charset="2"/>
                  </a:rPr>
                  <a:t>HFT DCA pointing resolution:</a:t>
                </a:r>
              </a:p>
              <a:p>
                <a:pPr algn="ctr"/>
                <a:r>
                  <a:rPr lang="en-US" b="1" dirty="0">
                    <a:sym typeface="Wingdings" panose="05000000000000000000" pitchFamily="2" charset="2"/>
                  </a:rPr>
                  <a:t>( 10 </a:t>
                </a:r>
                <a:r>
                  <a:rPr lang="en-US" b="1" dirty="0">
                    <a:sym typeface="Symbol"/>
                  </a:rPr>
                  <a:t></a:t>
                </a:r>
                <a:r>
                  <a:rPr lang="en-US" b="1" dirty="0">
                    <a:sym typeface="Wingdings" panose="05000000000000000000" pitchFamily="2" charset="2"/>
                  </a:rPr>
                  <a:t> 24/p) </a:t>
                </a:r>
                <a:r>
                  <a:rPr lang="en-US" b="1" dirty="0">
                    <a:sym typeface="Symbol" pitchFamily="18" charset="2"/>
                  </a:rPr>
                  <a:t>m</a:t>
                </a:r>
                <a:endParaRPr lang="en-US" dirty="0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6340951" y="3435816"/>
                <a:ext cx="317393" cy="343660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2" name="Straight Arrow Connector 21"/>
            <p:cNvCxnSpPr>
              <a:endCxn id="24" idx="7"/>
            </p:cNvCxnSpPr>
            <p:nvPr/>
          </p:nvCxnSpPr>
          <p:spPr>
            <a:xfrm flipH="1">
              <a:off x="6963949" y="2717714"/>
              <a:ext cx="198851" cy="768430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7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864785"/>
                </p:ext>
              </p:extLst>
            </p:nvPr>
          </p:nvGraphicFramePr>
          <p:xfrm>
            <a:off x="7086600" y="2212032"/>
            <a:ext cx="1752600" cy="701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269720" imgH="507960" progId="Equation.3">
                    <p:embed/>
                  </p:oleObj>
                </mc:Choice>
                <mc:Fallback>
                  <p:oleObj name="Equation" r:id="rId5" imgW="1269720" imgH="5079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86600" y="2212032"/>
                          <a:ext cx="1752600" cy="7016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</a:p>
        </p:txBody>
      </p:sp>
    </p:spTree>
    <p:extLst>
      <p:ext uri="{BB962C8B-B14F-4D97-AF65-F5344CB8AC3E}">
        <p14:creationId xmlns:p14="http://schemas.microsoft.com/office/powerpoint/2010/main" val="2948749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CBE4-C536-47F4-AEF6-E8F3895D3C32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8" b="16934"/>
          <a:stretch/>
        </p:blipFill>
        <p:spPr>
          <a:xfrm>
            <a:off x="609715" y="505123"/>
            <a:ext cx="4931864" cy="28179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77602" y="855133"/>
            <a:ext cx="3418097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After assembling sectors in a half shell sector tooling balls measured with touch probe relative to kinematic mount coordinate frame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Since the shells are supported the same way in the CMM and in the STAR installation the relative pixel position mapping is not disturbed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4367" y="4127708"/>
            <a:ext cx="2970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duplicate, truncated PXL support tube with kinematic mounts</a:t>
            </a:r>
          </a:p>
        </p:txBody>
      </p:sp>
      <p:cxnSp>
        <p:nvCxnSpPr>
          <p:cNvPr id="8" name="Straight Arrow Connector 7"/>
          <p:cNvCxnSpPr>
            <a:stCxn id="7" idx="0"/>
          </p:cNvCxnSpPr>
          <p:nvPr/>
        </p:nvCxnSpPr>
        <p:spPr>
          <a:xfrm flipV="1">
            <a:off x="2689466" y="2627588"/>
            <a:ext cx="1787942" cy="15001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3149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04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PXL Material Budget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HFT LANL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4724-FC50-4D34-913C-2506608B7A09}" type="slidenum">
              <a:rPr lang="en-US" smtClean="0"/>
              <a:t>22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0" y="914400"/>
            <a:ext cx="8229600" cy="5334000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/>
              <a:t>Thinned Sensor</a:t>
            </a:r>
          </a:p>
          <a:p>
            <a:pPr lvl="1"/>
            <a:r>
              <a:rPr lang="en-US" sz="2100" dirty="0"/>
              <a:t>50 </a:t>
            </a:r>
            <a:r>
              <a:rPr lang="en-US" sz="2100" dirty="0">
                <a:latin typeface="Symbol" panose="05050102010706020507" pitchFamily="18" charset="2"/>
              </a:rPr>
              <a:t>m</a:t>
            </a:r>
            <a:r>
              <a:rPr lang="en-US" sz="2100" dirty="0"/>
              <a:t>m </a:t>
            </a:r>
          </a:p>
          <a:p>
            <a:pPr lvl="1"/>
            <a:r>
              <a:rPr lang="en-US" sz="2100" dirty="0"/>
              <a:t>0.068% </a:t>
            </a:r>
            <a:r>
              <a:rPr lang="en-US" sz="2100" i="1" dirty="0"/>
              <a:t>X</a:t>
            </a:r>
            <a:r>
              <a:rPr lang="en-US" sz="2100" i="1" baseline="-25000" dirty="0"/>
              <a:t>0</a:t>
            </a:r>
            <a:endParaRPr lang="en-US" sz="2100" dirty="0"/>
          </a:p>
          <a:p>
            <a:pPr lvl="1"/>
            <a:endParaRPr lang="en-US" sz="2100" dirty="0"/>
          </a:p>
          <a:p>
            <a:r>
              <a:rPr lang="en-US" sz="2400" dirty="0"/>
              <a:t>Flex Cable</a:t>
            </a:r>
          </a:p>
          <a:p>
            <a:pPr lvl="1"/>
            <a:r>
              <a:rPr lang="en-US" sz="2100" dirty="0"/>
              <a:t>Aluminum-</a:t>
            </a:r>
            <a:r>
              <a:rPr lang="en-US" sz="2100" dirty="0" err="1"/>
              <a:t>Kapton</a:t>
            </a:r>
            <a:endParaRPr lang="en-US" sz="2100" dirty="0"/>
          </a:p>
          <a:p>
            <a:pPr lvl="1"/>
            <a:r>
              <a:rPr lang="en-US" sz="2100" dirty="0"/>
              <a:t>two 32 </a:t>
            </a:r>
            <a:r>
              <a:rPr lang="en-US" sz="2100" dirty="0">
                <a:latin typeface="Symbol" panose="05050102010706020507" pitchFamily="18" charset="2"/>
              </a:rPr>
              <a:t>m</a:t>
            </a:r>
            <a:r>
              <a:rPr lang="en-US" sz="2100" dirty="0"/>
              <a:t>m-thick Al layers</a:t>
            </a:r>
          </a:p>
          <a:p>
            <a:pPr lvl="1"/>
            <a:r>
              <a:rPr lang="en-US" sz="2100" dirty="0"/>
              <a:t>0.128% </a:t>
            </a:r>
            <a:r>
              <a:rPr lang="en-US" sz="2100" i="1" dirty="0"/>
              <a:t>X</a:t>
            </a:r>
            <a:r>
              <a:rPr lang="en-US" sz="2100" i="1" baseline="-25000" dirty="0"/>
              <a:t>0</a:t>
            </a:r>
          </a:p>
          <a:p>
            <a:pPr lvl="2"/>
            <a:r>
              <a:rPr lang="en-US" sz="1800" i="1" dirty="0"/>
              <a:t>Copper </a:t>
            </a:r>
            <a:r>
              <a:rPr lang="en-US" sz="1800" dirty="0"/>
              <a:t>version </a:t>
            </a:r>
            <a:r>
              <a:rPr lang="en-US" sz="1800" dirty="0">
                <a:sym typeface="Wingdings" panose="05000000000000000000" pitchFamily="2" charset="2"/>
              </a:rPr>
              <a:t> 0.232</a:t>
            </a:r>
            <a:r>
              <a:rPr lang="en-US" sz="1800" dirty="0"/>
              <a:t>% </a:t>
            </a:r>
            <a:r>
              <a:rPr lang="en-US" sz="1800" i="1" dirty="0"/>
              <a:t>X</a:t>
            </a:r>
            <a:r>
              <a:rPr lang="en-US" sz="1800" i="1" baseline="-25000" dirty="0"/>
              <a:t>0</a:t>
            </a:r>
          </a:p>
          <a:p>
            <a:pPr marL="274320" lvl="1" indent="0">
              <a:buNone/>
            </a:pPr>
            <a:endParaRPr lang="en-US" sz="2100" dirty="0"/>
          </a:p>
          <a:p>
            <a:r>
              <a:rPr lang="en-US" sz="2400" dirty="0"/>
              <a:t>Carbon fiber supports</a:t>
            </a:r>
          </a:p>
          <a:p>
            <a:pPr lvl="1"/>
            <a:r>
              <a:rPr lang="en-US" sz="2100" dirty="0"/>
              <a:t>125 </a:t>
            </a:r>
            <a:r>
              <a:rPr lang="en-US" sz="2100" dirty="0">
                <a:latin typeface="Symbol" panose="05050102010706020507" pitchFamily="18" charset="2"/>
              </a:rPr>
              <a:t>m</a:t>
            </a:r>
            <a:r>
              <a:rPr lang="en-US" sz="2100" dirty="0"/>
              <a:t>m stiffener</a:t>
            </a:r>
          </a:p>
          <a:p>
            <a:pPr lvl="1"/>
            <a:r>
              <a:rPr lang="en-US" sz="2100" dirty="0"/>
              <a:t>250 </a:t>
            </a:r>
            <a:r>
              <a:rPr lang="en-US" sz="2100" dirty="0">
                <a:latin typeface="Symbol" panose="05050102010706020507" pitchFamily="18" charset="2"/>
              </a:rPr>
              <a:t>m</a:t>
            </a:r>
            <a:r>
              <a:rPr lang="en-US" sz="2100" dirty="0"/>
              <a:t>m sector tube</a:t>
            </a:r>
          </a:p>
          <a:p>
            <a:pPr lvl="1"/>
            <a:r>
              <a:rPr lang="en-US" sz="2100" dirty="0"/>
              <a:t>0.193%  </a:t>
            </a:r>
            <a:r>
              <a:rPr lang="en-US" sz="2100" i="1" dirty="0"/>
              <a:t>X</a:t>
            </a:r>
            <a:r>
              <a:rPr lang="en-US" sz="2100" i="1" baseline="-25000" dirty="0"/>
              <a:t>0</a:t>
            </a:r>
          </a:p>
          <a:p>
            <a:pPr marL="274320" lvl="1" indent="0">
              <a:buNone/>
            </a:pPr>
            <a:endParaRPr lang="en-US" sz="2100" dirty="0"/>
          </a:p>
          <a:p>
            <a:r>
              <a:rPr lang="en-US" sz="2400" dirty="0"/>
              <a:t>Cooling</a:t>
            </a:r>
          </a:p>
          <a:p>
            <a:pPr lvl="1"/>
            <a:r>
              <a:rPr lang="en-US" sz="2100" dirty="0"/>
              <a:t>Air cooling:  negligible contribution</a:t>
            </a:r>
          </a:p>
          <a:p>
            <a:pPr lvl="1"/>
            <a:endParaRPr lang="en-US" sz="1400" dirty="0">
              <a:sym typeface="Wingdings" panose="05000000000000000000" pitchFamily="2" charset="2"/>
            </a:endParaRPr>
          </a:p>
          <a:p>
            <a:pPr marL="0" algn="ctr"/>
            <a:r>
              <a:rPr lang="en-US" sz="3400" b="1" dirty="0">
                <a:sym typeface="Wingdings" panose="05000000000000000000" pitchFamily="2" charset="2"/>
              </a:rPr>
              <a:t>Total material budget on inner layer: 0.388% </a:t>
            </a:r>
            <a:r>
              <a:rPr lang="en-US" sz="3400" b="1" i="1" dirty="0"/>
              <a:t>X</a:t>
            </a:r>
            <a:r>
              <a:rPr lang="en-US" sz="3400" b="1" i="1" baseline="-25000" dirty="0"/>
              <a:t>0</a:t>
            </a:r>
          </a:p>
          <a:p>
            <a:pPr marL="0" lvl="1" indent="0" algn="ctr">
              <a:spcBef>
                <a:spcPts val="600"/>
              </a:spcBef>
              <a:buClr>
                <a:schemeClr val="accent1"/>
              </a:buClr>
              <a:buNone/>
            </a:pPr>
            <a:r>
              <a:rPr lang="en-US" dirty="0">
                <a:solidFill>
                  <a:schemeClr val="tx1"/>
                </a:solidFill>
              </a:rPr>
              <a:t>(0.492% </a:t>
            </a:r>
            <a:r>
              <a:rPr lang="en-US" i="1" dirty="0"/>
              <a:t>X</a:t>
            </a:r>
            <a:r>
              <a:rPr lang="en-US" i="1" baseline="-25000" dirty="0"/>
              <a:t>0 </a:t>
            </a:r>
            <a:r>
              <a:rPr lang="en-US" dirty="0">
                <a:solidFill>
                  <a:schemeClr val="tx1"/>
                </a:solidFill>
              </a:rPr>
              <a:t>for the Cu conductor version)</a:t>
            </a:r>
          </a:p>
        </p:txBody>
      </p:sp>
      <p:pic>
        <p:nvPicPr>
          <p:cNvPr id="56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3" r="23661" b="10225"/>
          <a:stretch/>
        </p:blipFill>
        <p:spPr bwMode="auto">
          <a:xfrm>
            <a:off x="3014847" y="914400"/>
            <a:ext cx="1709553" cy="112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69744" y="-219871"/>
            <a:ext cx="1001713" cy="60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Line 17"/>
          <p:cNvSpPr>
            <a:spLocks noChangeShapeType="1"/>
          </p:cNvSpPr>
          <p:nvPr/>
        </p:nvSpPr>
        <p:spPr bwMode="auto">
          <a:xfrm>
            <a:off x="1905000" y="1143000"/>
            <a:ext cx="755287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" name="Line 17"/>
          <p:cNvSpPr>
            <a:spLocks noChangeShapeType="1"/>
          </p:cNvSpPr>
          <p:nvPr/>
        </p:nvSpPr>
        <p:spPr bwMode="auto">
          <a:xfrm>
            <a:off x="1905000" y="2133600"/>
            <a:ext cx="1076078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12" name="Picture 2" descr="C:\Users\gcontin\Pictures\11252013\Sector_assembly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" t="24161" r="5270" b="54361"/>
          <a:stretch/>
        </p:blipFill>
        <p:spPr bwMode="auto">
          <a:xfrm>
            <a:off x="2965961" y="3662697"/>
            <a:ext cx="5873239" cy="106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Line 17"/>
          <p:cNvSpPr>
            <a:spLocks noChangeShapeType="1"/>
          </p:cNvSpPr>
          <p:nvPr/>
        </p:nvSpPr>
        <p:spPr bwMode="auto">
          <a:xfrm>
            <a:off x="2362200" y="4343400"/>
            <a:ext cx="381000" cy="101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4" name="Group 3"/>
          <p:cNvGrpSpPr/>
          <p:nvPr/>
        </p:nvGrpSpPr>
        <p:grpSpPr>
          <a:xfrm>
            <a:off x="6052432" y="6135469"/>
            <a:ext cx="3040769" cy="646331"/>
            <a:chOff x="5950832" y="4876800"/>
            <a:chExt cx="3040769" cy="609134"/>
          </a:xfrm>
          <a:solidFill>
            <a:schemeClr val="bg1"/>
          </a:solidFill>
        </p:grpSpPr>
        <p:sp>
          <p:nvSpPr>
            <p:cNvPr id="17" name="TextBox 16"/>
            <p:cNvSpPr txBox="1"/>
            <p:nvPr/>
          </p:nvSpPr>
          <p:spPr>
            <a:xfrm>
              <a:off x="5950832" y="4876800"/>
              <a:ext cx="3040769" cy="60913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ym typeface="Symbol" pitchFamily="18" charset="2"/>
                </a:rPr>
                <a:t>HFT DCA pointing resolution:</a:t>
              </a:r>
            </a:p>
            <a:p>
              <a:pPr algn="ctr"/>
              <a:r>
                <a:rPr lang="en-US" b="1" dirty="0">
                  <a:sym typeface="Wingdings" panose="05000000000000000000" pitchFamily="2" charset="2"/>
                </a:rPr>
                <a:t>( 10 </a:t>
              </a:r>
              <a:r>
                <a:rPr lang="en-US" b="1" dirty="0">
                  <a:sym typeface="Symbol"/>
                </a:rPr>
                <a:t></a:t>
              </a:r>
              <a:r>
                <a:rPr lang="en-US" b="1" dirty="0">
                  <a:sym typeface="Wingdings" panose="05000000000000000000" pitchFamily="2" charset="2"/>
                </a:rPr>
                <a:t> 24/p) </a:t>
              </a:r>
              <a:r>
                <a:rPr lang="en-US" b="1" dirty="0">
                  <a:sym typeface="Symbol" pitchFamily="18" charset="2"/>
                </a:rPr>
                <a:t>m</a:t>
              </a:r>
              <a:endParaRPr lang="en-US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7312519" y="5147084"/>
              <a:ext cx="317393" cy="299761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0" name="Straight Arrow Connector 19"/>
          <p:cNvCxnSpPr/>
          <p:nvPr/>
        </p:nvCxnSpPr>
        <p:spPr>
          <a:xfrm>
            <a:off x="6858000" y="5715000"/>
            <a:ext cx="609600" cy="707258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5"/>
          <p:cNvSpPr txBox="1">
            <a:spLocks/>
          </p:cNvSpPr>
          <p:nvPr/>
        </p:nvSpPr>
        <p:spPr>
          <a:xfrm>
            <a:off x="4876800" y="914399"/>
            <a:ext cx="2362200" cy="1124969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137160"/>
            <a:r>
              <a:rPr lang="en-US" altLang="en-US" sz="1400" dirty="0"/>
              <a:t>Curved sensor</a:t>
            </a:r>
          </a:p>
          <a:p>
            <a:pPr marL="0" indent="-137160"/>
            <a:r>
              <a:rPr lang="en-US" altLang="en-US" sz="1400" dirty="0"/>
              <a:t>40-60% yield after thinning, dicing and probe testing</a:t>
            </a:r>
            <a:endParaRPr lang="en-US" altLang="en-US" sz="2100" dirty="0"/>
          </a:p>
          <a:p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5992074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Intermediate Si Tracker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940" y="1197997"/>
            <a:ext cx="2940647" cy="230942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64" y="4693265"/>
            <a:ext cx="5024120" cy="63881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812612" y="1056617"/>
            <a:ext cx="3874188" cy="3144242"/>
            <a:chOff x="5024120" y="1676463"/>
            <a:chExt cx="3874188" cy="3144242"/>
          </a:xfrm>
        </p:grpSpPr>
        <p:pic>
          <p:nvPicPr>
            <p:cNvPr id="8" name="Picture 7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4120" y="1676463"/>
              <a:ext cx="3874188" cy="272378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216364" y="4451373"/>
              <a:ext cx="23561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Details of wire bonding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02940" y="3780403"/>
            <a:ext cx="2581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24 ladders, liquid cooling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2434368" y="2842224"/>
            <a:ext cx="156432" cy="9381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6" idx="0"/>
          </p:cNvCxnSpPr>
          <p:nvPr/>
        </p:nvCxnSpPr>
        <p:spPr>
          <a:xfrm flipH="1">
            <a:off x="2492796" y="4149735"/>
            <a:ext cx="98004" cy="5435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216364" y="4227001"/>
            <a:ext cx="3631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Prototype Ladder</a:t>
            </a:r>
          </a:p>
          <a:p>
            <a:r>
              <a:rPr lang="en-US" dirty="0"/>
              <a:t>S:N &gt; 20:1</a:t>
            </a:r>
          </a:p>
          <a:p>
            <a:r>
              <a:rPr lang="en-US" dirty="0"/>
              <a:t>&gt;99.9% live and functioning channels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A5686-80B4-294D-ADF9-DB056E55A774}" type="slidenum">
              <a:rPr lang="en-US" smtClean="0"/>
              <a:t>23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4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Silicon Strip Detector (SSD)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793" y="4021032"/>
            <a:ext cx="8641829" cy="2165091"/>
          </a:xfrm>
        </p:spPr>
        <p:txBody>
          <a:bodyPr>
            <a:normAutofit/>
          </a:bodyPr>
          <a:lstStyle/>
          <a:p>
            <a:r>
              <a:rPr lang="en-US" dirty="0"/>
              <a:t>The ladders and Si-sensors was from existing detector </a:t>
            </a:r>
          </a:p>
          <a:p>
            <a:r>
              <a:rPr lang="en-US" dirty="0"/>
              <a:t>Upgrade readout system with new ladder cards on detector, RDO cards, and cooling system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640" y="1164200"/>
            <a:ext cx="3073400" cy="2806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1797" y="1641943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 Ladders</a:t>
            </a:r>
          </a:p>
        </p:txBody>
      </p:sp>
      <p:cxnSp>
        <p:nvCxnSpPr>
          <p:cNvPr id="10" name="Straight Arrow Connector 9"/>
          <p:cNvCxnSpPr>
            <a:stCxn id="8" idx="3"/>
          </p:cNvCxnSpPr>
          <p:nvPr/>
        </p:nvCxnSpPr>
        <p:spPr>
          <a:xfrm>
            <a:off x="2352385" y="1826609"/>
            <a:ext cx="777936" cy="1846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068203" y="1641943"/>
            <a:ext cx="14080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Ladder Cards</a:t>
            </a:r>
          </a:p>
          <a:p>
            <a:endParaRPr lang="en-US" dirty="0"/>
          </a:p>
          <a:p>
            <a:r>
              <a:rPr lang="en-US" i="1" dirty="0"/>
              <a:t>Add pictures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157331" y="2011275"/>
            <a:ext cx="91087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Picture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8203" y="2011275"/>
            <a:ext cx="1941289" cy="182507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technical review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7/12/2013</a:t>
            </a:r>
          </a:p>
        </p:txBody>
      </p:sp>
    </p:spTree>
    <p:extLst>
      <p:ext uri="{BB962C8B-B14F-4D97-AF65-F5344CB8AC3E}">
        <p14:creationId xmlns:p14="http://schemas.microsoft.com/office/powerpoint/2010/main" val="9862784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838"/>
            <a:ext cx="8229600" cy="1143000"/>
          </a:xfrm>
        </p:spPr>
        <p:txBody>
          <a:bodyPr/>
          <a:lstStyle/>
          <a:p>
            <a:r>
              <a:rPr lang="en-US" dirty="0"/>
              <a:t>HFT 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700" y="977371"/>
            <a:ext cx="8229600" cy="164729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Pointing resolution was determined in </a:t>
            </a:r>
            <a:r>
              <a:rPr lang="en-US" dirty="0" err="1"/>
              <a:t>Au+Au</a:t>
            </a:r>
            <a:r>
              <a:rPr lang="en-US" dirty="0"/>
              <a:t> collisions at 200 GeV in transverse plane and longitudinal. Measurements are in agreement with expectations.</a:t>
            </a:r>
          </a:p>
          <a:p>
            <a:r>
              <a:rPr lang="en-US" dirty="0"/>
              <a:t>Important also to take into account the vertex resolution vs. centrality, particular for the most peripheral collisions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00" y="2624666"/>
            <a:ext cx="4681316" cy="30818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446" y="2845505"/>
            <a:ext cx="2985421" cy="286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974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baseline="30000" dirty="0"/>
              <a:t>0</a:t>
            </a:r>
            <a:r>
              <a:rPr lang="en-US" dirty="0"/>
              <a:t> spectra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600200"/>
            <a:ext cx="3657600" cy="4525963"/>
          </a:xfrm>
        </p:spPr>
        <p:txBody>
          <a:bodyPr/>
          <a:lstStyle/>
          <a:p>
            <a:r>
              <a:rPr lang="en-US" dirty="0"/>
              <a:t>We have achieved very good significance for D</a:t>
            </a:r>
            <a:r>
              <a:rPr lang="en-US" baseline="30000" dirty="0"/>
              <a:t>0</a:t>
            </a:r>
          </a:p>
          <a:p>
            <a:r>
              <a:rPr lang="en-US" dirty="0"/>
              <a:t>Low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is difficult due to the pileup and miss matched hit points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690" y="1633877"/>
            <a:ext cx="4314110" cy="16681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0866" y="3621663"/>
            <a:ext cx="4384668" cy="169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37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92089" cy="615917"/>
          </a:xfrm>
        </p:spPr>
        <p:txBody>
          <a:bodyPr>
            <a:normAutofit/>
          </a:bodyPr>
          <a:lstStyle/>
          <a:p>
            <a:r>
              <a:rPr lang="en-US" sz="2800" dirty="0"/>
              <a:t>Physics of the Heavy Flavor Tracker at STAR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25870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 Direct HF hadron measurements (</a:t>
            </a:r>
            <a:r>
              <a:rPr lang="en-US" dirty="0" err="1"/>
              <a:t>p+p</a:t>
            </a:r>
            <a:r>
              <a:rPr lang="en-US" dirty="0"/>
              <a:t> and </a:t>
            </a:r>
            <a:r>
              <a:rPr lang="en-US" dirty="0" err="1"/>
              <a:t>Au+Au</a:t>
            </a:r>
            <a:r>
              <a:rPr lang="en-US" dirty="0"/>
              <a:t>)</a:t>
            </a:r>
          </a:p>
          <a:p>
            <a:pPr marL="400050" lvl="1" indent="0">
              <a:buNone/>
            </a:pPr>
            <a:r>
              <a:rPr lang="en-US" dirty="0"/>
              <a:t>(1) Heavy-quark cross sections: D</a:t>
            </a:r>
            <a:r>
              <a:rPr lang="en-US" baseline="30000" dirty="0"/>
              <a:t>0±</a:t>
            </a:r>
            <a:r>
              <a:rPr lang="en-US" dirty="0"/>
              <a:t>*, D</a:t>
            </a:r>
            <a:r>
              <a:rPr lang="en-US" baseline="-25000" dirty="0"/>
              <a:t>S</a:t>
            </a:r>
            <a:r>
              <a:rPr lang="en-US" dirty="0"/>
              <a:t>, Λ</a:t>
            </a:r>
            <a:r>
              <a:rPr lang="en-US" baseline="-25000" dirty="0"/>
              <a:t>C</a:t>
            </a:r>
            <a:r>
              <a:rPr lang="en-US" dirty="0"/>
              <a:t> , B, …</a:t>
            </a:r>
          </a:p>
          <a:p>
            <a:pPr marL="400050" lvl="1" indent="0">
              <a:buNone/>
            </a:pPr>
            <a:r>
              <a:rPr lang="en-US" dirty="0"/>
              <a:t>(2) Both spectra (R</a:t>
            </a:r>
            <a:r>
              <a:rPr lang="en-US" baseline="-25000" dirty="0"/>
              <a:t>AA</a:t>
            </a:r>
            <a:r>
              <a:rPr lang="en-US" dirty="0"/>
              <a:t>, R</a:t>
            </a:r>
            <a:r>
              <a:rPr lang="en-US" baseline="-25000" dirty="0"/>
              <a:t>CP</a:t>
            </a:r>
            <a:r>
              <a:rPr lang="en-US" dirty="0"/>
              <a:t>) and v</a:t>
            </a:r>
            <a:r>
              <a:rPr lang="en-US" baseline="-25000" dirty="0"/>
              <a:t>2</a:t>
            </a:r>
            <a:r>
              <a:rPr lang="en-US" dirty="0"/>
              <a:t> in a wide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region: 0.5 - 10 GeV/c</a:t>
            </a:r>
          </a:p>
          <a:p>
            <a:pPr marL="400050" lvl="1" indent="0">
              <a:buNone/>
            </a:pPr>
            <a:r>
              <a:rPr lang="en-US" dirty="0"/>
              <a:t>(3) Charm hadron correlation functions, heavy flavor jets</a:t>
            </a:r>
          </a:p>
          <a:p>
            <a:pPr marL="400050" lvl="1" indent="0">
              <a:buNone/>
            </a:pPr>
            <a:r>
              <a:rPr lang="en-US" dirty="0"/>
              <a:t>(4) Full spectrum of the heavy quark hadron decay electrons</a:t>
            </a:r>
          </a:p>
          <a:p>
            <a:r>
              <a:rPr lang="en-US" dirty="0"/>
              <a:t> Physics</a:t>
            </a:r>
          </a:p>
          <a:p>
            <a:pPr marL="400050" lvl="1" indent="0">
              <a:buNone/>
            </a:pPr>
            <a:r>
              <a:rPr lang="en-US" dirty="0"/>
              <a:t>(1) Measure heavy-quark hadron v</a:t>
            </a:r>
            <a:r>
              <a:rPr lang="en-US" baseline="-25000" dirty="0"/>
              <a:t>2</a:t>
            </a:r>
            <a:r>
              <a:rPr lang="en-US" dirty="0"/>
              <a:t>, heavy-quark collectivity, to study the medium properties e.g. light-quark </a:t>
            </a:r>
            <a:r>
              <a:rPr lang="en-US" dirty="0" err="1"/>
              <a:t>thermalization</a:t>
            </a:r>
            <a:endParaRPr lang="en-US" dirty="0"/>
          </a:p>
          <a:p>
            <a:pPr marL="400050" lvl="1" indent="0">
              <a:buNone/>
            </a:pPr>
            <a:r>
              <a:rPr lang="en-US" dirty="0"/>
              <a:t>(2) Measure heavy-quark energy loss to study </a:t>
            </a:r>
            <a:r>
              <a:rPr lang="en-US" dirty="0" err="1"/>
              <a:t>pQCD</a:t>
            </a:r>
            <a:r>
              <a:rPr lang="en-US" dirty="0"/>
              <a:t> in hot/dense medium e.g. energy loss mechanism</a:t>
            </a:r>
          </a:p>
          <a:p>
            <a:pPr marL="400050" lvl="1" indent="0">
              <a:buNone/>
            </a:pPr>
            <a:r>
              <a:rPr lang="en-US" dirty="0"/>
              <a:t>(3) Analyze </a:t>
            </a:r>
            <a:r>
              <a:rPr lang="en-US" dirty="0" err="1"/>
              <a:t>hadro</a:t>
            </a:r>
            <a:r>
              <a:rPr lang="en-US" dirty="0"/>
              <a:t>-chemistry including heavy flavors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A5686-80B4-294D-ADF9-DB056E55A774}" type="slidenum">
              <a:rPr lang="en-US" smtClean="0"/>
              <a:t>27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</a:p>
        </p:txBody>
      </p:sp>
    </p:spTree>
    <p:extLst>
      <p:ext uri="{BB962C8B-B14F-4D97-AF65-F5344CB8AC3E}">
        <p14:creationId xmlns:p14="http://schemas.microsoft.com/office/powerpoint/2010/main" val="5761203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R&amp;D 2003- LBL with IHPC, Strasbourg for MAPS sensors</a:t>
            </a:r>
          </a:p>
          <a:p>
            <a:r>
              <a:rPr lang="en-US" dirty="0"/>
              <a:t>2008 Project start ; 2010-2014 construction</a:t>
            </a:r>
          </a:p>
          <a:p>
            <a:r>
              <a:rPr lang="en-US" dirty="0"/>
              <a:t>2013 Commissioning run</a:t>
            </a:r>
          </a:p>
          <a:p>
            <a:r>
              <a:rPr lang="en-US" dirty="0"/>
              <a:t>2014-16 Physics </a:t>
            </a:r>
          </a:p>
          <a:p>
            <a:pPr lvl="1"/>
            <a:r>
              <a:rPr lang="en-US" dirty="0"/>
              <a:t>14: </a:t>
            </a:r>
            <a:r>
              <a:rPr lang="en-US" dirty="0" err="1"/>
              <a:t>AuAu</a:t>
            </a:r>
            <a:endParaRPr lang="en-US" dirty="0"/>
          </a:p>
          <a:p>
            <a:pPr lvl="1"/>
            <a:r>
              <a:rPr lang="en-US" dirty="0"/>
              <a:t>15: </a:t>
            </a:r>
            <a:r>
              <a:rPr lang="en-US" dirty="0" err="1"/>
              <a:t>pp</a:t>
            </a:r>
            <a:endParaRPr lang="en-US" dirty="0"/>
          </a:p>
          <a:p>
            <a:pPr lvl="1"/>
            <a:r>
              <a:rPr lang="en-US" dirty="0"/>
              <a:t>16: </a:t>
            </a:r>
            <a:r>
              <a:rPr lang="en-US" dirty="0" err="1"/>
              <a:t>AuAu</a:t>
            </a:r>
            <a:r>
              <a:rPr lang="en-US" dirty="0"/>
              <a:t> </a:t>
            </a:r>
            <a:r>
              <a:rPr lang="en-US" dirty="0" err="1"/>
              <a:t>dAu</a:t>
            </a:r>
            <a:endParaRPr lang="en-US" dirty="0"/>
          </a:p>
          <a:p>
            <a:r>
              <a:rPr lang="en-US" dirty="0"/>
              <a:t>2017 Removed from STAR and in storage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1248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B7FF-BA41-1D07-7EA0-0C086A134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6912"/>
          </a:xfrm>
        </p:spPr>
        <p:txBody>
          <a:bodyPr>
            <a:normAutofit fontScale="90000"/>
          </a:bodyPr>
          <a:lstStyle/>
          <a:p>
            <a:r>
              <a:rPr lang="en-US" dirty="0"/>
              <a:t>Next Generation MAPS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3D81F-C761-15AE-FB84-1D89C3F4B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971550"/>
            <a:ext cx="8229600" cy="216027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For the upgrade of the ALICE detector in the current RUN-3 at LHC, the collaboration developed a next generation MAPS sensors</a:t>
            </a:r>
          </a:p>
          <a:p>
            <a:pPr lvl="1"/>
            <a:r>
              <a:rPr lang="en-US" sz="2000" dirty="0"/>
              <a:t>Faster readout time (~5 micro sec)</a:t>
            </a:r>
          </a:p>
          <a:p>
            <a:pPr lvl="1"/>
            <a:r>
              <a:rPr lang="en-US" sz="2000" dirty="0"/>
              <a:t>Better radiation hardness</a:t>
            </a:r>
          </a:p>
          <a:p>
            <a:pPr lvl="1"/>
            <a:r>
              <a:rPr lang="en-US" sz="2000" dirty="0"/>
              <a:t>Pixels size 30*30 micron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D8944E-4295-7A92-783F-8BC3029C3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C767F8-D795-E14D-E482-649197397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29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669B66-4701-8F9E-36CB-2DE3961776D0}"/>
              </a:ext>
            </a:extLst>
          </p:cNvPr>
          <p:cNvSpPr txBox="1"/>
          <p:nvPr/>
        </p:nvSpPr>
        <p:spPr>
          <a:xfrm>
            <a:off x="594360" y="294715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See e.g. https://</a:t>
            </a:r>
            <a:r>
              <a:rPr lang="en-US" dirty="0" err="1"/>
              <a:t>arxiv.org</a:t>
            </a:r>
            <a:r>
              <a:rPr lang="en-US" dirty="0"/>
              <a:t>/pdf/2111.08301.pdf</a:t>
            </a:r>
          </a:p>
        </p:txBody>
      </p:sp>
      <p:pic>
        <p:nvPicPr>
          <p:cNvPr id="9" name="Picture 8" descr="A picture containing pencil, LEGO&#10;&#10;Description automatically generated">
            <a:extLst>
              <a:ext uri="{FF2B5EF4-FFF2-40B4-BE49-F238E27FC236}">
                <a16:creationId xmlns:a16="http://schemas.microsoft.com/office/drawing/2014/main" id="{32023E49-0251-3148-966F-A14C8B5BA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726181"/>
            <a:ext cx="3124200" cy="1849188"/>
          </a:xfrm>
          <a:prstGeom prst="rect">
            <a:avLst/>
          </a:prstGeom>
        </p:spPr>
      </p:pic>
      <p:pic>
        <p:nvPicPr>
          <p:cNvPr id="11" name="Picture 10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5AE63A0F-8718-2F48-7F42-13B10C7E6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175" y="3647725"/>
            <a:ext cx="1771650" cy="192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6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A59C3C2A-F49D-48B0-B06F-E0AB1CF936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Principles of TPC Operation</a:t>
            </a:r>
          </a:p>
        </p:txBody>
      </p:sp>
      <p:pic>
        <p:nvPicPr>
          <p:cNvPr id="46083" name="Content Placeholder 3" descr="tpc.gif">
            <a:extLst>
              <a:ext uri="{FF2B5EF4-FFF2-40B4-BE49-F238E27FC236}">
                <a16:creationId xmlns:a16="http://schemas.microsoft.com/office/drawing/2014/main" id="{F7C4885A-35BB-4DCC-AFF1-2F4A85F8E5E6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346" y="1526383"/>
            <a:ext cx="4750594" cy="4404122"/>
          </a:xfrm>
        </p:spPr>
      </p:pic>
      <p:pic>
        <p:nvPicPr>
          <p:cNvPr id="4" name="mainimage" descr="http://www.gifmagic.com/queue/tpc_21954_001.gif">
            <a:extLst>
              <a:ext uri="{FF2B5EF4-FFF2-40B4-BE49-F238E27FC236}">
                <a16:creationId xmlns:a16="http://schemas.microsoft.com/office/drawing/2014/main" id="{A6029EE6-5855-4FC8-B01D-B155938DDBD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290" y="1526382"/>
            <a:ext cx="4752975" cy="4408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2"/>
          <p:cNvSpPr txBox="1">
            <a:spLocks noGrp="1"/>
          </p:cNvSpPr>
          <p:nvPr>
            <p:ph type="title"/>
          </p:nvPr>
        </p:nvSpPr>
        <p:spPr>
          <a:xfrm>
            <a:off x="103900" y="867250"/>
            <a:ext cx="9028200" cy="565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" sz="2800"/>
              <a:t>MVTX - sPHENIX Inner Most Detector for HF physics  </a:t>
            </a:r>
            <a:endParaRPr/>
          </a:p>
        </p:txBody>
      </p:sp>
      <p:sp>
        <p:nvSpPr>
          <p:cNvPr id="190" name="Google Shape;190;p32"/>
          <p:cNvSpPr txBox="1">
            <a:spLocks noGrp="1"/>
          </p:cNvSpPr>
          <p:nvPr>
            <p:ph type="dt" idx="10"/>
          </p:nvPr>
        </p:nvSpPr>
        <p:spPr>
          <a:xfrm>
            <a:off x="0" y="5807764"/>
            <a:ext cx="2133600" cy="1714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ctr" anchorCtr="0">
            <a:noAutofit/>
          </a:bodyPr>
          <a:lstStyle/>
          <a:p>
            <a:r>
              <a:rPr lang="en" dirty="0"/>
              <a:t>Curtesy Ming Liu, Los Alamos</a:t>
            </a:r>
            <a:endParaRPr dirty="0"/>
          </a:p>
        </p:txBody>
      </p:sp>
      <p:sp>
        <p:nvSpPr>
          <p:cNvPr id="191" name="Google Shape;191;p32"/>
          <p:cNvSpPr txBox="1">
            <a:spLocks noGrp="1"/>
          </p:cNvSpPr>
          <p:nvPr>
            <p:ph type="ftr" idx="11"/>
          </p:nvPr>
        </p:nvSpPr>
        <p:spPr>
          <a:xfrm>
            <a:off x="3028950" y="562451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ctr" anchorCtr="0">
            <a:noAutofit/>
          </a:bodyPr>
          <a:lstStyle/>
          <a:p>
            <a:r>
              <a:rPr lang="en"/>
              <a:t>sPHENIX MVTX Upgrade @HIM2022</a:t>
            </a:r>
            <a:endParaRPr/>
          </a:p>
        </p:txBody>
      </p:sp>
      <p:sp>
        <p:nvSpPr>
          <p:cNvPr id="192" name="Google Shape;192;p32"/>
          <p:cNvSpPr txBox="1">
            <a:spLocks noGrp="1"/>
          </p:cNvSpPr>
          <p:nvPr>
            <p:ph type="sldNum" idx="12"/>
          </p:nvPr>
        </p:nvSpPr>
        <p:spPr>
          <a:xfrm>
            <a:off x="6457950" y="562451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30</a:t>
            </a:fld>
            <a:endParaRPr/>
          </a:p>
        </p:txBody>
      </p:sp>
      <p:pic>
        <p:nvPicPr>
          <p:cNvPr id="193" name="Google Shape;193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62463" y="1582385"/>
            <a:ext cx="3769671" cy="38594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4" name="Google Shape;194;p32"/>
          <p:cNvCxnSpPr/>
          <p:nvPr/>
        </p:nvCxnSpPr>
        <p:spPr>
          <a:xfrm rot="10800000">
            <a:off x="5169714" y="2393748"/>
            <a:ext cx="1993086" cy="1058602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5" name="Google Shape;195;p32"/>
          <p:cNvCxnSpPr/>
          <p:nvPr/>
        </p:nvCxnSpPr>
        <p:spPr>
          <a:xfrm flipH="1">
            <a:off x="5169716" y="3501070"/>
            <a:ext cx="1954087" cy="496688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96" name="Google Shape;196;p32"/>
          <p:cNvSpPr txBox="1"/>
          <p:nvPr/>
        </p:nvSpPr>
        <p:spPr>
          <a:xfrm>
            <a:off x="103900" y="4112364"/>
            <a:ext cx="2098412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r>
              <a:rPr lang="en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MVTX parameters: L = 271 mm</a:t>
            </a:r>
            <a:endParaRPr sz="1100"/>
          </a:p>
        </p:txBody>
      </p:sp>
      <p:pic>
        <p:nvPicPr>
          <p:cNvPr id="197" name="Google Shape;197;p3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64" y="2346983"/>
            <a:ext cx="5153911" cy="1678703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2"/>
          <p:cNvSpPr txBox="1"/>
          <p:nvPr/>
        </p:nvSpPr>
        <p:spPr>
          <a:xfrm>
            <a:off x="2166258" y="3846021"/>
            <a:ext cx="1309109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r>
              <a:rPr lang="en" sz="1200" b="1">
                <a:solidFill>
                  <a:srgbClr val="032AFF"/>
                </a:solidFill>
                <a:latin typeface="Calibri"/>
                <a:ea typeface="Calibri"/>
                <a:cs typeface="Calibri"/>
                <a:sym typeface="Calibri"/>
              </a:rPr>
              <a:t>Service Barrel (SB)</a:t>
            </a:r>
            <a:endParaRPr b="1">
              <a:solidFill>
                <a:srgbClr val="032A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32"/>
          <p:cNvSpPr txBox="1"/>
          <p:nvPr/>
        </p:nvSpPr>
        <p:spPr>
          <a:xfrm>
            <a:off x="3953562" y="1805822"/>
            <a:ext cx="1206917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r>
              <a:rPr lang="en" sz="1200" b="1">
                <a:solidFill>
                  <a:srgbClr val="032AFF"/>
                </a:solidFill>
                <a:latin typeface="Calibri"/>
                <a:ea typeface="Calibri"/>
                <a:cs typeface="Calibri"/>
                <a:sym typeface="Calibri"/>
              </a:rPr>
              <a:t>Cylindrical Shell </a:t>
            </a:r>
            <a:endParaRPr sz="1100"/>
          </a:p>
          <a:p>
            <a:r>
              <a:rPr lang="en" sz="1200" b="1">
                <a:solidFill>
                  <a:srgbClr val="032AFF"/>
                </a:solidFill>
                <a:latin typeface="Calibri"/>
                <a:ea typeface="Calibri"/>
                <a:cs typeface="Calibri"/>
                <a:sym typeface="Calibri"/>
              </a:rPr>
              <a:t>Structure (CYSS) </a:t>
            </a:r>
            <a:endParaRPr b="1">
              <a:solidFill>
                <a:srgbClr val="032A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32"/>
          <p:cNvSpPr txBox="1"/>
          <p:nvPr/>
        </p:nvSpPr>
        <p:spPr>
          <a:xfrm>
            <a:off x="3886202" y="3373617"/>
            <a:ext cx="1287853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r>
              <a:rPr lang="en" sz="1200" b="1">
                <a:solidFill>
                  <a:srgbClr val="032AFF"/>
                </a:solidFill>
                <a:latin typeface="Calibri"/>
                <a:ea typeface="Calibri"/>
                <a:cs typeface="Calibri"/>
                <a:sym typeface="Calibri"/>
              </a:rPr>
              <a:t>End-Wheels (EW);</a:t>
            </a:r>
            <a:endParaRPr sz="1100"/>
          </a:p>
          <a:p>
            <a:r>
              <a:rPr lang="en" sz="1200" b="1">
                <a:solidFill>
                  <a:srgbClr val="032AFF"/>
                </a:solidFill>
                <a:latin typeface="Calibri"/>
                <a:ea typeface="Calibri"/>
                <a:cs typeface="Calibri"/>
                <a:sym typeface="Calibri"/>
              </a:rPr>
              <a:t>- 3 layers</a:t>
            </a:r>
            <a:endParaRPr b="1">
              <a:solidFill>
                <a:srgbClr val="032A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1" name="Google Shape;201;p32"/>
          <p:cNvCxnSpPr/>
          <p:nvPr/>
        </p:nvCxnSpPr>
        <p:spPr>
          <a:xfrm flipH="1">
            <a:off x="3953562" y="2202777"/>
            <a:ext cx="222526" cy="388024"/>
          </a:xfrm>
          <a:prstGeom prst="straightConnector1">
            <a:avLst/>
          </a:prstGeom>
          <a:noFill/>
          <a:ln w="9525" cap="flat" cmpd="sng">
            <a:solidFill>
              <a:srgbClr val="0432F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02" name="Google Shape;202;p32"/>
          <p:cNvCxnSpPr/>
          <p:nvPr/>
        </p:nvCxnSpPr>
        <p:spPr>
          <a:xfrm rot="10800000">
            <a:off x="4064826" y="3017646"/>
            <a:ext cx="309283" cy="368208"/>
          </a:xfrm>
          <a:prstGeom prst="straightConnector1">
            <a:avLst/>
          </a:prstGeom>
          <a:noFill/>
          <a:ln w="9525" cap="flat" cmpd="sng">
            <a:solidFill>
              <a:srgbClr val="0432F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03" name="Google Shape;203;p32"/>
          <p:cNvCxnSpPr/>
          <p:nvPr/>
        </p:nvCxnSpPr>
        <p:spPr>
          <a:xfrm rot="10800000" flipH="1">
            <a:off x="4451759" y="2833090"/>
            <a:ext cx="596646" cy="552764"/>
          </a:xfrm>
          <a:prstGeom prst="straightConnector1">
            <a:avLst/>
          </a:prstGeom>
          <a:noFill/>
          <a:ln w="9525" cap="flat" cmpd="sng">
            <a:solidFill>
              <a:srgbClr val="0432F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04" name="Google Shape;204;p32"/>
          <p:cNvCxnSpPr/>
          <p:nvPr/>
        </p:nvCxnSpPr>
        <p:spPr>
          <a:xfrm rot="10800000">
            <a:off x="2209802" y="3466511"/>
            <a:ext cx="309283" cy="368208"/>
          </a:xfrm>
          <a:prstGeom prst="straightConnector1">
            <a:avLst/>
          </a:prstGeom>
          <a:noFill/>
          <a:ln w="9525" cap="flat" cmpd="sng">
            <a:solidFill>
              <a:srgbClr val="0432F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205" name="Google Shape;205;p3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5426" y="4367815"/>
            <a:ext cx="1969313" cy="1447063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2"/>
          <p:cNvSpPr txBox="1"/>
          <p:nvPr/>
        </p:nvSpPr>
        <p:spPr>
          <a:xfrm>
            <a:off x="3653743" y="4020672"/>
            <a:ext cx="1224470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r>
              <a:rPr lang="en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9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3-layer sensor barrel</a:t>
            </a:r>
            <a:endParaRPr sz="1100"/>
          </a:p>
          <a:p>
            <a:r>
              <a:rPr lang="en" sz="9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 - 48 staves, 432 chips</a:t>
            </a:r>
            <a:endParaRPr sz="1100"/>
          </a:p>
        </p:txBody>
      </p:sp>
      <p:graphicFrame>
        <p:nvGraphicFramePr>
          <p:cNvPr id="207" name="Google Shape;207;p32"/>
          <p:cNvGraphicFramePr/>
          <p:nvPr/>
        </p:nvGraphicFramePr>
        <p:xfrm>
          <a:off x="212110" y="4376001"/>
          <a:ext cx="2895575" cy="12744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68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9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4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2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8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/>
                        <a:t>R (mm)</a:t>
                      </a:r>
                      <a:endParaRPr sz="11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min</a:t>
                      </a:r>
                      <a:endParaRPr sz="11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mid</a:t>
                      </a:r>
                      <a:endParaRPr sz="11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max</a:t>
                      </a:r>
                      <a:endParaRPr sz="11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>
                          <a:solidFill>
                            <a:srgbClr val="00B050"/>
                          </a:solidFill>
                        </a:rPr>
                        <a:t>Layer 0</a:t>
                      </a:r>
                      <a:endParaRPr sz="11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24.61</a:t>
                      </a:r>
                      <a:endParaRPr sz="14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25.23</a:t>
                      </a:r>
                      <a:endParaRPr sz="14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27.93</a:t>
                      </a:r>
                      <a:endParaRPr sz="14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>
                          <a:solidFill>
                            <a:srgbClr val="00B0F0"/>
                          </a:solidFill>
                        </a:rPr>
                        <a:t>Layer 1</a:t>
                      </a:r>
                      <a:endParaRPr sz="11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31.98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33.35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36.25</a:t>
                      </a:r>
                      <a:endParaRPr sz="14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>
                          <a:solidFill>
                            <a:srgbClr val="C00000"/>
                          </a:solidFill>
                        </a:rPr>
                        <a:t>Layer 2</a:t>
                      </a:r>
                      <a:endParaRPr sz="11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39.93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41.48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44.26</a:t>
                      </a:r>
                      <a:endParaRPr sz="14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08" name="Google Shape;208;p32"/>
          <p:cNvSpPr txBox="1"/>
          <p:nvPr/>
        </p:nvSpPr>
        <p:spPr>
          <a:xfrm rot="599879">
            <a:off x="7465214" y="3194611"/>
            <a:ext cx="687929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r>
              <a:rPr lang="en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North</a:t>
            </a:r>
            <a:endParaRPr sz="1100"/>
          </a:p>
          <a:p>
            <a:r>
              <a:rPr lang="en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🡪</a:t>
            </a:r>
            <a:endParaRPr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32"/>
          <p:cNvSpPr txBox="1"/>
          <p:nvPr/>
        </p:nvSpPr>
        <p:spPr>
          <a:xfrm>
            <a:off x="4572002" y="2297668"/>
            <a:ext cx="626614" cy="31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North</a:t>
            </a:r>
            <a:endParaRPr sz="1100"/>
          </a:p>
        </p:txBody>
      </p:sp>
      <p:sp>
        <p:nvSpPr>
          <p:cNvPr id="210" name="Google Shape;210;p32"/>
          <p:cNvSpPr txBox="1"/>
          <p:nvPr/>
        </p:nvSpPr>
        <p:spPr>
          <a:xfrm>
            <a:off x="4021955" y="4593802"/>
            <a:ext cx="783099" cy="31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BP</a:t>
            </a:r>
            <a:endParaRPr sz="1100"/>
          </a:p>
        </p:txBody>
      </p:sp>
      <p:sp>
        <p:nvSpPr>
          <p:cNvPr id="211" name="Google Shape;211;p32"/>
          <p:cNvSpPr txBox="1"/>
          <p:nvPr/>
        </p:nvSpPr>
        <p:spPr>
          <a:xfrm>
            <a:off x="391035" y="1470298"/>
            <a:ext cx="3604112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r>
              <a:rPr lang="en" b="1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Carb. Fib. Comp./CFC = EW, CYSS, SB</a:t>
            </a:r>
            <a:endParaRPr sz="1100"/>
          </a:p>
        </p:txBody>
      </p:sp>
      <p:sp>
        <p:nvSpPr>
          <p:cNvPr id="212" name="Google Shape;212;p32"/>
          <p:cNvSpPr txBox="1"/>
          <p:nvPr/>
        </p:nvSpPr>
        <p:spPr>
          <a:xfrm>
            <a:off x="391035" y="1863613"/>
            <a:ext cx="1829972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Weight: ~24 kg</a:t>
            </a:r>
            <a:endParaRPr sz="1100"/>
          </a:p>
          <a:p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(sensor part: ~3 kg)</a:t>
            </a:r>
            <a:endParaRPr sz="1100"/>
          </a:p>
        </p:txBody>
      </p:sp>
    </p:spTree>
    <p:extLst>
      <p:ext uri="{BB962C8B-B14F-4D97-AF65-F5344CB8AC3E}">
        <p14:creationId xmlns:p14="http://schemas.microsoft.com/office/powerpoint/2010/main" val="14993065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0EF8AC-09E6-BBA3-51CE-0E10003A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62335"/>
            <a:ext cx="7886700" cy="45028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sPHENIX</a:t>
            </a:r>
            <a:r>
              <a:rPr lang="en-US" dirty="0"/>
              <a:t> MVTX Photos</a:t>
            </a:r>
          </a:p>
        </p:txBody>
      </p:sp>
      <p:pic>
        <p:nvPicPr>
          <p:cNvPr id="6" name="Picture 5" descr="A close up of a machine&#10;&#10;Description automatically generated with low confidence">
            <a:extLst>
              <a:ext uri="{FF2B5EF4-FFF2-40B4-BE49-F238E27FC236}">
                <a16:creationId xmlns:a16="http://schemas.microsoft.com/office/drawing/2014/main" id="{2068D163-4A1A-FCAF-D4A4-E15A5C79F5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3645" y="2084753"/>
            <a:ext cx="3642154" cy="36421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28DECB-AA05-071D-BFF4-6D9FCC844C1F}"/>
              </a:ext>
            </a:extLst>
          </p:cNvPr>
          <p:cNvSpPr txBox="1"/>
          <p:nvPr/>
        </p:nvSpPr>
        <p:spPr>
          <a:xfrm>
            <a:off x="267574" y="1392255"/>
            <a:ext cx="479442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Viewed from South right before the installation: One can clearly see the service lines inside the Service Barrel (SB):</a:t>
            </a:r>
          </a:p>
          <a:p>
            <a:r>
              <a:rPr lang="en-US" sz="1350" dirty="0"/>
              <a:t>Blue: data cable, Green: Cooling air, Red/Black/White: LV power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4AE90B-B7D9-0A63-787D-5E5DC9E96FC5}"/>
              </a:ext>
            </a:extLst>
          </p:cNvPr>
          <p:cNvSpPr txBox="1"/>
          <p:nvPr/>
        </p:nvSpPr>
        <p:spPr>
          <a:xfrm>
            <a:off x="5771693" y="1460754"/>
            <a:ext cx="27710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Viewed from North after installation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603AA4-1175-BD52-EDDD-A8A9BCE0C682}"/>
              </a:ext>
            </a:extLst>
          </p:cNvPr>
          <p:cNvSpPr txBox="1"/>
          <p:nvPr/>
        </p:nvSpPr>
        <p:spPr>
          <a:xfrm>
            <a:off x="6628387" y="4309160"/>
            <a:ext cx="127470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FFFF00"/>
                </a:solidFill>
              </a:rPr>
              <a:t>MVTX North </a:t>
            </a:r>
            <a:r>
              <a:rPr lang="en-US" sz="900" dirty="0" err="1">
                <a:solidFill>
                  <a:srgbClr val="FFFF00"/>
                </a:solidFill>
              </a:rPr>
              <a:t>EndWheel</a:t>
            </a:r>
            <a:endParaRPr lang="en-US" sz="900" dirty="0">
              <a:solidFill>
                <a:srgbClr val="FFFF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7413D41-0BC8-7F1F-0E72-F8BEA60E4E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820" y="2164386"/>
            <a:ext cx="4739176" cy="356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9589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0008D77-05EE-453B-5CD7-5CEDCBB349B0}"/>
              </a:ext>
            </a:extLst>
          </p:cNvPr>
          <p:cNvSpPr/>
          <p:nvPr/>
        </p:nvSpPr>
        <p:spPr>
          <a:xfrm>
            <a:off x="1140371" y="4153865"/>
            <a:ext cx="2621666" cy="11372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Pixel size: 28 um x 27um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F0F0F0-EA60-1219-B99E-009707B97E87}"/>
              </a:ext>
            </a:extLst>
          </p:cNvPr>
          <p:cNvSpPr txBox="1"/>
          <p:nvPr/>
        </p:nvSpPr>
        <p:spPr>
          <a:xfrm>
            <a:off x="1779607" y="5392399"/>
            <a:ext cx="17365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1024 columns (~3cm)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5BF191-1CCB-4F20-2B65-B45E617BAC08}"/>
              </a:ext>
            </a:extLst>
          </p:cNvPr>
          <p:cNvSpPr txBox="1"/>
          <p:nvPr/>
        </p:nvSpPr>
        <p:spPr>
          <a:xfrm>
            <a:off x="122324" y="4722471"/>
            <a:ext cx="84670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512 rows</a:t>
            </a:r>
          </a:p>
          <a:p>
            <a:r>
              <a:rPr lang="en-US" sz="1350" dirty="0"/>
              <a:t>(~1.5cm)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2EB5233-6332-39EE-8FA5-F9D2988F9D54}"/>
              </a:ext>
            </a:extLst>
          </p:cNvPr>
          <p:cNvCxnSpPr/>
          <p:nvPr/>
        </p:nvCxnSpPr>
        <p:spPr>
          <a:xfrm>
            <a:off x="1140370" y="4303613"/>
            <a:ext cx="26216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F46C727-3960-1837-BBA5-F30382AA33BC}"/>
              </a:ext>
            </a:extLst>
          </p:cNvPr>
          <p:cNvCxnSpPr/>
          <p:nvPr/>
        </p:nvCxnSpPr>
        <p:spPr>
          <a:xfrm>
            <a:off x="1141814" y="4417913"/>
            <a:ext cx="26216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43F150-C8E2-3162-6155-7DC8D2AEB8C1}"/>
              </a:ext>
            </a:extLst>
          </p:cNvPr>
          <p:cNvCxnSpPr/>
          <p:nvPr/>
        </p:nvCxnSpPr>
        <p:spPr>
          <a:xfrm>
            <a:off x="1143258" y="4532213"/>
            <a:ext cx="26216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C0B64BC-CACB-463A-1796-700BBE491EE1}"/>
              </a:ext>
            </a:extLst>
          </p:cNvPr>
          <p:cNvCxnSpPr>
            <a:cxnSpLocks/>
          </p:cNvCxnSpPr>
          <p:nvPr/>
        </p:nvCxnSpPr>
        <p:spPr>
          <a:xfrm>
            <a:off x="1300963" y="4153865"/>
            <a:ext cx="0" cy="11372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9976E0F-1E76-5B68-F126-B9DA8CA9EEE7}"/>
              </a:ext>
            </a:extLst>
          </p:cNvPr>
          <p:cNvCxnSpPr>
            <a:cxnSpLocks/>
          </p:cNvCxnSpPr>
          <p:nvPr/>
        </p:nvCxnSpPr>
        <p:spPr>
          <a:xfrm>
            <a:off x="1415263" y="4137949"/>
            <a:ext cx="0" cy="11372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B4AB42F-58D4-C26C-9836-A3B95EF3C594}"/>
              </a:ext>
            </a:extLst>
          </p:cNvPr>
          <p:cNvCxnSpPr>
            <a:cxnSpLocks/>
          </p:cNvCxnSpPr>
          <p:nvPr/>
        </p:nvCxnSpPr>
        <p:spPr>
          <a:xfrm>
            <a:off x="1529563" y="4156756"/>
            <a:ext cx="0" cy="11372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picture containing indoor, electrical wiring, cable, aluminium&#10;&#10;Description automatically generated">
            <a:extLst>
              <a:ext uri="{FF2B5EF4-FFF2-40B4-BE49-F238E27FC236}">
                <a16:creationId xmlns:a16="http://schemas.microsoft.com/office/drawing/2014/main" id="{608C20B8-07FE-C6C5-1589-A6663AE1EC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83257" y="1259471"/>
            <a:ext cx="3217756" cy="2413317"/>
          </a:xfrm>
          <a:prstGeom prst="rect">
            <a:avLst/>
          </a:prstGeom>
        </p:spPr>
      </p:pic>
      <p:pic>
        <p:nvPicPr>
          <p:cNvPr id="20" name="Picture 19" descr="A picture containing engineering, ground, electrical wiring, cable&#10;&#10;Description automatically generated">
            <a:extLst>
              <a:ext uri="{FF2B5EF4-FFF2-40B4-BE49-F238E27FC236}">
                <a16:creationId xmlns:a16="http://schemas.microsoft.com/office/drawing/2014/main" id="{C92A636E-021C-1D3B-6B86-9CB3E68B72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7988" y="857250"/>
            <a:ext cx="253930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547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240226F-6349-C9C3-90BC-7FC6C35E5B2E}"/>
              </a:ext>
            </a:extLst>
          </p:cNvPr>
          <p:cNvGrpSpPr/>
          <p:nvPr/>
        </p:nvGrpSpPr>
        <p:grpSpPr>
          <a:xfrm>
            <a:off x="5568875" y="1281113"/>
            <a:ext cx="3209925" cy="4295775"/>
            <a:chOff x="7425167" y="565150"/>
            <a:chExt cx="4279900" cy="57277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D6B47AC-B567-E8C8-907F-BDA60C741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25167" y="565150"/>
              <a:ext cx="4279900" cy="5727700"/>
            </a:xfrm>
            <a:prstGeom prst="rect">
              <a:avLst/>
            </a:prstGeom>
          </p:spPr>
        </p:pic>
        <p:sp>
          <p:nvSpPr>
            <p:cNvPr id="5" name="Google Shape;99;p41">
              <a:extLst>
                <a:ext uri="{FF2B5EF4-FFF2-40B4-BE49-F238E27FC236}">
                  <a16:creationId xmlns:a16="http://schemas.microsoft.com/office/drawing/2014/main" id="{82CB02BC-8D06-17AB-DBBC-3E64B471FC14}"/>
                </a:ext>
              </a:extLst>
            </p:cNvPr>
            <p:cNvSpPr txBox="1"/>
            <p:nvPr/>
          </p:nvSpPr>
          <p:spPr>
            <a:xfrm>
              <a:off x="7425167" y="5677866"/>
              <a:ext cx="3032216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1050" dirty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North-end view of MVTX </a:t>
              </a:r>
              <a:endParaRPr sz="1350" dirty="0"/>
            </a:p>
            <a:p>
              <a:r>
                <a:rPr lang="en-US" sz="1050" dirty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half-detector @BNL 2-88</a:t>
              </a:r>
              <a:endParaRPr sz="135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883CD1B-E510-AD46-70DC-695AE9423166}"/>
              </a:ext>
            </a:extLst>
          </p:cNvPr>
          <p:cNvGrpSpPr/>
          <p:nvPr/>
        </p:nvGrpSpPr>
        <p:grpSpPr>
          <a:xfrm>
            <a:off x="98916" y="890489"/>
            <a:ext cx="5143500" cy="2628900"/>
            <a:chOff x="70104" y="835152"/>
            <a:chExt cx="6858000" cy="3505200"/>
          </a:xfrm>
        </p:grpSpPr>
        <p:pic>
          <p:nvPicPr>
            <p:cNvPr id="3" name="Picture 2" descr="A close-up of a machine&#10;&#10;Description automatically generated with low confidence">
              <a:extLst>
                <a:ext uri="{FF2B5EF4-FFF2-40B4-BE49-F238E27FC236}">
                  <a16:creationId xmlns:a16="http://schemas.microsoft.com/office/drawing/2014/main" id="{745AC30B-9BC0-1D3A-A1F2-0333DAA71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04" y="835152"/>
              <a:ext cx="6858000" cy="35052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CC06D7-9D9D-2B31-B392-AC9C0D09A254}"/>
                </a:ext>
              </a:extLst>
            </p:cNvPr>
            <p:cNvSpPr txBox="1"/>
            <p:nvPr/>
          </p:nvSpPr>
          <p:spPr>
            <a:xfrm>
              <a:off x="3305432" y="3744097"/>
              <a:ext cx="277785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FFFF00"/>
                  </a:solidFill>
                </a:rPr>
                <a:t>First outer layer assembled</a:t>
              </a:r>
            </a:p>
          </p:txBody>
        </p:sp>
      </p:grpSp>
      <p:pic>
        <p:nvPicPr>
          <p:cNvPr id="10" name="Picture 9" descr="A picture containing clothing, person, footwear, weaving&#10;&#10;Description automatically generated">
            <a:extLst>
              <a:ext uri="{FF2B5EF4-FFF2-40B4-BE49-F238E27FC236}">
                <a16:creationId xmlns:a16="http://schemas.microsoft.com/office/drawing/2014/main" id="{1C72336F-F0C0-CC4D-6FF7-D8F0CCCBCC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164" y="3554112"/>
            <a:ext cx="1731293" cy="2301832"/>
          </a:xfrm>
          <a:prstGeom prst="rect">
            <a:avLst/>
          </a:prstGeom>
        </p:spPr>
      </p:pic>
      <p:pic>
        <p:nvPicPr>
          <p:cNvPr id="12" name="Picture 11" descr="A picture containing engineering, machine, building, steel&#10;&#10;Description automatically generated">
            <a:extLst>
              <a:ext uri="{FF2B5EF4-FFF2-40B4-BE49-F238E27FC236}">
                <a16:creationId xmlns:a16="http://schemas.microsoft.com/office/drawing/2014/main" id="{3C9E1550-B66F-5A7A-58DA-23EA5B88A8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33018" y="3829559"/>
            <a:ext cx="2481361" cy="186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6874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497FC-B0A8-7D56-28F4-4643F9903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083F1-77F1-8F10-AD88-E2395A0CCE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MAPS detector has matured a lot, and next generations with be used at </a:t>
            </a:r>
            <a:r>
              <a:rPr lang="en-US" dirty="0" err="1"/>
              <a:t>eRHIC</a:t>
            </a:r>
            <a:r>
              <a:rPr lang="en-US" dirty="0"/>
              <a:t> in EPIC detector and at another upgrade to ALICE</a:t>
            </a:r>
          </a:p>
          <a:p>
            <a:r>
              <a:rPr lang="en-US" dirty="0"/>
              <a:t>TPC are used at collider experiments and also in neutrino physics experiments</a:t>
            </a:r>
          </a:p>
          <a:p>
            <a:endParaRPr lang="en-US" dirty="0"/>
          </a:p>
          <a:p>
            <a:r>
              <a:rPr lang="en-US" dirty="0"/>
              <a:t>More questions?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07788F-A397-4A03-1B19-463C51F45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277AFE-A0CF-3F85-6679-A960F8846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5732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89F2E-8485-9E12-1291-6747A4FD7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ideas to explore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2E197-2ADD-2A45-AEFC-688A39051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are the applications for MAPS in current and planned experiments?</a:t>
            </a:r>
          </a:p>
          <a:p>
            <a:r>
              <a:rPr lang="en-US" dirty="0"/>
              <a:t>Radiation damage is important to understand at RHIC, LHC, and space. How are this being investigated?</a:t>
            </a:r>
          </a:p>
          <a:p>
            <a:r>
              <a:rPr lang="en-US" dirty="0"/>
              <a:t>Where does radiation have a positive impact?</a:t>
            </a:r>
          </a:p>
          <a:p>
            <a:r>
              <a:rPr lang="en-US" dirty="0"/>
              <a:t>Where has Nuclear Physics impacted society with inventions and applications?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092752-4783-BF30-58EA-58700E419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3B3878-AA30-5AA1-EECD-E9064182B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541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Info on PXL detector mechanics and construction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4800" dirty="0"/>
              <a:t>NIM Article</a:t>
            </a:r>
          </a:p>
          <a:p>
            <a:pPr lvl="1"/>
            <a:r>
              <a:rPr lang="en-US" sz="4400" dirty="0" err="1"/>
              <a:t>arXiv</a:t>
            </a:r>
            <a:r>
              <a:rPr lang="en-US" sz="4400" dirty="0"/>
              <a:t> 1710.02176</a:t>
            </a:r>
          </a:p>
          <a:p>
            <a:pPr lvl="1"/>
            <a:r>
              <a:rPr lang="en-US" sz="4400" dirty="0"/>
              <a:t>NIM A97(2018) 60</a:t>
            </a:r>
          </a:p>
          <a:p>
            <a:r>
              <a:rPr lang="en-US" sz="4800" dirty="0"/>
              <a:t>Howard </a:t>
            </a:r>
            <a:r>
              <a:rPr lang="en-US" sz="4800" dirty="0" err="1"/>
              <a:t>Wieman</a:t>
            </a:r>
            <a:endParaRPr lang="en-US" sz="4800" dirty="0"/>
          </a:p>
          <a:p>
            <a:pPr lvl="1"/>
            <a:r>
              <a:rPr lang="en-US" sz="4400" dirty="0"/>
              <a:t>HFT PXL mechanics</a:t>
            </a:r>
          </a:p>
          <a:p>
            <a:pPr lvl="1"/>
            <a:r>
              <a:rPr lang="en-US" dirty="0"/>
              <a:t>Forum on Tracking Detector Mechanics</a:t>
            </a:r>
          </a:p>
          <a:p>
            <a:pPr lvl="1"/>
            <a:r>
              <a:rPr lang="en-US" dirty="0"/>
              <a:t>30 June-2 July 2014 at DESY, Hamburg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indico.cern.ch</a:t>
            </a:r>
            <a:r>
              <a:rPr lang="en-US" dirty="0"/>
              <a:t>/event/287285/contributions/1640694/attachments/534386/736809/</a:t>
            </a:r>
            <a:r>
              <a:rPr lang="en-US" dirty="0" err="1"/>
              <a:t>PXL_mechanics.pdf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5130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57950" y="6312631"/>
            <a:ext cx="2057400" cy="365125"/>
          </a:xfrm>
        </p:spPr>
        <p:txBody>
          <a:bodyPr/>
          <a:lstStyle/>
          <a:p>
            <a:fld id="{F170CBE4-C536-47F4-AEF6-E8F3895D3C32}" type="slidenum">
              <a:rPr lang="en-US" smtClean="0"/>
              <a:t>37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7854" r="34213" b="35470"/>
          <a:stretch/>
        </p:blipFill>
        <p:spPr>
          <a:xfrm>
            <a:off x="118242" y="132451"/>
            <a:ext cx="4461041" cy="27684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1" r="26066"/>
          <a:stretch/>
        </p:blipFill>
        <p:spPr>
          <a:xfrm>
            <a:off x="378373" y="3037425"/>
            <a:ext cx="2049518" cy="3684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56148" y="132451"/>
            <a:ext cx="428785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Spatial mapping of the pixels</a:t>
            </a:r>
          </a:p>
          <a:p>
            <a:r>
              <a:rPr lang="en-US" dirty="0"/>
              <a:t>Pixel locations determined with CMM equipment to within 10 </a:t>
            </a:r>
            <a:r>
              <a:rPr lang="en-US" dirty="0">
                <a:sym typeface="Symbol" panose="05050102010706020507" pitchFamily="18" charset="2"/>
              </a:rPr>
              <a:t>m prior to installation in STAR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10146" y="2062027"/>
            <a:ext cx="389688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Programmed CMM Measurement method</a:t>
            </a:r>
            <a:r>
              <a:rPr lang="en-US" baseline="30000" dirty="0">
                <a:solidFill>
                  <a:srgbClr val="FF0000"/>
                </a:solidFill>
                <a:sym typeface="Symbol" panose="05050102010706020507" pitchFamily="18" charset="2"/>
              </a:rPr>
              <a:t>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pixels located on a sector with respect to 3 sector tooling balls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2 Lithography points on the chips measured with optical head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Chip surface profile measured with 11 x 11  point pattern using a Feather Probe</a:t>
            </a:r>
            <a:r>
              <a:rPr lang="en-US" sz="1600" baseline="30000" dirty="0">
                <a:solidFill>
                  <a:srgbClr val="FF0000"/>
                </a:solidFill>
                <a:sym typeface="Symbol" panose="05050102010706020507" pitchFamily="18" charset="2"/>
              </a:rPr>
              <a:t></a:t>
            </a:r>
            <a:r>
              <a:rPr lang="en-US" sz="1600" dirty="0"/>
              <a:t>.  Using a touch probe permits picking up over hung surfaces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3085954" y="1118879"/>
            <a:ext cx="2250674" cy="21077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990409" y="5912252"/>
            <a:ext cx="3986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Full sector measurement takes ~ 8 hours 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0682" y="3374230"/>
            <a:ext cx="2615650" cy="218718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759291" y="5112302"/>
            <a:ext cx="26685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PXL sensor surface profile from survey: ± 30 </a:t>
            </a:r>
            <a:r>
              <a:rPr lang="en-US" sz="1200" dirty="0">
                <a:sym typeface="Symbol" panose="05050102010706020507" pitchFamily="18" charset="2"/>
              </a:rPr>
              <a:t>m &gt; PXL hit error,</a:t>
            </a:r>
          </a:p>
          <a:p>
            <a:r>
              <a:rPr lang="en-US" sz="1200" dirty="0">
                <a:sym typeface="Symbol" panose="05050102010706020507" pitchFamily="18" charset="2"/>
              </a:rPr>
              <a:t>and the chip to chip surface deviation along the ladder surface is still larger, but all of this is then corrected with the spatial map</a:t>
            </a:r>
          </a:p>
          <a:p>
            <a:r>
              <a:rPr lang="en-US" sz="1200" dirty="0" err="1">
                <a:sym typeface="Symbol" panose="05050102010706020507" pitchFamily="18" charset="2"/>
              </a:rPr>
              <a:t>Parametriuzed</a:t>
            </a:r>
            <a:r>
              <a:rPr lang="en-US" sz="1200" dirty="0">
                <a:sym typeface="Symbol" panose="05050102010706020507" pitchFamily="18" charset="2"/>
              </a:rPr>
              <a:t> by 5*5 spline </a:t>
            </a:r>
            <a:r>
              <a:rPr lang="en-US" sz="1200" dirty="0" err="1">
                <a:sym typeface="Symbol" panose="05050102010706020507" pitchFamily="18" charset="2"/>
              </a:rPr>
              <a:t>fct</a:t>
            </a:r>
            <a:endParaRPr lang="en-US" sz="12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352006" y="1118880"/>
            <a:ext cx="1718267" cy="327024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935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CBE4-C536-47F4-AEF6-E8F3895D3C32}" type="slidenum">
              <a:rPr lang="en-US" smtClean="0"/>
              <a:t>38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95755" y="123093"/>
            <a:ext cx="629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Final operating pointing performance in STAR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30" y="823374"/>
            <a:ext cx="8414197" cy="27934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18539" y="4112657"/>
            <a:ext cx="439681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Cosmic ray result</a:t>
            </a:r>
          </a:p>
          <a:p>
            <a:r>
              <a:rPr lang="en-US" dirty="0"/>
              <a:t>Excellent half to half pointing, sub 30 </a:t>
            </a:r>
            <a:r>
              <a:rPr lang="en-US" dirty="0">
                <a:sym typeface="Symbol" panose="05050102010706020507" pitchFamily="18" charset="2"/>
              </a:rPr>
              <a:t>m</a:t>
            </a:r>
          </a:p>
          <a:p>
            <a:r>
              <a:rPr lang="en-US" dirty="0">
                <a:sym typeface="Symbol" panose="05050102010706020507" pitchFamily="18" charset="2"/>
              </a:rPr>
              <a:t>But after half to half alignment which was required to correct poor reproducibility of kinematic mount seating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r>
              <a:rPr lang="en-US" dirty="0">
                <a:sym typeface="Symbol" panose="05050102010706020507" pitchFamily="18" charset="2"/>
              </a:rPr>
              <a:t>Check alignment with very low luminosity </a:t>
            </a:r>
            <a:r>
              <a:rPr lang="en-US" dirty="0" err="1">
                <a:sym typeface="Symbol" panose="05050102010706020507" pitchFamily="18" charset="2"/>
              </a:rPr>
              <a:t>AuAu</a:t>
            </a:r>
            <a:r>
              <a:rPr lang="en-US">
                <a:sym typeface="Symbol" panose="05050102010706020507" pitchFamily="18" charset="2"/>
              </a:rPr>
              <a:t> also </a:t>
            </a:r>
            <a:endParaRPr lang="en-US" dirty="0">
              <a:sym typeface="Symbol" panose="05050102010706020507" pitchFamily="18" charset="2"/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754" y="4191789"/>
            <a:ext cx="1938665" cy="226555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950495" y="4376454"/>
            <a:ext cx="2279984" cy="1979896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918166" y="3616855"/>
            <a:ext cx="289069" cy="3104621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275160" y="4561120"/>
            <a:ext cx="126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975169" y="4760100"/>
            <a:ext cx="304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11959" y="4955234"/>
            <a:ext cx="304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151504" y="5324566"/>
            <a:ext cx="304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900101" y="5519700"/>
            <a:ext cx="304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837500" y="6154099"/>
            <a:ext cx="304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4120104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baseline="30000" dirty="0"/>
              <a:t>0</a:t>
            </a:r>
            <a:r>
              <a:rPr lang="en-US" dirty="0"/>
              <a:t> reconstruction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97867" cy="4525963"/>
          </a:xfrm>
        </p:spPr>
        <p:txBody>
          <a:bodyPr/>
          <a:lstStyle/>
          <a:p>
            <a:r>
              <a:rPr lang="en-US" dirty="0"/>
              <a:t>Use topological variables</a:t>
            </a:r>
          </a:p>
          <a:p>
            <a:r>
              <a:rPr lang="en-US" dirty="0"/>
              <a:t>Use particle ID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39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3853" y="1417638"/>
            <a:ext cx="3378951" cy="35946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3" y="3735741"/>
            <a:ext cx="2538532" cy="24412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735740"/>
            <a:ext cx="2540000" cy="244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58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4">
            <a:extLst>
              <a:ext uri="{FF2B5EF4-FFF2-40B4-BE49-F238E27FC236}">
                <a16:creationId xmlns:a16="http://schemas.microsoft.com/office/drawing/2014/main" id="{84BF7639-6363-4434-8886-BD4533D633A2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1485901"/>
            <a:ext cx="4339829" cy="3321844"/>
            <a:chOff x="0" y="813"/>
            <a:chExt cx="3645" cy="2790"/>
          </a:xfrm>
        </p:grpSpPr>
        <p:pic>
          <p:nvPicPr>
            <p:cNvPr id="30727" name="Picture 5">
              <a:extLst>
                <a:ext uri="{FF2B5EF4-FFF2-40B4-BE49-F238E27FC236}">
                  <a16:creationId xmlns:a16="http://schemas.microsoft.com/office/drawing/2014/main" id="{AB134E70-F1FB-4EDF-A5D0-C418F1DFE7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13"/>
              <a:ext cx="3645" cy="2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728" name="Group 6">
              <a:extLst>
                <a:ext uri="{FF2B5EF4-FFF2-40B4-BE49-F238E27FC236}">
                  <a16:creationId xmlns:a16="http://schemas.microsoft.com/office/drawing/2014/main" id="{5945AAF1-53E4-4132-959B-3716079F6D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7" y="2367"/>
              <a:ext cx="1625" cy="1185"/>
              <a:chOff x="1447" y="2367"/>
              <a:chExt cx="1625" cy="1185"/>
            </a:xfrm>
          </p:grpSpPr>
          <p:sp>
            <p:nvSpPr>
              <p:cNvPr id="30729" name="Line 7">
                <a:extLst>
                  <a:ext uri="{FF2B5EF4-FFF2-40B4-BE49-F238E27FC236}">
                    <a16:creationId xmlns:a16="http://schemas.microsoft.com/office/drawing/2014/main" id="{4667B910-613F-4C61-A85B-75E6920D43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32" y="3168"/>
                <a:ext cx="528" cy="3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0730" name="Line 8">
                <a:extLst>
                  <a:ext uri="{FF2B5EF4-FFF2-40B4-BE49-F238E27FC236}">
                    <a16:creationId xmlns:a16="http://schemas.microsoft.com/office/drawing/2014/main" id="{CE97CFA9-2BC6-4880-B494-C56EE0EB46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51" y="2658"/>
                <a:ext cx="480" cy="2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0731" name="Line 9">
                <a:extLst>
                  <a:ext uri="{FF2B5EF4-FFF2-40B4-BE49-F238E27FC236}">
                    <a16:creationId xmlns:a16="http://schemas.microsoft.com/office/drawing/2014/main" id="{87F197E6-8031-4D78-8803-1FE665F07D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7" y="3200"/>
                <a:ext cx="185" cy="35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0732" name="Line 10">
                <a:extLst>
                  <a:ext uri="{FF2B5EF4-FFF2-40B4-BE49-F238E27FC236}">
                    <a16:creationId xmlns:a16="http://schemas.microsoft.com/office/drawing/2014/main" id="{533875A1-B003-4D54-81CB-D0FEB3C2EE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47" y="2367"/>
                <a:ext cx="225" cy="3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0733" name="Text Box 11">
                <a:extLst>
                  <a:ext uri="{FF2B5EF4-FFF2-40B4-BE49-F238E27FC236}">
                    <a16:creationId xmlns:a16="http://schemas.microsoft.com/office/drawing/2014/main" id="{086913D6-D67E-4AC0-B9B1-B0A05BFB122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12" y="2961"/>
                <a:ext cx="624" cy="3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–"/>
                  <a:defRPr sz="1600" b="1">
                    <a:solidFill>
                      <a:srgbClr val="0033CC"/>
                    </a:solidFill>
                    <a:latin typeface="Helvetica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600" b="1">
                    <a:solidFill>
                      <a:srgbClr val="008000"/>
                    </a:solidFill>
                    <a:latin typeface="Helvetica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Font typeface="Helvetica" panose="020B0604020202020204" pitchFamily="34" charset="0"/>
                  <a:buChar char="–"/>
                  <a:defRPr sz="1400" b="1"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ct val="30000"/>
                  </a:spcBef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SzPct val="100000"/>
                  <a:buChar char="•"/>
                  <a:defRPr sz="1200" b="1">
                    <a:solidFill>
                      <a:schemeClr val="accent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SzTx/>
                  <a:buFontTx/>
                  <a:buNone/>
                </a:pPr>
                <a:r>
                  <a:rPr lang="en-US" altLang="en-US" sz="1350"/>
                  <a:t>420 CM</a:t>
                </a:r>
              </a:p>
            </p:txBody>
          </p:sp>
        </p:grpSp>
      </p:grpSp>
      <p:sp>
        <p:nvSpPr>
          <p:cNvPr id="30723" name="Rectangle 2">
            <a:extLst>
              <a:ext uri="{FF2B5EF4-FFF2-40B4-BE49-F238E27FC236}">
                <a16:creationId xmlns:a16="http://schemas.microsoft.com/office/drawing/2014/main" id="{FA5F7356-6B63-42CC-9389-6B11E61A28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TPC: Principles of Operation</a:t>
            </a:r>
          </a:p>
        </p:txBody>
      </p:sp>
      <p:pic>
        <p:nvPicPr>
          <p:cNvPr id="30725" name="Picture 12">
            <a:extLst>
              <a:ext uri="{FF2B5EF4-FFF2-40B4-BE49-F238E27FC236}">
                <a16:creationId xmlns:a16="http://schemas.microsoft.com/office/drawing/2014/main" id="{3FC710D4-0E21-47B3-84BF-53449919A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857" y="1600201"/>
            <a:ext cx="2426494" cy="3545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Rectangle 13">
            <a:extLst>
              <a:ext uri="{FF2B5EF4-FFF2-40B4-BE49-F238E27FC236}">
                <a16:creationId xmlns:a16="http://schemas.microsoft.com/office/drawing/2014/main" id="{62F0E4B6-9B2D-42EB-8D7D-D91E79C1B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2785" y="5555280"/>
            <a:ext cx="6858000" cy="66317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68380" tIns="34190" rIns="68380" bIns="34190"/>
          <a:lstStyle>
            <a:lvl1pPr marL="171450" defTabSz="9017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 defTabSz="90170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600" b="1">
                <a:solidFill>
                  <a:srgbClr val="0033CC"/>
                </a:solidFill>
                <a:latin typeface="Helvetica" panose="020B0604020202020204" pitchFamily="34" charset="0"/>
              </a:defRPr>
            </a:lvl2pPr>
            <a:lvl3pPr marL="1143000" indent="-228600" defTabSz="9017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600" b="1">
                <a:solidFill>
                  <a:srgbClr val="008000"/>
                </a:solidFill>
                <a:latin typeface="Helvetica" panose="020B0604020202020204" pitchFamily="34" charset="0"/>
              </a:defRPr>
            </a:lvl3pPr>
            <a:lvl4pPr marL="1600200" indent="-228600" defTabSz="901700">
              <a:lnSpc>
                <a:spcPct val="90000"/>
              </a:lnSpc>
              <a:spcBef>
                <a:spcPct val="30000"/>
              </a:spcBef>
              <a:buSzPct val="100000"/>
              <a:buFont typeface="Helvetica" panose="020B0604020202020204" pitchFamily="34" charset="0"/>
              <a:buChar char="–"/>
              <a:defRPr sz="14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 defTabSz="9017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5pPr>
            <a:lvl6pPr marL="2514600" indent="-228600" defTabSz="9017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6pPr>
            <a:lvl7pPr marL="2971800" indent="-228600" defTabSz="9017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7pPr>
            <a:lvl8pPr marL="3429000" indent="-228600" defTabSz="9017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8pPr>
            <a:lvl9pPr marL="3886200" indent="-228600" defTabSz="9017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350" dirty="0"/>
              <a:t>Secondary electrons, resulting from a primary track, drift in parallel and uniform electric and magnetic fields inside the TPC.  These electrons are ‘captured’ as a function of time by a 2D readout system on the endcaps to form a 3D image.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B802152-0855-6733-9264-6E055B69720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95401" y="4817100"/>
            <a:ext cx="4724400" cy="522288"/>
          </a:xfrm>
        </p:spPr>
        <p:txBody>
          <a:bodyPr>
            <a:normAutofit fontScale="70000" lnSpcReduction="20000"/>
          </a:bodyPr>
          <a:lstStyle/>
          <a:p>
            <a:r>
              <a:rPr lang="en-US" altLang="en-US" dirty="0"/>
              <a:t>Voltage :  </a:t>
            </a:r>
            <a:r>
              <a:rPr lang="en-US" altLang="en-US" sz="1600" dirty="0"/>
              <a:t>- 28 kV at the central membrane 	   	        135 V/cm over 210 cm drift path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3035"/>
          </a:xfrm>
        </p:spPr>
        <p:txBody>
          <a:bodyPr>
            <a:normAutofit/>
          </a:bodyPr>
          <a:lstStyle/>
          <a:p>
            <a:r>
              <a:rPr lang="en-US" dirty="0"/>
              <a:t>Grid Leak Walls checked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5400" y="1111374"/>
            <a:ext cx="4038600" cy="481947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 narrow end uses a simple brass wall to terminate the   array of wires</a:t>
            </a:r>
          </a:p>
          <a:p>
            <a:pPr lvl="1"/>
            <a:r>
              <a:rPr lang="en-US" sz="1400" dirty="0"/>
              <a:t>Ground Potential</a:t>
            </a:r>
          </a:p>
          <a:p>
            <a:pPr lvl="1"/>
            <a:r>
              <a:rPr lang="en-US" sz="1400" dirty="0"/>
              <a:t>No bias required</a:t>
            </a:r>
          </a:p>
          <a:p>
            <a:pPr lvl="1"/>
            <a:r>
              <a:rPr lang="en-US" sz="1400" dirty="0"/>
              <a:t>Anode wires &gt; 10 mm away</a:t>
            </a:r>
          </a:p>
          <a:p>
            <a:pPr lvl="1"/>
            <a:endParaRPr lang="en-US" sz="1200" dirty="0"/>
          </a:p>
          <a:p>
            <a:r>
              <a:rPr lang="en-US" dirty="0"/>
              <a:t>The wide end uses a G10 PCB board to terminate the array  </a:t>
            </a:r>
          </a:p>
          <a:p>
            <a:pPr lvl="1"/>
            <a:r>
              <a:rPr lang="en-US" sz="1400" dirty="0"/>
              <a:t>Inside wall is grounded to the </a:t>
            </a:r>
            <a:r>
              <a:rPr lang="en-US" sz="1400" dirty="0" err="1"/>
              <a:t>strongback</a:t>
            </a:r>
            <a:r>
              <a:rPr lang="en-US" sz="1400" dirty="0"/>
              <a:t>.  </a:t>
            </a:r>
          </a:p>
          <a:p>
            <a:pPr lvl="2"/>
            <a:r>
              <a:rPr lang="en-US" sz="1400" dirty="0"/>
              <a:t>Anode wires &gt; 10 mm away</a:t>
            </a:r>
          </a:p>
          <a:p>
            <a:pPr lvl="2"/>
            <a:endParaRPr lang="en-US" sz="800" dirty="0"/>
          </a:p>
          <a:p>
            <a:pPr lvl="1"/>
            <a:r>
              <a:rPr lang="en-US" sz="1400" dirty="0"/>
              <a:t>Outside wall is used to suck ions off the Anode wires of the outer sector</a:t>
            </a:r>
          </a:p>
          <a:p>
            <a:pPr lvl="2"/>
            <a:r>
              <a:rPr lang="en-US" sz="1400" dirty="0"/>
              <a:t>No shield wall on outer</a:t>
            </a:r>
          </a:p>
          <a:p>
            <a:pPr lvl="2"/>
            <a:r>
              <a:rPr lang="en-US" sz="1400" dirty="0"/>
              <a:t>So requires ~750 volts (DC) to suck ions across the gap</a:t>
            </a:r>
          </a:p>
          <a:p>
            <a:pPr lvl="2"/>
            <a:r>
              <a:rPr lang="en-US" sz="1400" dirty="0"/>
              <a:t>Outer Sector Anode wires  &gt;</a:t>
            </a:r>
            <a:r>
              <a:rPr lang="en-US" sz="1400" dirty="0">
                <a:sym typeface="Symbol"/>
              </a:rPr>
              <a:t> </a:t>
            </a:r>
            <a:r>
              <a:rPr lang="en-US" sz="1400" dirty="0"/>
              <a:t>2 cm away</a:t>
            </a:r>
          </a:p>
          <a:p>
            <a:pPr lvl="2"/>
            <a:r>
              <a:rPr lang="en-US" sz="1400" dirty="0"/>
              <a:t>3 Pads &amp; 3 voltages (-115 V, ~750 V &amp; ground)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81000" y="853035"/>
            <a:ext cx="4572000" cy="5890684"/>
            <a:chOff x="381000" y="828759"/>
            <a:chExt cx="4572000" cy="58906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81000" y="828759"/>
              <a:ext cx="4572000" cy="295116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000" y="3779922"/>
              <a:ext cx="4572000" cy="293952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5340398" y="6303879"/>
            <a:ext cx="217424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Courtesy Jim Thomas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10/31/2018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STAR reginal meeting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1D7E-D61B-9943-9C60-2D033AE91C9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5402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words on efficiency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672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We have applied two methods to evaluate efficiencies</a:t>
            </a:r>
          </a:p>
          <a:p>
            <a:r>
              <a:rPr lang="en-US" dirty="0"/>
              <a:t>Fast simulation data driven to replicate multi dimensional basic observables</a:t>
            </a:r>
          </a:p>
          <a:p>
            <a:r>
              <a:rPr lang="en-US" dirty="0" err="1"/>
              <a:t>Geant</a:t>
            </a:r>
            <a:r>
              <a:rPr lang="en-US" dirty="0"/>
              <a:t> embedding with displaced geometries</a:t>
            </a:r>
          </a:p>
          <a:p>
            <a:r>
              <a:rPr lang="en-US" dirty="0"/>
              <a:t>Methods agrees well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41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6836" y="1317300"/>
            <a:ext cx="2812406" cy="26952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836" y="3835606"/>
            <a:ext cx="2812406" cy="269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635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090209" y="1190806"/>
            <a:ext cx="6744207" cy="4391080"/>
            <a:chOff x="669774" y="1142720"/>
            <a:chExt cx="7446061" cy="4995175"/>
          </a:xfrm>
        </p:grpSpPr>
        <p:pic>
          <p:nvPicPr>
            <p:cNvPr id="1026" name="Picture 2" descr="C:\Users\ECAnderssen_local\Desktop\Figures Integration\New Folder (2)\Explode\Snap5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77055" y="1243847"/>
              <a:ext cx="7038780" cy="4894048"/>
            </a:xfrm>
            <a:prstGeom prst="rect">
              <a:avLst/>
            </a:prstGeom>
            <a:noFill/>
          </p:spPr>
        </p:pic>
        <p:sp>
          <p:nvSpPr>
            <p:cNvPr id="5" name="TextBox 4"/>
            <p:cNvSpPr txBox="1"/>
            <p:nvPr/>
          </p:nvSpPr>
          <p:spPr>
            <a:xfrm>
              <a:off x="669774" y="2911201"/>
              <a:ext cx="2434151" cy="11552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MSC</a:t>
              </a:r>
            </a:p>
            <a:p>
              <a:r>
                <a:rPr lang="en-US" b="1" dirty="0"/>
                <a:t>P</a:t>
              </a:r>
              <a:r>
                <a:rPr lang="en-US" dirty="0"/>
                <a:t>ixel </a:t>
              </a:r>
              <a:r>
                <a:rPr lang="en-US" b="1" dirty="0"/>
                <a:t>I</a:t>
              </a:r>
              <a:r>
                <a:rPr lang="en-US" dirty="0"/>
                <a:t>nsertion </a:t>
              </a:r>
              <a:r>
                <a:rPr lang="en-US" b="1" dirty="0"/>
                <a:t>T</a:t>
              </a:r>
              <a:r>
                <a:rPr lang="en-US" dirty="0"/>
                <a:t>ube</a:t>
              </a:r>
            </a:p>
            <a:p>
              <a:r>
                <a:rPr lang="en-US" b="1" dirty="0"/>
                <a:t>P</a:t>
              </a:r>
              <a:r>
                <a:rPr lang="en-US" dirty="0"/>
                <a:t>ixel </a:t>
              </a:r>
              <a:r>
                <a:rPr lang="en-US" b="1" dirty="0"/>
                <a:t>S</a:t>
              </a:r>
              <a:r>
                <a:rPr lang="en-US" dirty="0"/>
                <a:t>upport </a:t>
              </a:r>
              <a:r>
                <a:rPr lang="en-US" b="1" dirty="0"/>
                <a:t>T</a:t>
              </a:r>
              <a:r>
                <a:rPr lang="en-US" dirty="0"/>
                <a:t>ube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242637" y="1142720"/>
              <a:ext cx="2809009" cy="1680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IDS</a:t>
              </a:r>
            </a:p>
            <a:p>
              <a:r>
                <a:rPr lang="en-US" b="1" dirty="0"/>
                <a:t>E</a:t>
              </a:r>
              <a:r>
                <a:rPr lang="en-US" dirty="0"/>
                <a:t>ast </a:t>
              </a:r>
              <a:r>
                <a:rPr lang="en-US" b="1" dirty="0"/>
                <a:t>S</a:t>
              </a:r>
              <a:r>
                <a:rPr lang="en-US" dirty="0"/>
                <a:t>upport </a:t>
              </a:r>
              <a:r>
                <a:rPr lang="en-US" b="1" dirty="0"/>
                <a:t>C</a:t>
              </a:r>
              <a:r>
                <a:rPr lang="en-US" dirty="0"/>
                <a:t>ylinder</a:t>
              </a:r>
            </a:p>
            <a:p>
              <a:r>
                <a:rPr lang="en-US" b="1" dirty="0"/>
                <a:t>O</a:t>
              </a:r>
              <a:r>
                <a:rPr lang="en-US" dirty="0"/>
                <a:t>uter </a:t>
              </a:r>
              <a:r>
                <a:rPr lang="en-US" b="1" dirty="0"/>
                <a:t>S</a:t>
              </a:r>
              <a:r>
                <a:rPr lang="en-US" dirty="0"/>
                <a:t>upport </a:t>
              </a:r>
              <a:r>
                <a:rPr lang="en-US" b="1" dirty="0"/>
                <a:t>C</a:t>
              </a:r>
              <a:r>
                <a:rPr lang="en-US" dirty="0"/>
                <a:t>ylinder</a:t>
              </a:r>
            </a:p>
            <a:p>
              <a:r>
                <a:rPr lang="en-US" b="1" dirty="0"/>
                <a:t>W</a:t>
              </a:r>
              <a:r>
                <a:rPr lang="en-US" dirty="0"/>
                <a:t>est </a:t>
              </a:r>
              <a:r>
                <a:rPr lang="en-US" b="1" dirty="0"/>
                <a:t>S</a:t>
              </a:r>
              <a:r>
                <a:rPr lang="en-US" dirty="0"/>
                <a:t>upport </a:t>
              </a:r>
              <a:r>
                <a:rPr lang="en-US" b="1" dirty="0"/>
                <a:t>C</a:t>
              </a:r>
              <a:r>
                <a:rPr lang="en-US" dirty="0"/>
                <a:t>ylinder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2058652">
              <a:off x="1512400" y="1527387"/>
              <a:ext cx="557967" cy="3850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PIT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962273">
              <a:off x="2687771" y="2338330"/>
              <a:ext cx="576872" cy="333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PST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1987824">
              <a:off x="3722161" y="2950376"/>
              <a:ext cx="688952" cy="3850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ESC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973545">
              <a:off x="5260554" y="4037751"/>
              <a:ext cx="717309" cy="3850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OSC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2028573">
              <a:off x="6975643" y="5093385"/>
              <a:ext cx="760520" cy="3850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WSC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046921" y="2795255"/>
              <a:ext cx="879352" cy="350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Shrouds</a:t>
              </a:r>
            </a:p>
          </p:txBody>
        </p:sp>
        <p:cxnSp>
          <p:nvCxnSpPr>
            <p:cNvPr id="13" name="Straight Arrow Connector 12"/>
            <p:cNvCxnSpPr>
              <a:stCxn id="12" idx="2"/>
            </p:cNvCxnSpPr>
            <p:nvPr/>
          </p:nvCxnSpPr>
          <p:spPr>
            <a:xfrm rot="5400000">
              <a:off x="6187268" y="2940841"/>
              <a:ext cx="94796" cy="50386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2" idx="2"/>
            </p:cNvCxnSpPr>
            <p:nvPr/>
          </p:nvCxnSpPr>
          <p:spPr>
            <a:xfrm rot="16200000" flipH="1">
              <a:off x="6444976" y="3186995"/>
              <a:ext cx="285471" cy="20222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 rot="2005596">
              <a:off x="1463905" y="1690561"/>
              <a:ext cx="2461967" cy="333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M</a:t>
              </a:r>
              <a:r>
                <a:rPr lang="en-US" sz="2000" dirty="0"/>
                <a:t>iddle </a:t>
              </a:r>
              <a:r>
                <a:rPr lang="en-US" sz="2000" b="1" dirty="0"/>
                <a:t>S</a:t>
              </a:r>
              <a:r>
                <a:rPr lang="en-US" sz="2000" dirty="0"/>
                <a:t>upport </a:t>
              </a:r>
              <a:r>
                <a:rPr lang="en-US" sz="2000" b="1" dirty="0"/>
                <a:t>C</a:t>
              </a:r>
              <a:r>
                <a:rPr lang="en-US" sz="2000" dirty="0"/>
                <a:t>ylinder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1994222">
              <a:off x="3459281" y="4507499"/>
              <a:ext cx="3646229" cy="487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I</a:t>
              </a:r>
              <a:r>
                <a:rPr lang="en-US" sz="3200" dirty="0"/>
                <a:t>nner </a:t>
              </a:r>
              <a:r>
                <a:rPr lang="en-US" sz="3200" b="1" dirty="0"/>
                <a:t>D</a:t>
              </a:r>
              <a:r>
                <a:rPr lang="en-US" sz="3200" dirty="0"/>
                <a:t>etector </a:t>
              </a:r>
              <a:r>
                <a:rPr lang="en-US" sz="3200" b="1" dirty="0"/>
                <a:t>S</a:t>
              </a:r>
              <a:r>
                <a:rPr lang="en-US" sz="3200" dirty="0"/>
                <a:t>upport</a:t>
              </a:r>
            </a:p>
          </p:txBody>
        </p:sp>
        <p:sp>
          <p:nvSpPr>
            <p:cNvPr id="17" name="Striped Right Arrow 16"/>
            <p:cNvSpPr/>
            <p:nvPr/>
          </p:nvSpPr>
          <p:spPr>
            <a:xfrm rot="2111298">
              <a:off x="1243024" y="2005663"/>
              <a:ext cx="898663" cy="317795"/>
            </a:xfrm>
            <a:prstGeom prst="stripedRightArrow">
              <a:avLst>
                <a:gd name="adj1" fmla="val 46571"/>
                <a:gd name="adj2" fmla="val 91143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triped Right Arrow 17"/>
            <p:cNvSpPr/>
            <p:nvPr/>
          </p:nvSpPr>
          <p:spPr>
            <a:xfrm rot="2031293">
              <a:off x="4523548" y="2930920"/>
              <a:ext cx="562794" cy="230709"/>
            </a:xfrm>
            <a:prstGeom prst="stripedRightArrow">
              <a:avLst>
                <a:gd name="adj1" fmla="val 46571"/>
                <a:gd name="adj2" fmla="val 91143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triped Right Arrow 18"/>
            <p:cNvSpPr/>
            <p:nvPr/>
          </p:nvSpPr>
          <p:spPr>
            <a:xfrm rot="12810475">
              <a:off x="6770563" y="4391763"/>
              <a:ext cx="562794" cy="230709"/>
            </a:xfrm>
            <a:prstGeom prst="stripedRightArrow">
              <a:avLst>
                <a:gd name="adj1" fmla="val 46571"/>
                <a:gd name="adj2" fmla="val 91143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Inner Detector Support (IDS)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9876" y="4126303"/>
            <a:ext cx="37819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Carbon Fiber Structures provide support for 3 inner detector systems and FGT.</a:t>
            </a:r>
          </a:p>
          <a:p>
            <a:r>
              <a:rPr lang="en-US" dirty="0"/>
              <a:t>All systems are highly integrated into IDS.</a:t>
            </a:r>
          </a:p>
        </p:txBody>
      </p:sp>
      <p:sp>
        <p:nvSpPr>
          <p:cNvPr id="4" name="Oval 3"/>
          <p:cNvSpPr/>
          <p:nvPr/>
        </p:nvSpPr>
        <p:spPr>
          <a:xfrm>
            <a:off x="3417656" y="1545096"/>
            <a:ext cx="4660881" cy="415080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078642" y="3061463"/>
            <a:ext cx="1940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Installed for Run-12</a:t>
            </a:r>
          </a:p>
          <a:p>
            <a:r>
              <a:rPr lang="en-US" b="1" dirty="0">
                <a:solidFill>
                  <a:srgbClr val="FF0000"/>
                </a:solidFill>
              </a:rPr>
              <a:t>MSC installed for Run-13 for PXL 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69D7-958E-364C-B642-6D747F6C9737}" type="slidenum">
              <a:rPr lang="en-US" smtClean="0"/>
              <a:t>42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</a:p>
        </p:txBody>
      </p:sp>
    </p:spTree>
    <p:extLst>
      <p:ext uri="{BB962C8B-B14F-4D97-AF65-F5344CB8AC3E}">
        <p14:creationId xmlns:p14="http://schemas.microsoft.com/office/powerpoint/2010/main" val="37377904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baseline="30000" dirty="0"/>
              <a:t>0</a:t>
            </a:r>
            <a:r>
              <a:rPr lang="en-US" dirty="0"/>
              <a:t> spectra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1248" y="1600201"/>
            <a:ext cx="8229600" cy="1627094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Precise measurements extends to low </a:t>
            </a:r>
            <a:r>
              <a:rPr lang="en-US" sz="2400" dirty="0" err="1"/>
              <a:t>p</a:t>
            </a:r>
            <a:r>
              <a:rPr lang="en-US" sz="2400" baseline="-25000" dirty="0" err="1"/>
              <a:t>T</a:t>
            </a:r>
            <a:r>
              <a:rPr lang="en-US" sz="2400" dirty="0"/>
              <a:t> and non-central collisions. Data from 2014</a:t>
            </a:r>
          </a:p>
          <a:p>
            <a:r>
              <a:rPr lang="en-US" sz="2400" dirty="0"/>
              <a:t>Results consistent with 2010/11 TPC only analysis</a:t>
            </a:r>
          </a:p>
          <a:p>
            <a:r>
              <a:rPr lang="en-US" sz="2400" dirty="0"/>
              <a:t>Data from submitted paper: </a:t>
            </a:r>
            <a:r>
              <a:rPr lang="en-US" sz="2400" dirty="0" err="1"/>
              <a:t>arXiv</a:t>
            </a:r>
            <a:r>
              <a:rPr lang="en-US" sz="2400" dirty="0"/>
              <a:t> 1812.10224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43</a:t>
            </a:fld>
            <a:endParaRPr lang="en-US"/>
          </a:p>
        </p:txBody>
      </p:sp>
      <p:pic>
        <p:nvPicPr>
          <p:cNvPr id="4" name="Picture 3" descr="Screen Shot 2019-02-10 at 15.49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875" y="3227295"/>
            <a:ext cx="3217723" cy="2928391"/>
          </a:xfrm>
          <a:prstGeom prst="rect">
            <a:avLst/>
          </a:prstGeom>
        </p:spPr>
      </p:pic>
      <p:pic>
        <p:nvPicPr>
          <p:cNvPr id="8" name="Picture 7" descr="Screen Shot 2019-02-10 at 15.49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27295"/>
            <a:ext cx="3725675" cy="263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306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baseline="30000" dirty="0"/>
              <a:t>0</a:t>
            </a:r>
            <a:r>
              <a:rPr lang="en-US" dirty="0"/>
              <a:t> R</a:t>
            </a:r>
            <a:r>
              <a:rPr lang="en-US" baseline="-25000" dirty="0"/>
              <a:t>AA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0281"/>
            <a:ext cx="8229600" cy="154750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R</a:t>
            </a:r>
            <a:r>
              <a:rPr lang="en-US" baseline="-25000" dirty="0"/>
              <a:t>AA</a:t>
            </a:r>
            <a:r>
              <a:rPr lang="en-US" dirty="0"/>
              <a:t> &lt; 1 for 0-10% for all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endParaRPr lang="en-US" dirty="0"/>
          </a:p>
          <a:p>
            <a:r>
              <a:rPr lang="en-US" dirty="0"/>
              <a:t>Suppression at high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baseline="-25000" dirty="0"/>
              <a:t> </a:t>
            </a:r>
            <a:r>
              <a:rPr lang="en-US" dirty="0"/>
              <a:t>increases</a:t>
            </a:r>
            <a:r>
              <a:rPr lang="en-US" baseline="-25000" dirty="0"/>
              <a:t> </a:t>
            </a:r>
            <a:r>
              <a:rPr lang="en-US" dirty="0"/>
              <a:t>for more central collisions</a:t>
            </a:r>
          </a:p>
          <a:p>
            <a:r>
              <a:rPr lang="en-US" dirty="0"/>
              <a:t>Same trends as at LHC and for light mesons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44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059" y="2719730"/>
            <a:ext cx="2618816" cy="35469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7808" y="2719730"/>
            <a:ext cx="2912177" cy="336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606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217"/>
            <a:ext cx="8229600" cy="459140"/>
          </a:xfrm>
        </p:spPr>
        <p:txBody>
          <a:bodyPr>
            <a:normAutofit fontScale="90000"/>
          </a:bodyPr>
          <a:lstStyle/>
          <a:p>
            <a:r>
              <a:rPr lang="en-US" dirty="0"/>
              <a:t>D</a:t>
            </a:r>
            <a:r>
              <a:rPr lang="en-US" baseline="30000" dirty="0"/>
              <a:t>0</a:t>
            </a:r>
            <a:r>
              <a:rPr lang="en-US" dirty="0"/>
              <a:t> R</a:t>
            </a:r>
            <a:r>
              <a:rPr lang="en-US" baseline="-25000" dirty="0"/>
              <a:t>CP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371" y="733778"/>
            <a:ext cx="8229600" cy="188524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Significant suppression at high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endParaRPr lang="en-US" dirty="0"/>
          </a:p>
          <a:p>
            <a:r>
              <a:rPr lang="en-US" dirty="0"/>
              <a:t>Matches theoretical calculations</a:t>
            </a:r>
          </a:p>
          <a:p>
            <a:r>
              <a:rPr lang="en-US" dirty="0"/>
              <a:t>D</a:t>
            </a:r>
            <a:r>
              <a:rPr lang="en-US" baseline="30000" dirty="0"/>
              <a:t>0</a:t>
            </a:r>
            <a:r>
              <a:rPr lang="en-US" dirty="0"/>
              <a:t>-bar/D</a:t>
            </a:r>
            <a:r>
              <a:rPr lang="en-US" baseline="30000" dirty="0"/>
              <a:t>0</a:t>
            </a:r>
            <a:r>
              <a:rPr lang="en-US" dirty="0"/>
              <a:t> slightly greater than one</a:t>
            </a:r>
          </a:p>
          <a:p>
            <a:pPr lvl="1"/>
            <a:r>
              <a:rPr lang="en-US" dirty="0"/>
              <a:t>Possible due to slight baryon asymmetry at RHIC</a:t>
            </a:r>
          </a:p>
          <a:p>
            <a:pPr lvl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45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846" y="2685531"/>
            <a:ext cx="2710288" cy="36708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047" y="2863582"/>
            <a:ext cx="2578826" cy="349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956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baseline="30000" dirty="0"/>
              <a:t>0</a:t>
            </a:r>
            <a:r>
              <a:rPr lang="en-US" dirty="0"/>
              <a:t> cross section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30133" cy="4525963"/>
          </a:xfrm>
        </p:spPr>
        <p:txBody>
          <a:bodyPr/>
          <a:lstStyle/>
          <a:p>
            <a:r>
              <a:rPr lang="en-US" dirty="0"/>
              <a:t>Total D</a:t>
            </a:r>
            <a:r>
              <a:rPr lang="en-US" baseline="30000" dirty="0"/>
              <a:t>0</a:t>
            </a:r>
            <a:r>
              <a:rPr lang="en-US" dirty="0"/>
              <a:t> cross section is nearly independent of centrality, and smaller than in </a:t>
            </a:r>
            <a:r>
              <a:rPr lang="en-US" i="1" dirty="0" err="1"/>
              <a:t>p+p</a:t>
            </a:r>
            <a:r>
              <a:rPr lang="en-US" dirty="0"/>
              <a:t>. For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&gt; 4 GeV/c it decreases with centrality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46</a:t>
            </a:fld>
            <a:endParaRPr lang="en-US"/>
          </a:p>
        </p:txBody>
      </p:sp>
      <p:pic>
        <p:nvPicPr>
          <p:cNvPr id="7" name="Picture 6" descr="Screen Shot 2019-02-10 at 15.33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384" y="1600200"/>
            <a:ext cx="3525533" cy="441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398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50346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Λ</a:t>
            </a:r>
            <a:r>
              <a:rPr lang="en-US" baseline="-25000" dirty="0" err="1"/>
              <a:t>c</a:t>
            </a:r>
            <a:r>
              <a:rPr lang="en-US" dirty="0"/>
              <a:t> reconstruction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493" y="1247552"/>
            <a:ext cx="8229600" cy="1754595"/>
          </a:xfrm>
        </p:spPr>
        <p:txBody>
          <a:bodyPr/>
          <a:lstStyle/>
          <a:p>
            <a:r>
              <a:rPr lang="en-US" dirty="0"/>
              <a:t>More than 50% improvement in signal significance with TMVA methods</a:t>
            </a:r>
          </a:p>
          <a:p>
            <a:r>
              <a:rPr lang="en-US" dirty="0"/>
              <a:t>Includes 2016 dataset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47</a:t>
            </a:fld>
            <a:endParaRPr lang="en-US"/>
          </a:p>
        </p:txBody>
      </p:sp>
      <p:pic>
        <p:nvPicPr>
          <p:cNvPr id="4" name="Picture 3" descr="Screen Shot 2019-02-10 at 12.45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849" y="3002146"/>
            <a:ext cx="3917570" cy="3354203"/>
          </a:xfrm>
          <a:prstGeom prst="rect">
            <a:avLst/>
          </a:prstGeom>
        </p:spPr>
      </p:pic>
      <p:pic>
        <p:nvPicPr>
          <p:cNvPr id="7" name="Picture 6" descr="Screen Shot 2019-02-10 at 12.45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44" y="3106290"/>
            <a:ext cx="3325112" cy="288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759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Λ</a:t>
            </a:r>
            <a:r>
              <a:rPr lang="en-US" baseline="-25000" dirty="0" err="1"/>
              <a:t>c</a:t>
            </a:r>
            <a:r>
              <a:rPr lang="en-US" dirty="0"/>
              <a:t>/D</a:t>
            </a:r>
            <a:r>
              <a:rPr lang="en-US" baseline="30000" dirty="0"/>
              <a:t>0 </a:t>
            </a:r>
            <a:r>
              <a:rPr lang="en-US" dirty="0"/>
              <a:t>centrality dependence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86286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 </a:t>
            </a:r>
            <a:r>
              <a:rPr lang="en-US" dirty="0" err="1"/>
              <a:t>Λ</a:t>
            </a:r>
            <a:r>
              <a:rPr lang="en-US" baseline="-25000" dirty="0" err="1"/>
              <a:t>c</a:t>
            </a:r>
            <a:r>
              <a:rPr lang="en-US" dirty="0"/>
              <a:t> enhancement increases towards more central </a:t>
            </a:r>
            <a:r>
              <a:rPr lang="en-US" dirty="0" err="1"/>
              <a:t>Au+Au</a:t>
            </a:r>
            <a:r>
              <a:rPr lang="en-US" dirty="0"/>
              <a:t> collisions</a:t>
            </a:r>
          </a:p>
          <a:p>
            <a:r>
              <a:rPr lang="en-US" dirty="0"/>
              <a:t>Large contribution to total charm cross sections in HI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48</a:t>
            </a:fld>
            <a:endParaRPr lang="en-US"/>
          </a:p>
        </p:txBody>
      </p:sp>
      <p:pic>
        <p:nvPicPr>
          <p:cNvPr id="6" name="Picture 5" descr="Screen Shot 2019-02-11 at 12.03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82" y="3022543"/>
            <a:ext cx="6820151" cy="30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329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4598"/>
          </a:xfrm>
        </p:spPr>
        <p:txBody>
          <a:bodyPr/>
          <a:lstStyle/>
          <a:p>
            <a:r>
              <a:rPr lang="en-US" dirty="0" err="1"/>
              <a:t>Λ</a:t>
            </a:r>
            <a:r>
              <a:rPr lang="en-US" baseline="-25000" dirty="0" err="1"/>
              <a:t>c</a:t>
            </a:r>
            <a:r>
              <a:rPr lang="en-US" dirty="0"/>
              <a:t>/D</a:t>
            </a:r>
            <a:r>
              <a:rPr lang="en-US" baseline="30000" dirty="0"/>
              <a:t>0 </a:t>
            </a:r>
            <a:r>
              <a:rPr lang="en-US" dirty="0"/>
              <a:t>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dependence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6031"/>
            <a:ext cx="8229600" cy="102289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Significant enhancement of </a:t>
            </a:r>
            <a:r>
              <a:rPr lang="en-US" dirty="0" err="1"/>
              <a:t>Λ</a:t>
            </a:r>
            <a:r>
              <a:rPr lang="en-US" baseline="-25000" dirty="0" err="1"/>
              <a:t>c</a:t>
            </a:r>
            <a:r>
              <a:rPr lang="en-US" dirty="0"/>
              <a:t>/D</a:t>
            </a:r>
            <a:r>
              <a:rPr lang="en-US" baseline="30000" dirty="0"/>
              <a:t>0  </a:t>
            </a:r>
            <a:r>
              <a:rPr lang="en-US" dirty="0"/>
              <a:t>compared to </a:t>
            </a:r>
            <a:r>
              <a:rPr lang="en-US" dirty="0" err="1"/>
              <a:t>p+p</a:t>
            </a:r>
            <a:r>
              <a:rPr lang="en-US" dirty="0"/>
              <a:t>.</a:t>
            </a:r>
          </a:p>
          <a:p>
            <a:r>
              <a:rPr lang="en-US" dirty="0"/>
              <a:t>Comparable with light flavor B-to-M ratios</a:t>
            </a:r>
          </a:p>
          <a:p>
            <a:r>
              <a:rPr lang="en-US" dirty="0"/>
              <a:t>Consistent with charm quark </a:t>
            </a:r>
            <a:r>
              <a:rPr lang="en-US" dirty="0" err="1"/>
              <a:t>hadronization</a:t>
            </a:r>
            <a:r>
              <a:rPr lang="en-US" dirty="0"/>
              <a:t> via coalescence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49</a:t>
            </a:fld>
            <a:endParaRPr lang="en-US"/>
          </a:p>
        </p:txBody>
      </p:sp>
      <p:pic>
        <p:nvPicPr>
          <p:cNvPr id="4" name="Picture 3" descr="Screen Shot 2019-02-10 at 15.59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09" y="3182649"/>
            <a:ext cx="7399410" cy="317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31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60FE7E3C-9651-4F20-8EBD-1A48D9EA3C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57311" y="578735"/>
            <a:ext cx="6836571" cy="91312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The STAR Magnet   </a:t>
            </a:r>
            <a:r>
              <a:rPr lang="en-US" altLang="en-US" sz="1800" dirty="0"/>
              <a:t>(room temp Aluminum coils)</a:t>
            </a:r>
          </a:p>
        </p:txBody>
      </p:sp>
      <p:graphicFrame>
        <p:nvGraphicFramePr>
          <p:cNvPr id="28675" name="Object 2">
            <a:extLst>
              <a:ext uri="{FF2B5EF4-FFF2-40B4-BE49-F238E27FC236}">
                <a16:creationId xmlns:a16="http://schemas.microsoft.com/office/drawing/2014/main" id="{B46C5B28-F2AD-4FBB-AB34-A28335D023B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75184" y="1693069"/>
          <a:ext cx="3325416" cy="40790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9066667" imgH="11123810" progId="">
                  <p:embed/>
                </p:oleObj>
              </mc:Choice>
              <mc:Fallback>
                <p:oleObj name="Photo Editor Photo" r:id="rId2" imgW="9066667" imgH="11123810" progId="">
                  <p:embed/>
                  <p:pic>
                    <p:nvPicPr>
                      <p:cNvPr id="28675" name="Object 2">
                        <a:extLst>
                          <a:ext uri="{FF2B5EF4-FFF2-40B4-BE49-F238E27FC236}">
                            <a16:creationId xmlns:a16="http://schemas.microsoft.com/office/drawing/2014/main" id="{B46C5B28-F2AD-4FBB-AB34-A28335D023B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184" y="1693069"/>
                        <a:ext cx="3325416" cy="40790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6" name="Object 4">
            <a:extLst>
              <a:ext uri="{FF2B5EF4-FFF2-40B4-BE49-F238E27FC236}">
                <a16:creationId xmlns:a16="http://schemas.microsoft.com/office/drawing/2014/main" id="{A24DD7B5-9766-4E05-AA70-6DA13761D1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1963260"/>
              </p:ext>
            </p:extLst>
          </p:nvPr>
        </p:nvGraphicFramePr>
        <p:xfrm>
          <a:off x="5739410" y="1392938"/>
          <a:ext cx="2012156" cy="217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esigner Drawing" r:id="rId4" imgW="3974592" imgH="4288536" progId="">
                  <p:embed/>
                </p:oleObj>
              </mc:Choice>
              <mc:Fallback>
                <p:oleObj name="Designer Drawing" r:id="rId4" imgW="3974592" imgH="4288536" progId="">
                  <p:embed/>
                  <p:pic>
                    <p:nvPicPr>
                      <p:cNvPr id="28676" name="Object 4">
                        <a:extLst>
                          <a:ext uri="{FF2B5EF4-FFF2-40B4-BE49-F238E27FC236}">
                            <a16:creationId xmlns:a16="http://schemas.microsoft.com/office/drawing/2014/main" id="{A24DD7B5-9766-4E05-AA70-6DA13761D1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9410" y="1392938"/>
                        <a:ext cx="2012156" cy="217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7" name="Object 5">
            <a:extLst>
              <a:ext uri="{FF2B5EF4-FFF2-40B4-BE49-F238E27FC236}">
                <a16:creationId xmlns:a16="http://schemas.microsoft.com/office/drawing/2014/main" id="{9C65E888-D8BE-402F-9B3C-14245CA34E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24514" y="4489754"/>
          <a:ext cx="2569369" cy="448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540000" imgH="444500" progId="Equation.3">
                  <p:embed/>
                </p:oleObj>
              </mc:Choice>
              <mc:Fallback>
                <p:oleObj name="Equation" r:id="rId6" imgW="2540000" imgH="444500" progId="Equation.3">
                  <p:embed/>
                  <p:pic>
                    <p:nvPicPr>
                      <p:cNvPr id="28677" name="Object 5">
                        <a:extLst>
                          <a:ext uri="{FF2B5EF4-FFF2-40B4-BE49-F238E27FC236}">
                            <a16:creationId xmlns:a16="http://schemas.microsoft.com/office/drawing/2014/main" id="{9C65E888-D8BE-402F-9B3C-14245CA34E9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4514" y="4489754"/>
                        <a:ext cx="2569369" cy="4488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8678" name="Group 10">
            <a:extLst>
              <a:ext uri="{FF2B5EF4-FFF2-40B4-BE49-F238E27FC236}">
                <a16:creationId xmlns:a16="http://schemas.microsoft.com/office/drawing/2014/main" id="{A17D56DE-F7D8-468F-B91A-1DB5B78B413D}"/>
              </a:ext>
            </a:extLst>
          </p:cNvPr>
          <p:cNvGrpSpPr>
            <a:grpSpLocks/>
          </p:cNvGrpSpPr>
          <p:nvPr/>
        </p:nvGrpSpPr>
        <p:grpSpPr bwMode="auto">
          <a:xfrm>
            <a:off x="5928123" y="5468204"/>
            <a:ext cx="2044303" cy="257669"/>
            <a:chOff x="7399338" y="5890522"/>
            <a:chExt cx="2725737" cy="343558"/>
          </a:xfrm>
          <a:solidFill>
            <a:srgbClr val="FFC000"/>
          </a:solidFill>
        </p:grpSpPr>
        <p:sp>
          <p:nvSpPr>
            <p:cNvPr id="28681" name="Rectangle 12">
              <a:extLst>
                <a:ext uri="{FF2B5EF4-FFF2-40B4-BE49-F238E27FC236}">
                  <a16:creationId xmlns:a16="http://schemas.microsoft.com/office/drawing/2014/main" id="{A0CC9DA8-88F8-4410-BB8A-51B63D9EF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9338" y="5890522"/>
              <a:ext cx="2725737" cy="343558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69056" tIns="34529" rIns="69056" bIns="34529" anchor="ctr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b="1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600" b="1">
                  <a:solidFill>
                    <a:srgbClr val="0033CC"/>
                  </a:solidFill>
                  <a:latin typeface="Helvetica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600" b="1">
                  <a:solidFill>
                    <a:srgbClr val="008000"/>
                  </a:solidFill>
                  <a:latin typeface="Helvetica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Font typeface="Helvetica" panose="020B0604020202020204" pitchFamily="34" charset="0"/>
                <a:buChar char="–"/>
                <a:defRPr sz="1400" b="1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200" b="1">
                  <a:solidFill>
                    <a:schemeClr val="accent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•"/>
                <a:defRPr sz="1200" b="1">
                  <a:solidFill>
                    <a:schemeClr val="accent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•"/>
                <a:defRPr sz="1200" b="1">
                  <a:solidFill>
                    <a:schemeClr val="accent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•"/>
                <a:defRPr sz="1200" b="1">
                  <a:solidFill>
                    <a:schemeClr val="accent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•"/>
                <a:defRPr sz="1200" b="1">
                  <a:solidFill>
                    <a:schemeClr val="accent1"/>
                  </a:solidFill>
                  <a:latin typeface="Helvetica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en-US" altLang="en-US" sz="1350"/>
            </a:p>
          </p:txBody>
        </p:sp>
        <p:graphicFrame>
          <p:nvGraphicFramePr>
            <p:cNvPr id="28682" name="Object 8">
              <a:extLst>
                <a:ext uri="{FF2B5EF4-FFF2-40B4-BE49-F238E27FC236}">
                  <a16:creationId xmlns:a16="http://schemas.microsoft.com/office/drawing/2014/main" id="{658386C5-B699-4712-ACFF-F55CF249600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505700" y="5919426"/>
            <a:ext cx="2465388" cy="290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828800" imgH="215900" progId="Equation.3">
                    <p:embed/>
                  </p:oleObj>
                </mc:Choice>
                <mc:Fallback>
                  <p:oleObj name="Equation" r:id="rId8" imgW="1828800" imgH="215900" progId="Equation.3">
                    <p:embed/>
                    <p:pic>
                      <p:nvPicPr>
                        <p:cNvPr id="28682" name="Object 8">
                          <a:extLst>
                            <a:ext uri="{FF2B5EF4-FFF2-40B4-BE49-F238E27FC236}">
                              <a16:creationId xmlns:a16="http://schemas.microsoft.com/office/drawing/2014/main" id="{658386C5-B699-4712-ACFF-F55CF249600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05700" y="5919426"/>
                          <a:ext cx="2465388" cy="2905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8679" name="Text Box 14">
            <a:extLst>
              <a:ext uri="{FF2B5EF4-FFF2-40B4-BE49-F238E27FC236}">
                <a16:creationId xmlns:a16="http://schemas.microsoft.com/office/drawing/2014/main" id="{2015B9E2-0EA2-4BE2-A8D7-7F8BDE319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5090" y="3754820"/>
            <a:ext cx="2914650" cy="768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600" b="1">
                <a:solidFill>
                  <a:srgbClr val="0033CC"/>
                </a:solidFill>
                <a:latin typeface="Helvetica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600" b="1">
                <a:solidFill>
                  <a:srgbClr val="008000"/>
                </a:solidFill>
                <a:latin typeface="Helvetica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Font typeface="Helvetica" panose="020B0604020202020204" pitchFamily="34" charset="0"/>
              <a:buChar char="–"/>
              <a:defRPr sz="14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1350" dirty="0">
                <a:solidFill>
                  <a:srgbClr val="0033CC"/>
                </a:solidFill>
              </a:rPr>
              <a:t>A charged particle in a uniform field follows a (perfect) circular path   </a:t>
            </a:r>
            <a:r>
              <a:rPr lang="en-US" altLang="en-US" sz="1350" dirty="0">
                <a:solidFill>
                  <a:srgbClr val="0000FF"/>
                </a:solidFill>
              </a:rPr>
              <a:t>                              </a:t>
            </a:r>
            <a:endParaRPr lang="en-US" altLang="en-US" sz="1350" dirty="0">
              <a:solidFill>
                <a:srgbClr val="618FFD"/>
              </a:solidFill>
            </a:endParaRPr>
          </a:p>
        </p:txBody>
      </p:sp>
      <p:graphicFrame>
        <p:nvGraphicFramePr>
          <p:cNvPr id="28680" name="Object 6">
            <a:extLst>
              <a:ext uri="{FF2B5EF4-FFF2-40B4-BE49-F238E27FC236}">
                <a16:creationId xmlns:a16="http://schemas.microsoft.com/office/drawing/2014/main" id="{9F34D102-0495-420A-AA27-9A6CE9E3BD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92404" y="4918379"/>
          <a:ext cx="2094309" cy="448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070100" imgH="444500" progId="Equation.3">
                  <p:embed/>
                </p:oleObj>
              </mc:Choice>
              <mc:Fallback>
                <p:oleObj name="Equation" r:id="rId10" imgW="2070100" imgH="444500" progId="Equation.3">
                  <p:embed/>
                  <p:pic>
                    <p:nvPicPr>
                      <p:cNvPr id="28680" name="Object 6">
                        <a:extLst>
                          <a:ext uri="{FF2B5EF4-FFF2-40B4-BE49-F238E27FC236}">
                            <a16:creationId xmlns:a16="http://schemas.microsoft.com/office/drawing/2014/main" id="{9F34D102-0495-420A-AA27-9A6CE9E3BD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2404" y="4918379"/>
                        <a:ext cx="2094309" cy="4488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Strange Charmed quarks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50</a:t>
            </a:fld>
            <a:endParaRPr lang="en-US"/>
          </a:p>
        </p:txBody>
      </p:sp>
      <p:pic>
        <p:nvPicPr>
          <p:cNvPr id="7" name="Picture 6" descr="Screen Shot 2019-02-11 at 16.04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75" y="1570381"/>
            <a:ext cx="6690803" cy="450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7584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charm cross section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070797" cy="344409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D</a:t>
            </a:r>
            <a:r>
              <a:rPr lang="en-US" baseline="30000" dirty="0"/>
              <a:t>0</a:t>
            </a:r>
            <a:r>
              <a:rPr lang="en-US" dirty="0"/>
              <a:t> yields measured down to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=0 GeV/c</a:t>
            </a:r>
          </a:p>
          <a:p>
            <a:r>
              <a:rPr lang="en-US" dirty="0"/>
              <a:t>For D</a:t>
            </a:r>
            <a:r>
              <a:rPr lang="en-US" baseline="30000" dirty="0"/>
              <a:t>+-</a:t>
            </a:r>
            <a:r>
              <a:rPr lang="en-US" dirty="0"/>
              <a:t>, D</a:t>
            </a:r>
            <a:r>
              <a:rPr lang="en-US" baseline="-25000" dirty="0"/>
              <a:t>s</a:t>
            </a:r>
            <a:r>
              <a:rPr lang="en-US" dirty="0"/>
              <a:t> Levy fits to measured spectra for extrapolation</a:t>
            </a:r>
          </a:p>
          <a:p>
            <a:r>
              <a:rPr lang="en-US" dirty="0"/>
              <a:t>For </a:t>
            </a:r>
            <a:r>
              <a:rPr lang="en-US" dirty="0" err="1"/>
              <a:t>Λ</a:t>
            </a:r>
            <a:r>
              <a:rPr lang="en-US" baseline="-25000" dirty="0" err="1"/>
              <a:t>c</a:t>
            </a:r>
            <a:r>
              <a:rPr lang="en-US" baseline="-25000" dirty="0"/>
              <a:t>  </a:t>
            </a:r>
            <a:r>
              <a:rPr lang="en-US" dirty="0"/>
              <a:t>three model fits to data are used and included in systematics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51</a:t>
            </a:fld>
            <a:endParaRPr lang="en-US"/>
          </a:p>
        </p:txBody>
      </p:sp>
      <p:pic>
        <p:nvPicPr>
          <p:cNvPr id="4" name="Picture 3" descr="Screen Shot 2019-02-11 at 11.42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540" y="1631968"/>
            <a:ext cx="3643320" cy="26034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0810" y="5526378"/>
            <a:ext cx="5304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charm cross section is consistent with </a:t>
            </a:r>
            <a:r>
              <a:rPr lang="en-US" dirty="0" err="1"/>
              <a:t>p+p</a:t>
            </a:r>
            <a:r>
              <a:rPr lang="en-US" dirty="0"/>
              <a:t> values</a:t>
            </a:r>
          </a:p>
          <a:p>
            <a:r>
              <a:rPr lang="en-US" dirty="0"/>
              <a:t>Redistributed on meson and baryons</a:t>
            </a:r>
          </a:p>
        </p:txBody>
      </p:sp>
    </p:spTree>
    <p:extLst>
      <p:ext uri="{BB962C8B-B14F-4D97-AF65-F5344CB8AC3E}">
        <p14:creationId xmlns:p14="http://schemas.microsoft.com/office/powerpoint/2010/main" val="17782966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baseline="-25000" dirty="0"/>
              <a:t>s</a:t>
            </a:r>
            <a:r>
              <a:rPr lang="en-US" dirty="0"/>
              <a:t>, D</a:t>
            </a:r>
            <a:r>
              <a:rPr lang="en-US" baseline="30000" dirty="0"/>
              <a:t>0</a:t>
            </a:r>
            <a:r>
              <a:rPr lang="en-US" dirty="0"/>
              <a:t> enhancement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833209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Strong enhancement of D</a:t>
            </a:r>
            <a:r>
              <a:rPr lang="en-US" baseline="-25000" dirty="0"/>
              <a:t>s</a:t>
            </a:r>
            <a:r>
              <a:rPr lang="en-US" dirty="0"/>
              <a:t>/D</a:t>
            </a:r>
            <a:r>
              <a:rPr lang="en-US" baseline="30000" dirty="0"/>
              <a:t>0</a:t>
            </a:r>
            <a:r>
              <a:rPr lang="en-US" dirty="0"/>
              <a:t> observed in central A+A </a:t>
            </a:r>
            <a:r>
              <a:rPr lang="en-US" dirty="0" err="1"/>
              <a:t>w.r.t</a:t>
            </a:r>
            <a:r>
              <a:rPr lang="en-US" dirty="0"/>
              <a:t> fragmentation baseline</a:t>
            </a:r>
          </a:p>
          <a:p>
            <a:r>
              <a:rPr lang="en-US" dirty="0"/>
              <a:t>-&gt;Strangeness enhancement and coalescence</a:t>
            </a:r>
          </a:p>
          <a:p>
            <a:r>
              <a:rPr lang="en-US" dirty="0"/>
              <a:t>Enhancement larger than model, particular at high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endParaRPr lang="en-US" baseline="-25000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52</a:t>
            </a:fld>
            <a:endParaRPr lang="en-US"/>
          </a:p>
        </p:txBody>
      </p:sp>
      <p:pic>
        <p:nvPicPr>
          <p:cNvPr id="4" name="Picture 3" descr="Screen Shot 2019-02-11 at 13.48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07" y="3433409"/>
            <a:ext cx="4244925" cy="2986342"/>
          </a:xfrm>
          <a:prstGeom prst="rect">
            <a:avLst/>
          </a:prstGeom>
        </p:spPr>
      </p:pic>
      <p:pic>
        <p:nvPicPr>
          <p:cNvPr id="7" name="Picture 6" descr="Screen Shot 2019-02-11 at 13.48.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63361" y="4163728"/>
            <a:ext cx="691870" cy="318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2250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4598"/>
          </a:xfrm>
        </p:spPr>
        <p:txBody>
          <a:bodyPr/>
          <a:lstStyle/>
          <a:p>
            <a:r>
              <a:rPr lang="en-US" dirty="0"/>
              <a:t>Non prompt D</a:t>
            </a:r>
            <a:r>
              <a:rPr lang="en-US" baseline="30000" dirty="0"/>
              <a:t>0</a:t>
            </a:r>
            <a:r>
              <a:rPr lang="en-US" dirty="0"/>
              <a:t>, B-decay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2669"/>
            <a:ext cx="8229600" cy="167176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Strong interaction of charm with the medium.</a:t>
            </a:r>
          </a:p>
          <a:p>
            <a:r>
              <a:rPr lang="en-US" dirty="0"/>
              <a:t>What about bottom?</a:t>
            </a:r>
          </a:p>
          <a:p>
            <a:r>
              <a:rPr lang="en-US" dirty="0"/>
              <a:t>R</a:t>
            </a:r>
            <a:r>
              <a:rPr lang="en-US" baseline="-25000" dirty="0"/>
              <a:t>AA</a:t>
            </a:r>
            <a:r>
              <a:rPr lang="en-US" dirty="0"/>
              <a:t> of non-prompt D</a:t>
            </a:r>
            <a:r>
              <a:rPr lang="en-US" baseline="30000" dirty="0"/>
              <a:t>0</a:t>
            </a:r>
            <a:r>
              <a:rPr lang="en-US" dirty="0"/>
              <a:t> extracted.</a:t>
            </a:r>
          </a:p>
          <a:p>
            <a:r>
              <a:rPr lang="en-US" dirty="0"/>
              <a:t>Improved signal significance using BDT</a:t>
            </a:r>
          </a:p>
          <a:p>
            <a:r>
              <a:rPr lang="en-US" dirty="0"/>
              <a:t>Will get results form combined data set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53</a:t>
            </a:fld>
            <a:endParaRPr lang="en-US"/>
          </a:p>
        </p:txBody>
      </p:sp>
      <p:pic>
        <p:nvPicPr>
          <p:cNvPr id="4" name="Picture 3" descr="Screen Shot 2019-02-12 at 13.58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83" y="2954429"/>
            <a:ext cx="3348629" cy="3230541"/>
          </a:xfrm>
          <a:prstGeom prst="rect">
            <a:avLst/>
          </a:prstGeom>
        </p:spPr>
      </p:pic>
      <p:pic>
        <p:nvPicPr>
          <p:cNvPr id="7" name="Picture 6" descr="Screen Shot 2019-02-12 at 13.58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531" y="2954429"/>
            <a:ext cx="3760707" cy="306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586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study from different channels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54</a:t>
            </a:fld>
            <a:endParaRPr lang="en-US"/>
          </a:p>
        </p:txBody>
      </p:sp>
      <p:pic>
        <p:nvPicPr>
          <p:cNvPr id="7" name="Picture 6" descr="Screen Shot 2019-02-12 at 14.13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23" y="3139355"/>
            <a:ext cx="7551263" cy="3087210"/>
          </a:xfrm>
          <a:prstGeom prst="rect">
            <a:avLst/>
          </a:prstGeom>
        </p:spPr>
      </p:pic>
      <p:pic>
        <p:nvPicPr>
          <p:cNvPr id="9" name="Picture 8" descr="Screen Shot 2019-02-12 at 14.15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23" y="1546888"/>
            <a:ext cx="8186286" cy="147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178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1846"/>
          </a:xfrm>
        </p:spPr>
        <p:txBody>
          <a:bodyPr/>
          <a:lstStyle/>
          <a:p>
            <a:r>
              <a:rPr lang="en-US" dirty="0"/>
              <a:t>D</a:t>
            </a:r>
            <a:r>
              <a:rPr lang="en-US" baseline="30000" dirty="0"/>
              <a:t>0</a:t>
            </a:r>
            <a:r>
              <a:rPr lang="en-US" dirty="0"/>
              <a:t> Elliptic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515737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Published D</a:t>
            </a:r>
            <a:r>
              <a:rPr lang="en-US" baseline="30000" dirty="0"/>
              <a:t>0</a:t>
            </a:r>
            <a:r>
              <a:rPr lang="en-US" dirty="0"/>
              <a:t> v</a:t>
            </a:r>
            <a:r>
              <a:rPr lang="en-US" baseline="-25000" dirty="0"/>
              <a:t>2</a:t>
            </a:r>
            <a:r>
              <a:rPr lang="en-US" dirty="0"/>
              <a:t> from 2014 dataset</a:t>
            </a:r>
          </a:p>
          <a:p>
            <a:r>
              <a:rPr lang="en-US" dirty="0"/>
              <a:t>Clear mass ordering for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&lt; 2 GeV/c</a:t>
            </a:r>
          </a:p>
          <a:p>
            <a:r>
              <a:rPr lang="en-US" dirty="0"/>
              <a:t>Follows NCQ scaling in mid-central (10-40%) collisions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55</a:t>
            </a:fld>
            <a:endParaRPr lang="en-US"/>
          </a:p>
        </p:txBody>
      </p:sp>
      <p:pic>
        <p:nvPicPr>
          <p:cNvPr id="4" name="Picture 3" descr="Screen Shot 2019-02-11 at 11.54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935" y="3288562"/>
            <a:ext cx="4023865" cy="2566138"/>
          </a:xfrm>
          <a:prstGeom prst="rect">
            <a:avLst/>
          </a:prstGeom>
        </p:spPr>
      </p:pic>
      <p:pic>
        <p:nvPicPr>
          <p:cNvPr id="7" name="Picture 6" descr="Screen Shot 2019-02-11 at 11.54.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76609"/>
            <a:ext cx="4104135" cy="24780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64256" y="5854700"/>
            <a:ext cx="2642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/>
              <a:t>Phys.Rev.Lett</a:t>
            </a:r>
            <a:r>
              <a:rPr lang="en-US" sz="1400" i="1" dirty="0"/>
              <a:t> 118, 212301 (2017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104587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baseline="30000" dirty="0"/>
              <a:t>0</a:t>
            </a:r>
            <a:r>
              <a:rPr lang="en-US" dirty="0"/>
              <a:t> Elliptic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1715627"/>
          </a:xfrm>
        </p:spPr>
        <p:txBody>
          <a:bodyPr>
            <a:normAutofit fontScale="92500"/>
          </a:bodyPr>
          <a:lstStyle/>
          <a:p>
            <a:r>
              <a:rPr lang="en-US" dirty="0"/>
              <a:t>D</a:t>
            </a:r>
            <a:r>
              <a:rPr lang="en-US" baseline="30000" dirty="0"/>
              <a:t>0</a:t>
            </a:r>
            <a:r>
              <a:rPr lang="en-US" dirty="0"/>
              <a:t> v</a:t>
            </a:r>
            <a:r>
              <a:rPr lang="en-US" baseline="-25000" dirty="0"/>
              <a:t>2</a:t>
            </a:r>
            <a:r>
              <a:rPr lang="en-US" dirty="0"/>
              <a:t> measurements extended to 0-10% centrality with combined 2014 and 2016 data set</a:t>
            </a:r>
          </a:p>
          <a:p>
            <a:r>
              <a:rPr lang="en-US" dirty="0"/>
              <a:t>Significant flow observed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56</a:t>
            </a:fld>
            <a:endParaRPr lang="en-US"/>
          </a:p>
        </p:txBody>
      </p:sp>
      <p:pic>
        <p:nvPicPr>
          <p:cNvPr id="6" name="Picture 5" descr="Screen Shot 2019-02-11 at 11.59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56" y="3250849"/>
            <a:ext cx="7371717" cy="253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075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57</a:t>
            </a:fld>
            <a:endParaRPr lang="en-US"/>
          </a:p>
        </p:txBody>
      </p:sp>
      <p:pic>
        <p:nvPicPr>
          <p:cNvPr id="7" name="Picture 6" descr="Screen Shot 2019-02-07 at 16.31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7" y="367772"/>
            <a:ext cx="8195733" cy="4200865"/>
          </a:xfrm>
          <a:prstGeom prst="rect">
            <a:avLst/>
          </a:prstGeom>
        </p:spPr>
      </p:pic>
      <p:pic>
        <p:nvPicPr>
          <p:cNvPr id="2" name="Picture 1" descr="Screen Shot 2019-02-12 at 14.24.5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7" y="4445552"/>
            <a:ext cx="8103458" cy="152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7762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58</a:t>
            </a:fld>
            <a:endParaRPr lang="en-US"/>
          </a:p>
        </p:txBody>
      </p:sp>
      <p:pic>
        <p:nvPicPr>
          <p:cNvPr id="5" name="Picture 4" descr="Screen Shot 2019-02-12 at 14.28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093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baseline="30000" dirty="0"/>
              <a:t>0 </a:t>
            </a:r>
            <a:r>
              <a:rPr lang="en-US" dirty="0"/>
              <a:t>directed flow (v</a:t>
            </a:r>
            <a:r>
              <a:rPr lang="en-US" baseline="-25000" dirty="0"/>
              <a:t>1</a:t>
            </a:r>
            <a:r>
              <a:rPr lang="en-US" dirty="0"/>
              <a:t>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59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59950" y="4828407"/>
            <a:ext cx="53335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First evidence for non-zero v1 for D’s</a:t>
            </a:r>
          </a:p>
          <a:p>
            <a:r>
              <a:rPr lang="en-US" dirty="0"/>
              <a:t>Much larger than K+-K-</a:t>
            </a:r>
          </a:p>
          <a:p>
            <a:r>
              <a:rPr lang="en-US" dirty="0"/>
              <a:t>May imply effect of strong EM fields in collision system</a:t>
            </a:r>
          </a:p>
        </p:txBody>
      </p:sp>
      <p:pic>
        <p:nvPicPr>
          <p:cNvPr id="9" name="Picture 8" descr="Screen Shot 2019-02-12 at 14.34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75" y="1320263"/>
            <a:ext cx="6819605" cy="336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89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>
            <a:extLst>
              <a:ext uri="{FF2B5EF4-FFF2-40B4-BE49-F238E27FC236}">
                <a16:creationId xmlns:a16="http://schemas.microsoft.com/office/drawing/2014/main" id="{B4D2C13B-1F6E-4F57-9454-F0CD28E13F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3D: The Time Projection Chamber</a:t>
            </a:r>
          </a:p>
        </p:txBody>
      </p:sp>
      <p:sp>
        <p:nvSpPr>
          <p:cNvPr id="51204" name="Rectangle 5">
            <a:extLst>
              <a:ext uri="{FF2B5EF4-FFF2-40B4-BE49-F238E27FC236}">
                <a16:creationId xmlns:a16="http://schemas.microsoft.com/office/drawing/2014/main" id="{F2BE3B38-5683-4291-811F-D4E0936A9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2683" y="1451830"/>
            <a:ext cx="447556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8925" indent="-288925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576263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600" b="1">
                <a:solidFill>
                  <a:srgbClr val="0033CC"/>
                </a:solidFill>
                <a:latin typeface="Helvetica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600" b="1">
                <a:solidFill>
                  <a:srgbClr val="008000"/>
                </a:solidFill>
                <a:latin typeface="Helvetica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Font typeface="Helvetica" panose="020B0604020202020204" pitchFamily="34" charset="0"/>
              <a:buChar char="–"/>
              <a:defRPr sz="14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350" b="0" dirty="0">
                <a:solidFill>
                  <a:srgbClr val="C00000"/>
                </a:solidFill>
              </a:rPr>
              <a:t>Time Projection Chamber </a:t>
            </a:r>
            <a:r>
              <a:rPr lang="en-US" altLang="en-US" sz="1350" dirty="0">
                <a:sym typeface="Symbol" panose="05050102010706020507" pitchFamily="18" charset="2"/>
              </a:rPr>
              <a:t></a:t>
            </a:r>
            <a:r>
              <a:rPr lang="en-US" altLang="en-US" sz="1350" b="0" dirty="0">
                <a:solidFill>
                  <a:schemeClr val="hlink"/>
                </a:solidFill>
              </a:rPr>
              <a:t> </a:t>
            </a:r>
            <a:r>
              <a:rPr lang="en-US" altLang="en-US" sz="1350" b="0" dirty="0"/>
              <a:t>full 3-D track reconstruction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endParaRPr lang="en-US" altLang="en-US" sz="450" b="0" dirty="0"/>
          </a:p>
          <a:p>
            <a:pPr eaLnBrk="1" hangingPunct="1">
              <a:lnSpc>
                <a:spcPct val="100000"/>
              </a:lnSpc>
            </a:pPr>
            <a:r>
              <a:rPr lang="en-US" altLang="en-US" sz="1050" b="0" dirty="0"/>
              <a:t>x-y from wires and segmented cathode of MWPC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en-US" sz="1050" b="0" dirty="0"/>
              <a:t>z from drift time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en-US" sz="1050" b="0" dirty="0"/>
              <a:t>in addition </a:t>
            </a:r>
            <a:r>
              <a:rPr lang="en-US" altLang="en-US" sz="1050" b="0" dirty="0" err="1"/>
              <a:t>dE</a:t>
            </a:r>
            <a:r>
              <a:rPr lang="en-US" altLang="en-US" sz="1050" b="0" dirty="0"/>
              <a:t>/dx information (charge of ionization)</a:t>
            </a:r>
          </a:p>
          <a:p>
            <a:pPr eaLnBrk="1" hangingPunct="1">
              <a:lnSpc>
                <a:spcPct val="100000"/>
              </a:lnSpc>
            </a:pPr>
            <a:endParaRPr lang="en-US" altLang="en-US" sz="1050" b="0" dirty="0"/>
          </a:p>
          <a:p>
            <a:pPr lvl="1" eaLnBrk="1" hangingPunct="1">
              <a:lnSpc>
                <a:spcPct val="100000"/>
              </a:lnSpc>
            </a:pPr>
            <a:endParaRPr lang="en-US" altLang="en-US" sz="1200" b="0" dirty="0"/>
          </a:p>
        </p:txBody>
      </p:sp>
      <p:sp>
        <p:nvSpPr>
          <p:cNvPr id="51205" name="Rectangle 7">
            <a:extLst>
              <a:ext uri="{FF2B5EF4-FFF2-40B4-BE49-F238E27FC236}">
                <a16:creationId xmlns:a16="http://schemas.microsoft.com/office/drawing/2014/main" id="{63138AF2-2D2E-49F4-92DB-74003FFE9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1651" y="4557706"/>
            <a:ext cx="1708547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600" b="1">
                <a:solidFill>
                  <a:srgbClr val="0033CC"/>
                </a:solidFill>
                <a:latin typeface="Helvetica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600" b="1">
                <a:solidFill>
                  <a:srgbClr val="008000"/>
                </a:solidFill>
                <a:latin typeface="Helvetica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Font typeface="Helvetica" panose="020B0604020202020204" pitchFamily="34" charset="0"/>
              <a:buChar char="–"/>
              <a:defRPr sz="14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1350" b="0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1350" b="0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1350" b="0">
              <a:solidFill>
                <a:schemeClr val="hlink"/>
              </a:solidFill>
              <a:latin typeface="Arial" panose="020B0604020202020204" pitchFamily="34" charset="0"/>
            </a:endParaRPr>
          </a:p>
        </p:txBody>
      </p:sp>
      <p:sp>
        <p:nvSpPr>
          <p:cNvPr id="51206" name="Rectangle 8">
            <a:extLst>
              <a:ext uri="{FF2B5EF4-FFF2-40B4-BE49-F238E27FC236}">
                <a16:creationId xmlns:a16="http://schemas.microsoft.com/office/drawing/2014/main" id="{DCE94752-8083-41CE-B345-7226A9AE9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1" y="2458329"/>
            <a:ext cx="304681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600" b="1">
                <a:solidFill>
                  <a:srgbClr val="0033CC"/>
                </a:solidFill>
                <a:latin typeface="Helvetica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600" b="1">
                <a:solidFill>
                  <a:srgbClr val="008000"/>
                </a:solidFill>
                <a:latin typeface="Helvetica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Font typeface="Helvetica" panose="020B0604020202020204" pitchFamily="34" charset="0"/>
              <a:buChar char="–"/>
              <a:defRPr sz="14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350" b="0" dirty="0">
                <a:solidFill>
                  <a:srgbClr val="C00000"/>
                </a:solidFill>
                <a:latin typeface="Arial" panose="020B0604020202020204" pitchFamily="34" charset="0"/>
              </a:rPr>
              <a:t>Diffusion significantly reduced by B-field.</a:t>
            </a:r>
          </a:p>
        </p:txBody>
      </p:sp>
      <p:sp>
        <p:nvSpPr>
          <p:cNvPr id="51207" name="Rectangle 9">
            <a:extLst>
              <a:ext uri="{FF2B5EF4-FFF2-40B4-BE49-F238E27FC236}">
                <a16:creationId xmlns:a16="http://schemas.microsoft.com/office/drawing/2014/main" id="{108FDF75-4440-4B28-977B-4B88F7952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1" y="2889336"/>
            <a:ext cx="298966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600" b="1">
                <a:solidFill>
                  <a:srgbClr val="0033CC"/>
                </a:solidFill>
                <a:latin typeface="Helvetica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600" b="1">
                <a:solidFill>
                  <a:srgbClr val="008000"/>
                </a:solidFill>
                <a:latin typeface="Helvetica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Font typeface="Helvetica" panose="020B0604020202020204" pitchFamily="34" charset="0"/>
              <a:buChar char="–"/>
              <a:defRPr sz="14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350" b="0" dirty="0">
                <a:solidFill>
                  <a:schemeClr val="accent2"/>
                </a:solidFill>
                <a:latin typeface="Arial" panose="020B0604020202020204" pitchFamily="34" charset="0"/>
              </a:rPr>
              <a:t>Requires precise knowledge of </a:t>
            </a:r>
            <a:r>
              <a:rPr lang="en-US" altLang="en-US" sz="1350" b="0" dirty="0" err="1">
                <a:solidFill>
                  <a:schemeClr val="accent2"/>
                </a:solidFill>
                <a:latin typeface="Arial" panose="020B0604020202020204" pitchFamily="34" charset="0"/>
              </a:rPr>
              <a:t>v</a:t>
            </a:r>
            <a:r>
              <a:rPr lang="en-US" altLang="en-US" sz="1350" b="0" baseline="-25000" dirty="0" err="1">
                <a:solidFill>
                  <a:schemeClr val="accent2"/>
                </a:solidFill>
                <a:latin typeface="Arial" panose="020B0604020202020204" pitchFamily="34" charset="0"/>
              </a:rPr>
              <a:t>D</a:t>
            </a:r>
            <a:r>
              <a:rPr lang="en-US" altLang="en-US" sz="1350" b="0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350" b="0" dirty="0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en-US" altLang="en-US" sz="1350" b="0" dirty="0">
                <a:solidFill>
                  <a:schemeClr val="accent2"/>
                </a:solidFill>
                <a:latin typeface="Arial" panose="020B0604020202020204" pitchFamily="34" charset="0"/>
              </a:rPr>
              <a:t> LASER calibration + </a:t>
            </a:r>
            <a:r>
              <a:rPr lang="en-US" altLang="en-US" sz="1350" b="0" dirty="0" err="1">
                <a:solidFill>
                  <a:schemeClr val="accent2"/>
                </a:solidFill>
                <a:latin typeface="Arial" panose="020B0604020202020204" pitchFamily="34" charset="0"/>
              </a:rPr>
              <a:t>p,T</a:t>
            </a:r>
            <a:r>
              <a:rPr lang="en-US" altLang="en-US" sz="1350" b="0" dirty="0">
                <a:solidFill>
                  <a:schemeClr val="accent2"/>
                </a:solidFill>
                <a:latin typeface="Arial" panose="020B0604020202020204" pitchFamily="34" charset="0"/>
              </a:rPr>
              <a:t> corrections </a:t>
            </a:r>
          </a:p>
        </p:txBody>
      </p:sp>
      <p:sp>
        <p:nvSpPr>
          <p:cNvPr id="51208" name="Rectangle 10">
            <a:extLst>
              <a:ext uri="{FF2B5EF4-FFF2-40B4-BE49-F238E27FC236}">
                <a16:creationId xmlns:a16="http://schemas.microsoft.com/office/drawing/2014/main" id="{C7A16302-04DE-4AF9-9686-A74B1A382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1" y="3421545"/>
            <a:ext cx="344357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600" b="1">
                <a:solidFill>
                  <a:srgbClr val="0033CC"/>
                </a:solidFill>
                <a:latin typeface="Helvetica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600" b="1">
                <a:solidFill>
                  <a:srgbClr val="008000"/>
                </a:solidFill>
                <a:latin typeface="Helvetica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Font typeface="Helvetica" panose="020B0604020202020204" pitchFamily="34" charset="0"/>
              <a:buChar char="–"/>
              <a:defRPr sz="14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350" b="0" dirty="0">
                <a:solidFill>
                  <a:srgbClr val="C00000"/>
                </a:solidFill>
                <a:latin typeface="Arial" panose="020B0604020202020204" pitchFamily="34" charset="0"/>
              </a:rPr>
              <a:t>Drift over long distances </a:t>
            </a:r>
            <a:r>
              <a:rPr lang="en-US" altLang="en-US" sz="1350" b="0" dirty="0">
                <a:solidFill>
                  <a:srgbClr val="C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en-US" altLang="en-US" sz="1350" b="0" dirty="0">
                <a:solidFill>
                  <a:srgbClr val="C00000"/>
                </a:solidFill>
                <a:latin typeface="Arial" panose="020B0604020202020204" pitchFamily="34" charset="0"/>
              </a:rPr>
              <a:t> very good gas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350" b="0" dirty="0">
                <a:solidFill>
                  <a:srgbClr val="C00000"/>
                </a:solidFill>
                <a:latin typeface="Arial" panose="020B0604020202020204" pitchFamily="34" charset="0"/>
              </a:rPr>
              <a:t>quality required</a:t>
            </a:r>
          </a:p>
        </p:txBody>
      </p:sp>
      <p:sp>
        <p:nvSpPr>
          <p:cNvPr id="51209" name="Rectangle 11">
            <a:extLst>
              <a:ext uri="{FF2B5EF4-FFF2-40B4-BE49-F238E27FC236}">
                <a16:creationId xmlns:a16="http://schemas.microsoft.com/office/drawing/2014/main" id="{CB943F87-182B-4013-83FD-B3CFAADEC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860595"/>
            <a:ext cx="3657600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600" b="1">
                <a:solidFill>
                  <a:srgbClr val="0033CC"/>
                </a:solidFill>
                <a:latin typeface="Helvetica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600" b="1">
                <a:solidFill>
                  <a:srgbClr val="008000"/>
                </a:solidFill>
                <a:latin typeface="Helvetica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Font typeface="Helvetica" panose="020B0604020202020204" pitchFamily="34" charset="0"/>
              <a:buChar char="–"/>
              <a:defRPr sz="14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350" b="0" dirty="0">
                <a:solidFill>
                  <a:srgbClr val="C00000"/>
                </a:solidFill>
                <a:latin typeface="Arial" panose="020B0604020202020204" pitchFamily="34" charset="0"/>
              </a:rPr>
              <a:t>Space charge </a:t>
            </a:r>
            <a:r>
              <a:rPr lang="en-US" altLang="en-US" sz="1350" b="0" dirty="0">
                <a:solidFill>
                  <a:schemeClr val="accent2"/>
                </a:solidFill>
                <a:latin typeface="Arial" panose="020B0604020202020204" pitchFamily="34" charset="0"/>
              </a:rPr>
              <a:t>problem from positive ions, drifting back to central membrane </a:t>
            </a:r>
            <a:r>
              <a:rPr lang="en-US" altLang="en-US" sz="1350" b="0" dirty="0">
                <a:solidFill>
                  <a:schemeClr val="accent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en-US" altLang="en-US" sz="1350" b="0" dirty="0">
                <a:solidFill>
                  <a:schemeClr val="accent2"/>
                </a:solidFill>
                <a:latin typeface="Arial" panose="020B0604020202020204" pitchFamily="34" charset="0"/>
              </a:rPr>
              <a:t> use a </a:t>
            </a:r>
            <a:r>
              <a:rPr lang="en-US" altLang="en-US" sz="1350" b="0" u="sng" dirty="0">
                <a:solidFill>
                  <a:schemeClr val="accent2"/>
                </a:solidFill>
                <a:latin typeface="Arial" panose="020B0604020202020204" pitchFamily="34" charset="0"/>
              </a:rPr>
              <a:t>gated grid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C788FEC-592A-4806-B9F2-830F7F779BC0}"/>
              </a:ext>
            </a:extLst>
          </p:cNvPr>
          <p:cNvGrpSpPr/>
          <p:nvPr/>
        </p:nvGrpSpPr>
        <p:grpSpPr>
          <a:xfrm>
            <a:off x="5573538" y="1671638"/>
            <a:ext cx="3009900" cy="4468415"/>
            <a:chOff x="6629400" y="900114"/>
            <a:chExt cx="4013200" cy="5957886"/>
          </a:xfrm>
        </p:grpSpPr>
        <p:pic>
          <p:nvPicPr>
            <p:cNvPr id="51202" name="Picture 20">
              <a:extLst>
                <a:ext uri="{FF2B5EF4-FFF2-40B4-BE49-F238E27FC236}">
                  <a16:creationId xmlns:a16="http://schemas.microsoft.com/office/drawing/2014/main" id="{23736424-8E7A-4392-B33C-F284CEB454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3" t="13371" r="2551" b="6685"/>
            <a:stretch>
              <a:fillRect/>
            </a:stretch>
          </p:blipFill>
          <p:spPr bwMode="auto">
            <a:xfrm>
              <a:off x="6629400" y="900114"/>
              <a:ext cx="4013200" cy="306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51210" name="Object 2">
              <a:extLst>
                <a:ext uri="{FF2B5EF4-FFF2-40B4-BE49-F238E27FC236}">
                  <a16:creationId xmlns:a16="http://schemas.microsoft.com/office/drawing/2014/main" id="{C16341D8-9162-4F16-8651-4DA8945911A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727826" y="3778250"/>
            <a:ext cx="1901825" cy="3079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Ulead Image Editor Image" r:id="rId3" imgW="3364999" imgH="5449835" progId="EditorImage">
                    <p:embed/>
                  </p:oleObj>
                </mc:Choice>
                <mc:Fallback>
                  <p:oleObj name="Ulead Image Editor Image" r:id="rId3" imgW="3364999" imgH="5449835" progId="EditorImage">
                    <p:embed/>
                    <p:pic>
                      <p:nvPicPr>
                        <p:cNvPr id="51210" name="Object 2">
                          <a:extLst>
                            <a:ext uri="{FF2B5EF4-FFF2-40B4-BE49-F238E27FC236}">
                              <a16:creationId xmlns:a16="http://schemas.microsoft.com/office/drawing/2014/main" id="{C16341D8-9162-4F16-8651-4DA8945911A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27826" y="3778250"/>
                          <a:ext cx="1901825" cy="30797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211" name="Object 3">
              <a:extLst>
                <a:ext uri="{FF2B5EF4-FFF2-40B4-BE49-F238E27FC236}">
                  <a16:creationId xmlns:a16="http://schemas.microsoft.com/office/drawing/2014/main" id="{FAAF770E-F158-4808-AEA9-DC1A54F059C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785225" y="3810000"/>
            <a:ext cx="1689100" cy="288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Ulead Image Editor Image" r:id="rId5" imgW="2989841" imgH="5098882" progId="EditorImage">
                    <p:embed/>
                  </p:oleObj>
                </mc:Choice>
                <mc:Fallback>
                  <p:oleObj name="Ulead Image Editor Image" r:id="rId5" imgW="2989841" imgH="5098882" progId="EditorImage">
                    <p:embed/>
                    <p:pic>
                      <p:nvPicPr>
                        <p:cNvPr id="51211" name="Object 3">
                          <a:extLst>
                            <a:ext uri="{FF2B5EF4-FFF2-40B4-BE49-F238E27FC236}">
                              <a16:creationId xmlns:a16="http://schemas.microsoft.com/office/drawing/2014/main" id="{FAAF770E-F158-4808-AEA9-DC1A54F059C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785225" y="3810000"/>
                          <a:ext cx="1689100" cy="2882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212" name="Text Box 14">
              <a:extLst>
                <a:ext uri="{FF2B5EF4-FFF2-40B4-BE49-F238E27FC236}">
                  <a16:creationId xmlns:a16="http://schemas.microsoft.com/office/drawing/2014/main" id="{7AFAFB85-E50D-4E5B-99E9-48DF784F0F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69095" y="3955227"/>
              <a:ext cx="1387561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b="1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600" b="1">
                  <a:solidFill>
                    <a:srgbClr val="0033CC"/>
                  </a:solidFill>
                  <a:latin typeface="Helvetica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600" b="1">
                  <a:solidFill>
                    <a:srgbClr val="008000"/>
                  </a:solidFill>
                  <a:latin typeface="Helvetica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Font typeface="Helvetica" panose="020B0604020202020204" pitchFamily="34" charset="0"/>
                <a:buChar char="–"/>
                <a:defRPr sz="1400" b="1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200" b="1">
                  <a:solidFill>
                    <a:schemeClr val="accent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•"/>
                <a:defRPr sz="1200" b="1">
                  <a:solidFill>
                    <a:schemeClr val="accent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•"/>
                <a:defRPr sz="1200" b="1">
                  <a:solidFill>
                    <a:schemeClr val="accent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•"/>
                <a:defRPr sz="1200" b="1">
                  <a:solidFill>
                    <a:schemeClr val="accent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•"/>
                <a:defRPr sz="1200" b="1">
                  <a:solidFill>
                    <a:schemeClr val="accent1"/>
                  </a:solidFill>
                  <a:latin typeface="Helvetica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350" b="0" dirty="0">
                  <a:solidFill>
                    <a:srgbClr val="C00000"/>
                  </a:solidFill>
                  <a:latin typeface="Arial" panose="020B0604020202020204" pitchFamily="34" charset="0"/>
                </a:rPr>
                <a:t>Gate open </a:t>
              </a:r>
            </a:p>
          </p:txBody>
        </p:sp>
        <p:sp>
          <p:nvSpPr>
            <p:cNvPr id="51213" name="Text Box 15">
              <a:extLst>
                <a:ext uri="{FF2B5EF4-FFF2-40B4-BE49-F238E27FC236}">
                  <a16:creationId xmlns:a16="http://schemas.microsoft.com/office/drawing/2014/main" id="{3E1DDA24-879A-4650-B67A-9DBE1F06B4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78103" y="3945702"/>
              <a:ext cx="1541448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b="1"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1600" b="1">
                  <a:solidFill>
                    <a:srgbClr val="0033CC"/>
                  </a:solidFill>
                  <a:latin typeface="Helvetica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600" b="1">
                  <a:solidFill>
                    <a:srgbClr val="008000"/>
                  </a:solidFill>
                  <a:latin typeface="Helvetica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SzPct val="100000"/>
                <a:buFont typeface="Helvetica" panose="020B0604020202020204" pitchFamily="34" charset="0"/>
                <a:buChar char="–"/>
                <a:defRPr sz="1400" b="1"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1200" b="1">
                  <a:solidFill>
                    <a:schemeClr val="accent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•"/>
                <a:defRPr sz="1200" b="1">
                  <a:solidFill>
                    <a:schemeClr val="accent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•"/>
                <a:defRPr sz="1200" b="1">
                  <a:solidFill>
                    <a:schemeClr val="accent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•"/>
                <a:defRPr sz="1200" b="1">
                  <a:solidFill>
                    <a:schemeClr val="accent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•"/>
                <a:defRPr sz="1200" b="1">
                  <a:solidFill>
                    <a:schemeClr val="accent1"/>
                  </a:solidFill>
                  <a:latin typeface="Helvetica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350" b="0" dirty="0">
                  <a:solidFill>
                    <a:srgbClr val="C00000"/>
                  </a:solidFill>
                  <a:latin typeface="Arial" panose="020B0604020202020204" pitchFamily="34" charset="0"/>
                </a:rPr>
                <a:t>Gate closed </a:t>
              </a:r>
            </a:p>
          </p:txBody>
        </p:sp>
      </p:grpSp>
      <p:sp>
        <p:nvSpPr>
          <p:cNvPr id="51218" name="Text Box 21">
            <a:extLst>
              <a:ext uri="{FF2B5EF4-FFF2-40B4-BE49-F238E27FC236}">
                <a16:creationId xmlns:a16="http://schemas.microsoft.com/office/drawing/2014/main" id="{A444568F-FF2C-4945-9F50-04DB4B6D0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320" y="1545778"/>
            <a:ext cx="10858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1600" b="1">
                <a:solidFill>
                  <a:srgbClr val="0033CC"/>
                </a:solidFill>
                <a:latin typeface="Helvetica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600" b="1">
                <a:solidFill>
                  <a:srgbClr val="008000"/>
                </a:solidFill>
                <a:latin typeface="Helvetica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SzPct val="100000"/>
              <a:buFont typeface="Helvetica" panose="020B0604020202020204" pitchFamily="34" charset="0"/>
              <a:buChar char="–"/>
              <a:defRPr sz="1400" b="1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accent1"/>
                </a:solidFill>
                <a:latin typeface="Helvetica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1350" dirty="0">
                <a:solidFill>
                  <a:schemeClr val="accent2"/>
                </a:solidFill>
              </a:rPr>
              <a:t>STAR TPC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60</a:t>
            </a:fld>
            <a:endParaRPr lang="en-US"/>
          </a:p>
        </p:txBody>
      </p:sp>
      <p:pic>
        <p:nvPicPr>
          <p:cNvPr id="5" name="Picture 4" descr="Screen Shot 2019-02-07 at 16.38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963" y="1761067"/>
            <a:ext cx="3519838" cy="2919078"/>
          </a:xfrm>
          <a:prstGeom prst="rect">
            <a:avLst/>
          </a:prstGeom>
        </p:spPr>
      </p:pic>
      <p:pic>
        <p:nvPicPr>
          <p:cNvPr id="6" name="Picture 5" descr="Screen Shot 2019-02-07 at 16.37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13" y="1636815"/>
            <a:ext cx="4774845" cy="339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513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61</a:t>
            </a:fld>
            <a:endParaRPr lang="en-US"/>
          </a:p>
        </p:txBody>
      </p:sp>
      <p:pic>
        <p:nvPicPr>
          <p:cNvPr id="6" name="Picture 5" descr="Screen Shot 2019-02-11 at 16.04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3" y="1515580"/>
            <a:ext cx="7909317" cy="2380970"/>
          </a:xfrm>
          <a:prstGeom prst="rect">
            <a:avLst/>
          </a:prstGeom>
        </p:spPr>
      </p:pic>
      <p:pic>
        <p:nvPicPr>
          <p:cNvPr id="7" name="Picture 6" descr="Screen Shot 2019-02-11 at 16.04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924" y="4023903"/>
            <a:ext cx="6385072" cy="233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881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The HFT upgrade was overall successfully and has hopefully lead the way for future high resolution vertex detectors (ALICE ITS, </a:t>
            </a:r>
            <a:r>
              <a:rPr lang="en-US" dirty="0" err="1"/>
              <a:t>sPHENIX</a:t>
            </a:r>
            <a:r>
              <a:rPr lang="en-US" dirty="0"/>
              <a:t>, EIC)</a:t>
            </a:r>
          </a:p>
          <a:p>
            <a:r>
              <a:rPr lang="en-US" dirty="0"/>
              <a:t>Strong Modification of charm hadron spectra and </a:t>
            </a:r>
            <a:r>
              <a:rPr lang="en-US" dirty="0" err="1"/>
              <a:t>hadro</a:t>
            </a:r>
            <a:r>
              <a:rPr lang="en-US" dirty="0"/>
              <a:t> chemistry in AA collisions as witnessed by the different observations</a:t>
            </a:r>
          </a:p>
          <a:p>
            <a:pPr lvl="1"/>
            <a:r>
              <a:rPr lang="en-US" dirty="0"/>
              <a:t>Total charm cross section is conserved.</a:t>
            </a:r>
          </a:p>
          <a:p>
            <a:pPr lvl="1"/>
            <a:r>
              <a:rPr lang="en-US" dirty="0"/>
              <a:t>Substantial energy loss , coalescence</a:t>
            </a:r>
          </a:p>
          <a:p>
            <a:pPr lvl="1"/>
            <a:r>
              <a:rPr lang="en-US" dirty="0"/>
              <a:t>Gain significant flow &amp; may have achieved thermal equilibrium in medium (v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Observed non-zero directed flow</a:t>
            </a:r>
          </a:p>
          <a:p>
            <a:r>
              <a:rPr lang="en-US" dirty="0"/>
              <a:t>Indication for suppression at high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for B-&gt;D</a:t>
            </a:r>
            <a:r>
              <a:rPr lang="en-US" baseline="30000" dirty="0"/>
              <a:t>0</a:t>
            </a:r>
            <a:r>
              <a:rPr lang="en-US" dirty="0"/>
              <a:t> ,</a:t>
            </a:r>
            <a:r>
              <a:rPr lang="mr-IN" dirty="0"/>
              <a:t>…</a:t>
            </a:r>
            <a:r>
              <a:rPr lang="en-US" dirty="0"/>
              <a:t> measurements</a:t>
            </a:r>
          </a:p>
          <a:p>
            <a:r>
              <a:rPr lang="en-US" dirty="0"/>
              <a:t>Thanks to the many STAR collaborators that has worked on HFT construction and analysis over the years</a:t>
            </a:r>
          </a:p>
          <a:p>
            <a:pPr lvl="1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960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54096" y="117144"/>
            <a:ext cx="68158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The STAR Upgrades and BES Phase II</a:t>
            </a:r>
          </a:p>
        </p:txBody>
      </p:sp>
      <p:pic>
        <p:nvPicPr>
          <p:cNvPr id="134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914400"/>
            <a:ext cx="6810375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76200" y="3327499"/>
            <a:ext cx="2623592" cy="2893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 err="1"/>
              <a:t>iTPC</a:t>
            </a:r>
            <a:r>
              <a:rPr lang="en-US" sz="2000" b="1" u="sng" dirty="0"/>
              <a:t> Upgrade:</a:t>
            </a:r>
          </a:p>
          <a:p>
            <a:pPr algn="l">
              <a:buFont typeface="Arial" pitchFamily="34" charset="0"/>
              <a:buChar char="•"/>
            </a:pPr>
            <a:r>
              <a:rPr lang="en-US" dirty="0"/>
              <a:t> Rebuilds the inner sectors of the TPC</a:t>
            </a:r>
          </a:p>
          <a:p>
            <a:pPr algn="l">
              <a:buFont typeface="Arial" pitchFamily="34" charset="0"/>
              <a:buChar char="•"/>
            </a:pPr>
            <a:r>
              <a:rPr lang="en-US" dirty="0"/>
              <a:t> Continuous Spatial Coverage</a:t>
            </a:r>
          </a:p>
          <a:p>
            <a:pPr algn="l">
              <a:buFont typeface="Arial" pitchFamily="34" charset="0"/>
              <a:buChar char="•"/>
            </a:pPr>
            <a:r>
              <a:rPr lang="en-US" dirty="0"/>
              <a:t> Improves </a:t>
            </a:r>
            <a:r>
              <a:rPr lang="en-US" dirty="0" err="1"/>
              <a:t>dE</a:t>
            </a:r>
            <a:r>
              <a:rPr lang="en-US" dirty="0"/>
              <a:t>/</a:t>
            </a:r>
            <a:r>
              <a:rPr lang="en-US" dirty="0" err="1"/>
              <a:t>dx</a:t>
            </a:r>
            <a:endParaRPr lang="en-US" dirty="0"/>
          </a:p>
          <a:p>
            <a:pPr algn="l">
              <a:buFont typeface="Arial" pitchFamily="34" charset="0"/>
              <a:buChar char="•"/>
            </a:pPr>
            <a:r>
              <a:rPr lang="en-US" dirty="0"/>
              <a:t> Extends </a:t>
            </a:r>
            <a:r>
              <a:rPr lang="en-US" dirty="0">
                <a:latin typeface="Symbol" pitchFamily="18" charset="2"/>
              </a:rPr>
              <a:t>h</a:t>
            </a:r>
            <a:r>
              <a:rPr lang="en-US" dirty="0"/>
              <a:t> coverage from 1.0 to 1.5</a:t>
            </a:r>
          </a:p>
          <a:p>
            <a:pPr algn="l">
              <a:buFont typeface="Arial" pitchFamily="34" charset="0"/>
              <a:buChar char="•"/>
            </a:pPr>
            <a:r>
              <a:rPr lang="en-US" dirty="0"/>
              <a:t> Lowers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cut-in from 125 </a:t>
            </a:r>
            <a:r>
              <a:rPr lang="en-US" dirty="0" err="1"/>
              <a:t>MeV</a:t>
            </a:r>
            <a:r>
              <a:rPr lang="en-US" dirty="0"/>
              <a:t>/c to 60 </a:t>
            </a:r>
            <a:r>
              <a:rPr lang="en-US" dirty="0" err="1"/>
              <a:t>MeV</a:t>
            </a:r>
            <a:r>
              <a:rPr lang="en-US" dirty="0"/>
              <a:t>/c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400800" y="1752600"/>
            <a:ext cx="2743200" cy="206210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EPD Upgrade:</a:t>
            </a:r>
          </a:p>
          <a:p>
            <a:pPr algn="l">
              <a:buFont typeface="Arial" pitchFamily="34" charset="0"/>
              <a:buChar char="•"/>
            </a:pPr>
            <a:r>
              <a:rPr lang="en-US" dirty="0"/>
              <a:t>Allows a better and independent reaction plane measurement  critical to BES physics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Improves trigger</a:t>
            </a:r>
          </a:p>
          <a:p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971800" y="4331494"/>
            <a:ext cx="3048000" cy="12311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 err="1"/>
              <a:t>EndCap</a:t>
            </a:r>
            <a:r>
              <a:rPr lang="en-US" sz="2000" b="1" u="sng" dirty="0"/>
              <a:t> TOF Upgrade:</a:t>
            </a:r>
            <a:endParaRPr lang="en-US" dirty="0"/>
          </a:p>
          <a:p>
            <a:pPr algn="l">
              <a:buFont typeface="Arial" pitchFamily="34" charset="0"/>
              <a:buChar char="•"/>
            </a:pPr>
            <a:r>
              <a:rPr lang="en-US" dirty="0"/>
              <a:t> PID at </a:t>
            </a:r>
            <a:r>
              <a:rPr lang="en-US" dirty="0">
                <a:latin typeface="Symbol" pitchFamily="18" charset="2"/>
              </a:rPr>
              <a:t>h</a:t>
            </a:r>
            <a:r>
              <a:rPr lang="en-US" dirty="0"/>
              <a:t> = 1.1 to 1.5</a:t>
            </a:r>
          </a:p>
          <a:p>
            <a:pPr algn="l">
              <a:buFont typeface="Arial" pitchFamily="34" charset="0"/>
              <a:buChar char="•"/>
            </a:pPr>
            <a:r>
              <a:rPr lang="en-US" dirty="0"/>
              <a:t>Provided by CBM-FAIR Phase-0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28600" y="1066800"/>
            <a:ext cx="2667000" cy="70788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Major improvements  for  BES-II</a:t>
            </a:r>
          </a:p>
        </p:txBody>
      </p:sp>
      <p:sp>
        <p:nvSpPr>
          <p:cNvPr id="9" name="Donut 8"/>
          <p:cNvSpPr/>
          <p:nvPr/>
        </p:nvSpPr>
        <p:spPr>
          <a:xfrm rot="832833">
            <a:off x="3722511" y="2074929"/>
            <a:ext cx="975685" cy="1461215"/>
          </a:xfrm>
          <a:prstGeom prst="donut">
            <a:avLst>
              <a:gd name="adj" fmla="val 31809"/>
            </a:avLst>
          </a:prstGeom>
          <a:solidFill>
            <a:srgbClr val="FF0000">
              <a:alpha val="29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0600" y="1116031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ndcap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TOF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572000" y="1524000"/>
            <a:ext cx="381000" cy="68580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3886200"/>
            <a:ext cx="2470626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Arrow Connector 13"/>
          <p:cNvCxnSpPr/>
          <p:nvPr/>
        </p:nvCxnSpPr>
        <p:spPr>
          <a:xfrm flipH="1" flipV="1">
            <a:off x="4343400" y="3200400"/>
            <a:ext cx="1676400" cy="9144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286413" y="830711"/>
            <a:ext cx="655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TPC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85908" y="850771"/>
            <a:ext cx="248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i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7257" y="1353039"/>
            <a:ext cx="170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30068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detectors now in place for BES II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64</a:t>
            </a:fld>
            <a:endParaRPr lang="en-US"/>
          </a:p>
        </p:txBody>
      </p:sp>
      <p:pic>
        <p:nvPicPr>
          <p:cNvPr id="7" name="Picture 6" descr="Screen Shot 2019-02-05 at 09.56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099" y="1659465"/>
            <a:ext cx="3057501" cy="3031067"/>
          </a:xfrm>
          <a:prstGeom prst="rect">
            <a:avLst/>
          </a:prstGeom>
        </p:spPr>
      </p:pic>
      <p:pic>
        <p:nvPicPr>
          <p:cNvPr id="8" name="Picture 7" descr="IMG_209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33" y="1744132"/>
            <a:ext cx="3928534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91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671F60CA-AFF6-4E43-B85D-3BCB2FB873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>
                <a:solidFill>
                  <a:srgbClr val="AFAF00"/>
                </a:solidFill>
              </a:rPr>
              <a:t>Sector Wire Geometry</a:t>
            </a:r>
          </a:p>
        </p:txBody>
      </p:sp>
      <p:pic>
        <p:nvPicPr>
          <p:cNvPr id="36867" name="Picture 3">
            <a:extLst>
              <a:ext uri="{FF2B5EF4-FFF2-40B4-BE49-F238E27FC236}">
                <a16:creationId xmlns:a16="http://schemas.microsoft.com/office/drawing/2014/main" id="{967F40F5-3025-4365-8297-7B71E87D4A0C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1810941"/>
            <a:ext cx="4772025" cy="3504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AE7DDF-0152-6996-03AB-E1C0BB64AA11}"/>
              </a:ext>
            </a:extLst>
          </p:cNvPr>
          <p:cNvSpPr txBox="1"/>
          <p:nvPr/>
        </p:nvSpPr>
        <p:spPr>
          <a:xfrm>
            <a:off x="1198179" y="5486400"/>
            <a:ext cx="543116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Blown up picture of sensitive area on readout chambers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70064-9AC7-3841-4A67-568D69E8A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Picture of Chambers and pad plane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iTPC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87677-A2A6-96EA-5AB5-16FB0F3C9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1"/>
            <a:ext cx="4010629" cy="396722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STAR TPC was upgraded in 2019 with improved chambers that increased acceptance and accuracy (Beam Energy Scan)</a:t>
            </a:r>
          </a:p>
          <a:p>
            <a:r>
              <a:rPr lang="en-US" dirty="0"/>
              <a:t>Here pad plane and wire planes during final assembly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4FA603-826F-87BB-C634-5F056E9CC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HFT LANL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860EAD-396F-2F42-3F49-95B3620A0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8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BF7A773-2E71-6176-41D7-8C7B02144D65}"/>
              </a:ext>
            </a:extLst>
          </p:cNvPr>
          <p:cNvGrpSpPr/>
          <p:nvPr/>
        </p:nvGrpSpPr>
        <p:grpSpPr>
          <a:xfrm>
            <a:off x="5162308" y="1600201"/>
            <a:ext cx="3340743" cy="3586966"/>
            <a:chOff x="381000" y="828759"/>
            <a:chExt cx="4572000" cy="589068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93E7161-D09F-B92C-F9EF-CC3169ACEC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81000" y="828759"/>
              <a:ext cx="4572000" cy="295116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606E7E1-D840-4152-9B4D-8F2DFB7F7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000" y="3779922"/>
              <a:ext cx="4572000" cy="2939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5535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Actual installation</a:t>
            </a:r>
          </a:p>
        </p:txBody>
      </p:sp>
      <p:pic>
        <p:nvPicPr>
          <p:cNvPr id="7" name="IMG_1174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4200" y="1417638"/>
            <a:ext cx="2546350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STAR reginal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1D7E-D61B-9943-9C60-2D033AE91C9D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 descr="IMG_115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4" y="1417638"/>
            <a:ext cx="2825190" cy="2118892"/>
          </a:xfrm>
          <a:prstGeom prst="rect">
            <a:avLst/>
          </a:prstGeom>
        </p:spPr>
      </p:pic>
      <p:pic>
        <p:nvPicPr>
          <p:cNvPr id="9" name="Picture 8" descr="IMG_119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956" y="3739152"/>
            <a:ext cx="2939266" cy="2204449"/>
          </a:xfrm>
          <a:prstGeom prst="rect">
            <a:avLst/>
          </a:prstGeom>
        </p:spPr>
      </p:pic>
      <p:pic>
        <p:nvPicPr>
          <p:cNvPr id="10" name="Picture 9" descr="IMG_117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11" y="3697509"/>
            <a:ext cx="2994789" cy="2246092"/>
          </a:xfrm>
          <a:prstGeom prst="rect">
            <a:avLst/>
          </a:prstGeom>
        </p:spPr>
      </p:pic>
      <p:pic>
        <p:nvPicPr>
          <p:cNvPr id="11" name="Picture 10" descr="IMG_1189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956" y="1437593"/>
            <a:ext cx="2939266" cy="22044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3140597"/>
            <a:ext cx="214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0C2"/>
                </a:solidFill>
              </a:rPr>
              <a:t>Unpacking and cover</a:t>
            </a:r>
          </a:p>
        </p:txBody>
      </p:sp>
    </p:spTree>
    <p:extLst>
      <p:ext uri="{BB962C8B-B14F-4D97-AF65-F5344CB8AC3E}">
        <p14:creationId xmlns:p14="http://schemas.microsoft.com/office/powerpoint/2010/main" val="187660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26975</TotalTime>
  <Words>3126</Words>
  <Application>Microsoft Macintosh PowerPoint</Application>
  <PresentationFormat>On-screen Show (4:3)</PresentationFormat>
  <Paragraphs>595</Paragraphs>
  <Slides>64</Slides>
  <Notes>16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64</vt:i4>
      </vt:variant>
    </vt:vector>
  </HeadingPairs>
  <TitlesOfParts>
    <vt:vector size="77" baseType="lpstr">
      <vt:lpstr>MS PGothic</vt:lpstr>
      <vt:lpstr>Arial</vt:lpstr>
      <vt:lpstr>Calibri</vt:lpstr>
      <vt:lpstr>Gill Sans MT</vt:lpstr>
      <vt:lpstr>Symbol</vt:lpstr>
      <vt:lpstr>Times New Roman</vt:lpstr>
      <vt:lpstr>Wingdings</vt:lpstr>
      <vt:lpstr>ヒラギノ角ゴ Pro W3</vt:lpstr>
      <vt:lpstr>Office Theme</vt:lpstr>
      <vt:lpstr>Equation</vt:lpstr>
      <vt:lpstr>Photo Editor Photo</vt:lpstr>
      <vt:lpstr>Designer Drawing</vt:lpstr>
      <vt:lpstr>Ulead Image Editor Image</vt:lpstr>
      <vt:lpstr>STAR Time projection Chamber and Heavy Flavor Tracker (HFT)</vt:lpstr>
      <vt:lpstr>The STAR Detector at RHIC  </vt:lpstr>
      <vt:lpstr>Principles of TPC Operation</vt:lpstr>
      <vt:lpstr>TPC: Principles of Operation</vt:lpstr>
      <vt:lpstr>The STAR Magnet   (room temp Aluminum coils)</vt:lpstr>
      <vt:lpstr>3D: The Time Projection Chamber</vt:lpstr>
      <vt:lpstr>Sector Wire Geometry</vt:lpstr>
      <vt:lpstr>Picture of Chambers and pad plane (iTPC)</vt:lpstr>
      <vt:lpstr>Actual installation</vt:lpstr>
      <vt:lpstr>Electronics</vt:lpstr>
      <vt:lpstr>Au on Au Event at CM Energy ~ 130 GeV*A</vt:lpstr>
      <vt:lpstr>Physics Goal Heavy Flavor</vt:lpstr>
      <vt:lpstr>STAR HFT Physics Motivation</vt:lpstr>
      <vt:lpstr>How are measurements done?</vt:lpstr>
      <vt:lpstr>Heavy Flavor Tracker (HFT)</vt:lpstr>
      <vt:lpstr>HFT was installed into STAR</vt:lpstr>
      <vt:lpstr>Heavy Flavor Tracker (HFT)</vt:lpstr>
      <vt:lpstr>PowerPoint Presentation</vt:lpstr>
      <vt:lpstr>PXL Sensor</vt:lpstr>
      <vt:lpstr>PXL Hit Position Resolution</vt:lpstr>
      <vt:lpstr>PowerPoint Presentation</vt:lpstr>
      <vt:lpstr>PXL Material Budget</vt:lpstr>
      <vt:lpstr>Intermediate Si Tracker</vt:lpstr>
      <vt:lpstr>Silicon Strip Detector (SSD)</vt:lpstr>
      <vt:lpstr>HFT performance</vt:lpstr>
      <vt:lpstr>D0 spectra</vt:lpstr>
      <vt:lpstr>Physics of the Heavy Flavor Tracker at STAR</vt:lpstr>
      <vt:lpstr>Timeline</vt:lpstr>
      <vt:lpstr>Next Generation MAPS</vt:lpstr>
      <vt:lpstr>MVTX - sPHENIX Inner Most Detector for HF physics  </vt:lpstr>
      <vt:lpstr>sPHENIX MVTX Photos</vt:lpstr>
      <vt:lpstr>PowerPoint Presentation</vt:lpstr>
      <vt:lpstr>PowerPoint Presentation</vt:lpstr>
      <vt:lpstr>PowerPoint Presentation</vt:lpstr>
      <vt:lpstr>ideas to explore</vt:lpstr>
      <vt:lpstr>Info on PXL detector mechanics and construction</vt:lpstr>
      <vt:lpstr>PowerPoint Presentation</vt:lpstr>
      <vt:lpstr>PowerPoint Presentation</vt:lpstr>
      <vt:lpstr>D0 reconstruction</vt:lpstr>
      <vt:lpstr>Grid Leak Walls checked</vt:lpstr>
      <vt:lpstr>Some words on efficiency</vt:lpstr>
      <vt:lpstr>Inner Detector Support (IDS)</vt:lpstr>
      <vt:lpstr>D0 spectra </vt:lpstr>
      <vt:lpstr>D0 RAA</vt:lpstr>
      <vt:lpstr>D0 RCP</vt:lpstr>
      <vt:lpstr>D0 cross section</vt:lpstr>
      <vt:lpstr>Λc reconstruction</vt:lpstr>
      <vt:lpstr>Λc/D0 centrality dependence</vt:lpstr>
      <vt:lpstr>Λc/D0  pT dependence</vt:lpstr>
      <vt:lpstr>Strange Charmed quarks</vt:lpstr>
      <vt:lpstr>Total charm cross section</vt:lpstr>
      <vt:lpstr>Ds, D0 enhancement</vt:lpstr>
      <vt:lpstr>Non prompt D0, B-decay</vt:lpstr>
      <vt:lpstr>B study from different channels</vt:lpstr>
      <vt:lpstr>D0 Elliptic Flow</vt:lpstr>
      <vt:lpstr>D0 Elliptic Flow</vt:lpstr>
      <vt:lpstr>PowerPoint Presentation</vt:lpstr>
      <vt:lpstr>PowerPoint Presentation</vt:lpstr>
      <vt:lpstr>D0 directed flow (v1)</vt:lpstr>
      <vt:lpstr>PowerPoint Presentation</vt:lpstr>
      <vt:lpstr>PowerPoint Presentation</vt:lpstr>
      <vt:lpstr>Summary</vt:lpstr>
      <vt:lpstr>PowerPoint Presentation</vt:lpstr>
      <vt:lpstr>All detectors now in place for BES II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flemming videbaek</dc:creator>
  <cp:lastModifiedBy>Flemming Videbaek</cp:lastModifiedBy>
  <cp:revision>88</cp:revision>
  <cp:lastPrinted>2022-07-06T13:59:21Z</cp:lastPrinted>
  <dcterms:created xsi:type="dcterms:W3CDTF">2019-01-29T20:56:04Z</dcterms:created>
  <dcterms:modified xsi:type="dcterms:W3CDTF">2024-07-12T11:30:57Z</dcterms:modified>
</cp:coreProperties>
</file>