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84" r:id="rId3"/>
    <p:sldId id="282" r:id="rId4"/>
    <p:sldId id="256" r:id="rId5"/>
    <p:sldId id="280" r:id="rId6"/>
    <p:sldId id="281" r:id="rId7"/>
    <p:sldId id="257" r:id="rId8"/>
    <p:sldId id="259" r:id="rId9"/>
    <p:sldId id="260" r:id="rId10"/>
    <p:sldId id="28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2298" r:id="rId25"/>
    <p:sldId id="275" r:id="rId26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288AA7F2-213B-4572-A09A-5DF8F691312C}"/>
    <pc:docChg chg="custSel addSld modSld sldOrd">
      <pc:chgData name="Jeff Landgraf" userId="367c8676d18b2324" providerId="LiveId" clId="{288AA7F2-213B-4572-A09A-5DF8F691312C}" dt="2024-07-17T13:29:33.521" v="2730" actId="255"/>
      <pc:docMkLst>
        <pc:docMk/>
      </pc:docMkLst>
      <pc:sldChg chg="delSp modSp mod ord">
        <pc:chgData name="Jeff Landgraf" userId="367c8676d18b2324" providerId="LiveId" clId="{288AA7F2-213B-4572-A09A-5DF8F691312C}" dt="2024-07-17T12:43:44.383" v="894" actId="1076"/>
        <pc:sldMkLst>
          <pc:docMk/>
          <pc:sldMk cId="0" sldId="256"/>
        </pc:sldMkLst>
        <pc:spChg chg="mod">
          <ac:chgData name="Jeff Landgraf" userId="367c8676d18b2324" providerId="LiveId" clId="{288AA7F2-213B-4572-A09A-5DF8F691312C}" dt="2024-07-17T12:43:44.383" v="894" actId="1076"/>
          <ac:spMkLst>
            <pc:docMk/>
            <pc:sldMk cId="0" sldId="256"/>
            <ac:spMk id="3" creationId="{51DB31A5-B844-4382-28A3-3067628E6FF0}"/>
          </ac:spMkLst>
        </pc:spChg>
        <pc:spChg chg="del mod">
          <ac:chgData name="Jeff Landgraf" userId="367c8676d18b2324" providerId="LiveId" clId="{288AA7F2-213B-4572-A09A-5DF8F691312C}" dt="2024-07-17T12:42:57.585" v="768" actId="478"/>
          <ac:spMkLst>
            <pc:docMk/>
            <pc:sldMk cId="0" sldId="256"/>
            <ac:spMk id="4" creationId="{5360DB1D-1614-0955-1E09-7AA764300B22}"/>
          </ac:spMkLst>
        </pc:spChg>
      </pc:sldChg>
      <pc:sldChg chg="addSp delSp modSp mod">
        <pc:chgData name="Jeff Landgraf" userId="367c8676d18b2324" providerId="LiveId" clId="{288AA7F2-213B-4572-A09A-5DF8F691312C}" dt="2024-07-17T12:52:07.882" v="932" actId="1076"/>
        <pc:sldMkLst>
          <pc:docMk/>
          <pc:sldMk cId="0" sldId="261"/>
        </pc:sldMkLst>
        <pc:spChg chg="mod">
          <ac:chgData name="Jeff Landgraf" userId="367c8676d18b2324" providerId="LiveId" clId="{288AA7F2-213B-4572-A09A-5DF8F691312C}" dt="2024-07-17T12:52:07.882" v="932" actId="1076"/>
          <ac:spMkLst>
            <pc:docMk/>
            <pc:sldMk cId="0" sldId="261"/>
            <ac:spMk id="3" creationId="{6BFECA13-5725-FBC5-3DA7-BD946BF39DD8}"/>
          </ac:spMkLst>
        </pc:spChg>
        <pc:spChg chg="add del mod">
          <ac:chgData name="Jeff Landgraf" userId="367c8676d18b2324" providerId="LiveId" clId="{288AA7F2-213B-4572-A09A-5DF8F691312C}" dt="2024-07-17T12:52:02.792" v="931" actId="478"/>
          <ac:spMkLst>
            <pc:docMk/>
            <pc:sldMk cId="0" sldId="261"/>
            <ac:spMk id="4" creationId="{29531D40-4DB0-FEC6-579E-6443665DA336}"/>
          </ac:spMkLst>
        </pc:spChg>
      </pc:sldChg>
      <pc:sldChg chg="addSp delSp modSp mod">
        <pc:chgData name="Jeff Landgraf" userId="367c8676d18b2324" providerId="LiveId" clId="{288AA7F2-213B-4572-A09A-5DF8F691312C}" dt="2024-07-17T13:26:31.057" v="2719" actId="1076"/>
        <pc:sldMkLst>
          <pc:docMk/>
          <pc:sldMk cId="3485944964" sldId="279"/>
        </pc:sldMkLst>
        <pc:spChg chg="del">
          <ac:chgData name="Jeff Landgraf" userId="367c8676d18b2324" providerId="LiveId" clId="{288AA7F2-213B-4572-A09A-5DF8F691312C}" dt="2024-07-17T13:24:14.500" v="2711" actId="478"/>
          <ac:spMkLst>
            <pc:docMk/>
            <pc:sldMk cId="3485944964" sldId="279"/>
            <ac:spMk id="6" creationId="{0DC45057-4449-5878-2C75-C2362FCAE555}"/>
          </ac:spMkLst>
        </pc:spChg>
        <pc:spChg chg="add mod">
          <ac:chgData name="Jeff Landgraf" userId="367c8676d18b2324" providerId="LiveId" clId="{288AA7F2-213B-4572-A09A-5DF8F691312C}" dt="2024-07-17T13:26:31.057" v="2719" actId="1076"/>
          <ac:spMkLst>
            <pc:docMk/>
            <pc:sldMk cId="3485944964" sldId="279"/>
            <ac:spMk id="7" creationId="{EE253E76-B14A-8070-8299-F3C489DD52B8}"/>
          </ac:spMkLst>
        </pc:spChg>
        <pc:picChg chg="add mod">
          <ac:chgData name="Jeff Landgraf" userId="367c8676d18b2324" providerId="LiveId" clId="{288AA7F2-213B-4572-A09A-5DF8F691312C}" dt="2024-07-17T13:24:26.302" v="2713" actId="14100"/>
          <ac:picMkLst>
            <pc:docMk/>
            <pc:sldMk cId="3485944964" sldId="279"/>
            <ac:picMk id="2" creationId="{A8D05E3F-21EF-DB99-C260-BF3F0D622081}"/>
          </ac:picMkLst>
        </pc:picChg>
        <pc:picChg chg="add mod">
          <ac:chgData name="Jeff Landgraf" userId="367c8676d18b2324" providerId="LiveId" clId="{288AA7F2-213B-4572-A09A-5DF8F691312C}" dt="2024-07-17T13:25:51.076" v="2715" actId="1076"/>
          <ac:picMkLst>
            <pc:docMk/>
            <pc:sldMk cId="3485944964" sldId="279"/>
            <ac:picMk id="3" creationId="{4BBED917-D54F-2AB9-D5E6-556BA81E3074}"/>
          </ac:picMkLst>
        </pc:picChg>
        <pc:picChg chg="del">
          <ac:chgData name="Jeff Landgraf" userId="367c8676d18b2324" providerId="LiveId" clId="{288AA7F2-213B-4572-A09A-5DF8F691312C}" dt="2024-07-17T13:24:06.310" v="2708" actId="478"/>
          <ac:picMkLst>
            <pc:docMk/>
            <pc:sldMk cId="3485944964" sldId="279"/>
            <ac:picMk id="4" creationId="{DC725747-E81A-D6B4-EA64-AA4C6E3079B6}"/>
          </ac:picMkLst>
        </pc:picChg>
      </pc:sldChg>
      <pc:sldChg chg="addSp delSp modSp mod">
        <pc:chgData name="Jeff Landgraf" userId="367c8676d18b2324" providerId="LiveId" clId="{288AA7F2-213B-4572-A09A-5DF8F691312C}" dt="2024-07-17T03:58:22.062" v="40" actId="14100"/>
        <pc:sldMkLst>
          <pc:docMk/>
          <pc:sldMk cId="602706321" sldId="280"/>
        </pc:sldMkLst>
        <pc:spChg chg="del mod">
          <ac:chgData name="Jeff Landgraf" userId="367c8676d18b2324" providerId="LiveId" clId="{288AA7F2-213B-4572-A09A-5DF8F691312C}" dt="2024-07-17T03:57:27.997" v="8" actId="478"/>
          <ac:spMkLst>
            <pc:docMk/>
            <pc:sldMk cId="602706321" sldId="280"/>
            <ac:spMk id="12" creationId="{639187E7-2CAE-8D51-6034-F6D2D15C5B2C}"/>
          </ac:spMkLst>
        </pc:spChg>
        <pc:picChg chg="mod">
          <ac:chgData name="Jeff Landgraf" userId="367c8676d18b2324" providerId="LiveId" clId="{288AA7F2-213B-4572-A09A-5DF8F691312C}" dt="2024-07-17T03:58:22.062" v="40" actId="14100"/>
          <ac:picMkLst>
            <pc:docMk/>
            <pc:sldMk cId="602706321" sldId="280"/>
            <ac:picMk id="6" creationId="{33A805EC-650F-D9D5-630D-7705B4BDC06B}"/>
          </ac:picMkLst>
        </pc:picChg>
        <pc:picChg chg="del">
          <ac:chgData name="Jeff Landgraf" userId="367c8676d18b2324" providerId="LiveId" clId="{288AA7F2-213B-4572-A09A-5DF8F691312C}" dt="2024-07-17T03:57:23.947" v="5" actId="478"/>
          <ac:picMkLst>
            <pc:docMk/>
            <pc:sldMk cId="602706321" sldId="280"/>
            <ac:picMk id="11" creationId="{A4B8A857-1C45-D472-21C5-848BD800D39A}"/>
          </ac:picMkLst>
        </pc:picChg>
        <pc:picChg chg="mod">
          <ac:chgData name="Jeff Landgraf" userId="367c8676d18b2324" providerId="LiveId" clId="{288AA7F2-213B-4572-A09A-5DF8F691312C}" dt="2024-07-17T03:58:19.526" v="39" actId="14100"/>
          <ac:picMkLst>
            <pc:docMk/>
            <pc:sldMk cId="602706321" sldId="280"/>
            <ac:picMk id="14" creationId="{10474565-B510-3C67-65ED-D5FFCD33E39C}"/>
          </ac:picMkLst>
        </pc:picChg>
        <pc:picChg chg="del">
          <ac:chgData name="Jeff Landgraf" userId="367c8676d18b2324" providerId="LiveId" clId="{288AA7F2-213B-4572-A09A-5DF8F691312C}" dt="2024-07-17T03:57:22.884" v="4" actId="478"/>
          <ac:picMkLst>
            <pc:docMk/>
            <pc:sldMk cId="602706321" sldId="280"/>
            <ac:picMk id="16" creationId="{CE27E93E-5F72-3450-45CB-36EC22FC892A}"/>
          </ac:picMkLst>
        </pc:picChg>
        <pc:cxnChg chg="add mod">
          <ac:chgData name="Jeff Landgraf" userId="367c8676d18b2324" providerId="LiveId" clId="{288AA7F2-213B-4572-A09A-5DF8F691312C}" dt="2024-07-17T03:57:59.666" v="34" actId="1076"/>
          <ac:cxnSpMkLst>
            <pc:docMk/>
            <pc:sldMk cId="602706321" sldId="280"/>
            <ac:cxnSpMk id="7" creationId="{132254DA-A044-7CFC-CCC0-C11BD8EDB40D}"/>
          </ac:cxnSpMkLst>
        </pc:cxnChg>
        <pc:cxnChg chg="del">
          <ac:chgData name="Jeff Landgraf" userId="367c8676d18b2324" providerId="LiveId" clId="{288AA7F2-213B-4572-A09A-5DF8F691312C}" dt="2024-07-17T03:57:25.250" v="6" actId="478"/>
          <ac:cxnSpMkLst>
            <pc:docMk/>
            <pc:sldMk cId="602706321" sldId="280"/>
            <ac:cxnSpMk id="8" creationId="{561974EB-FA91-D055-8597-08A1764F77E9}"/>
          </ac:cxnSpMkLst>
        </pc:cxnChg>
        <pc:cxnChg chg="del mod">
          <ac:chgData name="Jeff Landgraf" userId="367c8676d18b2324" providerId="LiveId" clId="{288AA7F2-213B-4572-A09A-5DF8F691312C}" dt="2024-07-17T03:57:52.672" v="32" actId="478"/>
          <ac:cxnSpMkLst>
            <pc:docMk/>
            <pc:sldMk cId="602706321" sldId="280"/>
            <ac:cxnSpMk id="17" creationId="{5AF7C8BE-27FB-009C-452A-9AA6A9B1B60D}"/>
          </ac:cxnSpMkLst>
        </pc:cxnChg>
        <pc:cxnChg chg="del">
          <ac:chgData name="Jeff Landgraf" userId="367c8676d18b2324" providerId="LiveId" clId="{288AA7F2-213B-4572-A09A-5DF8F691312C}" dt="2024-07-17T03:57:37.311" v="9" actId="478"/>
          <ac:cxnSpMkLst>
            <pc:docMk/>
            <pc:sldMk cId="602706321" sldId="280"/>
            <ac:cxnSpMk id="19" creationId="{3F825702-B8CF-C926-BB14-5C1795FD6A59}"/>
          </ac:cxnSpMkLst>
        </pc:cxnChg>
      </pc:sldChg>
      <pc:sldChg chg="addSp delSp modSp add mod">
        <pc:chgData name="Jeff Landgraf" userId="367c8676d18b2324" providerId="LiveId" clId="{288AA7F2-213B-4572-A09A-5DF8F691312C}" dt="2024-07-17T13:16:00.801" v="2371" actId="255"/>
        <pc:sldMkLst>
          <pc:docMk/>
          <pc:sldMk cId="1939260888" sldId="282"/>
        </pc:sldMkLst>
        <pc:spChg chg="mod">
          <ac:chgData name="Jeff Landgraf" userId="367c8676d18b2324" providerId="LiveId" clId="{288AA7F2-213B-4572-A09A-5DF8F691312C}" dt="2024-07-17T12:37:43.557" v="129" actId="1076"/>
          <ac:spMkLst>
            <pc:docMk/>
            <pc:sldMk cId="1939260888" sldId="282"/>
            <ac:spMk id="3" creationId="{51DB31A5-B844-4382-28A3-3067628E6FF0}"/>
          </ac:spMkLst>
        </pc:spChg>
        <pc:spChg chg="add mod">
          <ac:chgData name="Jeff Landgraf" userId="367c8676d18b2324" providerId="LiveId" clId="{288AA7F2-213B-4572-A09A-5DF8F691312C}" dt="2024-07-17T13:16:00.801" v="2371" actId="255"/>
          <ac:spMkLst>
            <pc:docMk/>
            <pc:sldMk cId="1939260888" sldId="282"/>
            <ac:spMk id="6" creationId="{245FF304-3AAD-F8F9-40C5-CBB2158D7259}"/>
          </ac:spMkLst>
        </pc:spChg>
        <pc:picChg chg="del">
          <ac:chgData name="Jeff Landgraf" userId="367c8676d18b2324" providerId="LiveId" clId="{288AA7F2-213B-4572-A09A-5DF8F691312C}" dt="2024-07-17T12:37:31.607" v="106" actId="478"/>
          <ac:picMkLst>
            <pc:docMk/>
            <pc:sldMk cId="1939260888" sldId="282"/>
            <ac:picMk id="2" creationId="{12E5302C-9321-E53F-1EEA-0DE3D600AF2E}"/>
          </ac:picMkLst>
        </pc:picChg>
      </pc:sldChg>
      <pc:sldChg chg="addSp modSp new mod">
        <pc:chgData name="Jeff Landgraf" userId="367c8676d18b2324" providerId="LiveId" clId="{288AA7F2-213B-4572-A09A-5DF8F691312C}" dt="2024-07-17T13:15:08.710" v="2350" actId="255"/>
        <pc:sldMkLst>
          <pc:docMk/>
          <pc:sldMk cId="3374769158" sldId="283"/>
        </pc:sldMkLst>
        <pc:spChg chg="add mod">
          <ac:chgData name="Jeff Landgraf" userId="367c8676d18b2324" providerId="LiveId" clId="{288AA7F2-213B-4572-A09A-5DF8F691312C}" dt="2024-07-17T13:15:08.710" v="2350" actId="255"/>
          <ac:spMkLst>
            <pc:docMk/>
            <pc:sldMk cId="3374769158" sldId="283"/>
            <ac:spMk id="2" creationId="{57D77529-7DF1-8943-C45D-1E879575D33C}"/>
          </ac:spMkLst>
        </pc:spChg>
      </pc:sldChg>
      <pc:sldChg chg="modSp add mod ord">
        <pc:chgData name="Jeff Landgraf" userId="367c8676d18b2324" providerId="LiveId" clId="{288AA7F2-213B-4572-A09A-5DF8F691312C}" dt="2024-07-17T13:22:37.425" v="2707" actId="1076"/>
        <pc:sldMkLst>
          <pc:docMk/>
          <pc:sldMk cId="2814415424" sldId="284"/>
        </pc:sldMkLst>
        <pc:spChg chg="mod">
          <ac:chgData name="Jeff Landgraf" userId="367c8676d18b2324" providerId="LiveId" clId="{288AA7F2-213B-4572-A09A-5DF8F691312C}" dt="2024-07-17T13:20:15.367" v="2429" actId="255"/>
          <ac:spMkLst>
            <pc:docMk/>
            <pc:sldMk cId="2814415424" sldId="284"/>
            <ac:spMk id="3" creationId="{51DB31A5-B844-4382-28A3-3067628E6FF0}"/>
          </ac:spMkLst>
        </pc:spChg>
        <pc:spChg chg="mod">
          <ac:chgData name="Jeff Landgraf" userId="367c8676d18b2324" providerId="LiveId" clId="{288AA7F2-213B-4572-A09A-5DF8F691312C}" dt="2024-07-17T13:22:37.425" v="2707" actId="1076"/>
          <ac:spMkLst>
            <pc:docMk/>
            <pc:sldMk cId="2814415424" sldId="284"/>
            <ac:spMk id="6" creationId="{245FF304-3AAD-F8F9-40C5-CBB2158D7259}"/>
          </ac:spMkLst>
        </pc:spChg>
      </pc:sldChg>
      <pc:sldChg chg="delSp modSp add mod ord">
        <pc:chgData name="Jeff Landgraf" userId="367c8676d18b2324" providerId="LiveId" clId="{288AA7F2-213B-4572-A09A-5DF8F691312C}" dt="2024-07-17T13:29:33.521" v="2730" actId="255"/>
        <pc:sldMkLst>
          <pc:docMk/>
          <pc:sldMk cId="3973842564" sldId="2298"/>
        </pc:sldMkLst>
        <pc:spChg chg="mod">
          <ac:chgData name="Jeff Landgraf" userId="367c8676d18b2324" providerId="LiveId" clId="{288AA7F2-213B-4572-A09A-5DF8F691312C}" dt="2024-07-17T13:28:40.833" v="2729" actId="1038"/>
          <ac:spMkLst>
            <pc:docMk/>
            <pc:sldMk cId="3973842564" sldId="2298"/>
            <ac:spMk id="11" creationId="{25EFA118-CF04-6D12-6C86-DA41D9BD9D83}"/>
          </ac:spMkLst>
        </pc:spChg>
        <pc:spChg chg="mod">
          <ac:chgData name="Jeff Landgraf" userId="367c8676d18b2324" providerId="LiveId" clId="{288AA7F2-213B-4572-A09A-5DF8F691312C}" dt="2024-07-17T13:29:33.521" v="2730" actId="255"/>
          <ac:spMkLst>
            <pc:docMk/>
            <pc:sldMk cId="3973842564" sldId="2298"/>
            <ac:spMk id="15" creationId="{34B9D6E5-928A-DD1B-F346-D4D0186C919C}"/>
          </ac:spMkLst>
        </pc:spChg>
        <pc:spChg chg="del mod">
          <ac:chgData name="Jeff Landgraf" userId="367c8676d18b2324" providerId="LiveId" clId="{288AA7F2-213B-4572-A09A-5DF8F691312C}" dt="2024-07-17T13:28:23.418" v="2724" actId="478"/>
          <ac:spMkLst>
            <pc:docMk/>
            <pc:sldMk cId="3973842564" sldId="2298"/>
            <ac:spMk id="17" creationId="{825DA388-2897-5C7A-1FBF-2469FAA109B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324D7-2502-D188-D647-3BBC967CA9C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9B85F-641E-07E3-D597-AF012F0A5FB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31B86-3DD4-9490-0A60-D31EDF28407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0B1CC-E5D1-688A-E878-9FE2AD5FB88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D0FB19B-004C-444D-9006-29BCB7826AD1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101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DDAC6-2DB5-C536-8C1D-17F0AA103F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3F0A7-A2C0-95A5-533F-17574DCF92C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E080B0-8383-17EA-CC46-28EBCD921EB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EAACA-7DB3-3217-E361-D0DC0E51D60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B4E1-07EE-3DD2-256B-06DC4804F7C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1B6D-217A-0033-C9B0-6D2A32A391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6F215E2-21E5-4332-B59E-B4DEB02B18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9EDA4-04DF-A8FF-B00D-BB88A74278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E96C4F-3172-4634-A453-4E32C8206537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15670-D408-79AE-76C6-C47ADD8BBE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871C4-1CF2-BD19-3F56-3EA3D7800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910EA-B8F6-00EC-622C-0B8B075485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5025B-2CBC-4360-976E-60016049A5B2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B3A2F-BF7E-3A52-212A-A0CC5FB55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73406-97E7-3508-B0C8-43102B9C0E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4B3A8-BCA9-B38F-F674-35F892C99C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294AB01-7BEC-4491-A650-308367EDDD37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2DCD4-698C-0DC8-41B6-EDE1B870E2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FFFF8-88CA-F5F0-0C61-7CF868AFF3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DCC5F-864A-F2D1-FF18-203A0CB21D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9EC2D5-5A52-4142-AC35-5F4FB520F1C6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F5DD5-1A49-C12B-865B-CFE8EA3C56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43A09-0B32-CF3D-02B5-78288D01F4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D620-8A64-EF72-DA34-A8FF88F738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95D5C37-93F4-4C5A-B268-8AA5D2D52F80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7655F-0CD8-FF79-BC1C-7CEE790489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6954A-F729-4B3E-0FD3-23F461BA76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02682-A2A2-1856-BB83-9B080AAF89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9CA2EC-DA8B-4DAE-8E6F-155C768A4008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A8987-9747-6F24-E2F0-0C8DBEB4BE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B20D8-08AE-A4EE-0AC1-CA4733B242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40DE-3835-6B3C-EF5D-3850C604D2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1636C5B-0A57-4D6E-8FB4-F64B61CA2711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78EEE-8466-0B42-1707-5CB55311E3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A5991-80DD-A9D8-56F4-D7FB0B2015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C4FC6-1B3A-96FB-8E08-A8B06EA495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6CD8C7F-A7A4-4468-8B1A-D50D1A86EAB9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B82AA-7F30-F30F-8018-B2CABFDFC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25A17-6E84-7763-3ADF-31AB764FF5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F2603-4FC4-AAF9-BDBA-8ADF8AC46F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812ED7-35C3-40DD-B6D8-95268D81A8FD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17B65-31C7-0263-647A-C8535D80CC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C7EA4-D27B-FAC3-9BBE-EEE87613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6BB2-A926-04C0-7E78-CD5F1F1EA4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00B1681-FD02-4EDE-9FA8-BBA9BA9CD13A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FDAC-2930-E4AB-8599-1C526D7E95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1D1B2-79DD-32EC-222B-9DD927586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56503-849D-CFA3-5545-F6DB44AE56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075087A-AE56-421C-86C9-0F04B88FF9B3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E9092-C495-EA97-1241-404BAA2740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1F255-C127-1DCE-53E9-F83B52589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5917-D6C4-ECF8-425F-AF84A7DF5C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F4BFAA-F2B7-43A1-9DBC-44C8893752E3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7AB18-83A7-D488-1072-13CA747A20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7CE93-6094-A713-C236-66AF7AFA17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0C89-CF08-9521-B30F-40EBCFD6CF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FB2E59-FC9E-4713-A824-9AC70EB6230A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5B07A-C3B8-EE22-BCD3-F54F0256BD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59D9E-73FD-E08C-52F7-6C454CD193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36ED-F458-CFBB-9727-F5413C15AA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9C8AD7-FCEC-46DD-9343-B1F56436FEEC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6DBD3-CA6F-650D-44CD-1DBF04BD3D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067D1-E4CF-7A89-4004-F952D06A68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5CB36-05BE-D0EF-396B-C45EBFC046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28A3B0A-2321-463E-A9A4-5D8ABBC3E45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3DA0D-C531-F883-3350-A0D6E41BFB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471FF-B2F1-8920-CEBC-33BEC33B8B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7EFBE-98BC-D796-1F2D-08C3BE2F4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3D3F03A-0982-4FA9-BEC0-4B4BC3DBE52F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66430-5007-A7DA-31BE-B59F21A973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4EB5C-EDAD-362A-C062-751A466E3F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4B76-59BD-AAF5-A11A-9520C0549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769FA-63ED-3F79-5296-8E452979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A533-33B0-ABA8-9B23-50F440D4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07F9-16E8-3C43-A006-0A7D6583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D0D7-2201-0B7E-5F77-4DF4C8B2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70533-A151-41EA-9BC4-6BB915544A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30D2-E861-E896-FCEE-DC66F210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69775-CBDD-1B89-6143-EA911A201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94EF-2082-3DBC-199F-6DC110C3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CD1E-6C42-A16E-E861-7BED62C7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AD8D-640C-720D-8BBD-C98284D1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36BBF7-7BA7-4ACC-B6DE-A17A22B4CF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5299C-0631-E063-D338-21B041E25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9650" y="684213"/>
            <a:ext cx="2212975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FDD27-CC8E-F140-1279-1CA332FC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684213"/>
            <a:ext cx="6488112" cy="5651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0F63D-D0EF-1312-8E0E-90AC68CB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BCE5B-F1AF-2AFB-CEA6-D5B9367D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6856-791D-4E65-F2D8-8F4BB855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6A5019-EDEE-4ACB-8D02-B08F183A7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9" y="1237717"/>
            <a:ext cx="8565833" cy="2632992"/>
          </a:xfrm>
        </p:spPr>
        <p:txBody>
          <a:bodyPr anchor="b"/>
          <a:lstStyle>
            <a:lvl1pPr algn="ctr">
              <a:defRPr sz="6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81" y="3972247"/>
            <a:ext cx="7558088" cy="1825938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880" indent="0" algn="ctr">
              <a:buNone/>
              <a:defRPr sz="2204"/>
            </a:lvl2pPr>
            <a:lvl3pPr marL="1007760" indent="0" algn="ctr">
              <a:buNone/>
              <a:defRPr sz="1984"/>
            </a:lvl3pPr>
            <a:lvl4pPr marL="1511640" indent="0" algn="ctr">
              <a:buNone/>
              <a:defRPr sz="1763"/>
            </a:lvl4pPr>
            <a:lvl5pPr marL="2015520" indent="0" algn="ctr">
              <a:buNone/>
              <a:defRPr sz="1763"/>
            </a:lvl5pPr>
            <a:lvl6pPr marL="2519401" indent="0" algn="ctr">
              <a:buNone/>
              <a:defRPr sz="1763"/>
            </a:lvl6pPr>
            <a:lvl7pPr marL="3023281" indent="0" algn="ctr">
              <a:buNone/>
              <a:defRPr sz="1763"/>
            </a:lvl7pPr>
            <a:lvl8pPr marL="3527161" indent="0" algn="ctr">
              <a:buNone/>
              <a:defRPr sz="1763"/>
            </a:lvl8pPr>
            <a:lvl9pPr marL="4031041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C0288-B04E-4A99-9C07-0A684C9A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C30A49-FF40-40C0-B5BF-981C74536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76" y="1885463"/>
            <a:ext cx="8691801" cy="3145935"/>
          </a:xfrm>
        </p:spPr>
        <p:txBody>
          <a:bodyPr anchor="b"/>
          <a:lstStyle>
            <a:lvl1pPr>
              <a:defRPr sz="6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76" y="5061159"/>
            <a:ext cx="8691801" cy="1654373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88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76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64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52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94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328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716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104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043F5-5553-4BC4-9BA6-001F0D62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25" y="2013259"/>
            <a:ext cx="4282916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1709" y="2013259"/>
            <a:ext cx="4282916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0076E-89AD-48EB-A7C6-BDE26CC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402654"/>
            <a:ext cx="8691801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138" y="1853949"/>
            <a:ext cx="4263233" cy="908592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38" y="2762541"/>
            <a:ext cx="4263233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710" y="1853949"/>
            <a:ext cx="4284229" cy="908592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710" y="2762541"/>
            <a:ext cx="4284229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B4DDB-8528-4A71-B645-3FBB7CA6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23D441-EC17-4D60-AB30-C4B6C02F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934FF-61C4-4527-BDF8-21557063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56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504190"/>
            <a:ext cx="3250240" cy="176466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29" y="1088912"/>
            <a:ext cx="5101709" cy="5374525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2268855"/>
            <a:ext cx="3250240" cy="4203335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1245A-3A5B-4CBA-9CE6-504219EC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E960-DAA7-5F01-FA23-19F9C4D3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815A-77CA-301E-D6F8-8D5824D93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4048-AE24-8431-85C2-6D66F3B7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EC25-78F6-F5C8-E83D-C1E0099D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9B55-6FD0-039F-9776-47BEDCEA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09B24-6691-4296-976D-735FE4681E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504190"/>
            <a:ext cx="3250240" cy="176466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229" y="1088912"/>
            <a:ext cx="5101709" cy="5374525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880" indent="0">
              <a:buNone/>
              <a:defRPr sz="3086"/>
            </a:lvl2pPr>
            <a:lvl3pPr marL="1007760" indent="0">
              <a:buNone/>
              <a:defRPr sz="2645"/>
            </a:lvl3pPr>
            <a:lvl4pPr marL="1511640" indent="0">
              <a:buNone/>
              <a:defRPr sz="2204"/>
            </a:lvl4pPr>
            <a:lvl5pPr marL="2015520" indent="0">
              <a:buNone/>
              <a:defRPr sz="2204"/>
            </a:lvl5pPr>
            <a:lvl6pPr marL="2519401" indent="0">
              <a:buNone/>
              <a:defRPr sz="2204"/>
            </a:lvl6pPr>
            <a:lvl7pPr marL="3023281" indent="0">
              <a:buNone/>
              <a:defRPr sz="2204"/>
            </a:lvl7pPr>
            <a:lvl8pPr marL="3527161" indent="0">
              <a:buNone/>
              <a:defRPr sz="2204"/>
            </a:lvl8pPr>
            <a:lvl9pPr marL="4031041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2268855"/>
            <a:ext cx="3250240" cy="4203335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18189-67C0-41B2-A2A2-8F3303DE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00A10B-00C6-46A5-B99F-43EF5059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1676" y="402652"/>
            <a:ext cx="2172950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25" y="402652"/>
            <a:ext cx="6392882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F6C04-F3AA-41BF-939B-82943A8D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813D-D94E-001E-BB45-0C7C9122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7709-4723-7296-F2F6-A2149E48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CD597-5475-FA28-1CAB-41506DE5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4C83-9EA3-3165-6383-46C8C372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A4AF-7913-E991-A54C-83C6BC40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1C89E-81AF-478E-914A-6F45F01C2D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0E95-961D-6113-C654-20F568B3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0BD8-02D3-9E84-DA08-663FB83B6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1949450"/>
            <a:ext cx="4349750" cy="438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05925-1DDE-8727-FDAF-50C401B4D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288" y="1949450"/>
            <a:ext cx="4351337" cy="438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7A71B-D805-80A2-8F31-91014E81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137AF-D75B-8D7A-DB6B-2FAF9863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D997-C260-C0BB-D190-A78E648A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36974-E8C4-4AA1-9E4D-38762C333C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C516-CE10-38B9-DFC7-BCCDA14B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C1D8-DD59-CAFF-7E48-C7227178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9CF93-2B98-5BC1-44A5-B6AB6FD4A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257E9-E393-F3A8-F470-FF2E02D2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E2058-8DC6-2721-E1CB-7488E551F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C1BB3-8DBB-1AA8-3578-16D11BF0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BE6E0-9248-37B5-1007-3086F7C4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0E49E-A370-E574-F248-9A142AFA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975BF-FDC9-4CB1-A539-82E56E972F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BC5D-A0BD-3C1B-881C-8C0866C5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42BBE-4F9E-C92E-84AA-C5FADDF9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6A46-878C-450B-22F6-23DFCEE8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F99EA-50B8-50A2-89BE-674D1AFF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A3B0E-5B68-451B-9325-48BD06FEF1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FD289-37FE-BA9F-62F1-23B9B457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402A6-1DEC-C0E7-B51E-BA69A5B9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52726-CB03-0163-F8EF-5FBD9BC2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54432-3C77-44D6-93DA-093D5F5C5C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66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EF6B-85F9-28FE-2F6D-E52D76C4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488B-CD97-40F4-682D-FA692FD6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281A8-5732-8C1C-5856-D18CF2F5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C60B5-8F01-90BB-C374-B70687A2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0A34F-3030-118D-68F9-FE5AB06C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51C5C-B1C2-5C16-601F-E1DB6318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46DAD2-A6D3-4E82-A216-E3C9A7BFFD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AF21-75DE-84E4-C74C-AA58B9DB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54BA7-B8E4-8165-EBF1-4309E59F2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2C891-060A-4C33-E674-6815461FC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E3993-9157-1E88-28B2-2013C66A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01486-F93C-E45F-3FDF-C263EB7F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07C41-5B7A-3D85-A1AC-DB6FA52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F18128-41C6-4A6D-91DF-A6D2079F53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4B576-6790-0068-4C5E-68CC164103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640" y="684000"/>
            <a:ext cx="8457119" cy="102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175F-3C1F-70C2-89AB-931F9BC7C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640" y="1949400"/>
            <a:ext cx="8852760" cy="438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8F8F-A6CA-9D4C-6310-FB385D24B2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9640" y="632052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7E536-5548-AF33-13C9-DE061CF89EF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266280" y="634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4BE2-7D65-33B2-38C0-37B7A5394E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28839" y="634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158D5B0-EA5F-4F64-AA68-EA9E300F142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25" y="402654"/>
            <a:ext cx="8691801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5" y="2013259"/>
            <a:ext cx="8691801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825" y="7009643"/>
            <a:ext cx="226742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156" y="7009643"/>
            <a:ext cx="3401139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7199" y="7009643"/>
            <a:ext cx="226742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EFC9477-6CB4-467E-814E-67ECFC71D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7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760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40" indent="-251940" algn="l" defTabSz="1007760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82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58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46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34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2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0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298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4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2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0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28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16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4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ojLFQqbv0" TargetMode="External"/><Relationship Id="rId2" Type="http://schemas.openxmlformats.org/officeDocument/2006/relationships/hyperlink" Target="https://youtu.be/dnxF1-ILT-w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rldefense.com/v3/__https:/youtu.be/ZQn8r_Qdrzk__;!!P4SdNyxKAPE!UVsLDahKDBcRUmNUR60L_vD27Pq3pMUySw7v-Jjw_unlaPcdPpz9iwea2lafhmNvAlKVmfYdtU4IE2z240daHe23UQ$" TargetMode="External"/><Relationship Id="rId5" Type="http://schemas.openxmlformats.org/officeDocument/2006/relationships/hyperlink" Target="https://urldefense.com/v3/__https:/youtu.be/9gevqYkSJEY__;!!P4SdNyxKAPE!UVsLDahKDBcRUmNUR60L_vD27Pq3pMUySw7v-Jjw_unlaPcdPpz9iwea2lafhmNvAlKVmfYdtU4IE2z240fqWTkpnQ$" TargetMode="External"/><Relationship Id="rId4" Type="http://schemas.openxmlformats.org/officeDocument/2006/relationships/hyperlink" Target="https://urldefense.com/v3/__https:/youtu.be/WKcZOZhmBLw__;!!P4SdNyxKAPE!UVsLDahKDBcRUmNUR60L_vD27Pq3pMUySw7v-Jjw_unlaPcdPpz9iwea2lafhmNvAlKVmfYdtU4IE2z240dULzy4lw$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2909" y="555463"/>
            <a:ext cx="4381081" cy="646331"/>
          </a:xfrm>
        </p:spPr>
        <p:txBody>
          <a:bodyPr vert="horz" wrap="square">
            <a:spAutoFit/>
          </a:bodyPr>
          <a:lstStyle/>
          <a:p>
            <a:pPr lvl="0"/>
            <a:r>
              <a:rPr lang="en-US" sz="40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Announcement: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0DB1D-1614-0955-1E09-7AA764300B22}"/>
              </a:ext>
            </a:extLst>
          </p:cNvPr>
          <p:cNvSpPr txBox="1"/>
          <p:nvPr/>
        </p:nvSpPr>
        <p:spPr>
          <a:xfrm>
            <a:off x="365760" y="6987240"/>
            <a:ext cx="223488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NuSteam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7/16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FF304-3AAD-F8F9-40C5-CBB2158D7259}"/>
              </a:ext>
            </a:extLst>
          </p:cNvPr>
          <p:cNvSpPr txBox="1"/>
          <p:nvPr/>
        </p:nvSpPr>
        <p:spPr>
          <a:xfrm>
            <a:off x="854110" y="1808765"/>
            <a:ext cx="8681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Schedule for this afternoon: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1:00pm meet at physics department for shuttle for tour of STAR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2:00pm tour of SDCC  (shuttle will bring us to SDCC)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Closed toe shoes, and long pants are required to participate in the STAR tour of the WAH.</a:t>
            </a:r>
          </a:p>
        </p:txBody>
      </p:sp>
    </p:spTree>
    <p:extLst>
      <p:ext uri="{BB962C8B-B14F-4D97-AF65-F5344CB8AC3E}">
        <p14:creationId xmlns:p14="http://schemas.microsoft.com/office/powerpoint/2010/main" val="281441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36982-F08E-339D-1FC5-BAA40CE1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3979800" y="1354320"/>
            <a:ext cx="2490840" cy="9111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ECA13-5725-FBC5-3DA7-BD946BF39DD8}"/>
              </a:ext>
            </a:extLst>
          </p:cNvPr>
          <p:cNvSpPr txBox="1"/>
          <p:nvPr/>
        </p:nvSpPr>
        <p:spPr>
          <a:xfrm>
            <a:off x="669600" y="763560"/>
            <a:ext cx="8208000" cy="3900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Bunches: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ions / protons travel in bunches   (~10^11 particles per bunch)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bunches arrive at STAR every 109ns (9.3MHz)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trigger and detector electronics are driven by this RHIC clock.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bunches tend to be fairly long.   The width of the vertex distribution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can be from ~20cm to 1m depending on the running conditions.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There is a gap of unfilled bunches in each ring.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During polarized proton running the bunches have different polarization which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means we must track the luminosity bunch by bunch.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D1463A-293E-3C18-F2E5-F3D22D06C52B}"/>
              </a:ext>
            </a:extLst>
          </p:cNvPr>
          <p:cNvSpPr/>
          <p:nvPr/>
        </p:nvSpPr>
        <p:spPr>
          <a:xfrm>
            <a:off x="6675119" y="3017520"/>
            <a:ext cx="3200400" cy="438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78FED4A-3F70-C985-68E0-94B36C665DC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b="2129"/>
          <a:stretch>
            <a:fillRect/>
          </a:stretch>
        </p:blipFill>
        <p:spPr>
          <a:xfrm>
            <a:off x="274320" y="736920"/>
            <a:ext cx="6191280" cy="42922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AB00C-F714-2FF7-C247-2A01FB11C20A}"/>
              </a:ext>
            </a:extLst>
          </p:cNvPr>
          <p:cNvSpPr txBox="1"/>
          <p:nvPr/>
        </p:nvSpPr>
        <p:spPr>
          <a:xfrm>
            <a:off x="452160" y="280080"/>
            <a:ext cx="1930319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Time Scales: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CE4D2-DB3E-961F-EAF5-A7CEC293D143}"/>
              </a:ext>
            </a:extLst>
          </p:cNvPr>
          <p:cNvSpPr txBox="1"/>
          <p:nvPr/>
        </p:nvSpPr>
        <p:spPr>
          <a:xfrm>
            <a:off x="365760" y="5231520"/>
            <a:ext cx="5888160" cy="213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                       STAR Physics  	&lt;&lt; 1ps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Time for particles to exit STAR	~ 10ns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Time between bunch crossings	~ 109ns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Average Time between collisions	~ (1us – 200us)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                       TPC Drift Time	~ 40us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Time to read out event (TPC)	~ 300us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Time to flush event out of system	~ 1s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Time to flush event out of event buffer	~ 1day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AB498-EBE7-62DA-AF5C-0D7467C49AFA}"/>
              </a:ext>
            </a:extLst>
          </p:cNvPr>
          <p:cNvSpPr txBox="1"/>
          <p:nvPr/>
        </p:nvSpPr>
        <p:spPr>
          <a:xfrm>
            <a:off x="6968880" y="3474720"/>
            <a:ext cx="2743919" cy="3673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Original Conception Of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STAR Trigger: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L0 decides within ~1.7us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L1 can abort during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drift of the TPC (40us)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can abort during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Readout of the TPC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(originally up 10ms)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L3 can abort before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Building events (1Hz)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99C59-9C96-1D3A-6D39-3E4ABACF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520" y="486691"/>
            <a:ext cx="9821880" cy="55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03D9E-31B3-72B8-BCA9-4286CA7F16B3}"/>
              </a:ext>
            </a:extLst>
          </p:cNvPr>
          <p:cNvSpPr txBox="1"/>
          <p:nvPr/>
        </p:nvSpPr>
        <p:spPr>
          <a:xfrm>
            <a:off x="273960" y="94320"/>
            <a:ext cx="24537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Trigger Detectors: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0070A-CB5D-3433-42E2-17FCF0C4E265}"/>
              </a:ext>
            </a:extLst>
          </p:cNvPr>
          <p:cNvSpPr/>
          <p:nvPr/>
        </p:nvSpPr>
        <p:spPr>
          <a:xfrm>
            <a:off x="349740" y="723960"/>
            <a:ext cx="9415440" cy="5321520"/>
          </a:xfrm>
          <a:prstGeom prst="rect">
            <a:avLst/>
          </a:prstGeom>
          <a:solidFill>
            <a:srgbClr val="008000">
              <a:alpha val="5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E109D-6CA1-40AF-C95F-EBA8AF9EB1BC}"/>
              </a:ext>
            </a:extLst>
          </p:cNvPr>
          <p:cNvSpPr txBox="1"/>
          <p:nvPr/>
        </p:nvSpPr>
        <p:spPr>
          <a:xfrm>
            <a:off x="365760" y="6217919"/>
            <a:ext cx="8875080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detectors are capable of reading out every bunch crossing!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- Some read out all of their data each bunch crossing (ZDC, BBC, EPD, VPD…)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- Others read out a useful portion of their data each bunch crossing (EMC’s, TOF)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50BC9-A375-52CF-2EE9-C162910BB262}"/>
              </a:ext>
            </a:extLst>
          </p:cNvPr>
          <p:cNvSpPr txBox="1"/>
          <p:nvPr/>
        </p:nvSpPr>
        <p:spPr>
          <a:xfrm>
            <a:off x="462960" y="210960"/>
            <a:ext cx="698076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Brains of the L0 Trigger (Trigger Control Unit):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B5546-9007-D1C6-0097-78B668ED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2743199"/>
            <a:ext cx="9144000" cy="4754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8AF72E-FB7E-A11A-FFFF-C20BD217CE29}"/>
              </a:ext>
            </a:extLst>
          </p:cNvPr>
          <p:cNvSpPr/>
          <p:nvPr/>
        </p:nvSpPr>
        <p:spPr>
          <a:xfrm>
            <a:off x="4458240" y="731519"/>
            <a:ext cx="1371599" cy="18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484E3D9-87BD-2DBF-637C-86B5BF65E970}"/>
              </a:ext>
            </a:extLst>
          </p:cNvPr>
          <p:cNvSpPr/>
          <p:nvPr/>
        </p:nvSpPr>
        <p:spPr>
          <a:xfrm>
            <a:off x="3269520" y="1280159"/>
            <a:ext cx="1188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7AD18669-EEFC-3300-A963-54A6DD44CA00}"/>
              </a:ext>
            </a:extLst>
          </p:cNvPr>
          <p:cNvSpPr/>
          <p:nvPr/>
        </p:nvSpPr>
        <p:spPr>
          <a:xfrm>
            <a:off x="3269520" y="2000160"/>
            <a:ext cx="1188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085A1-63A6-B7EF-D72E-43E5691EF9A1}"/>
              </a:ext>
            </a:extLst>
          </p:cNvPr>
          <p:cNvSpPr txBox="1"/>
          <p:nvPr/>
        </p:nvSpPr>
        <p:spPr>
          <a:xfrm>
            <a:off x="1244159" y="1028159"/>
            <a:ext cx="2008080" cy="541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128 Input Bits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Detectors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23F11-9B2E-9412-576E-B661488BC538}"/>
              </a:ext>
            </a:extLst>
          </p:cNvPr>
          <p:cNvSpPr txBox="1"/>
          <p:nvPr/>
        </p:nvSpPr>
        <p:spPr>
          <a:xfrm>
            <a:off x="1548719" y="1740239"/>
            <a:ext cx="2009520" cy="541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 Busy Signals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From Detectors	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30CEEAF-4F54-1AD3-1D56-4464BD9BF23D}"/>
              </a:ext>
            </a:extLst>
          </p:cNvPr>
          <p:cNvSpPr/>
          <p:nvPr/>
        </p:nvSpPr>
        <p:spPr>
          <a:xfrm>
            <a:off x="5829840" y="1554479"/>
            <a:ext cx="1028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F5245-8238-4A08-1ED9-39AACF958F6B}"/>
              </a:ext>
            </a:extLst>
          </p:cNvPr>
          <p:cNvSpPr txBox="1"/>
          <p:nvPr/>
        </p:nvSpPr>
        <p:spPr>
          <a:xfrm>
            <a:off x="6949440" y="1122480"/>
            <a:ext cx="2651760" cy="111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 to the DAQ 			detectors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(+16 bits specifying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	which detectors)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55003-1E7F-8D30-30C5-ED9F6B54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20" y="2011680"/>
            <a:ext cx="9290880" cy="5312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04036-E20E-9543-B8BE-68EC65AAEA0C}"/>
              </a:ext>
            </a:extLst>
          </p:cNvPr>
          <p:cNvSpPr txBox="1"/>
          <p:nvPr/>
        </p:nvSpPr>
        <p:spPr>
          <a:xfrm>
            <a:off x="257760" y="208080"/>
            <a:ext cx="32608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Configuration File: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8B1E3-6F2E-E29F-E9A1-71630055ED4F}"/>
              </a:ext>
            </a:extLst>
          </p:cNvPr>
          <p:cNvSpPr txBox="1"/>
          <p:nvPr/>
        </p:nvSpPr>
        <p:spPr>
          <a:xfrm>
            <a:off x="277200" y="750960"/>
            <a:ext cx="9538200" cy="99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TCU supports up to 64 independent triggers running at the same time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concept of a trigger in STAR requires that ALL of the conditions L0 / L1 / L2 and HLT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be fully specified.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Rates are specified by a single prescale for every run, but that prescale can be specified by a program.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BF25F-3A4A-4F63-74F7-2FE5FFD9ED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8400" y="1219680"/>
            <a:ext cx="4389120" cy="6095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06076-6D4B-EEA2-3FEB-8B1F05C36BD9}"/>
              </a:ext>
            </a:extLst>
          </p:cNvPr>
          <p:cNvSpPr txBox="1"/>
          <p:nvPr/>
        </p:nvSpPr>
        <p:spPr>
          <a:xfrm>
            <a:off x="313200" y="296640"/>
            <a:ext cx="483192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Getting The 128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To the TCU  (The DSM / QT Tree):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C1A56-5887-7C54-6931-E8CE38086D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2600" y="1310760"/>
            <a:ext cx="4436280" cy="59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08260-EBAD-B96D-4C4F-2757CEA868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8400" y="1219680"/>
            <a:ext cx="4389120" cy="6095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6F2CE-0514-CE12-2E4E-468B9AEE7CA8}"/>
              </a:ext>
            </a:extLst>
          </p:cNvPr>
          <p:cNvSpPr txBox="1"/>
          <p:nvPr/>
        </p:nvSpPr>
        <p:spPr>
          <a:xfrm>
            <a:off x="313200" y="296640"/>
            <a:ext cx="483192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Getting The 128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To the TCU  (The DSM / QT Tree):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47582-EE44-CD18-E7ED-E99725A0C698}"/>
              </a:ext>
            </a:extLst>
          </p:cNvPr>
          <p:cNvSpPr txBox="1"/>
          <p:nvPr/>
        </p:nvSpPr>
        <p:spPr>
          <a:xfrm>
            <a:off x="457200" y="1557359"/>
            <a:ext cx="4902120" cy="5281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DSM are programmable FPGA based boards with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128 inputs bits and 32 bits outputs.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QT have a similar role, but can handle some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analog input data.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receive the data directly from the electronics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Of the various trigger detectors.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are arranged in 3 layers, and the boards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within a layer have no information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the other boards in the same layer.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can have different code running each time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 run is configured, so we have a protocol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To group the firmware with along with appropriate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Labels in the run control software.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 DSM crates are connected to a computer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called L2 using a custom network called STP.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L2 gathers the data from all of the DMS/QT boards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And ships it to DAQ.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21595-12D9-8A72-CADB-3AAFF0F302DB}"/>
              </a:ext>
            </a:extLst>
          </p:cNvPr>
          <p:cNvSpPr txBox="1"/>
          <p:nvPr/>
        </p:nvSpPr>
        <p:spPr>
          <a:xfrm>
            <a:off x="440640" y="590400"/>
            <a:ext cx="58014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After the TCU decides to trigger an event: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8B2B4E1-1099-62C4-4523-3CB26E024469}"/>
              </a:ext>
            </a:extLst>
          </p:cNvPr>
          <p:cNvSpPr/>
          <p:nvPr/>
        </p:nvSpPr>
        <p:spPr>
          <a:xfrm>
            <a:off x="548640" y="1645920"/>
            <a:ext cx="1920239" cy="18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D72AF39-88F7-05AA-1D4C-0A4C353AF571}"/>
              </a:ext>
            </a:extLst>
          </p:cNvPr>
          <p:cNvSpPr/>
          <p:nvPr/>
        </p:nvSpPr>
        <p:spPr>
          <a:xfrm>
            <a:off x="3946320" y="1645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FC4797C-262F-EF9B-D2EC-88E4096D3F72}"/>
              </a:ext>
            </a:extLst>
          </p:cNvPr>
          <p:cNvSpPr/>
          <p:nvPr/>
        </p:nvSpPr>
        <p:spPr>
          <a:xfrm>
            <a:off x="3982320" y="1753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52F8A8-98E6-E951-0BDA-8DD0023A280D}"/>
              </a:ext>
            </a:extLst>
          </p:cNvPr>
          <p:cNvSpPr/>
          <p:nvPr/>
        </p:nvSpPr>
        <p:spPr>
          <a:xfrm>
            <a:off x="4018320" y="1861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A922E0-7D40-2182-31BC-BE344C325E06}"/>
              </a:ext>
            </a:extLst>
          </p:cNvPr>
          <p:cNvSpPr/>
          <p:nvPr/>
        </p:nvSpPr>
        <p:spPr>
          <a:xfrm>
            <a:off x="4054320" y="1969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26390C-0352-C66B-B887-35BB3482904D}"/>
              </a:ext>
            </a:extLst>
          </p:cNvPr>
          <p:cNvSpPr/>
          <p:nvPr/>
        </p:nvSpPr>
        <p:spPr>
          <a:xfrm>
            <a:off x="4090320" y="2077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D39F35-C70C-A0EA-1012-A3F98E601C29}"/>
              </a:ext>
            </a:extLst>
          </p:cNvPr>
          <p:cNvSpPr/>
          <p:nvPr/>
        </p:nvSpPr>
        <p:spPr>
          <a:xfrm>
            <a:off x="4126320" y="2185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7AE5F92-842C-FD5E-4945-6CFB823D5759}"/>
              </a:ext>
            </a:extLst>
          </p:cNvPr>
          <p:cNvSpPr/>
          <p:nvPr/>
        </p:nvSpPr>
        <p:spPr>
          <a:xfrm>
            <a:off x="2468880" y="2103120"/>
            <a:ext cx="1477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27432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Info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66DC41-E321-C277-4541-0E629BDA16EB}"/>
              </a:ext>
            </a:extLst>
          </p:cNvPr>
          <p:cNvSpPr/>
          <p:nvPr/>
        </p:nvSpPr>
        <p:spPr>
          <a:xfrm>
            <a:off x="7223760" y="1645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A7DE86-4E2D-F341-D514-F243F58E7EAA}"/>
              </a:ext>
            </a:extLst>
          </p:cNvPr>
          <p:cNvSpPr/>
          <p:nvPr/>
        </p:nvSpPr>
        <p:spPr>
          <a:xfrm>
            <a:off x="7259760" y="1753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181466-2E0D-521B-7EE4-9CA18AE2FAF0}"/>
              </a:ext>
            </a:extLst>
          </p:cNvPr>
          <p:cNvSpPr/>
          <p:nvPr/>
        </p:nvSpPr>
        <p:spPr>
          <a:xfrm>
            <a:off x="7295759" y="1861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C40E6-E5A3-0238-40FB-6AEBBA1FD962}"/>
              </a:ext>
            </a:extLst>
          </p:cNvPr>
          <p:cNvSpPr/>
          <p:nvPr/>
        </p:nvSpPr>
        <p:spPr>
          <a:xfrm>
            <a:off x="7331760" y="1969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A488F1-5772-67E4-7A5A-4A6A9DC3E3E9}"/>
              </a:ext>
            </a:extLst>
          </p:cNvPr>
          <p:cNvSpPr/>
          <p:nvPr/>
        </p:nvSpPr>
        <p:spPr>
          <a:xfrm>
            <a:off x="7367759" y="2041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F621D99-F446-5C1E-A820-1FB018A1885E}"/>
              </a:ext>
            </a:extLst>
          </p:cNvPr>
          <p:cNvSpPr/>
          <p:nvPr/>
        </p:nvSpPr>
        <p:spPr>
          <a:xfrm>
            <a:off x="7403760" y="2149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CC279C93-339C-28CF-175A-97D196C7D565}"/>
              </a:ext>
            </a:extLst>
          </p:cNvPr>
          <p:cNvSpPr/>
          <p:nvPr/>
        </p:nvSpPr>
        <p:spPr>
          <a:xfrm>
            <a:off x="2468880" y="2975760"/>
            <a:ext cx="1477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13716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 Bits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Which TCD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7FFC537-0DDD-293E-2686-D7C222D975F5}"/>
              </a:ext>
            </a:extLst>
          </p:cNvPr>
          <p:cNvSpPr/>
          <p:nvPr/>
        </p:nvSpPr>
        <p:spPr>
          <a:xfrm>
            <a:off x="5772240" y="2468880"/>
            <a:ext cx="14515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155448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Info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DB320-FFA6-2F31-788D-40FC6D0D90FB}"/>
              </a:ext>
            </a:extLst>
          </p:cNvPr>
          <p:cNvSpPr txBox="1"/>
          <p:nvPr/>
        </p:nvSpPr>
        <p:spPr>
          <a:xfrm>
            <a:off x="1737359" y="4023360"/>
            <a:ext cx="7323840" cy="264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Trigger Info is: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12 Bits Token.  A unique identifier for the event until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	the all of it’s components can be assembled.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4 Bits Trigger command (laser / pulser / configuration evt/ physics)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4 Bits DAQ command (read raw)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*** The detectors have no information as to what trigger fired!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48FEE-4B31-B886-E398-F5D71EFB7EFB}"/>
              </a:ext>
            </a:extLst>
          </p:cNvPr>
          <p:cNvSpPr txBox="1"/>
          <p:nvPr/>
        </p:nvSpPr>
        <p:spPr>
          <a:xfrm>
            <a:off x="443520" y="498960"/>
            <a:ext cx="95122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Not So Random Detector Example (TPX – the outer part of the TPC):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7EDA7-C188-AE73-3A49-AB35BA91F2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775400">
            <a:off x="4947858" y="4406852"/>
            <a:ext cx="4945679" cy="28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9CB54-8616-33B9-C809-7AD6EC70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6128" b="5293"/>
          <a:stretch>
            <a:fillRect/>
          </a:stretch>
        </p:blipFill>
        <p:spPr>
          <a:xfrm rot="19800">
            <a:off x="5020717" y="1362637"/>
            <a:ext cx="4646520" cy="29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9717D-07AD-123F-455A-2325989739DD}"/>
              </a:ext>
            </a:extLst>
          </p:cNvPr>
          <p:cNvSpPr txBox="1"/>
          <p:nvPr/>
        </p:nvSpPr>
        <p:spPr>
          <a:xfrm>
            <a:off x="388080" y="1432800"/>
            <a:ext cx="3960360" cy="5721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- 96 RDO’s contain a fiber back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TPX DET computer.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- 18 FEE’s / RDO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Black Event ~50MB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 fee’s use  ALICE’s ALTRO chip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digitization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pedestal subtraction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tail cancellation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zero suppression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Electronics alone reduces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Size to about 2-12MB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36 TPX DET computers perform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2 dimensional cluster finding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Reduce data volume down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.25 – 2 MB/event.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D3008-B110-6B31-924E-8C162E9F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7500" b="3750"/>
          <a:stretch>
            <a:fillRect/>
          </a:stretch>
        </p:blipFill>
        <p:spPr>
          <a:xfrm>
            <a:off x="5334480" y="640080"/>
            <a:ext cx="44496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6AFCB-FA6E-5668-77E1-AC17EDC531D2}"/>
              </a:ext>
            </a:extLst>
          </p:cNvPr>
          <p:cNvSpPr txBox="1"/>
          <p:nvPr/>
        </p:nvSpPr>
        <p:spPr>
          <a:xfrm>
            <a:off x="318240" y="1022400"/>
            <a:ext cx="4794087" cy="6255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</a:t>
            </a: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computers that receive the data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The detector fibers are called DETS.  There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Are roughly 75 DET computers.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event builders consists of 14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computers.  Each containing 10-24 TB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of buffer disk.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event building network is a hybrid of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Gb and 10Gb ethernet.   The Event Builders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and HLT computers are on 10Gb ports.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The DETS use Gb ethernet, though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Switches have 10Gb uploads to the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Builders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HLT trigger is 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 separate 10Gb network along with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Event Builders.   The EVBs send fully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Assembled events to HLT, and receive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An appropriate trigger decision.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aggregate bandwidth of the system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Is about 2000MB / second.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Completed events are shipped to a tape robot system called HPSS.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3D37B-05D6-804F-20C7-43038B8D10D6}"/>
              </a:ext>
            </a:extLst>
          </p:cNvPr>
          <p:cNvSpPr txBox="1"/>
          <p:nvPr/>
        </p:nvSpPr>
        <p:spPr>
          <a:xfrm>
            <a:off x="296640" y="404640"/>
            <a:ext cx="402264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Event Building Network: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2909" y="372016"/>
            <a:ext cx="4381081" cy="1013226"/>
          </a:xfrm>
        </p:spPr>
        <p:txBody>
          <a:bodyPr vert="horz" wrap="square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DAQ / Trigger             </a:t>
            </a:r>
            <a:br>
              <a:rPr lang="en-US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</a:br>
            <a:r>
              <a:rPr lang="en-US" sz="18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Jeff Landgraf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0DB1D-1614-0955-1E09-7AA764300B22}"/>
              </a:ext>
            </a:extLst>
          </p:cNvPr>
          <p:cNvSpPr txBox="1"/>
          <p:nvPr/>
        </p:nvSpPr>
        <p:spPr>
          <a:xfrm>
            <a:off x="365760" y="6987240"/>
            <a:ext cx="223488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NuSteam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7/16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FF304-3AAD-F8F9-40C5-CBB2158D7259}"/>
              </a:ext>
            </a:extLst>
          </p:cNvPr>
          <p:cNvSpPr txBox="1"/>
          <p:nvPr/>
        </p:nvSpPr>
        <p:spPr>
          <a:xfrm>
            <a:off x="944545" y="1983603"/>
            <a:ext cx="8681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Overview of the collider and experiment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Overview of my experience of the operations of a Collider experiment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Trigger (how do we select what to readout)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DAQ how do we read out the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How do we monitor and track the data we readout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next generation (Electron Ion Collider / </a:t>
            </a:r>
            <a:r>
              <a:rPr lang="en-US" sz="2800" dirty="0" err="1"/>
              <a:t>ePIC</a:t>
            </a:r>
            <a:r>
              <a:rPr lang="en-US" sz="2800" dirty="0"/>
              <a:t> streaming DAQ)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D1654-C4F6-03FE-1710-C8945586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5080" y="2011680"/>
            <a:ext cx="6987240" cy="5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542AA-41C2-31A5-C6F1-A0EEBCA326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66160" y="1100159"/>
            <a:ext cx="6459840" cy="374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F6AD1-0CA6-798B-F5F7-CEC10ED62D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38840" y="3657600"/>
            <a:ext cx="5745240" cy="3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678B6-7371-7EE8-D758-F40F5B7954D0}"/>
              </a:ext>
            </a:extLst>
          </p:cNvPr>
          <p:cNvSpPr txBox="1"/>
          <p:nvPr/>
        </p:nvSpPr>
        <p:spPr>
          <a:xfrm>
            <a:off x="274320" y="365760"/>
            <a:ext cx="407916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Monitoring / QA / Databases: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7B8C3-5BD6-7C4E-7913-AAB55DF3AB98}"/>
              </a:ext>
            </a:extLst>
          </p:cNvPr>
          <p:cNvSpPr/>
          <p:nvPr/>
        </p:nvSpPr>
        <p:spPr>
          <a:xfrm>
            <a:off x="7358400" y="2003034"/>
            <a:ext cx="155447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308C38-A1ED-8F32-1305-005947EF3767}"/>
              </a:ext>
            </a:extLst>
          </p:cNvPr>
          <p:cNvSpPr/>
          <p:nvPr/>
        </p:nvSpPr>
        <p:spPr>
          <a:xfrm>
            <a:off x="7026480" y="3055320"/>
            <a:ext cx="1554479" cy="1459439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EVBs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F6F1F-45C5-E9F2-7301-711AEAFCF58F}"/>
              </a:ext>
            </a:extLst>
          </p:cNvPr>
          <p:cNvSpPr/>
          <p:nvPr/>
        </p:nvSpPr>
        <p:spPr>
          <a:xfrm>
            <a:off x="7026480" y="6008040"/>
            <a:ext cx="155447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RCF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ACEA0-656B-7FFA-218E-D2B01E3F0C06}"/>
              </a:ext>
            </a:extLst>
          </p:cNvPr>
          <p:cNvSpPr/>
          <p:nvPr/>
        </p:nvSpPr>
        <p:spPr>
          <a:xfrm>
            <a:off x="8583480" y="4664520"/>
            <a:ext cx="1288800" cy="45720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DBF17-BDA9-6951-1E82-29CC2EFE619F}"/>
              </a:ext>
            </a:extLst>
          </p:cNvPr>
          <p:cNvSpPr/>
          <p:nvPr/>
        </p:nvSpPr>
        <p:spPr>
          <a:xfrm>
            <a:off x="7209720" y="3783240"/>
            <a:ext cx="1096920" cy="54864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Arial" pitchFamily="18"/>
                <a:ea typeface="Arial Unicode MS" pitchFamily="2"/>
                <a:cs typeface="Arial Unicode MS" pitchFamily="2"/>
              </a:rPr>
              <a:t>L2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B56335A-B9A8-3837-7A52-5953E25BD752}"/>
              </a:ext>
            </a:extLst>
          </p:cNvPr>
          <p:cNvSpPr/>
          <p:nvPr/>
        </p:nvSpPr>
        <p:spPr>
          <a:xfrm flipH="1">
            <a:off x="8134200" y="1338120"/>
            <a:ext cx="1440" cy="6649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BDCCCB4-441B-4A24-4E1F-D0F2B818288B}"/>
              </a:ext>
            </a:extLst>
          </p:cNvPr>
          <p:cNvSpPr/>
          <p:nvPr/>
        </p:nvSpPr>
        <p:spPr>
          <a:xfrm flipH="1">
            <a:off x="7758360" y="2714040"/>
            <a:ext cx="305280" cy="3412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5B978CE-71E9-C6A6-D242-B87E0870F13E}"/>
              </a:ext>
            </a:extLst>
          </p:cNvPr>
          <p:cNvSpPr/>
          <p:nvPr/>
        </p:nvSpPr>
        <p:spPr>
          <a:xfrm>
            <a:off x="7992000" y="4514759"/>
            <a:ext cx="591120" cy="4240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9BC8A7D-A00E-C8F7-D648-6576C22EC734}"/>
              </a:ext>
            </a:extLst>
          </p:cNvPr>
          <p:cNvSpPr/>
          <p:nvPr/>
        </p:nvSpPr>
        <p:spPr>
          <a:xfrm flipH="1" flipV="1">
            <a:off x="7717320" y="4514759"/>
            <a:ext cx="783720" cy="10645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E3B62D6-C395-74E0-1B13-4ABAB7DBD74A}"/>
              </a:ext>
            </a:extLst>
          </p:cNvPr>
          <p:cNvSpPr/>
          <p:nvPr/>
        </p:nvSpPr>
        <p:spPr>
          <a:xfrm>
            <a:off x="7270920" y="4514759"/>
            <a:ext cx="30240" cy="1493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1E3F7C-F296-42F5-B03C-EE1CB1ACC166}"/>
              </a:ext>
            </a:extLst>
          </p:cNvPr>
          <p:cNvSpPr/>
          <p:nvPr/>
        </p:nvSpPr>
        <p:spPr>
          <a:xfrm>
            <a:off x="182520" y="496475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QA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74F30-0C4C-0C0D-14BF-4EEB488053A2}"/>
              </a:ext>
            </a:extLst>
          </p:cNvPr>
          <p:cNvSpPr/>
          <p:nvPr/>
        </p:nvSpPr>
        <p:spPr>
          <a:xfrm>
            <a:off x="3303461" y="2253240"/>
            <a:ext cx="155411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CPU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42056-F9C7-3C47-7B0B-A3BDEACD6E05}"/>
              </a:ext>
            </a:extLst>
          </p:cNvPr>
          <p:cNvSpPr/>
          <p:nvPr/>
        </p:nvSpPr>
        <p:spPr>
          <a:xfrm>
            <a:off x="1483101" y="1347480"/>
            <a:ext cx="1336781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DSM CPU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184C4-69F1-D15E-1A65-6BC77AAE7E6D}"/>
              </a:ext>
            </a:extLst>
          </p:cNvPr>
          <p:cNvSpPr/>
          <p:nvPr/>
        </p:nvSpPr>
        <p:spPr>
          <a:xfrm>
            <a:off x="1462318" y="603213"/>
            <a:ext cx="1336781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DSM/QT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2A1E0-6584-969E-8167-70FFBE3C0F2B}"/>
              </a:ext>
            </a:extLst>
          </p:cNvPr>
          <p:cNvSpPr/>
          <p:nvPr/>
        </p:nvSpPr>
        <p:spPr>
          <a:xfrm>
            <a:off x="7426080" y="60624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FEE/RDO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A444FE-E5C8-D4CE-D226-31CC4D7AE1BF}"/>
              </a:ext>
            </a:extLst>
          </p:cNvPr>
          <p:cNvSpPr/>
          <p:nvPr/>
        </p:nvSpPr>
        <p:spPr>
          <a:xfrm>
            <a:off x="8501040" y="5396400"/>
            <a:ext cx="1371240" cy="45720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L4 EVB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2AE17-2C7B-4002-3EAD-3FE1E55479A4}"/>
              </a:ext>
            </a:extLst>
          </p:cNvPr>
          <p:cNvSpPr/>
          <p:nvPr/>
        </p:nvSpPr>
        <p:spPr>
          <a:xfrm>
            <a:off x="182520" y="328247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Monitoring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B04935-2BE5-F01A-6BEF-480C6384EB92}"/>
              </a:ext>
            </a:extLst>
          </p:cNvPr>
          <p:cNvSpPr/>
          <p:nvPr/>
        </p:nvSpPr>
        <p:spPr>
          <a:xfrm>
            <a:off x="4539240" y="4995360"/>
            <a:ext cx="1457280" cy="695159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L4 Event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Pool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AB795-F01D-F5E0-EBF6-CAF1E9E0CF00}"/>
              </a:ext>
            </a:extLst>
          </p:cNvPr>
          <p:cNvSpPr/>
          <p:nvPr/>
        </p:nvSpPr>
        <p:spPr>
          <a:xfrm>
            <a:off x="5460581" y="58752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FD25DC-2DD1-9136-0A25-A5807BD76F60}"/>
              </a:ext>
            </a:extLst>
          </p:cNvPr>
          <p:cNvSpPr/>
          <p:nvPr/>
        </p:nvSpPr>
        <p:spPr>
          <a:xfrm>
            <a:off x="2418840" y="370872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Run Control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Handler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419AD7-493F-7323-E3CF-14E9A529D820}"/>
              </a:ext>
            </a:extLst>
          </p:cNvPr>
          <p:cNvSpPr/>
          <p:nvPr/>
        </p:nvSpPr>
        <p:spPr>
          <a:xfrm>
            <a:off x="182520" y="244908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Run Control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User Interface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1A79DD-76EF-EA5D-B266-48D8E393A608}"/>
              </a:ext>
            </a:extLst>
          </p:cNvPr>
          <p:cNvSpPr/>
          <p:nvPr/>
        </p:nvSpPr>
        <p:spPr>
          <a:xfrm>
            <a:off x="2418840" y="444060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Monitoring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B5BA2-3113-9E2A-CB8E-9DAC1A7E7686}"/>
              </a:ext>
            </a:extLst>
          </p:cNvPr>
          <p:cNvSpPr/>
          <p:nvPr/>
        </p:nvSpPr>
        <p:spPr>
          <a:xfrm>
            <a:off x="2418840" y="517536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Logging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0FE487-56EB-F42D-7260-E9DCD1F8CAD0}"/>
              </a:ext>
            </a:extLst>
          </p:cNvPr>
          <p:cNvSpPr/>
          <p:nvPr/>
        </p:nvSpPr>
        <p:spPr>
          <a:xfrm>
            <a:off x="2418840" y="632628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Database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Server(s)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B733CB-264B-C812-D96A-F5BF2B8A1809}"/>
              </a:ext>
            </a:extLst>
          </p:cNvPr>
          <p:cNvSpPr/>
          <p:nvPr/>
        </p:nvSpPr>
        <p:spPr>
          <a:xfrm>
            <a:off x="4539600" y="4178519"/>
            <a:ext cx="1457280" cy="69480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Event Pool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1181-8A33-C7D3-5FFA-48D29F1C9AAD}"/>
              </a:ext>
            </a:extLst>
          </p:cNvPr>
          <p:cNvSpPr/>
          <p:nvPr/>
        </p:nvSpPr>
        <p:spPr>
          <a:xfrm>
            <a:off x="3268541" y="60624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158B2B-D443-A8FC-0724-4D89407D7E58}"/>
              </a:ext>
            </a:extLst>
          </p:cNvPr>
          <p:cNvSpPr/>
          <p:nvPr/>
        </p:nvSpPr>
        <p:spPr>
          <a:xfrm>
            <a:off x="173160" y="411804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Jevp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Plots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EC995C-3398-4610-5045-28FC29CF074E}"/>
              </a:ext>
            </a:extLst>
          </p:cNvPr>
          <p:cNvSpPr/>
          <p:nvPr/>
        </p:nvSpPr>
        <p:spPr>
          <a:xfrm>
            <a:off x="5460581" y="1319400"/>
            <a:ext cx="1645560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 CPU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45D9B-1881-181B-27BF-1EA3A09684AB}"/>
              </a:ext>
            </a:extLst>
          </p:cNvPr>
          <p:cNvSpPr/>
          <p:nvPr/>
        </p:nvSpPr>
        <p:spPr>
          <a:xfrm>
            <a:off x="4539240" y="5799240"/>
            <a:ext cx="1457280" cy="69480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L2 QA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3ACDCA-F6D8-F66E-A842-77A8912184A5}"/>
              </a:ext>
            </a:extLst>
          </p:cNvPr>
          <p:cNvSpPr/>
          <p:nvPr/>
        </p:nvSpPr>
        <p:spPr>
          <a:xfrm>
            <a:off x="3289323" y="1326600"/>
            <a:ext cx="1645560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L0 CPU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022088-E9FE-A5F6-A3ED-0150409ED21B}"/>
              </a:ext>
            </a:extLst>
          </p:cNvPr>
          <p:cNvSpPr/>
          <p:nvPr/>
        </p:nvSpPr>
        <p:spPr>
          <a:xfrm>
            <a:off x="182520" y="581256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Run Log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7D87A3E7-4926-E9CD-81C3-AD71E52147A8}"/>
              </a:ext>
            </a:extLst>
          </p:cNvPr>
          <p:cNvSpPr/>
          <p:nvPr/>
        </p:nvSpPr>
        <p:spPr>
          <a:xfrm flipV="1">
            <a:off x="2829243" y="914400"/>
            <a:ext cx="460440" cy="971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Straight Connector 33">
            <a:extLst>
              <a:ext uri="{FF2B5EF4-FFF2-40B4-BE49-F238E27FC236}">
                <a16:creationId xmlns:a16="http://schemas.microsoft.com/office/drawing/2014/main" id="{C693AB95-9DBF-9C6D-C695-323EF34447A3}"/>
              </a:ext>
            </a:extLst>
          </p:cNvPr>
          <p:cNvSpPr/>
          <p:nvPr/>
        </p:nvSpPr>
        <p:spPr>
          <a:xfrm>
            <a:off x="4934883" y="933840"/>
            <a:ext cx="5468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5AFDEA99-8A91-786D-5AF9-93591228CD64}"/>
              </a:ext>
            </a:extLst>
          </p:cNvPr>
          <p:cNvSpPr/>
          <p:nvPr/>
        </p:nvSpPr>
        <p:spPr>
          <a:xfrm flipV="1">
            <a:off x="7101360" y="914399"/>
            <a:ext cx="324720" cy="1943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Straight Connector 35">
            <a:extLst>
              <a:ext uri="{FF2B5EF4-FFF2-40B4-BE49-F238E27FC236}">
                <a16:creationId xmlns:a16="http://schemas.microsoft.com/office/drawing/2014/main" id="{52AA98B1-DAAE-E17D-3D26-F4A535870AD9}"/>
              </a:ext>
            </a:extLst>
          </p:cNvPr>
          <p:cNvSpPr/>
          <p:nvPr/>
        </p:nvSpPr>
        <p:spPr>
          <a:xfrm flipH="1">
            <a:off x="2829243" y="1737719"/>
            <a:ext cx="460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96CE1F80-B455-5699-845F-102966D2EE01}"/>
              </a:ext>
            </a:extLst>
          </p:cNvPr>
          <p:cNvSpPr/>
          <p:nvPr/>
        </p:nvSpPr>
        <p:spPr>
          <a:xfrm>
            <a:off x="2171703" y="2082239"/>
            <a:ext cx="1117618" cy="57023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E0FD0BBF-32BD-C881-73F3-6244921A3207}"/>
              </a:ext>
            </a:extLst>
          </p:cNvPr>
          <p:cNvSpPr/>
          <p:nvPr/>
        </p:nvSpPr>
        <p:spPr>
          <a:xfrm>
            <a:off x="4159083" y="2996998"/>
            <a:ext cx="2867398" cy="66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EEE17293-44B6-1AC7-8E73-66B235047285}"/>
              </a:ext>
            </a:extLst>
          </p:cNvPr>
          <p:cNvSpPr/>
          <p:nvPr/>
        </p:nvSpPr>
        <p:spPr>
          <a:xfrm flipV="1">
            <a:off x="4159082" y="2058119"/>
            <a:ext cx="0" cy="1951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Straight Connector 39">
            <a:extLst>
              <a:ext uri="{FF2B5EF4-FFF2-40B4-BE49-F238E27FC236}">
                <a16:creationId xmlns:a16="http://schemas.microsoft.com/office/drawing/2014/main" id="{128D1735-C8BF-E5DA-6658-4A4A3CAB9B51}"/>
              </a:ext>
            </a:extLst>
          </p:cNvPr>
          <p:cNvSpPr/>
          <p:nvPr/>
        </p:nvSpPr>
        <p:spPr>
          <a:xfrm flipH="1" flipV="1">
            <a:off x="4930100" y="2070357"/>
            <a:ext cx="2096740" cy="13136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Straight Connector 40">
            <a:extLst>
              <a:ext uri="{FF2B5EF4-FFF2-40B4-BE49-F238E27FC236}">
                <a16:creationId xmlns:a16="http://schemas.microsoft.com/office/drawing/2014/main" id="{CF4054E8-8441-FB43-E490-96E43C7015A3}"/>
              </a:ext>
            </a:extLst>
          </p:cNvPr>
          <p:cNvSpPr/>
          <p:nvPr/>
        </p:nvSpPr>
        <p:spPr>
          <a:xfrm>
            <a:off x="9140760" y="5122079"/>
            <a:ext cx="0" cy="2743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Straight Connector 41">
            <a:extLst>
              <a:ext uri="{FF2B5EF4-FFF2-40B4-BE49-F238E27FC236}">
                <a16:creationId xmlns:a16="http://schemas.microsoft.com/office/drawing/2014/main" id="{F428B9A6-5689-955C-B9D9-1F053DAE6B06}"/>
              </a:ext>
            </a:extLst>
          </p:cNvPr>
          <p:cNvSpPr/>
          <p:nvPr/>
        </p:nvSpPr>
        <p:spPr>
          <a:xfrm flipH="1">
            <a:off x="5996880" y="4115880"/>
            <a:ext cx="102960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Straight Connector 42">
            <a:extLst>
              <a:ext uri="{FF2B5EF4-FFF2-40B4-BE49-F238E27FC236}">
                <a16:creationId xmlns:a16="http://schemas.microsoft.com/office/drawing/2014/main" id="{29195786-BB98-0B73-BE7D-C315516A8D8A}"/>
              </a:ext>
            </a:extLst>
          </p:cNvPr>
          <p:cNvSpPr/>
          <p:nvPr/>
        </p:nvSpPr>
        <p:spPr>
          <a:xfrm flipH="1">
            <a:off x="5996520" y="4298760"/>
            <a:ext cx="1213200" cy="182915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509A6A-1154-7D9C-7323-BDAB49BF5FD9}"/>
              </a:ext>
            </a:extLst>
          </p:cNvPr>
          <p:cNvSpPr txBox="1"/>
          <p:nvPr/>
        </p:nvSpPr>
        <p:spPr>
          <a:xfrm>
            <a:off x="117573" y="73244"/>
            <a:ext cx="604868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Arial" pitchFamily="18"/>
                <a:ea typeface="Arial Unicode MS" pitchFamily="2"/>
                <a:cs typeface="Arial Unicode MS" pitchFamily="2"/>
              </a:rPr>
              <a:t>Full (Color Coded) Trigger/DAQ Data Flow: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594C80-9982-AD13-D614-5E8482BF6F48}"/>
              </a:ext>
            </a:extLst>
          </p:cNvPr>
          <p:cNvSpPr/>
          <p:nvPr/>
        </p:nvSpPr>
        <p:spPr>
          <a:xfrm>
            <a:off x="182160" y="664055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L3 Event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Display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B38F1E-4D86-02A1-1167-6B7B5A5B76E0}"/>
              </a:ext>
            </a:extLst>
          </p:cNvPr>
          <p:cNvSpPr/>
          <p:nvPr/>
        </p:nvSpPr>
        <p:spPr>
          <a:xfrm>
            <a:off x="173160" y="625991"/>
            <a:ext cx="1058294" cy="7318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A458FD98-3D8D-F71C-9781-ACF0C03324E7}"/>
              </a:ext>
            </a:extLst>
          </p:cNvPr>
          <p:cNvSpPr/>
          <p:nvPr/>
        </p:nvSpPr>
        <p:spPr>
          <a:xfrm flipV="1">
            <a:off x="2829243" y="914399"/>
            <a:ext cx="460440" cy="971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Straight Connector 47">
            <a:extLst>
              <a:ext uri="{FF2B5EF4-FFF2-40B4-BE49-F238E27FC236}">
                <a16:creationId xmlns:a16="http://schemas.microsoft.com/office/drawing/2014/main" id="{807FF6D7-658D-F5A6-652B-0927617FAC6D}"/>
              </a:ext>
            </a:extLst>
          </p:cNvPr>
          <p:cNvSpPr/>
          <p:nvPr/>
        </p:nvSpPr>
        <p:spPr>
          <a:xfrm>
            <a:off x="1231454" y="946800"/>
            <a:ext cx="25164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3A7CC4-D0EC-C8C5-9A37-305465E7A38C}"/>
              </a:ext>
            </a:extLst>
          </p:cNvPr>
          <p:cNvSpPr txBox="1"/>
          <p:nvPr/>
        </p:nvSpPr>
        <p:spPr>
          <a:xfrm>
            <a:off x="345438" y="187159"/>
            <a:ext cx="716792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76" dirty="0"/>
              <a:t>The Future of DAQ at the EIC Detector (2030)</a:t>
            </a:r>
          </a:p>
        </p:txBody>
      </p:sp>
      <p:pic>
        <p:nvPicPr>
          <p:cNvPr id="2" name="Picture 1" descr="A diagram of a machine&#10;&#10;Description automatically generated">
            <a:extLst>
              <a:ext uri="{FF2B5EF4-FFF2-40B4-BE49-F238E27FC236}">
                <a16:creationId xmlns:a16="http://schemas.microsoft.com/office/drawing/2014/main" id="{A8D05E3F-21EF-DB99-C260-BF3F0D622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345439" y="851397"/>
            <a:ext cx="6545766" cy="4735488"/>
          </a:xfrm>
          <a:prstGeom prst="rect">
            <a:avLst/>
          </a:prstGeom>
        </p:spPr>
      </p:pic>
      <p:pic>
        <p:nvPicPr>
          <p:cNvPr id="3" name="IR.IP6.pdf" descr="IR.IP6.pdf">
            <a:extLst>
              <a:ext uri="{FF2B5EF4-FFF2-40B4-BE49-F238E27FC236}">
                <a16:creationId xmlns:a16="http://schemas.microsoft.com/office/drawing/2014/main" id="{4BBED917-D54F-2AB9-D5E6-556BA81E3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04" y="4847597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53E76-B14A-8070-8299-F3C489DD52B8}"/>
              </a:ext>
            </a:extLst>
          </p:cNvPr>
          <p:cNvSpPr txBox="1"/>
          <p:nvPr/>
        </p:nvSpPr>
        <p:spPr>
          <a:xfrm>
            <a:off x="435533" y="5700844"/>
            <a:ext cx="4105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~30 Detectors</a:t>
            </a:r>
          </a:p>
          <a:p>
            <a:endParaRPr lang="en-US" sz="1400" dirty="0"/>
          </a:p>
          <a:p>
            <a:r>
              <a:rPr lang="en-US" sz="1400" dirty="0"/>
              <a:t>Spread over +/- 40 meters </a:t>
            </a:r>
          </a:p>
          <a:p>
            <a:r>
              <a:rPr lang="en-US" sz="1400" dirty="0"/>
              <a:t>       (13 bunch crossings @ C)</a:t>
            </a:r>
          </a:p>
          <a:p>
            <a:endParaRPr lang="en-US" sz="1400" dirty="0"/>
          </a:p>
          <a:p>
            <a:r>
              <a:rPr lang="en-US" sz="1400" dirty="0"/>
              <a:t>Many technologies, but effort has been made to make use of possible synergy…</a:t>
            </a:r>
          </a:p>
        </p:txBody>
      </p:sp>
    </p:spTree>
    <p:extLst>
      <p:ext uri="{BB962C8B-B14F-4D97-AF65-F5344CB8AC3E}">
        <p14:creationId xmlns:p14="http://schemas.microsoft.com/office/powerpoint/2010/main" val="348594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1C3D83-5022-C146-6162-B5146D318E47}"/>
              </a:ext>
            </a:extLst>
          </p:cNvPr>
          <p:cNvSpPr/>
          <p:nvPr/>
        </p:nvSpPr>
        <p:spPr>
          <a:xfrm>
            <a:off x="3243133" y="1721476"/>
            <a:ext cx="2473061" cy="463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337BE9-6567-66AA-B2B1-AE1ACCED6A07}"/>
              </a:ext>
            </a:extLst>
          </p:cNvPr>
          <p:cNvSpPr/>
          <p:nvPr/>
        </p:nvSpPr>
        <p:spPr>
          <a:xfrm>
            <a:off x="582908" y="1721476"/>
            <a:ext cx="2473061" cy="463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3A31D-D12C-7B9B-6BA2-9E15D9D8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07" y="348318"/>
            <a:ext cx="8691801" cy="1460881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Streaming Readout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DFCB1-B6E6-D68A-17F3-0BDD5429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0FC29-8CFB-5C2B-594B-3FB360CE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4" y="2407518"/>
            <a:ext cx="2267743" cy="3874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E958C-D878-DB47-CD85-33C10900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6" y="2407518"/>
            <a:ext cx="2341234" cy="3874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0C810-7CDE-A40C-610F-03B3D43E537A}"/>
              </a:ext>
            </a:extLst>
          </p:cNvPr>
          <p:cNvSpPr txBox="1"/>
          <p:nvPr/>
        </p:nvSpPr>
        <p:spPr>
          <a:xfrm>
            <a:off x="999025" y="1865662"/>
            <a:ext cx="1677254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4" dirty="0"/>
              <a:t>Triggered DAQ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EFA118-CF04-6D12-6C86-DA41D9BD9D83}"/>
              </a:ext>
            </a:extLst>
          </p:cNvPr>
          <p:cNvSpPr/>
          <p:nvPr/>
        </p:nvSpPr>
        <p:spPr>
          <a:xfrm>
            <a:off x="712921" y="4564193"/>
            <a:ext cx="851535" cy="928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D2F7D-43FA-1D7C-8BBA-348C6F36D3E3}"/>
              </a:ext>
            </a:extLst>
          </p:cNvPr>
          <p:cNvSpPr txBox="1"/>
          <p:nvPr/>
        </p:nvSpPr>
        <p:spPr>
          <a:xfrm>
            <a:off x="3587065" y="1742874"/>
            <a:ext cx="1778373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4" dirty="0"/>
              <a:t>Streaming Readout (SRO)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B9D6E5-928A-DD1B-F346-D4D0186C919C}"/>
              </a:ext>
            </a:extLst>
          </p:cNvPr>
          <p:cNvSpPr txBox="1"/>
          <p:nvPr/>
        </p:nvSpPr>
        <p:spPr>
          <a:xfrm>
            <a:off x="6382386" y="1648322"/>
            <a:ext cx="3507348" cy="546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dirty="0"/>
              <a:t>Features of </a:t>
            </a:r>
            <a:r>
              <a:rPr lang="en-US" sz="1984" dirty="0" err="1"/>
              <a:t>ePIC</a:t>
            </a:r>
            <a:r>
              <a:rPr lang="en-US" sz="1984" dirty="0"/>
              <a:t> SRO</a:t>
            </a:r>
          </a:p>
          <a:p>
            <a:endParaRPr lang="en-US" sz="1984" dirty="0"/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No global trigger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No custom trigger electronics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Zero-suppress early (ASICs)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Hits identified by time stamp rather than by event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Flexibility in event selection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Can be performed with all channels available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Can be performed in CPU, FPGA, or GPU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Cons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SRO has greater sensitivity to noise and background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endParaRPr lang="en-US" sz="1984" dirty="0"/>
          </a:p>
          <a:p>
            <a:pPr marL="314925" indent="-314925">
              <a:buFont typeface="Arial" panose="020B0604020202020204" pitchFamily="34" charset="0"/>
              <a:buChar char="•"/>
            </a:pPr>
            <a:endParaRPr lang="en-US" sz="1984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6D015-DC46-B0C7-AF9D-726181CE2C7E}"/>
              </a:ext>
            </a:extLst>
          </p:cNvPr>
          <p:cNvSpPr txBox="1"/>
          <p:nvPr/>
        </p:nvSpPr>
        <p:spPr>
          <a:xfrm>
            <a:off x="692825" y="6029343"/>
            <a:ext cx="1301959" cy="228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2" dirty="0"/>
              <a:t>(Marco </a:t>
            </a:r>
            <a:r>
              <a:rPr lang="en-US" sz="882" dirty="0" err="1"/>
              <a:t>Battaglieri</a:t>
            </a:r>
            <a:r>
              <a:rPr lang="en-US" sz="882" dirty="0"/>
              <a:t> INFN)</a:t>
            </a:r>
          </a:p>
        </p:txBody>
      </p:sp>
    </p:spTree>
    <p:extLst>
      <p:ext uri="{BB962C8B-B14F-4D97-AF65-F5344CB8AC3E}">
        <p14:creationId xmlns:p14="http://schemas.microsoft.com/office/powerpoint/2010/main" val="397384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52132-F9F1-DDA9-5960-8B0EDB97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2680" y="2009880"/>
            <a:ext cx="7315560" cy="5213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14847-6741-DDA1-986E-6BFE106EA17F}"/>
              </a:ext>
            </a:extLst>
          </p:cNvPr>
          <p:cNvSpPr txBox="1"/>
          <p:nvPr/>
        </p:nvSpPr>
        <p:spPr>
          <a:xfrm>
            <a:off x="964620" y="687430"/>
            <a:ext cx="4074105" cy="97567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5302C-9321-E53F-1EEA-0DE3D600AF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1736"/>
          <a:stretch>
            <a:fillRect/>
          </a:stretch>
        </p:blipFill>
        <p:spPr>
          <a:xfrm>
            <a:off x="908640" y="1245239"/>
            <a:ext cx="8159760" cy="6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60943" y="587233"/>
            <a:ext cx="5908431" cy="341632"/>
          </a:xfrm>
        </p:spPr>
        <p:txBody>
          <a:bodyPr vert="horz" wrap="square">
            <a:spAutoFit/>
          </a:bodyPr>
          <a:lstStyle/>
          <a:p>
            <a:pPr lvl="0"/>
            <a:r>
              <a:rPr lang="en-US" sz="18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200 GeV Central Au-Au STAR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2D0D3-36A7-81AC-680B-CFEB639A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4" y="4446867"/>
            <a:ext cx="4532671" cy="2913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36B7A-F1E3-7CBF-3E0E-B845B24F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054" y="489745"/>
            <a:ext cx="4532671" cy="3334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EE2D8-004B-5E67-8355-9FDC879E4B53}"/>
              </a:ext>
            </a:extLst>
          </p:cNvPr>
          <p:cNvSpPr txBox="1"/>
          <p:nvPr/>
        </p:nvSpPr>
        <p:spPr>
          <a:xfrm>
            <a:off x="506054" y="4397505"/>
            <a:ext cx="118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805EC-650F-D9D5-630D-7705B4BD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55203" y="727587"/>
            <a:ext cx="3808392" cy="27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605DA-0F7A-62DC-F2FB-E08D3086F457}"/>
              </a:ext>
            </a:extLst>
          </p:cNvPr>
          <p:cNvSpPr txBox="1"/>
          <p:nvPr/>
        </p:nvSpPr>
        <p:spPr>
          <a:xfrm>
            <a:off x="7276122" y="142812"/>
            <a:ext cx="99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74565-B510-3C67-65ED-D5FFCD33E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204" y="4483928"/>
            <a:ext cx="3808392" cy="287635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DB1808-4484-21F0-0229-059B94349490}"/>
              </a:ext>
            </a:extLst>
          </p:cNvPr>
          <p:cNvCxnSpPr/>
          <p:nvPr/>
        </p:nvCxnSpPr>
        <p:spPr>
          <a:xfrm>
            <a:off x="5231493" y="1893888"/>
            <a:ext cx="530942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FB1EC52-CCD4-EC56-5D80-3F29A66D52A5}"/>
              </a:ext>
            </a:extLst>
          </p:cNvPr>
          <p:cNvSpPr txBox="1"/>
          <p:nvPr/>
        </p:nvSpPr>
        <p:spPr>
          <a:xfrm>
            <a:off x="2064774" y="12041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2000-2025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7EBB68-5AF4-8E7F-B37B-FE4C2CEACB2F}"/>
              </a:ext>
            </a:extLst>
          </p:cNvPr>
          <p:cNvSpPr txBox="1"/>
          <p:nvPr/>
        </p:nvSpPr>
        <p:spPr>
          <a:xfrm>
            <a:off x="2064774" y="39199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2030-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54DA-A044-7CFC-CCC0-C11BD8EDB40D}"/>
              </a:ext>
            </a:extLst>
          </p:cNvPr>
          <p:cNvCxnSpPr/>
          <p:nvPr/>
        </p:nvCxnSpPr>
        <p:spPr>
          <a:xfrm>
            <a:off x="5231493" y="5894807"/>
            <a:ext cx="530942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0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01A46-D65C-B66B-9422-645DA11AEDE8}"/>
              </a:ext>
            </a:extLst>
          </p:cNvPr>
          <p:cNvSpPr txBox="1"/>
          <p:nvPr/>
        </p:nvSpPr>
        <p:spPr>
          <a:xfrm>
            <a:off x="729246" y="1002891"/>
            <a:ext cx="465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 video’s from Athena: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1D2225-3FCC-92A5-F9C7-BB6C5DF29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95780"/>
              </p:ext>
            </p:extLst>
          </p:nvPr>
        </p:nvGraphicFramePr>
        <p:xfrm>
          <a:off x="729246" y="2358068"/>
          <a:ext cx="8618958" cy="304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479">
                  <a:extLst>
                    <a:ext uri="{9D8B030D-6E8A-4147-A177-3AD203B41FA5}">
                      <a16:colId xmlns:a16="http://schemas.microsoft.com/office/drawing/2014/main" val="1974397287"/>
                    </a:ext>
                  </a:extLst>
                </a:gridCol>
                <a:gridCol w="4309479">
                  <a:extLst>
                    <a:ext uri="{9D8B030D-6E8A-4147-A177-3AD203B41FA5}">
                      <a16:colId xmlns:a16="http://schemas.microsoft.com/office/drawing/2014/main" val="2840083591"/>
                    </a:ext>
                  </a:extLst>
                </a:gridCol>
              </a:tblGrid>
              <a:tr h="462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PR Video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hlinkClick r:id="rId2"/>
                        </a:rPr>
                        <a:t>https://youtu.be/dnxF1-ILT-w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16541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Low / High Q2 DIS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https://youtu.be/dXojLFQqbv0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49735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DVCS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https://youtu.be/WKcZOZhmBLw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86818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Upsilon Photoproduction (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</a:rPr>
                        <a:t>dielectron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 channel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https://youtu.be/9gevqYkSJEY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75436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Upsilon Photoproduction (dimuon channel)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https://youtu.be/ZQn8r_Qdrzk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7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9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BDF361-6DDA-39B0-600A-830B804D4FA7}"/>
              </a:ext>
            </a:extLst>
          </p:cNvPr>
          <p:cNvSpPr/>
          <p:nvPr/>
        </p:nvSpPr>
        <p:spPr>
          <a:xfrm>
            <a:off x="251640" y="167760"/>
            <a:ext cx="3611159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The STAR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Collaboration at RHIC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A6EB50-0291-5C68-DDE8-3E114704EE56}"/>
              </a:ext>
            </a:extLst>
          </p:cNvPr>
          <p:cNvSpPr/>
          <p:nvPr/>
        </p:nvSpPr>
        <p:spPr>
          <a:xfrm>
            <a:off x="76320" y="1176120"/>
            <a:ext cx="3729960" cy="191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STAR is: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753 collaborators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70 institutions / 14 countries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1137376-C453-647B-7E39-1B5F7285A686}"/>
              </a:ext>
            </a:extLst>
          </p:cNvPr>
          <p:cNvSpPr/>
          <p:nvPr/>
        </p:nvSpPr>
        <p:spPr>
          <a:xfrm>
            <a:off x="6028199" y="4566600"/>
            <a:ext cx="3529213" cy="2735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RHIC collides protons, gold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and anything in between.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C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Maximum energy: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200 GeV / nucleon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500 GeV for protons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Heavy Ion &amp; Polarized Proton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Programs</a:t>
            </a:r>
          </a:p>
        </p:txBody>
      </p:sp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F0258F2B-E732-E46D-9CDA-72982FDD82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61719" y="167759"/>
            <a:ext cx="5395693" cy="4050279"/>
          </a:xfrm>
          <a:prstGeom prst="rect">
            <a:avLst/>
          </a:prstGeom>
        </p:spPr>
      </p:pic>
      <p:pic>
        <p:nvPicPr>
          <p:cNvPr id="13" name="Picture 12" descr="A computer servers in a room&#10;&#10;Description automatically generated">
            <a:extLst>
              <a:ext uri="{FF2B5EF4-FFF2-40B4-BE49-F238E27FC236}">
                <a16:creationId xmlns:a16="http://schemas.microsoft.com/office/drawing/2014/main" id="{FF2A3F3B-BB0F-EB62-B911-FE7FD315E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8" y="2827787"/>
            <a:ext cx="3354552" cy="4474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96929-9FEB-099D-F2CF-A2572297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90759" y="3841560"/>
            <a:ext cx="6676920" cy="34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1C028A-9599-1861-C3DC-F6504CE68C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6839" y="712440"/>
            <a:ext cx="6326640" cy="33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C0163-4B11-283F-412B-1C9E70C43FFE}"/>
              </a:ext>
            </a:extLst>
          </p:cNvPr>
          <p:cNvSpPr txBox="1"/>
          <p:nvPr/>
        </p:nvSpPr>
        <p:spPr>
          <a:xfrm>
            <a:off x="7121879" y="897839"/>
            <a:ext cx="2307600" cy="213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RHIC Runs 5-6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Months / Year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- 2-3 Species / Year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Running Conditions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Vary by species!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72F25-2B2A-A9AC-CE27-7F49A48769FA}"/>
              </a:ext>
            </a:extLst>
          </p:cNvPr>
          <p:cNvSpPr txBox="1"/>
          <p:nvPr/>
        </p:nvSpPr>
        <p:spPr>
          <a:xfrm>
            <a:off x="670680" y="149760"/>
            <a:ext cx="221148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2017 RHIC run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A1FCF-D7E7-91A8-AF38-BEF1DB8F7E37}"/>
              </a:ext>
            </a:extLst>
          </p:cNvPr>
          <p:cNvSpPr txBox="1"/>
          <p:nvPr/>
        </p:nvSpPr>
        <p:spPr>
          <a:xfrm>
            <a:off x="2213280" y="861839"/>
            <a:ext cx="24372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proton/proton 500GeV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9DCEB-81B4-0D24-665A-5513195F7926}"/>
              </a:ext>
            </a:extLst>
          </p:cNvPr>
          <p:cNvSpPr txBox="1"/>
          <p:nvPr/>
        </p:nvSpPr>
        <p:spPr>
          <a:xfrm>
            <a:off x="5565240" y="881280"/>
            <a:ext cx="954719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Au / Au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54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446B6-6A40-B8CB-9541-9216E128B452}"/>
              </a:ext>
            </a:extLst>
          </p:cNvPr>
          <p:cNvSpPr txBox="1"/>
          <p:nvPr/>
        </p:nvSpPr>
        <p:spPr>
          <a:xfrm>
            <a:off x="423720" y="4354200"/>
            <a:ext cx="2588040" cy="264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Often exponential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Decay during fill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Maintenance Shift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Every 2 weeks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Machine Development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Beam Experiments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1144E-C480-9356-EE9E-E31BAB14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200" y="817919"/>
            <a:ext cx="6045480" cy="402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B146B-0C87-6B97-9CEB-0BAAE22956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64720" y="2926799"/>
            <a:ext cx="6268680" cy="420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92933-CC19-34E1-0837-29FB3BC342CF}"/>
              </a:ext>
            </a:extLst>
          </p:cNvPr>
          <p:cNvSpPr txBox="1"/>
          <p:nvPr/>
        </p:nvSpPr>
        <p:spPr>
          <a:xfrm>
            <a:off x="365399" y="365760"/>
            <a:ext cx="261684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Proton / Proton 500GeV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1832B-9CDE-A7FE-AF7C-4672C7D5B4DE}"/>
              </a:ext>
            </a:extLst>
          </p:cNvPr>
          <p:cNvSpPr txBox="1"/>
          <p:nvPr/>
        </p:nvSpPr>
        <p:spPr>
          <a:xfrm>
            <a:off x="5929919" y="3861000"/>
            <a:ext cx="1690199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Au / Au 54GeV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61FE7-199E-A1C3-BB1B-3AEE285350EA}"/>
              </a:ext>
            </a:extLst>
          </p:cNvPr>
          <p:cNvSpPr txBox="1"/>
          <p:nvPr/>
        </p:nvSpPr>
        <p:spPr>
          <a:xfrm>
            <a:off x="6581519" y="914400"/>
            <a:ext cx="2466000" cy="1882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Long Fills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High Rates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Complex Trigger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Radiation Issues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* Detector Failures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* Detector Omission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AA2A5-377C-E83D-A321-FD50AE3ACA22}"/>
              </a:ext>
            </a:extLst>
          </p:cNvPr>
          <p:cNvSpPr txBox="1"/>
          <p:nvPr/>
        </p:nvSpPr>
        <p:spPr>
          <a:xfrm>
            <a:off x="1556639" y="6003360"/>
            <a:ext cx="1789200" cy="1370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Short Fills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Lowish Rates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Simple Trigger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Few failures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D77529-7DF1-8943-C45D-1E879575D33C}"/>
              </a:ext>
            </a:extLst>
          </p:cNvPr>
          <p:cNvSpPr txBox="1"/>
          <p:nvPr/>
        </p:nvSpPr>
        <p:spPr>
          <a:xfrm>
            <a:off x="697837" y="165050"/>
            <a:ext cx="86817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Types of Tasks </a:t>
            </a:r>
          </a:p>
          <a:p>
            <a:endParaRPr lang="en-US" sz="1600" dirty="0"/>
          </a:p>
          <a:p>
            <a:r>
              <a:rPr lang="en-US" sz="1400" dirty="0"/>
              <a:t>Roles: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STAR:  25+ years as DAQ/trigger expert,  part of operations management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“Control account manager” of DAQ for </a:t>
            </a:r>
            <a:r>
              <a:rPr lang="en-US" sz="1400" dirty="0" err="1"/>
              <a:t>ePIC</a:t>
            </a:r>
            <a:r>
              <a:rPr lang="en-US" sz="1400" dirty="0"/>
              <a:t>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Convener of DAQ Working Group for </a:t>
            </a:r>
            <a:r>
              <a:rPr lang="en-US" sz="1400" dirty="0" err="1"/>
              <a:t>ePIC</a:t>
            </a:r>
            <a:r>
              <a:rPr lang="en-US" sz="1400" dirty="0"/>
              <a:t>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Operations Tasks for STAR while running: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Daily meetings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status/problems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Tracking progress towards long term goals (modifying configuration of detector, suggesting/reacting to modifications to collider running mode)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Monitoring / debugging (~100 computers, thousands of channels of custom electronics) --&gt; daily failures…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STAR tasks while shut down (up through 2024):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Detector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Software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Hardware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 err="1"/>
              <a:t>ePIC</a:t>
            </a:r>
            <a:r>
              <a:rPr lang="en-US" sz="1400" dirty="0"/>
              <a:t> 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Many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Specification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Defining Cost / Schedule /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Organizing tests (timing / performance / radiation effects)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Analyzing simulation data (to define data volume requirements)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Conferences - giving talks, listening to talks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Reviews – present the status of the design and prototypes </a:t>
            </a:r>
          </a:p>
        </p:txBody>
      </p:sp>
    </p:spTree>
    <p:extLst>
      <p:ext uri="{BB962C8B-B14F-4D97-AF65-F5344CB8AC3E}">
        <p14:creationId xmlns:p14="http://schemas.microsoft.com/office/powerpoint/2010/main" val="3374769158"/>
      </p:ext>
    </p:extLst>
  </p:cSld>
  <p:clrMapOvr>
    <a:masterClrMapping/>
  </p:clrMapOvr>
</p:sld>
</file>

<file path=ppt/theme/theme1.xml><?xml version="1.0" encoding="utf-8"?>
<a:theme xmlns:a="http://schemas.openxmlformats.org/drawingml/2006/main" name="lyt-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1644</Words>
  <Application>Microsoft Office PowerPoint</Application>
  <PresentationFormat>Custom</PresentationFormat>
  <Paragraphs>352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Albany</vt:lpstr>
      <vt:lpstr>Arial</vt:lpstr>
      <vt:lpstr>Calibri</vt:lpstr>
      <vt:lpstr>Calibri Light</vt:lpstr>
      <vt:lpstr>Times New Roman</vt:lpstr>
      <vt:lpstr>lyt-blackandwhite</vt:lpstr>
      <vt:lpstr>Office Theme</vt:lpstr>
      <vt:lpstr>Announcement:</vt:lpstr>
      <vt:lpstr>DAQ / Trigger              Jeff Landgraf</vt:lpstr>
      <vt:lpstr>200 GeV Central Au-Au STAR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Streaming Readout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Trigger / DAQ Jeff Landgraf</dc:title>
  <dc:creator>Jeff Landgraf</dc:creator>
  <cp:lastModifiedBy>Jeff Landgraf</cp:lastModifiedBy>
  <cp:revision>24</cp:revision>
  <cp:lastPrinted>2019-01-24T06:54:20Z</cp:lastPrinted>
  <dcterms:created xsi:type="dcterms:W3CDTF">2013-09-13T10:01:35Z</dcterms:created>
  <dcterms:modified xsi:type="dcterms:W3CDTF">2024-07-17T14:03:07Z</dcterms:modified>
</cp:coreProperties>
</file>