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61" r:id="rId4"/>
    <p:sldId id="258" r:id="rId5"/>
    <p:sldId id="257" r:id="rId6"/>
    <p:sldId id="262" r:id="rId7"/>
    <p:sldId id="265" r:id="rId8"/>
    <p:sldId id="264" r:id="rId9"/>
    <p:sldId id="267" r:id="rId10"/>
    <p:sldId id="259" r:id="rId11"/>
    <p:sldId id="266" r:id="rId12"/>
    <p:sldId id="263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87D-70B6-E444-9B44-D120628C18D7}" type="datetimeFigureOut">
              <a:rPr lang="en-US" smtClean="0"/>
              <a:t>6/13/24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BFBE0-B493-704D-A7B9-4EF0EFAF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10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87D-70B6-E444-9B44-D120628C18D7}" type="datetimeFigureOut">
              <a:rPr lang="en-US" smtClean="0"/>
              <a:t>6/13/24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BFBE0-B493-704D-A7B9-4EF0EFAF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50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87D-70B6-E444-9B44-D120628C18D7}" type="datetimeFigureOut">
              <a:rPr lang="en-US" smtClean="0"/>
              <a:t>6/13/24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BFBE0-B493-704D-A7B9-4EF0EFAF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02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87D-70B6-E444-9B44-D120628C18D7}" type="datetimeFigureOut">
              <a:rPr lang="en-US" smtClean="0"/>
              <a:t>6/13/24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BFBE0-B493-704D-A7B9-4EF0EFAF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3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87D-70B6-E444-9B44-D120628C18D7}" type="datetimeFigureOut">
              <a:rPr lang="en-US" smtClean="0"/>
              <a:t>6/13/24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BFBE0-B493-704D-A7B9-4EF0EFAF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46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87D-70B6-E444-9B44-D120628C18D7}" type="datetimeFigureOut">
              <a:rPr lang="en-US" smtClean="0"/>
              <a:t>6/13/24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BFBE0-B493-704D-A7B9-4EF0EFAF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9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87D-70B6-E444-9B44-D120628C18D7}" type="datetimeFigureOut">
              <a:rPr lang="en-US" smtClean="0"/>
              <a:t>6/13/24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BFBE0-B493-704D-A7B9-4EF0EFAF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26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87D-70B6-E444-9B44-D120628C18D7}" type="datetimeFigureOut">
              <a:rPr lang="en-US" smtClean="0"/>
              <a:t>6/13/24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BFBE0-B493-704D-A7B9-4EF0EFAF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60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87D-70B6-E444-9B44-D120628C18D7}" type="datetimeFigureOut">
              <a:rPr lang="en-US" smtClean="0"/>
              <a:t>6/13/24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BFBE0-B493-704D-A7B9-4EF0EFAF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25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87D-70B6-E444-9B44-D120628C18D7}" type="datetimeFigureOut">
              <a:rPr lang="en-US" smtClean="0"/>
              <a:t>6/13/24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BFBE0-B493-704D-A7B9-4EF0EFAF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45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E87D-70B6-E444-9B44-D120628C18D7}" type="datetimeFigureOut">
              <a:rPr lang="en-US" smtClean="0"/>
              <a:t>6/13/24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BFBE0-B493-704D-A7B9-4EF0EFAF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55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96E87D-70B6-E444-9B44-D120628C18D7}" type="datetimeFigureOut">
              <a:rPr lang="en-US" smtClean="0"/>
              <a:t>6/13/24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EBFBE0-B493-704D-A7B9-4EF0EFAF5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1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3E269-0864-B05C-6F8B-E86D4A4AF8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SBND News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5A63EB-56AE-8B53-7E0D-92D4AA4A87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Hanyu Wei</a:t>
            </a:r>
          </a:p>
          <a:p>
            <a:r>
              <a:rPr lang="en-US" dirty="0"/>
              <a:t>Jun 13, 2024</a:t>
            </a:r>
          </a:p>
        </p:txBody>
      </p:sp>
    </p:spTree>
    <p:extLst>
      <p:ext uri="{BB962C8B-B14F-4D97-AF65-F5344CB8AC3E}">
        <p14:creationId xmlns:p14="http://schemas.microsoft.com/office/powerpoint/2010/main" val="3494217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E877A-1EE8-6B30-5CD9-531F59561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3E789-6855-E608-D01D-E1EBE42E3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5722"/>
            <a:ext cx="7886700" cy="4351338"/>
          </a:xfrm>
        </p:spPr>
        <p:txBody>
          <a:bodyPr/>
          <a:lstStyle/>
          <a:p>
            <a:r>
              <a:rPr lang="en-US" dirty="0"/>
              <a:t>FY24 shutdown by mid July </a:t>
            </a:r>
          </a:p>
          <a:p>
            <a:pPr lvl="1"/>
            <a:r>
              <a:rPr lang="en-US" dirty="0"/>
              <a:t>FY25 begins in Oct 2024</a:t>
            </a:r>
          </a:p>
          <a:p>
            <a:r>
              <a:rPr lang="en-US" dirty="0"/>
              <a:t>FY25-27 scenarios (</a:t>
            </a:r>
            <a:r>
              <a:rPr lang="en-US" dirty="0">
                <a:solidFill>
                  <a:srgbClr val="FF0000"/>
                </a:solidFill>
              </a:rPr>
              <a:t>TBD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504F1-4936-C5A3-C2A0-FF1AD5D2E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017" y="2976292"/>
            <a:ext cx="6187966" cy="320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98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794C1-0AB6-9E5B-664C-347705F03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347"/>
            <a:ext cx="7886700" cy="1325563"/>
          </a:xfrm>
        </p:spPr>
        <p:txBody>
          <a:bodyPr/>
          <a:lstStyle/>
          <a:p>
            <a:r>
              <a:rPr lang="en-US" dirty="0" err="1"/>
              <a:t>wirecell</a:t>
            </a:r>
            <a:r>
              <a:rPr lang="en-US" dirty="0"/>
              <a:t> noise filtering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15E89-149E-148C-1071-E36BCAA49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866" y="1585586"/>
            <a:ext cx="4719235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62331D-F3F3-08C8-638B-AE80E32C4239}"/>
              </a:ext>
            </a:extLst>
          </p:cNvPr>
          <p:cNvSpPr txBox="1"/>
          <p:nvPr/>
        </p:nvSpPr>
        <p:spPr>
          <a:xfrm>
            <a:off x="630621" y="1492469"/>
            <a:ext cx="1996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Ewerton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1EEDD7-51A5-2378-BDE1-82B5D5CB5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444" y="1406910"/>
            <a:ext cx="4578690" cy="1569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EEC994-0C58-1F02-257C-84B25BC4A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065" y="3922571"/>
            <a:ext cx="3352285" cy="2307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B79EC0-5363-31C6-DEAC-492CF919AE86}"/>
              </a:ext>
            </a:extLst>
          </p:cNvPr>
          <p:cNvSpPr txBox="1"/>
          <p:nvPr/>
        </p:nvSpPr>
        <p:spPr>
          <a:xfrm>
            <a:off x="5412827" y="3452648"/>
            <a:ext cx="335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Signal protection (simulation)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046D02-78CB-4E09-5C6F-ABF5A276031A}"/>
              </a:ext>
            </a:extLst>
          </p:cNvPr>
          <p:cNvSpPr txBox="1"/>
          <p:nvPr/>
        </p:nvSpPr>
        <p:spPr>
          <a:xfrm>
            <a:off x="1333133" y="2191452"/>
            <a:ext cx="2364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Real data</a:t>
            </a:r>
          </a:p>
        </p:txBody>
      </p:sp>
    </p:spTree>
    <p:extLst>
      <p:ext uri="{BB962C8B-B14F-4D97-AF65-F5344CB8AC3E}">
        <p14:creationId xmlns:p14="http://schemas.microsoft.com/office/powerpoint/2010/main" val="2539061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DDF7C-D446-DB91-973F-D9BA3547C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5083"/>
            <a:ext cx="7886700" cy="1325563"/>
          </a:xfrm>
        </p:spPr>
        <p:txBody>
          <a:bodyPr/>
          <a:lstStyle/>
          <a:p>
            <a:r>
              <a:rPr lang="en-US" dirty="0"/>
              <a:t>TPC electronics calibration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F2BF5-6172-6FED-80FA-EDDC86D71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4" r="5863"/>
          <a:stretch/>
        </p:blipFill>
        <p:spPr>
          <a:xfrm>
            <a:off x="65767" y="1508992"/>
            <a:ext cx="4616827" cy="2469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E3B332-EEBD-2AEE-C006-4CAA9A80A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594" y="1600972"/>
            <a:ext cx="4440755" cy="2285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AF27C3-0EA2-C2E1-E0B8-24682275D975}"/>
              </a:ext>
            </a:extLst>
          </p:cNvPr>
          <p:cNvSpPr txBox="1"/>
          <p:nvPr/>
        </p:nvSpPr>
        <p:spPr>
          <a:xfrm>
            <a:off x="3770493" y="1231640"/>
            <a:ext cx="2353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Lynn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D0E347-B152-C997-AE54-9DCE879BE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248851"/>
            <a:ext cx="7772400" cy="20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32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BBEC-96BE-7A53-B3E6-B3BE00544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91" y="87656"/>
            <a:ext cx="7886700" cy="927646"/>
          </a:xfrm>
        </p:spPr>
        <p:txBody>
          <a:bodyPr/>
          <a:lstStyle/>
          <a:p>
            <a:r>
              <a:rPr lang="en-US" dirty="0"/>
              <a:t>DNN ROI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A999C-947E-F947-1C15-5652BDF33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09" y="1076859"/>
            <a:ext cx="5725510" cy="2352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C0F9E1-6A67-CABF-9C86-C19F94F03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09" y="3811522"/>
            <a:ext cx="3247263" cy="2497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44132D-1923-A181-037D-B13702E06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682" y="3811522"/>
            <a:ext cx="3211115" cy="26931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980622-7336-6C6E-76BC-4EB21165BED0}"/>
              </a:ext>
            </a:extLst>
          </p:cNvPr>
          <p:cNvSpPr txBox="1"/>
          <p:nvPr/>
        </p:nvSpPr>
        <p:spPr>
          <a:xfrm>
            <a:off x="3846786" y="735724"/>
            <a:ext cx="3331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Moon and </a:t>
            </a:r>
            <a:r>
              <a:rPr lang="en-US" dirty="0" err="1"/>
              <a:t>Avinay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2AE78-0E1C-086D-6DE9-21EDF2E46E28}"/>
              </a:ext>
            </a:extLst>
          </p:cNvPr>
          <p:cNvSpPr txBox="1"/>
          <p:nvPr/>
        </p:nvSpPr>
        <p:spPr>
          <a:xfrm>
            <a:off x="6318688" y="2405347"/>
            <a:ext cx="2543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 DNN ROI to </a:t>
            </a:r>
            <a:r>
              <a:rPr lang="en-US" dirty="0" err="1"/>
              <a:t>decon</a:t>
            </a:r>
            <a:r>
              <a:rPr lang="en-US" dirty="0"/>
              <a:t> charge waveforms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6F4F15EF-74E6-DEC5-6A72-F341A74BD386}"/>
              </a:ext>
            </a:extLst>
          </p:cNvPr>
          <p:cNvCxnSpPr>
            <a:stCxn id="8" idx="2"/>
            <a:endCxn id="6" idx="3"/>
          </p:cNvCxnSpPr>
          <p:nvPr/>
        </p:nvCxnSpPr>
        <p:spPr>
          <a:xfrm rot="5400000">
            <a:off x="6356898" y="3924577"/>
            <a:ext cx="1829442" cy="637643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238D3A3-EC5B-2386-C0C1-1A3EBC80FC66}"/>
              </a:ext>
            </a:extLst>
          </p:cNvPr>
          <p:cNvSpPr txBox="1"/>
          <p:nvPr/>
        </p:nvSpPr>
        <p:spPr>
          <a:xfrm>
            <a:off x="7033391" y="5276192"/>
            <a:ext cx="1778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Good charge extraction!</a:t>
            </a:r>
          </a:p>
        </p:txBody>
      </p:sp>
    </p:spTree>
    <p:extLst>
      <p:ext uri="{BB962C8B-B14F-4D97-AF65-F5344CB8AC3E}">
        <p14:creationId xmlns:p14="http://schemas.microsoft.com/office/powerpoint/2010/main" val="690028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EE449-E037-1E3A-0729-0A5BDE81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57" y="184744"/>
            <a:ext cx="7886700" cy="1325563"/>
          </a:xfrm>
        </p:spPr>
        <p:txBody>
          <a:bodyPr/>
          <a:lstStyle/>
          <a:p>
            <a:r>
              <a:rPr lang="en-US" dirty="0" err="1"/>
              <a:t>WireCell</a:t>
            </a:r>
            <a:r>
              <a:rPr lang="en-US" dirty="0"/>
              <a:t> imaging, clustering, Q-L matching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A7A56C-14AE-EA4A-EE6A-865070961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13" y="3955222"/>
            <a:ext cx="5620408" cy="2524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4AF810-FB85-2AB5-5070-919A2CFE2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57" y="2104119"/>
            <a:ext cx="4363764" cy="1660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FBFC39-B719-5F85-E3BA-F66C483BB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609" y="1147390"/>
            <a:ext cx="2605985" cy="2674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EF50A4-563F-AFFA-9344-F3956BE87DDF}"/>
              </a:ext>
            </a:extLst>
          </p:cNvPr>
          <p:cNvSpPr txBox="1"/>
          <p:nvPr/>
        </p:nvSpPr>
        <p:spPr>
          <a:xfrm>
            <a:off x="885639" y="1517635"/>
            <a:ext cx="3035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Good imaging performance (simulation)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E423BD-4FD1-E1B3-CE50-A6BAAE6B5CB5}"/>
              </a:ext>
            </a:extLst>
          </p:cNvPr>
          <p:cNvSpPr txBox="1"/>
          <p:nvPr/>
        </p:nvSpPr>
        <p:spPr>
          <a:xfrm>
            <a:off x="6525602" y="1014441"/>
            <a:ext cx="3035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Preliminary clustering</a:t>
            </a:r>
          </a:p>
          <a:p>
            <a:r>
              <a:rPr lang="en-US" dirty="0"/>
              <a:t>(porting not completed)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BF7E03-9C94-E1AE-C0C7-B264E990AC63}"/>
              </a:ext>
            </a:extLst>
          </p:cNvPr>
          <p:cNvSpPr txBox="1"/>
          <p:nvPr/>
        </p:nvSpPr>
        <p:spPr>
          <a:xfrm>
            <a:off x="5904187" y="5217646"/>
            <a:ext cx="2956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Framework (partial WCT) for </a:t>
            </a:r>
            <a:r>
              <a:rPr lang="en-US" dirty="0" err="1"/>
              <a:t>img</a:t>
            </a:r>
            <a:r>
              <a:rPr lang="en-US" dirty="0"/>
              <a:t> + clustering + QL matching almost ready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Q-L codes to be filled</a:t>
            </a:r>
          </a:p>
        </p:txBody>
      </p:sp>
    </p:spTree>
    <p:extLst>
      <p:ext uri="{BB962C8B-B14F-4D97-AF65-F5344CB8AC3E}">
        <p14:creationId xmlns:p14="http://schemas.microsoft.com/office/powerpoint/2010/main" val="1506481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5F07B-BA24-22AA-805F-2F3B1F980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SBND </a:t>
            </a:r>
            <a:r>
              <a:rPr lang="en-US" dirty="0" err="1"/>
              <a:t>WireCell</a:t>
            </a:r>
            <a:r>
              <a:rPr lang="en-US" dirty="0"/>
              <a:t> group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A244D-B7A7-25C8-3C42-2B5BD5422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10233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Practice current processing chain up to clustering for the most recent data (no sunset, no digital corruption, 35% HV)</a:t>
            </a:r>
          </a:p>
          <a:p>
            <a:r>
              <a:rPr lang="en-US" sz="2400" dirty="0"/>
              <a:t>Coherent noise further investigation</a:t>
            </a:r>
          </a:p>
          <a:p>
            <a:r>
              <a:rPr lang="en-US" sz="2400" dirty="0"/>
              <a:t>RC response in data and deconvolution in noise filtering module</a:t>
            </a:r>
          </a:p>
          <a:p>
            <a:r>
              <a:rPr lang="en-US" sz="2400" dirty="0"/>
              <a:t>Practice electronics channel-by-channel correction (new parameterization model) in </a:t>
            </a:r>
            <a:r>
              <a:rPr lang="en-US" sz="2400" dirty="0" err="1"/>
              <a:t>wirecell</a:t>
            </a:r>
            <a:r>
              <a:rPr lang="en-US" sz="2400" dirty="0"/>
              <a:t> SP </a:t>
            </a:r>
          </a:p>
          <a:p>
            <a:r>
              <a:rPr lang="en-US" sz="2400" dirty="0"/>
              <a:t>DNN ROI readiness in production</a:t>
            </a:r>
          </a:p>
          <a:p>
            <a:pPr lvl="1"/>
            <a:r>
              <a:rPr lang="en-US" sz="2000" dirty="0"/>
              <a:t>time and memory issues in CPU mode?</a:t>
            </a:r>
          </a:p>
          <a:p>
            <a:pPr lvl="1"/>
            <a:r>
              <a:rPr lang="en-US" sz="2000" dirty="0"/>
              <a:t>low angle track, shower, blips performance</a:t>
            </a:r>
          </a:p>
          <a:p>
            <a:r>
              <a:rPr lang="en-US" sz="2400" dirty="0"/>
              <a:t>QL matching codes filling in and bee display </a:t>
            </a:r>
          </a:p>
        </p:txBody>
      </p:sp>
    </p:spTree>
    <p:extLst>
      <p:ext uri="{BB962C8B-B14F-4D97-AF65-F5344CB8AC3E}">
        <p14:creationId xmlns:p14="http://schemas.microsoft.com/office/powerpoint/2010/main" val="160855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D3A37-CC00-95EE-CB1D-DAC5854D6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/>
          <a:p>
            <a:r>
              <a:rPr lang="en-US" dirty="0"/>
              <a:t>For internal discussion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B30C0C-D5A8-BBBC-9522-C5A2AA00D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21" y="1343818"/>
            <a:ext cx="5084378" cy="1741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11986B-DBF6-16E6-5DD0-623849042F6B}"/>
              </a:ext>
            </a:extLst>
          </p:cNvPr>
          <p:cNvSpPr txBox="1"/>
          <p:nvPr/>
        </p:nvSpPr>
        <p:spPr>
          <a:xfrm>
            <a:off x="121219" y="1067674"/>
            <a:ext cx="216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SBND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198062-E051-0672-DE0F-25A2F678753C}"/>
              </a:ext>
            </a:extLst>
          </p:cNvPr>
          <p:cNvSpPr txBox="1"/>
          <p:nvPr/>
        </p:nvSpPr>
        <p:spPr>
          <a:xfrm>
            <a:off x="5373084" y="2511281"/>
            <a:ext cx="3255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Sunset noise: 1-2% event lost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F421-3F98-974D-E70E-C46F158DD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081" y="1159152"/>
            <a:ext cx="3389586" cy="12597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C70A23-ED69-F010-5774-85229169ED6D}"/>
              </a:ext>
            </a:extLst>
          </p:cNvPr>
          <p:cNvSpPr txBox="1"/>
          <p:nvPr/>
        </p:nvSpPr>
        <p:spPr>
          <a:xfrm>
            <a:off x="154721" y="4406186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Digital corruption (when transferring data from FEMB to warm WIB):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triggered by sunset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~2% of the channels moving around at any moment likely during the entire run until reset /resynch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0983F3-3997-4BF4-81C1-394A6C3F3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22" y="3584026"/>
            <a:ext cx="3771286" cy="7532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ABC57-CE51-3474-E1D5-1F30C1CBF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890" y="3010075"/>
            <a:ext cx="3906777" cy="22725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CF3B5A-F6A7-BE7C-F7E2-89666D97940F}"/>
              </a:ext>
            </a:extLst>
          </p:cNvPr>
          <p:cNvSpPr txBox="1"/>
          <p:nvPr/>
        </p:nvSpPr>
        <p:spPr>
          <a:xfrm>
            <a:off x="4853923" y="5325988"/>
            <a:ext cx="40713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PMT signals (during sunset):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West APA side always saturated when HV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Catastrophic noise when HV OFF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909CB3-3198-2C4D-52D9-2349D3D034A9}"/>
              </a:ext>
            </a:extLst>
          </p:cNvPr>
          <p:cNvSpPr txBox="1"/>
          <p:nvPr/>
        </p:nvSpPr>
        <p:spPr>
          <a:xfrm>
            <a:off x="7388773" y="3591295"/>
            <a:ext cx="105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Lynn T.</a:t>
            </a:r>
          </a:p>
        </p:txBody>
      </p:sp>
    </p:spTree>
    <p:extLst>
      <p:ext uri="{BB962C8B-B14F-4D97-AF65-F5344CB8AC3E}">
        <p14:creationId xmlns:p14="http://schemas.microsoft.com/office/powerpoint/2010/main" val="1341623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5E12FF-07E3-B067-F2CB-2A6107722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07" y="1409500"/>
            <a:ext cx="7772400" cy="4038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D6E853-3EAC-FD30-BF15-931E035A9C5D}"/>
              </a:ext>
            </a:extLst>
          </p:cNvPr>
          <p:cNvSpPr txBox="1"/>
          <p:nvPr/>
        </p:nvSpPr>
        <p:spPr>
          <a:xfrm>
            <a:off x="515007" y="422641"/>
            <a:ext cx="7178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Field cage current vs cathode HV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2F5CA-89DF-B2D8-8514-808AE61D8914}"/>
              </a:ext>
            </a:extLst>
          </p:cNvPr>
          <p:cNvSpPr txBox="1"/>
          <p:nvPr/>
        </p:nvSpPr>
        <p:spPr>
          <a:xfrm>
            <a:off x="6734504" y="1009390"/>
            <a:ext cx="2364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“breakdown gap”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7419282-5E68-5411-ECDE-D9A36CE40524}"/>
              </a:ext>
            </a:extLst>
          </p:cNvPr>
          <p:cNvCxnSpPr/>
          <p:nvPr/>
        </p:nvCxnSpPr>
        <p:spPr>
          <a:xfrm flipH="1">
            <a:off x="6779172" y="1409500"/>
            <a:ext cx="1093076" cy="9868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763B95D-6EA6-74F1-2B85-B09073C8D25C}"/>
              </a:ext>
            </a:extLst>
          </p:cNvPr>
          <p:cNvSpPr txBox="1"/>
          <p:nvPr/>
        </p:nvSpPr>
        <p:spPr>
          <a:xfrm>
            <a:off x="6957848" y="2566238"/>
            <a:ext cx="7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SWB</a:t>
            </a:r>
          </a:p>
        </p:txBody>
      </p:sp>
    </p:spTree>
    <p:extLst>
      <p:ext uri="{BB962C8B-B14F-4D97-AF65-F5344CB8AC3E}">
        <p14:creationId xmlns:p14="http://schemas.microsoft.com/office/powerpoint/2010/main" val="1545209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B7233D-F32B-A107-01C8-C6C08DB7E564}"/>
              </a:ext>
            </a:extLst>
          </p:cNvPr>
          <p:cNvSpPr txBox="1"/>
          <p:nvPr/>
        </p:nvSpPr>
        <p:spPr>
          <a:xfrm>
            <a:off x="5223641" y="461861"/>
            <a:ext cx="323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From </a:t>
            </a:r>
            <a:r>
              <a:rPr lang="en-US" b="1" dirty="0" err="1"/>
              <a:t>Linyan</a:t>
            </a:r>
            <a:r>
              <a:rPr lang="en-US" b="1" dirty="0"/>
              <a:t> Wan (Fermilab)</a:t>
            </a:r>
          </a:p>
          <a:p>
            <a:r>
              <a:rPr lang="en-US" b="1" dirty="0"/>
              <a:t>For internal discussion!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A75675-4BEC-894E-AA0D-6EDB7C4A2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15968"/>
            <a:ext cx="7772400" cy="4026063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7E20757-AA75-8216-4F4E-68B1DB6B285F}"/>
              </a:ext>
            </a:extLst>
          </p:cNvPr>
          <p:cNvSpPr/>
          <p:nvPr/>
        </p:nvSpPr>
        <p:spPr>
          <a:xfrm>
            <a:off x="2354317" y="1839310"/>
            <a:ext cx="6211614" cy="18918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29EB81-90EC-18AE-00C1-6CD63630EDF4}"/>
              </a:ext>
            </a:extLst>
          </p:cNvPr>
          <p:cNvSpPr txBox="1"/>
          <p:nvPr/>
        </p:nvSpPr>
        <p:spPr>
          <a:xfrm>
            <a:off x="6253654" y="1442973"/>
            <a:ext cx="2532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Working on a fix to this </a:t>
            </a:r>
          </a:p>
        </p:txBody>
      </p:sp>
    </p:spTree>
    <p:extLst>
      <p:ext uri="{BB962C8B-B14F-4D97-AF65-F5344CB8AC3E}">
        <p14:creationId xmlns:p14="http://schemas.microsoft.com/office/powerpoint/2010/main" val="26893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3CF74-11A8-220B-6514-BE2311297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00409"/>
            <a:ext cx="7772400" cy="51642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6492B0-AF14-B744-7436-1A88F5BA5007}"/>
              </a:ext>
            </a:extLst>
          </p:cNvPr>
          <p:cNvSpPr txBox="1"/>
          <p:nvPr/>
        </p:nvSpPr>
        <p:spPr>
          <a:xfrm>
            <a:off x="126124" y="17376"/>
            <a:ext cx="242789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From spokespersons</a:t>
            </a:r>
          </a:p>
          <a:p>
            <a:pPr algn="ctr"/>
            <a:r>
              <a:rPr lang="en-US" b="1" dirty="0"/>
              <a:t>To public &amp; media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B19B8B-37F4-721F-CD4F-6995CDBF81D2}"/>
              </a:ext>
            </a:extLst>
          </p:cNvPr>
          <p:cNvCxnSpPr>
            <a:cxnSpLocks/>
          </p:cNvCxnSpPr>
          <p:nvPr/>
        </p:nvCxnSpPr>
        <p:spPr>
          <a:xfrm>
            <a:off x="1371600" y="2886645"/>
            <a:ext cx="471389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819FD9-C352-617C-BBAE-38CEF456DC03}"/>
              </a:ext>
            </a:extLst>
          </p:cNvPr>
          <p:cNvCxnSpPr/>
          <p:nvPr/>
        </p:nvCxnSpPr>
        <p:spPr>
          <a:xfrm>
            <a:off x="2648607" y="3522521"/>
            <a:ext cx="54653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09ADAD-4EA1-0242-9B4A-B1898896EC03}"/>
              </a:ext>
            </a:extLst>
          </p:cNvPr>
          <p:cNvCxnSpPr>
            <a:cxnSpLocks/>
          </p:cNvCxnSpPr>
          <p:nvPr/>
        </p:nvCxnSpPr>
        <p:spPr>
          <a:xfrm>
            <a:off x="1749972" y="5109584"/>
            <a:ext cx="62273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8CB3B6-AF16-165F-FC25-97E70CA1A0B4}"/>
              </a:ext>
            </a:extLst>
          </p:cNvPr>
          <p:cNvCxnSpPr>
            <a:cxnSpLocks/>
          </p:cNvCxnSpPr>
          <p:nvPr/>
        </p:nvCxnSpPr>
        <p:spPr>
          <a:xfrm>
            <a:off x="1371600" y="2030052"/>
            <a:ext cx="515532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E3A2CB-CB0F-133B-EEAF-1278F61187E8}"/>
              </a:ext>
            </a:extLst>
          </p:cNvPr>
          <p:cNvCxnSpPr>
            <a:cxnSpLocks/>
          </p:cNvCxnSpPr>
          <p:nvPr/>
        </p:nvCxnSpPr>
        <p:spPr>
          <a:xfrm>
            <a:off x="1749972" y="5335557"/>
            <a:ext cx="62273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63FDD89-1D07-70A1-1139-B454221DA7AF}"/>
              </a:ext>
            </a:extLst>
          </p:cNvPr>
          <p:cNvCxnSpPr>
            <a:cxnSpLocks/>
          </p:cNvCxnSpPr>
          <p:nvPr/>
        </p:nvCxnSpPr>
        <p:spPr>
          <a:xfrm>
            <a:off x="1749972" y="5666633"/>
            <a:ext cx="52183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F18A817-4AD8-92B1-6242-F3D21E06C545}"/>
              </a:ext>
            </a:extLst>
          </p:cNvPr>
          <p:cNvSpPr txBox="1"/>
          <p:nvPr/>
        </p:nvSpPr>
        <p:spPr>
          <a:xfrm>
            <a:off x="5948853" y="5797154"/>
            <a:ext cx="3195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after mitigation in item c.</a:t>
            </a:r>
          </a:p>
          <a:p>
            <a:r>
              <a:rPr lang="en-US" sz="1600" dirty="0">
                <a:solidFill>
                  <a:srgbClr val="FF0000"/>
                </a:solidFill>
              </a:rPr>
              <a:t>Likely take some data to gain more understanding for next steps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153658-B228-7F08-5B34-9A5E3FA89535}"/>
              </a:ext>
            </a:extLst>
          </p:cNvPr>
          <p:cNvSpPr txBox="1"/>
          <p:nvPr/>
        </p:nvSpPr>
        <p:spPr>
          <a:xfrm>
            <a:off x="126124" y="5727044"/>
            <a:ext cx="5990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My comments (internal):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modification may not fix the observed issues, at least cannot fix all observed issues (see previous slide)</a:t>
            </a:r>
          </a:p>
        </p:txBody>
      </p:sp>
    </p:spTree>
    <p:extLst>
      <p:ext uri="{BB962C8B-B14F-4D97-AF65-F5344CB8AC3E}">
        <p14:creationId xmlns:p14="http://schemas.microsoft.com/office/powerpoint/2010/main" val="3246052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89F85-7FE2-FA30-BE86-38608F3A3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21" y="173208"/>
            <a:ext cx="8115957" cy="1325563"/>
          </a:xfrm>
        </p:spPr>
        <p:txBody>
          <a:bodyPr/>
          <a:lstStyle/>
          <a:p>
            <a:r>
              <a:rPr lang="en-US" dirty="0"/>
              <a:t>“Good run” data at 35 kV (35% of design value)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59334-5F75-D591-AD45-6610AE5C8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62" y="1575076"/>
            <a:ext cx="5105401" cy="2660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217652-DC2B-029C-211C-CDA15B7FE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334" y="4564126"/>
            <a:ext cx="5105402" cy="21494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F3C3AD-38FA-4C11-974E-B43EFD31BAB8}"/>
              </a:ext>
            </a:extLst>
          </p:cNvPr>
          <p:cNvSpPr txBox="1"/>
          <p:nvPr/>
        </p:nvSpPr>
        <p:spPr>
          <a:xfrm>
            <a:off x="1954924" y="157507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Tingjun</a:t>
            </a:r>
            <a:r>
              <a:rPr lang="en-US" dirty="0"/>
              <a:t> (no </a:t>
            </a:r>
            <a:r>
              <a:rPr lang="en-US" dirty="0" err="1"/>
              <a:t>wirecell</a:t>
            </a:r>
            <a:r>
              <a:rPr lang="en-US" dirty="0"/>
              <a:t> processing)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E424C1-036C-5D83-9935-9755A5D04D36}"/>
              </a:ext>
            </a:extLst>
          </p:cNvPr>
          <p:cNvSpPr txBox="1"/>
          <p:nvPr/>
        </p:nvSpPr>
        <p:spPr>
          <a:xfrm>
            <a:off x="5042338" y="4194794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Ewerton</a:t>
            </a:r>
            <a:r>
              <a:rPr lang="en-US" dirty="0"/>
              <a:t> (</a:t>
            </a:r>
            <a:r>
              <a:rPr lang="en-US" dirty="0" err="1"/>
              <a:t>wirecell</a:t>
            </a:r>
            <a:r>
              <a:rPr lang="en-US" dirty="0"/>
              <a:t> processing)</a:t>
            </a:r>
          </a:p>
        </p:txBody>
      </p:sp>
    </p:spTree>
    <p:extLst>
      <p:ext uri="{BB962C8B-B14F-4D97-AF65-F5344CB8AC3E}">
        <p14:creationId xmlns:p14="http://schemas.microsoft.com/office/powerpoint/2010/main" val="1944827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99CB2-5F2C-4A4B-A269-6FE890D9B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PMT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929DE-EFB9-A61C-1D4D-79CD8560E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Commissioning and data taking is well progressing</a:t>
            </a:r>
          </a:p>
          <a:p>
            <a:r>
              <a:rPr lang="en-US" sz="2000" dirty="0"/>
              <a:t>Readout of the full X-ARAPUCA system will be added in the coming months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720066-2312-6CAE-237C-A2E4AB308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380" y="2272945"/>
            <a:ext cx="3599868" cy="2312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725BA-612C-63A9-24B9-35CAB574B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858" y="2387250"/>
            <a:ext cx="2789315" cy="2155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98D45C-6D71-39A3-C40B-0F028B200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076" y="4702586"/>
            <a:ext cx="6581447" cy="180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71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BA0B7-8669-C8D0-0FD7-4B92259D4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06" y="81347"/>
            <a:ext cx="7886700" cy="1325563"/>
          </a:xfrm>
        </p:spPr>
        <p:txBody>
          <a:bodyPr/>
          <a:lstStyle/>
          <a:p>
            <a:r>
              <a:rPr lang="en-US" dirty="0"/>
              <a:t>TPC cold electronics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160911-2344-B8E4-08CE-34D4D0DF1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03" y="1155244"/>
            <a:ext cx="8422234" cy="3741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8800AB-6DCC-4235-28FC-9201CE682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002" y="4456386"/>
            <a:ext cx="2403535" cy="22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22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41E941-F741-AC15-8A81-D2DEABB10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28" y="1264933"/>
            <a:ext cx="8364180" cy="41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51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</TotalTime>
  <Words>379</Words>
  <Application>Microsoft Macintosh PowerPoint</Application>
  <PresentationFormat>On-screen Show (4:3)</PresentationFormat>
  <Paragraphs>61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SBND News</vt:lpstr>
      <vt:lpstr>For internal discussion</vt:lpstr>
      <vt:lpstr>PowerPoint Presentation</vt:lpstr>
      <vt:lpstr>PowerPoint Presentation</vt:lpstr>
      <vt:lpstr>PowerPoint Presentation</vt:lpstr>
      <vt:lpstr>“Good run” data at 35 kV (35% of design value)</vt:lpstr>
      <vt:lpstr>PMT system</vt:lpstr>
      <vt:lpstr>TPC cold electronics</vt:lpstr>
      <vt:lpstr>PowerPoint Presentation</vt:lpstr>
      <vt:lpstr>Beam </vt:lpstr>
      <vt:lpstr>wirecell noise filtering</vt:lpstr>
      <vt:lpstr>TPC electronics calibration</vt:lpstr>
      <vt:lpstr>DNN ROI</vt:lpstr>
      <vt:lpstr>WireCell imaging, clustering, Q-L matching</vt:lpstr>
      <vt:lpstr>SBND WireCell group 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Wei, Hanyu</dc:creator>
  <cp:lastModifiedBy>Wei, Hanyu</cp:lastModifiedBy>
  <cp:revision>23</cp:revision>
  <dcterms:created xsi:type="dcterms:W3CDTF">2024-06-13T13:44:05Z</dcterms:created>
  <dcterms:modified xsi:type="dcterms:W3CDTF">2024-06-13T16:58:17Z</dcterms:modified>
</cp:coreProperties>
</file>