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4" r:id="rId2"/>
    <p:sldId id="256" r:id="rId3"/>
    <p:sldId id="257" r:id="rId4"/>
    <p:sldId id="259" r:id="rId5"/>
    <p:sldId id="258" r:id="rId6"/>
    <p:sldId id="260" r:id="rId7"/>
    <p:sldId id="261"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9683A5-A8F8-4B2E-8D95-A44BCA3BD391}" v="2" dt="2024-06-20T12:21:30.0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4" d="100"/>
          <a:sy n="104" d="100"/>
        </p:scale>
        <p:origin x="14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 Landgraf" userId="367c8676d18b2324" providerId="LiveId" clId="{759683A5-A8F8-4B2E-8D95-A44BCA3BD391}"/>
    <pc:docChg chg="undo custSel addSld modSld sldOrd">
      <pc:chgData name="Jeff Landgraf" userId="367c8676d18b2324" providerId="LiveId" clId="{759683A5-A8F8-4B2E-8D95-A44BCA3BD391}" dt="2024-06-20T12:25:17.589" v="306" actId="20577"/>
      <pc:docMkLst>
        <pc:docMk/>
      </pc:docMkLst>
      <pc:sldChg chg="modSp mod ord">
        <pc:chgData name="Jeff Landgraf" userId="367c8676d18b2324" providerId="LiveId" clId="{759683A5-A8F8-4B2E-8D95-A44BCA3BD391}" dt="2024-06-20T12:21:02.722" v="125" actId="5793"/>
        <pc:sldMkLst>
          <pc:docMk/>
          <pc:sldMk cId="2399485166" sldId="256"/>
        </pc:sldMkLst>
        <pc:spChg chg="mod">
          <ac:chgData name="Jeff Landgraf" userId="367c8676d18b2324" providerId="LiveId" clId="{759683A5-A8F8-4B2E-8D95-A44BCA3BD391}" dt="2024-06-20T12:21:02.722" v="125" actId="5793"/>
          <ac:spMkLst>
            <pc:docMk/>
            <pc:sldMk cId="2399485166" sldId="256"/>
            <ac:spMk id="5" creationId="{11E952C1-BA63-1493-8E6A-3C0067359D02}"/>
          </ac:spMkLst>
        </pc:spChg>
      </pc:sldChg>
      <pc:sldChg chg="addSp modSp add mod">
        <pc:chgData name="Jeff Landgraf" userId="367c8676d18b2324" providerId="LiveId" clId="{759683A5-A8F8-4B2E-8D95-A44BCA3BD391}" dt="2024-06-20T12:20:31.028" v="120" actId="6549"/>
        <pc:sldMkLst>
          <pc:docMk/>
          <pc:sldMk cId="1582668909" sldId="264"/>
        </pc:sldMkLst>
        <pc:spChg chg="mod">
          <ac:chgData name="Jeff Landgraf" userId="367c8676d18b2324" providerId="LiveId" clId="{759683A5-A8F8-4B2E-8D95-A44BCA3BD391}" dt="2024-06-20T12:20:31.028" v="120" actId="6549"/>
          <ac:spMkLst>
            <pc:docMk/>
            <pc:sldMk cId="1582668909" sldId="264"/>
            <ac:spMk id="5" creationId="{11E952C1-BA63-1493-8E6A-3C0067359D02}"/>
          </ac:spMkLst>
        </pc:spChg>
        <pc:cxnChg chg="add mod">
          <ac:chgData name="Jeff Landgraf" userId="367c8676d18b2324" providerId="LiveId" clId="{759683A5-A8F8-4B2E-8D95-A44BCA3BD391}" dt="2024-06-20T12:20:04.286" v="116" actId="692"/>
          <ac:cxnSpMkLst>
            <pc:docMk/>
            <pc:sldMk cId="1582668909" sldId="264"/>
            <ac:cxnSpMk id="3" creationId="{45270847-CC4A-1FC1-5091-EA201610C560}"/>
          </ac:cxnSpMkLst>
        </pc:cxnChg>
        <pc:cxnChg chg="add mod">
          <ac:chgData name="Jeff Landgraf" userId="367c8676d18b2324" providerId="LiveId" clId="{759683A5-A8F8-4B2E-8D95-A44BCA3BD391}" dt="2024-06-20T12:20:09.694" v="118" actId="1036"/>
          <ac:cxnSpMkLst>
            <pc:docMk/>
            <pc:sldMk cId="1582668909" sldId="264"/>
            <ac:cxnSpMk id="9" creationId="{B83CC072-664E-C849-7830-9289E3A54E1F}"/>
          </ac:cxnSpMkLst>
        </pc:cxnChg>
      </pc:sldChg>
      <pc:sldChg chg="addSp modSp new mod">
        <pc:chgData name="Jeff Landgraf" userId="367c8676d18b2324" providerId="LiveId" clId="{759683A5-A8F8-4B2E-8D95-A44BCA3BD391}" dt="2024-06-20T12:25:17.589" v="306" actId="20577"/>
        <pc:sldMkLst>
          <pc:docMk/>
          <pc:sldMk cId="2585000591" sldId="265"/>
        </pc:sldMkLst>
        <pc:spChg chg="add mod">
          <ac:chgData name="Jeff Landgraf" userId="367c8676d18b2324" providerId="LiveId" clId="{759683A5-A8F8-4B2E-8D95-A44BCA3BD391}" dt="2024-06-20T12:25:17.589" v="306" actId="20577"/>
          <ac:spMkLst>
            <pc:docMk/>
            <pc:sldMk cId="2585000591" sldId="265"/>
            <ac:spMk id="5" creationId="{328F31C6-6169-5B1F-5B72-C332D076AA2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CED465-816F-42A0-AC4F-13882558C828}" type="datetimeFigureOut">
              <a:rPr lang="en-US" smtClean="0"/>
              <a:t>6/20/2024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85CE1-BF04-4A03-87FD-15EA9CF78ACB}" type="slidenum">
              <a:rPr lang="en-US" smtClean="0"/>
              <a:t>‹#›</a:t>
            </a:fld>
            <a:endParaRPr lang="en-US"/>
          </a:p>
        </p:txBody>
      </p:sp>
    </p:spTree>
    <p:extLst>
      <p:ext uri="{BB962C8B-B14F-4D97-AF65-F5344CB8AC3E}">
        <p14:creationId xmlns:p14="http://schemas.microsoft.com/office/powerpoint/2010/main" val="3357837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255B4-99A7-BA50-8783-31E2F9FBE1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3511FA-7F48-5E26-CE17-C0E606162B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283F72-4CED-A92A-C4FC-BFF4829B13DB}"/>
              </a:ext>
            </a:extLst>
          </p:cNvPr>
          <p:cNvSpPr>
            <a:spLocks noGrp="1"/>
          </p:cNvSpPr>
          <p:nvPr>
            <p:ph type="dt" sz="half" idx="10"/>
          </p:nvPr>
        </p:nvSpPr>
        <p:spPr/>
        <p:txBody>
          <a:bodyPr/>
          <a:lstStyle/>
          <a:p>
            <a:r>
              <a:rPr lang="en-US"/>
              <a:t>6/20/2024</a:t>
            </a:r>
          </a:p>
        </p:txBody>
      </p:sp>
      <p:sp>
        <p:nvSpPr>
          <p:cNvPr id="5" name="Footer Placeholder 4">
            <a:extLst>
              <a:ext uri="{FF2B5EF4-FFF2-40B4-BE49-F238E27FC236}">
                <a16:creationId xmlns:a16="http://schemas.microsoft.com/office/drawing/2014/main" id="{E79381F8-A4C1-1B7D-E632-4B0EF5EABFCE}"/>
              </a:ext>
            </a:extLst>
          </p:cNvPr>
          <p:cNvSpPr>
            <a:spLocks noGrp="1"/>
          </p:cNvSpPr>
          <p:nvPr>
            <p:ph type="ftr" sz="quarter" idx="11"/>
          </p:nvPr>
        </p:nvSpPr>
        <p:spPr/>
        <p:txBody>
          <a:bodyPr/>
          <a:lstStyle/>
          <a:p>
            <a:r>
              <a:rPr lang="en-US"/>
              <a:t>Electronics and DAQ WG Meeting</a:t>
            </a:r>
          </a:p>
        </p:txBody>
      </p:sp>
      <p:sp>
        <p:nvSpPr>
          <p:cNvPr id="6" name="Slide Number Placeholder 5">
            <a:extLst>
              <a:ext uri="{FF2B5EF4-FFF2-40B4-BE49-F238E27FC236}">
                <a16:creationId xmlns:a16="http://schemas.microsoft.com/office/drawing/2014/main" id="{CA3CCC8A-1ABE-5F99-61A2-6E34BC174BED}"/>
              </a:ext>
            </a:extLst>
          </p:cNvPr>
          <p:cNvSpPr>
            <a:spLocks noGrp="1"/>
          </p:cNvSpPr>
          <p:nvPr>
            <p:ph type="sldNum" sz="quarter" idx="12"/>
          </p:nvPr>
        </p:nvSpPr>
        <p:spPr/>
        <p:txBody>
          <a:bodyPr/>
          <a:lstStyle/>
          <a:p>
            <a:fld id="{AC551C2D-2D59-4A22-9BED-13A30D2F5EA8}" type="slidenum">
              <a:rPr lang="en-US" smtClean="0"/>
              <a:t>‹#›</a:t>
            </a:fld>
            <a:endParaRPr lang="en-US"/>
          </a:p>
        </p:txBody>
      </p:sp>
    </p:spTree>
    <p:extLst>
      <p:ext uri="{BB962C8B-B14F-4D97-AF65-F5344CB8AC3E}">
        <p14:creationId xmlns:p14="http://schemas.microsoft.com/office/powerpoint/2010/main" val="1340349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98826-F193-FA66-82BA-F83AEC0CAE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50A36B-2D21-77D1-4F19-0719FDFF56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EB4218-959C-98FD-71EB-97D344BFFC98}"/>
              </a:ext>
            </a:extLst>
          </p:cNvPr>
          <p:cNvSpPr>
            <a:spLocks noGrp="1"/>
          </p:cNvSpPr>
          <p:nvPr>
            <p:ph type="dt" sz="half" idx="10"/>
          </p:nvPr>
        </p:nvSpPr>
        <p:spPr/>
        <p:txBody>
          <a:bodyPr/>
          <a:lstStyle/>
          <a:p>
            <a:r>
              <a:rPr lang="en-US"/>
              <a:t>6/20/2024</a:t>
            </a:r>
          </a:p>
        </p:txBody>
      </p:sp>
      <p:sp>
        <p:nvSpPr>
          <p:cNvPr id="5" name="Footer Placeholder 4">
            <a:extLst>
              <a:ext uri="{FF2B5EF4-FFF2-40B4-BE49-F238E27FC236}">
                <a16:creationId xmlns:a16="http://schemas.microsoft.com/office/drawing/2014/main" id="{EB2C0E81-CFD4-6C92-B468-F134D8CBC128}"/>
              </a:ext>
            </a:extLst>
          </p:cNvPr>
          <p:cNvSpPr>
            <a:spLocks noGrp="1"/>
          </p:cNvSpPr>
          <p:nvPr>
            <p:ph type="ftr" sz="quarter" idx="11"/>
          </p:nvPr>
        </p:nvSpPr>
        <p:spPr/>
        <p:txBody>
          <a:bodyPr/>
          <a:lstStyle/>
          <a:p>
            <a:r>
              <a:rPr lang="en-US"/>
              <a:t>Electronics and DAQ WG Meeting</a:t>
            </a:r>
          </a:p>
        </p:txBody>
      </p:sp>
      <p:sp>
        <p:nvSpPr>
          <p:cNvPr id="6" name="Slide Number Placeholder 5">
            <a:extLst>
              <a:ext uri="{FF2B5EF4-FFF2-40B4-BE49-F238E27FC236}">
                <a16:creationId xmlns:a16="http://schemas.microsoft.com/office/drawing/2014/main" id="{91405B99-CB08-4E98-58C5-475BBAABA1F5}"/>
              </a:ext>
            </a:extLst>
          </p:cNvPr>
          <p:cNvSpPr>
            <a:spLocks noGrp="1"/>
          </p:cNvSpPr>
          <p:nvPr>
            <p:ph type="sldNum" sz="quarter" idx="12"/>
          </p:nvPr>
        </p:nvSpPr>
        <p:spPr/>
        <p:txBody>
          <a:bodyPr/>
          <a:lstStyle/>
          <a:p>
            <a:fld id="{AC551C2D-2D59-4A22-9BED-13A30D2F5EA8}" type="slidenum">
              <a:rPr lang="en-US" smtClean="0"/>
              <a:t>‹#›</a:t>
            </a:fld>
            <a:endParaRPr lang="en-US"/>
          </a:p>
        </p:txBody>
      </p:sp>
    </p:spTree>
    <p:extLst>
      <p:ext uri="{BB962C8B-B14F-4D97-AF65-F5344CB8AC3E}">
        <p14:creationId xmlns:p14="http://schemas.microsoft.com/office/powerpoint/2010/main" val="3111396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BECB2C-B986-0579-1B74-BEB273AE9A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12E0AD-8045-5104-C200-E18F1E7E56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5544DD-6BE2-0B86-40F9-E7178C39FB6F}"/>
              </a:ext>
            </a:extLst>
          </p:cNvPr>
          <p:cNvSpPr>
            <a:spLocks noGrp="1"/>
          </p:cNvSpPr>
          <p:nvPr>
            <p:ph type="dt" sz="half" idx="10"/>
          </p:nvPr>
        </p:nvSpPr>
        <p:spPr/>
        <p:txBody>
          <a:bodyPr/>
          <a:lstStyle/>
          <a:p>
            <a:r>
              <a:rPr lang="en-US"/>
              <a:t>6/20/2024</a:t>
            </a:r>
          </a:p>
        </p:txBody>
      </p:sp>
      <p:sp>
        <p:nvSpPr>
          <p:cNvPr id="5" name="Footer Placeholder 4">
            <a:extLst>
              <a:ext uri="{FF2B5EF4-FFF2-40B4-BE49-F238E27FC236}">
                <a16:creationId xmlns:a16="http://schemas.microsoft.com/office/drawing/2014/main" id="{144628EE-8E38-9A52-6C24-DB4F1FB09FA1}"/>
              </a:ext>
            </a:extLst>
          </p:cNvPr>
          <p:cNvSpPr>
            <a:spLocks noGrp="1"/>
          </p:cNvSpPr>
          <p:nvPr>
            <p:ph type="ftr" sz="quarter" idx="11"/>
          </p:nvPr>
        </p:nvSpPr>
        <p:spPr/>
        <p:txBody>
          <a:bodyPr/>
          <a:lstStyle/>
          <a:p>
            <a:r>
              <a:rPr lang="en-US"/>
              <a:t>Electronics and DAQ WG Meeting</a:t>
            </a:r>
          </a:p>
        </p:txBody>
      </p:sp>
      <p:sp>
        <p:nvSpPr>
          <p:cNvPr id="6" name="Slide Number Placeholder 5">
            <a:extLst>
              <a:ext uri="{FF2B5EF4-FFF2-40B4-BE49-F238E27FC236}">
                <a16:creationId xmlns:a16="http://schemas.microsoft.com/office/drawing/2014/main" id="{45674AF3-AFCA-21AF-712E-DC6B243E255A}"/>
              </a:ext>
            </a:extLst>
          </p:cNvPr>
          <p:cNvSpPr>
            <a:spLocks noGrp="1"/>
          </p:cNvSpPr>
          <p:nvPr>
            <p:ph type="sldNum" sz="quarter" idx="12"/>
          </p:nvPr>
        </p:nvSpPr>
        <p:spPr/>
        <p:txBody>
          <a:bodyPr/>
          <a:lstStyle/>
          <a:p>
            <a:fld id="{AC551C2D-2D59-4A22-9BED-13A30D2F5EA8}" type="slidenum">
              <a:rPr lang="en-US" smtClean="0"/>
              <a:t>‹#›</a:t>
            </a:fld>
            <a:endParaRPr lang="en-US"/>
          </a:p>
        </p:txBody>
      </p:sp>
    </p:spTree>
    <p:extLst>
      <p:ext uri="{BB962C8B-B14F-4D97-AF65-F5344CB8AC3E}">
        <p14:creationId xmlns:p14="http://schemas.microsoft.com/office/powerpoint/2010/main" val="2941605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2E5F5-364B-AC86-3B95-1539771716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7EAAAE-6667-F195-796E-0A692E454A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67BEA1-E5E7-3D52-5FE6-3C3E42FB0C3C}"/>
              </a:ext>
            </a:extLst>
          </p:cNvPr>
          <p:cNvSpPr>
            <a:spLocks noGrp="1"/>
          </p:cNvSpPr>
          <p:nvPr>
            <p:ph type="dt" sz="half" idx="10"/>
          </p:nvPr>
        </p:nvSpPr>
        <p:spPr/>
        <p:txBody>
          <a:bodyPr/>
          <a:lstStyle/>
          <a:p>
            <a:r>
              <a:rPr lang="en-US"/>
              <a:t>6/20/2024</a:t>
            </a:r>
          </a:p>
        </p:txBody>
      </p:sp>
      <p:sp>
        <p:nvSpPr>
          <p:cNvPr id="5" name="Footer Placeholder 4">
            <a:extLst>
              <a:ext uri="{FF2B5EF4-FFF2-40B4-BE49-F238E27FC236}">
                <a16:creationId xmlns:a16="http://schemas.microsoft.com/office/drawing/2014/main" id="{81E6957A-C629-1B94-2FEB-ED685C7076D5}"/>
              </a:ext>
            </a:extLst>
          </p:cNvPr>
          <p:cNvSpPr>
            <a:spLocks noGrp="1"/>
          </p:cNvSpPr>
          <p:nvPr>
            <p:ph type="ftr" sz="quarter" idx="11"/>
          </p:nvPr>
        </p:nvSpPr>
        <p:spPr/>
        <p:txBody>
          <a:bodyPr/>
          <a:lstStyle/>
          <a:p>
            <a:r>
              <a:rPr lang="en-US"/>
              <a:t>Electronics and DAQ WG Meeting</a:t>
            </a:r>
          </a:p>
        </p:txBody>
      </p:sp>
      <p:sp>
        <p:nvSpPr>
          <p:cNvPr id="6" name="Slide Number Placeholder 5">
            <a:extLst>
              <a:ext uri="{FF2B5EF4-FFF2-40B4-BE49-F238E27FC236}">
                <a16:creationId xmlns:a16="http://schemas.microsoft.com/office/drawing/2014/main" id="{28E7AB31-D43F-171B-BBF6-F21F1A9B6B90}"/>
              </a:ext>
            </a:extLst>
          </p:cNvPr>
          <p:cNvSpPr>
            <a:spLocks noGrp="1"/>
          </p:cNvSpPr>
          <p:nvPr>
            <p:ph type="sldNum" sz="quarter" idx="12"/>
          </p:nvPr>
        </p:nvSpPr>
        <p:spPr/>
        <p:txBody>
          <a:bodyPr/>
          <a:lstStyle/>
          <a:p>
            <a:fld id="{AC551C2D-2D59-4A22-9BED-13A30D2F5EA8}" type="slidenum">
              <a:rPr lang="en-US" smtClean="0"/>
              <a:t>‹#›</a:t>
            </a:fld>
            <a:endParaRPr lang="en-US"/>
          </a:p>
        </p:txBody>
      </p:sp>
    </p:spTree>
    <p:extLst>
      <p:ext uri="{BB962C8B-B14F-4D97-AF65-F5344CB8AC3E}">
        <p14:creationId xmlns:p14="http://schemas.microsoft.com/office/powerpoint/2010/main" val="644082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79EB9-D78D-D2DB-A9FD-B2C8806D05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740F3F-3336-AC03-CDFF-2840D9090D2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B4C8A5-B9F6-3306-191E-63E3FE2B4BD9}"/>
              </a:ext>
            </a:extLst>
          </p:cNvPr>
          <p:cNvSpPr>
            <a:spLocks noGrp="1"/>
          </p:cNvSpPr>
          <p:nvPr>
            <p:ph type="dt" sz="half" idx="10"/>
          </p:nvPr>
        </p:nvSpPr>
        <p:spPr/>
        <p:txBody>
          <a:bodyPr/>
          <a:lstStyle/>
          <a:p>
            <a:r>
              <a:rPr lang="en-US"/>
              <a:t>6/20/2024</a:t>
            </a:r>
          </a:p>
        </p:txBody>
      </p:sp>
      <p:sp>
        <p:nvSpPr>
          <p:cNvPr id="5" name="Footer Placeholder 4">
            <a:extLst>
              <a:ext uri="{FF2B5EF4-FFF2-40B4-BE49-F238E27FC236}">
                <a16:creationId xmlns:a16="http://schemas.microsoft.com/office/drawing/2014/main" id="{E2A6D4B3-080C-0B64-C7EC-566083B1820C}"/>
              </a:ext>
            </a:extLst>
          </p:cNvPr>
          <p:cNvSpPr>
            <a:spLocks noGrp="1"/>
          </p:cNvSpPr>
          <p:nvPr>
            <p:ph type="ftr" sz="quarter" idx="11"/>
          </p:nvPr>
        </p:nvSpPr>
        <p:spPr/>
        <p:txBody>
          <a:bodyPr/>
          <a:lstStyle/>
          <a:p>
            <a:r>
              <a:rPr lang="en-US"/>
              <a:t>Electronics and DAQ WG Meeting</a:t>
            </a:r>
          </a:p>
        </p:txBody>
      </p:sp>
      <p:sp>
        <p:nvSpPr>
          <p:cNvPr id="6" name="Slide Number Placeholder 5">
            <a:extLst>
              <a:ext uri="{FF2B5EF4-FFF2-40B4-BE49-F238E27FC236}">
                <a16:creationId xmlns:a16="http://schemas.microsoft.com/office/drawing/2014/main" id="{5E005207-0A17-1161-398B-A68177A2889C}"/>
              </a:ext>
            </a:extLst>
          </p:cNvPr>
          <p:cNvSpPr>
            <a:spLocks noGrp="1"/>
          </p:cNvSpPr>
          <p:nvPr>
            <p:ph type="sldNum" sz="quarter" idx="12"/>
          </p:nvPr>
        </p:nvSpPr>
        <p:spPr/>
        <p:txBody>
          <a:bodyPr/>
          <a:lstStyle/>
          <a:p>
            <a:fld id="{AC551C2D-2D59-4A22-9BED-13A30D2F5EA8}" type="slidenum">
              <a:rPr lang="en-US" smtClean="0"/>
              <a:t>‹#›</a:t>
            </a:fld>
            <a:endParaRPr lang="en-US"/>
          </a:p>
        </p:txBody>
      </p:sp>
    </p:spTree>
    <p:extLst>
      <p:ext uri="{BB962C8B-B14F-4D97-AF65-F5344CB8AC3E}">
        <p14:creationId xmlns:p14="http://schemas.microsoft.com/office/powerpoint/2010/main" val="2414952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8D7EB-CFE4-C59F-710A-023E558E62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688CD7-6C66-D395-4AA7-8BA8BFE339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127B97-69C2-B0D5-382C-5DE5F9B45E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D491D2-3320-77F0-C9CE-81A5FF623946}"/>
              </a:ext>
            </a:extLst>
          </p:cNvPr>
          <p:cNvSpPr>
            <a:spLocks noGrp="1"/>
          </p:cNvSpPr>
          <p:nvPr>
            <p:ph type="dt" sz="half" idx="10"/>
          </p:nvPr>
        </p:nvSpPr>
        <p:spPr/>
        <p:txBody>
          <a:bodyPr/>
          <a:lstStyle/>
          <a:p>
            <a:r>
              <a:rPr lang="en-US"/>
              <a:t>6/20/2024</a:t>
            </a:r>
          </a:p>
        </p:txBody>
      </p:sp>
      <p:sp>
        <p:nvSpPr>
          <p:cNvPr id="6" name="Footer Placeholder 5">
            <a:extLst>
              <a:ext uri="{FF2B5EF4-FFF2-40B4-BE49-F238E27FC236}">
                <a16:creationId xmlns:a16="http://schemas.microsoft.com/office/drawing/2014/main" id="{05094E6F-FED3-B664-873F-4E6AEACFF3D9}"/>
              </a:ext>
            </a:extLst>
          </p:cNvPr>
          <p:cNvSpPr>
            <a:spLocks noGrp="1"/>
          </p:cNvSpPr>
          <p:nvPr>
            <p:ph type="ftr" sz="quarter" idx="11"/>
          </p:nvPr>
        </p:nvSpPr>
        <p:spPr/>
        <p:txBody>
          <a:bodyPr/>
          <a:lstStyle/>
          <a:p>
            <a:r>
              <a:rPr lang="en-US"/>
              <a:t>Electronics and DAQ WG Meeting</a:t>
            </a:r>
          </a:p>
        </p:txBody>
      </p:sp>
      <p:sp>
        <p:nvSpPr>
          <p:cNvPr id="7" name="Slide Number Placeholder 6">
            <a:extLst>
              <a:ext uri="{FF2B5EF4-FFF2-40B4-BE49-F238E27FC236}">
                <a16:creationId xmlns:a16="http://schemas.microsoft.com/office/drawing/2014/main" id="{39801B58-845C-A5A4-F84E-9A3FA2A2FDA1}"/>
              </a:ext>
            </a:extLst>
          </p:cNvPr>
          <p:cNvSpPr>
            <a:spLocks noGrp="1"/>
          </p:cNvSpPr>
          <p:nvPr>
            <p:ph type="sldNum" sz="quarter" idx="12"/>
          </p:nvPr>
        </p:nvSpPr>
        <p:spPr/>
        <p:txBody>
          <a:bodyPr/>
          <a:lstStyle/>
          <a:p>
            <a:fld id="{AC551C2D-2D59-4A22-9BED-13A30D2F5EA8}" type="slidenum">
              <a:rPr lang="en-US" smtClean="0"/>
              <a:t>‹#›</a:t>
            </a:fld>
            <a:endParaRPr lang="en-US"/>
          </a:p>
        </p:txBody>
      </p:sp>
    </p:spTree>
    <p:extLst>
      <p:ext uri="{BB962C8B-B14F-4D97-AF65-F5344CB8AC3E}">
        <p14:creationId xmlns:p14="http://schemas.microsoft.com/office/powerpoint/2010/main" val="674925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1E5AF-916F-0C3F-CDBF-6DDD069FAF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BB75EF-B7E1-008B-A7AF-293813EA8C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F54C2D-3350-A3F5-762C-9D3B209332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DFA25-8AFA-B1E6-0A33-8DDCAA7C7B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A5D5A3-E7F7-8991-9BD4-7C28B20CCD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FF6FB3-2A81-E38E-C926-A749A3C17B0D}"/>
              </a:ext>
            </a:extLst>
          </p:cNvPr>
          <p:cNvSpPr>
            <a:spLocks noGrp="1"/>
          </p:cNvSpPr>
          <p:nvPr>
            <p:ph type="dt" sz="half" idx="10"/>
          </p:nvPr>
        </p:nvSpPr>
        <p:spPr/>
        <p:txBody>
          <a:bodyPr/>
          <a:lstStyle/>
          <a:p>
            <a:r>
              <a:rPr lang="en-US"/>
              <a:t>6/20/2024</a:t>
            </a:r>
          </a:p>
        </p:txBody>
      </p:sp>
      <p:sp>
        <p:nvSpPr>
          <p:cNvPr id="8" name="Footer Placeholder 7">
            <a:extLst>
              <a:ext uri="{FF2B5EF4-FFF2-40B4-BE49-F238E27FC236}">
                <a16:creationId xmlns:a16="http://schemas.microsoft.com/office/drawing/2014/main" id="{7E8D6E44-7493-003C-1A1D-CC89657428FD}"/>
              </a:ext>
            </a:extLst>
          </p:cNvPr>
          <p:cNvSpPr>
            <a:spLocks noGrp="1"/>
          </p:cNvSpPr>
          <p:nvPr>
            <p:ph type="ftr" sz="quarter" idx="11"/>
          </p:nvPr>
        </p:nvSpPr>
        <p:spPr/>
        <p:txBody>
          <a:bodyPr/>
          <a:lstStyle/>
          <a:p>
            <a:r>
              <a:rPr lang="en-US"/>
              <a:t>Electronics and DAQ WG Meeting</a:t>
            </a:r>
          </a:p>
        </p:txBody>
      </p:sp>
      <p:sp>
        <p:nvSpPr>
          <p:cNvPr id="9" name="Slide Number Placeholder 8">
            <a:extLst>
              <a:ext uri="{FF2B5EF4-FFF2-40B4-BE49-F238E27FC236}">
                <a16:creationId xmlns:a16="http://schemas.microsoft.com/office/drawing/2014/main" id="{C45C2CD5-0981-70A9-CC08-D047E721BF8B}"/>
              </a:ext>
            </a:extLst>
          </p:cNvPr>
          <p:cNvSpPr>
            <a:spLocks noGrp="1"/>
          </p:cNvSpPr>
          <p:nvPr>
            <p:ph type="sldNum" sz="quarter" idx="12"/>
          </p:nvPr>
        </p:nvSpPr>
        <p:spPr/>
        <p:txBody>
          <a:bodyPr/>
          <a:lstStyle/>
          <a:p>
            <a:fld id="{AC551C2D-2D59-4A22-9BED-13A30D2F5EA8}" type="slidenum">
              <a:rPr lang="en-US" smtClean="0"/>
              <a:t>‹#›</a:t>
            </a:fld>
            <a:endParaRPr lang="en-US"/>
          </a:p>
        </p:txBody>
      </p:sp>
    </p:spTree>
    <p:extLst>
      <p:ext uri="{BB962C8B-B14F-4D97-AF65-F5344CB8AC3E}">
        <p14:creationId xmlns:p14="http://schemas.microsoft.com/office/powerpoint/2010/main" val="2727435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2F759-C7B7-5A7C-CA72-9ED7F7DF42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02DF4F-57AD-2B97-D2D9-E2048775F208}"/>
              </a:ext>
            </a:extLst>
          </p:cNvPr>
          <p:cNvSpPr>
            <a:spLocks noGrp="1"/>
          </p:cNvSpPr>
          <p:nvPr>
            <p:ph type="dt" sz="half" idx="10"/>
          </p:nvPr>
        </p:nvSpPr>
        <p:spPr/>
        <p:txBody>
          <a:bodyPr/>
          <a:lstStyle/>
          <a:p>
            <a:r>
              <a:rPr lang="en-US"/>
              <a:t>6/20/2024</a:t>
            </a:r>
          </a:p>
        </p:txBody>
      </p:sp>
      <p:sp>
        <p:nvSpPr>
          <p:cNvPr id="4" name="Footer Placeholder 3">
            <a:extLst>
              <a:ext uri="{FF2B5EF4-FFF2-40B4-BE49-F238E27FC236}">
                <a16:creationId xmlns:a16="http://schemas.microsoft.com/office/drawing/2014/main" id="{AE8C6129-439B-7B72-B7CC-A1F822CE8795}"/>
              </a:ext>
            </a:extLst>
          </p:cNvPr>
          <p:cNvSpPr>
            <a:spLocks noGrp="1"/>
          </p:cNvSpPr>
          <p:nvPr>
            <p:ph type="ftr" sz="quarter" idx="11"/>
          </p:nvPr>
        </p:nvSpPr>
        <p:spPr/>
        <p:txBody>
          <a:bodyPr/>
          <a:lstStyle/>
          <a:p>
            <a:r>
              <a:rPr lang="en-US"/>
              <a:t>Electronics and DAQ WG Meeting</a:t>
            </a:r>
          </a:p>
        </p:txBody>
      </p:sp>
      <p:sp>
        <p:nvSpPr>
          <p:cNvPr id="5" name="Slide Number Placeholder 4">
            <a:extLst>
              <a:ext uri="{FF2B5EF4-FFF2-40B4-BE49-F238E27FC236}">
                <a16:creationId xmlns:a16="http://schemas.microsoft.com/office/drawing/2014/main" id="{6191E0C7-6E43-EC7C-361E-F02F8B78A746}"/>
              </a:ext>
            </a:extLst>
          </p:cNvPr>
          <p:cNvSpPr>
            <a:spLocks noGrp="1"/>
          </p:cNvSpPr>
          <p:nvPr>
            <p:ph type="sldNum" sz="quarter" idx="12"/>
          </p:nvPr>
        </p:nvSpPr>
        <p:spPr/>
        <p:txBody>
          <a:bodyPr/>
          <a:lstStyle/>
          <a:p>
            <a:fld id="{AC551C2D-2D59-4A22-9BED-13A30D2F5EA8}" type="slidenum">
              <a:rPr lang="en-US" smtClean="0"/>
              <a:t>‹#›</a:t>
            </a:fld>
            <a:endParaRPr lang="en-US"/>
          </a:p>
        </p:txBody>
      </p:sp>
    </p:spTree>
    <p:extLst>
      <p:ext uri="{BB962C8B-B14F-4D97-AF65-F5344CB8AC3E}">
        <p14:creationId xmlns:p14="http://schemas.microsoft.com/office/powerpoint/2010/main" val="2071168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9F3B4F-7252-DD72-975B-244091E66B80}"/>
              </a:ext>
            </a:extLst>
          </p:cNvPr>
          <p:cNvSpPr>
            <a:spLocks noGrp="1"/>
          </p:cNvSpPr>
          <p:nvPr>
            <p:ph type="dt" sz="half" idx="10"/>
          </p:nvPr>
        </p:nvSpPr>
        <p:spPr/>
        <p:txBody>
          <a:bodyPr/>
          <a:lstStyle/>
          <a:p>
            <a:r>
              <a:rPr lang="en-US"/>
              <a:t>6/20/2024</a:t>
            </a:r>
          </a:p>
        </p:txBody>
      </p:sp>
      <p:sp>
        <p:nvSpPr>
          <p:cNvPr id="3" name="Footer Placeholder 2">
            <a:extLst>
              <a:ext uri="{FF2B5EF4-FFF2-40B4-BE49-F238E27FC236}">
                <a16:creationId xmlns:a16="http://schemas.microsoft.com/office/drawing/2014/main" id="{8EA8A22B-7E8E-0434-87D3-7BF036D1792F}"/>
              </a:ext>
            </a:extLst>
          </p:cNvPr>
          <p:cNvSpPr>
            <a:spLocks noGrp="1"/>
          </p:cNvSpPr>
          <p:nvPr>
            <p:ph type="ftr" sz="quarter" idx="11"/>
          </p:nvPr>
        </p:nvSpPr>
        <p:spPr/>
        <p:txBody>
          <a:bodyPr/>
          <a:lstStyle/>
          <a:p>
            <a:r>
              <a:rPr lang="en-US"/>
              <a:t>Electronics and DAQ WG Meeting</a:t>
            </a:r>
          </a:p>
        </p:txBody>
      </p:sp>
      <p:sp>
        <p:nvSpPr>
          <p:cNvPr id="4" name="Slide Number Placeholder 3">
            <a:extLst>
              <a:ext uri="{FF2B5EF4-FFF2-40B4-BE49-F238E27FC236}">
                <a16:creationId xmlns:a16="http://schemas.microsoft.com/office/drawing/2014/main" id="{742F1ACC-89F9-5828-57D8-8DF8C3C412DD}"/>
              </a:ext>
            </a:extLst>
          </p:cNvPr>
          <p:cNvSpPr>
            <a:spLocks noGrp="1"/>
          </p:cNvSpPr>
          <p:nvPr>
            <p:ph type="sldNum" sz="quarter" idx="12"/>
          </p:nvPr>
        </p:nvSpPr>
        <p:spPr/>
        <p:txBody>
          <a:bodyPr/>
          <a:lstStyle/>
          <a:p>
            <a:fld id="{AC551C2D-2D59-4A22-9BED-13A30D2F5EA8}" type="slidenum">
              <a:rPr lang="en-US" smtClean="0"/>
              <a:t>‹#›</a:t>
            </a:fld>
            <a:endParaRPr lang="en-US"/>
          </a:p>
        </p:txBody>
      </p:sp>
    </p:spTree>
    <p:extLst>
      <p:ext uri="{BB962C8B-B14F-4D97-AF65-F5344CB8AC3E}">
        <p14:creationId xmlns:p14="http://schemas.microsoft.com/office/powerpoint/2010/main" val="900523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98850-71CA-E372-C38F-9A4C410E19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76892F-39E0-B41C-85FC-5DA755C959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2C35F5-65B2-A77E-E0A2-E49BA76543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AE6DF2-19EC-1209-DBCF-3D5D13F9A0B4}"/>
              </a:ext>
            </a:extLst>
          </p:cNvPr>
          <p:cNvSpPr>
            <a:spLocks noGrp="1"/>
          </p:cNvSpPr>
          <p:nvPr>
            <p:ph type="dt" sz="half" idx="10"/>
          </p:nvPr>
        </p:nvSpPr>
        <p:spPr/>
        <p:txBody>
          <a:bodyPr/>
          <a:lstStyle/>
          <a:p>
            <a:r>
              <a:rPr lang="en-US"/>
              <a:t>6/20/2024</a:t>
            </a:r>
          </a:p>
        </p:txBody>
      </p:sp>
      <p:sp>
        <p:nvSpPr>
          <p:cNvPr id="6" name="Footer Placeholder 5">
            <a:extLst>
              <a:ext uri="{FF2B5EF4-FFF2-40B4-BE49-F238E27FC236}">
                <a16:creationId xmlns:a16="http://schemas.microsoft.com/office/drawing/2014/main" id="{D2C280EA-FF93-0BD7-AC8C-FB07EF29D683}"/>
              </a:ext>
            </a:extLst>
          </p:cNvPr>
          <p:cNvSpPr>
            <a:spLocks noGrp="1"/>
          </p:cNvSpPr>
          <p:nvPr>
            <p:ph type="ftr" sz="quarter" idx="11"/>
          </p:nvPr>
        </p:nvSpPr>
        <p:spPr/>
        <p:txBody>
          <a:bodyPr/>
          <a:lstStyle/>
          <a:p>
            <a:r>
              <a:rPr lang="en-US"/>
              <a:t>Electronics and DAQ WG Meeting</a:t>
            </a:r>
          </a:p>
        </p:txBody>
      </p:sp>
      <p:sp>
        <p:nvSpPr>
          <p:cNvPr id="7" name="Slide Number Placeholder 6">
            <a:extLst>
              <a:ext uri="{FF2B5EF4-FFF2-40B4-BE49-F238E27FC236}">
                <a16:creationId xmlns:a16="http://schemas.microsoft.com/office/drawing/2014/main" id="{216362EC-A801-295F-8B4E-4933E8FCD76A}"/>
              </a:ext>
            </a:extLst>
          </p:cNvPr>
          <p:cNvSpPr>
            <a:spLocks noGrp="1"/>
          </p:cNvSpPr>
          <p:nvPr>
            <p:ph type="sldNum" sz="quarter" idx="12"/>
          </p:nvPr>
        </p:nvSpPr>
        <p:spPr/>
        <p:txBody>
          <a:bodyPr/>
          <a:lstStyle/>
          <a:p>
            <a:fld id="{AC551C2D-2D59-4A22-9BED-13A30D2F5EA8}" type="slidenum">
              <a:rPr lang="en-US" smtClean="0"/>
              <a:t>‹#›</a:t>
            </a:fld>
            <a:endParaRPr lang="en-US"/>
          </a:p>
        </p:txBody>
      </p:sp>
    </p:spTree>
    <p:extLst>
      <p:ext uri="{BB962C8B-B14F-4D97-AF65-F5344CB8AC3E}">
        <p14:creationId xmlns:p14="http://schemas.microsoft.com/office/powerpoint/2010/main" val="2538386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7C3BC-826F-D450-7A67-E16D8989D1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9478C0-3E7D-D32E-E7AA-B6B5E28A25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66468D-1F95-8129-1311-5DFA893C8A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60DBC1-9092-0910-AEC2-3C3A431EC338}"/>
              </a:ext>
            </a:extLst>
          </p:cNvPr>
          <p:cNvSpPr>
            <a:spLocks noGrp="1"/>
          </p:cNvSpPr>
          <p:nvPr>
            <p:ph type="dt" sz="half" idx="10"/>
          </p:nvPr>
        </p:nvSpPr>
        <p:spPr/>
        <p:txBody>
          <a:bodyPr/>
          <a:lstStyle/>
          <a:p>
            <a:r>
              <a:rPr lang="en-US"/>
              <a:t>6/20/2024</a:t>
            </a:r>
          </a:p>
        </p:txBody>
      </p:sp>
      <p:sp>
        <p:nvSpPr>
          <p:cNvPr id="6" name="Footer Placeholder 5">
            <a:extLst>
              <a:ext uri="{FF2B5EF4-FFF2-40B4-BE49-F238E27FC236}">
                <a16:creationId xmlns:a16="http://schemas.microsoft.com/office/drawing/2014/main" id="{CBAEE4D2-DFD7-DC60-E486-EA37B4A84276}"/>
              </a:ext>
            </a:extLst>
          </p:cNvPr>
          <p:cNvSpPr>
            <a:spLocks noGrp="1"/>
          </p:cNvSpPr>
          <p:nvPr>
            <p:ph type="ftr" sz="quarter" idx="11"/>
          </p:nvPr>
        </p:nvSpPr>
        <p:spPr/>
        <p:txBody>
          <a:bodyPr/>
          <a:lstStyle/>
          <a:p>
            <a:r>
              <a:rPr lang="en-US"/>
              <a:t>Electronics and DAQ WG Meeting</a:t>
            </a:r>
          </a:p>
        </p:txBody>
      </p:sp>
      <p:sp>
        <p:nvSpPr>
          <p:cNvPr id="7" name="Slide Number Placeholder 6">
            <a:extLst>
              <a:ext uri="{FF2B5EF4-FFF2-40B4-BE49-F238E27FC236}">
                <a16:creationId xmlns:a16="http://schemas.microsoft.com/office/drawing/2014/main" id="{8F7DCEE4-CA78-3DDC-A4D6-E153239F239A}"/>
              </a:ext>
            </a:extLst>
          </p:cNvPr>
          <p:cNvSpPr>
            <a:spLocks noGrp="1"/>
          </p:cNvSpPr>
          <p:nvPr>
            <p:ph type="sldNum" sz="quarter" idx="12"/>
          </p:nvPr>
        </p:nvSpPr>
        <p:spPr/>
        <p:txBody>
          <a:bodyPr/>
          <a:lstStyle/>
          <a:p>
            <a:fld id="{AC551C2D-2D59-4A22-9BED-13A30D2F5EA8}" type="slidenum">
              <a:rPr lang="en-US" smtClean="0"/>
              <a:t>‹#›</a:t>
            </a:fld>
            <a:endParaRPr lang="en-US"/>
          </a:p>
        </p:txBody>
      </p:sp>
    </p:spTree>
    <p:extLst>
      <p:ext uri="{BB962C8B-B14F-4D97-AF65-F5344CB8AC3E}">
        <p14:creationId xmlns:p14="http://schemas.microsoft.com/office/powerpoint/2010/main" val="1785588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666C7D-9EC0-3FE6-99C8-6A48755793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3DFF33-F184-5434-F4D7-A28296C504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5714A8-5A89-82F6-1D2E-615AA1EFFF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6/20/2024</a:t>
            </a:r>
          </a:p>
        </p:txBody>
      </p:sp>
      <p:sp>
        <p:nvSpPr>
          <p:cNvPr id="5" name="Footer Placeholder 4">
            <a:extLst>
              <a:ext uri="{FF2B5EF4-FFF2-40B4-BE49-F238E27FC236}">
                <a16:creationId xmlns:a16="http://schemas.microsoft.com/office/drawing/2014/main" id="{D3E9CDBE-79CB-06FA-A458-649F21D1DA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Electronics and DAQ WG Meeting</a:t>
            </a:r>
          </a:p>
        </p:txBody>
      </p:sp>
      <p:sp>
        <p:nvSpPr>
          <p:cNvPr id="6" name="Slide Number Placeholder 5">
            <a:extLst>
              <a:ext uri="{FF2B5EF4-FFF2-40B4-BE49-F238E27FC236}">
                <a16:creationId xmlns:a16="http://schemas.microsoft.com/office/drawing/2014/main" id="{31F3AFD8-9881-A0CD-5ACE-089235C1B0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C551C2D-2D59-4A22-9BED-13A30D2F5EA8}" type="slidenum">
              <a:rPr lang="en-US" smtClean="0"/>
              <a:t>‹#›</a:t>
            </a:fld>
            <a:endParaRPr lang="en-US"/>
          </a:p>
        </p:txBody>
      </p:sp>
    </p:spTree>
    <p:extLst>
      <p:ext uri="{BB962C8B-B14F-4D97-AF65-F5344CB8AC3E}">
        <p14:creationId xmlns:p14="http://schemas.microsoft.com/office/powerpoint/2010/main" val="326257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ic-software-l-owner@lists.bnl.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2C69BC-13CF-CF30-29CC-C2971C4B6E21}"/>
              </a:ext>
            </a:extLst>
          </p:cNvPr>
          <p:cNvSpPr txBox="1"/>
          <p:nvPr/>
        </p:nvSpPr>
        <p:spPr>
          <a:xfrm>
            <a:off x="380261" y="136525"/>
            <a:ext cx="5542223" cy="523220"/>
          </a:xfrm>
          <a:prstGeom prst="rect">
            <a:avLst/>
          </a:prstGeom>
          <a:noFill/>
        </p:spPr>
        <p:txBody>
          <a:bodyPr wrap="none" rtlCol="0">
            <a:spAutoFit/>
          </a:bodyPr>
          <a:lstStyle/>
          <a:p>
            <a:r>
              <a:rPr lang="en-US" sz="2800" dirty="0"/>
              <a:t>Electronics and DAQ WG – 8/20/24</a:t>
            </a:r>
          </a:p>
        </p:txBody>
      </p:sp>
      <p:sp>
        <p:nvSpPr>
          <p:cNvPr id="5" name="TextBox 4">
            <a:extLst>
              <a:ext uri="{FF2B5EF4-FFF2-40B4-BE49-F238E27FC236}">
                <a16:creationId xmlns:a16="http://schemas.microsoft.com/office/drawing/2014/main" id="{11E952C1-BA63-1493-8E6A-3C0067359D02}"/>
              </a:ext>
            </a:extLst>
          </p:cNvPr>
          <p:cNvSpPr txBox="1"/>
          <p:nvPr/>
        </p:nvSpPr>
        <p:spPr>
          <a:xfrm>
            <a:off x="838200" y="588133"/>
            <a:ext cx="10281643" cy="4801314"/>
          </a:xfrm>
          <a:prstGeom prst="rect">
            <a:avLst/>
          </a:prstGeom>
          <a:noFill/>
        </p:spPr>
        <p:txBody>
          <a:bodyPr wrap="square" rtlCol="0">
            <a:spAutoFit/>
          </a:bodyPr>
          <a:lstStyle/>
          <a:p>
            <a:r>
              <a:rPr lang="en-US" dirty="0"/>
              <a:t>Announcements:</a:t>
            </a:r>
          </a:p>
          <a:p>
            <a:pPr marL="742950" lvl="1" indent="-285750">
              <a:buFont typeface="Wingdings" panose="05000000000000000000" pitchFamily="2" charset="2"/>
              <a:buChar char="Ø"/>
            </a:pPr>
            <a:r>
              <a:rPr lang="en-US" dirty="0"/>
              <a:t>DAC meeting 6/21/24 (Dave Abbott to present for Fernando as Chief Electronics Engineer)</a:t>
            </a:r>
          </a:p>
          <a:p>
            <a:pPr marL="742950" lvl="1" indent="-285750">
              <a:buFont typeface="Wingdings" panose="05000000000000000000" pitchFamily="2" charset="2"/>
              <a:buChar char="Ø"/>
            </a:pPr>
            <a:r>
              <a:rPr lang="en-US" dirty="0" err="1"/>
              <a:t>Zenodo</a:t>
            </a:r>
            <a:r>
              <a:rPr lang="en-US" dirty="0"/>
              <a:t> document database announced last Friday in General Meeting:</a:t>
            </a:r>
          </a:p>
          <a:p>
            <a:pPr marL="1200150" lvl="2" indent="-285750">
              <a:buFont typeface="Wingdings" panose="05000000000000000000" pitchFamily="2" charset="2"/>
              <a:buChar char="Ø"/>
            </a:pPr>
            <a:r>
              <a:rPr lang="en-US" dirty="0"/>
              <a:t>Link with ORCID </a:t>
            </a:r>
            <a:r>
              <a:rPr lang="en-US" dirty="0" err="1"/>
              <a:t>iD</a:t>
            </a:r>
            <a:r>
              <a:rPr lang="en-US" dirty="0"/>
              <a:t>   &amp;   Email </a:t>
            </a:r>
            <a:r>
              <a:rPr lang="en-US" dirty="0">
                <a:hlinkClick r:id="rId2"/>
              </a:rPr>
              <a:t>eic-software-l-owner@lists.bnl.gov</a:t>
            </a:r>
            <a:endParaRPr lang="en-US" dirty="0"/>
          </a:p>
          <a:p>
            <a:pPr marL="1200150" lvl="2" indent="-285750">
              <a:buFont typeface="Wingdings" panose="05000000000000000000" pitchFamily="2" charset="2"/>
              <a:buChar char="Ø"/>
            </a:pPr>
            <a:r>
              <a:rPr lang="en-US" dirty="0"/>
              <a:t>Will need keyword discipline.  </a:t>
            </a:r>
          </a:p>
          <a:p>
            <a:pPr marL="1657350" lvl="3" indent="-285750">
              <a:buFont typeface="Wingdings" panose="05000000000000000000" pitchFamily="2" charset="2"/>
              <a:buChar char="Ø"/>
            </a:pPr>
            <a:r>
              <a:rPr lang="en-US" dirty="0"/>
              <a:t>“epic-</a:t>
            </a:r>
            <a:r>
              <a:rPr lang="en-US" dirty="0" err="1"/>
              <a:t>eic</a:t>
            </a:r>
            <a:r>
              <a:rPr lang="en-US" dirty="0"/>
              <a:t>”</a:t>
            </a:r>
          </a:p>
          <a:p>
            <a:pPr marL="1657350" lvl="3" indent="-285750">
              <a:buFont typeface="Wingdings" panose="05000000000000000000" pitchFamily="2" charset="2"/>
              <a:buChar char="Ø"/>
            </a:pPr>
            <a:r>
              <a:rPr lang="en-US" dirty="0"/>
              <a:t>“epic-electronics-</a:t>
            </a:r>
            <a:r>
              <a:rPr lang="en-US" dirty="0" err="1"/>
              <a:t>daq</a:t>
            </a:r>
            <a:r>
              <a:rPr lang="en-US" dirty="0"/>
              <a:t>”  </a:t>
            </a:r>
          </a:p>
          <a:p>
            <a:pPr marL="1200150" lvl="2" indent="-285750">
              <a:buFont typeface="Wingdings" panose="05000000000000000000" pitchFamily="2" charset="2"/>
              <a:buChar char="Ø"/>
            </a:pPr>
            <a:r>
              <a:rPr lang="en-US" dirty="0"/>
              <a:t>As I get time, will migrate the </a:t>
            </a:r>
            <a:r>
              <a:rPr lang="en-US" dirty="0" err="1"/>
              <a:t>sharepoint</a:t>
            </a:r>
            <a:r>
              <a:rPr lang="en-US" dirty="0"/>
              <a:t> docs to the </a:t>
            </a:r>
            <a:r>
              <a:rPr lang="en-US" dirty="0" err="1"/>
              <a:t>Zenodo</a:t>
            </a:r>
            <a:r>
              <a:rPr lang="en-US" dirty="0"/>
              <a:t>…</a:t>
            </a:r>
          </a:p>
          <a:p>
            <a:pPr marL="742950" lvl="1" indent="-285750">
              <a:buFont typeface="Wingdings" panose="05000000000000000000" pitchFamily="2" charset="2"/>
              <a:buChar char="Ø"/>
            </a:pPr>
            <a:r>
              <a:rPr lang="en-US" dirty="0"/>
              <a:t>EICUG / </a:t>
            </a:r>
            <a:r>
              <a:rPr lang="en-US" dirty="0" err="1"/>
              <a:t>ePIC</a:t>
            </a:r>
            <a:r>
              <a:rPr lang="en-US" dirty="0"/>
              <a:t> collaboration meeting July 22-28</a:t>
            </a:r>
          </a:p>
          <a:p>
            <a:pPr marL="1200150" lvl="2" indent="-285750">
              <a:buFont typeface="Wingdings" panose="05000000000000000000" pitchFamily="2" charset="2"/>
              <a:buChar char="Ø"/>
            </a:pPr>
            <a:r>
              <a:rPr lang="en-US" dirty="0"/>
              <a:t>Thursday July 25</a:t>
            </a:r>
            <a:r>
              <a:rPr lang="en-US" baseline="30000" dirty="0"/>
              <a:t>th</a:t>
            </a:r>
            <a:r>
              <a:rPr lang="en-US" dirty="0"/>
              <a:t>:   all day joint SRO+DAQ </a:t>
            </a:r>
            <a:r>
              <a:rPr lang="en-US" dirty="0" err="1"/>
              <a:t>workfest</a:t>
            </a:r>
            <a:endParaRPr lang="en-US" dirty="0"/>
          </a:p>
          <a:p>
            <a:pPr marL="1657350" lvl="3" indent="-285750">
              <a:buFont typeface="Wingdings" panose="05000000000000000000" pitchFamily="2" charset="2"/>
              <a:buChar char="Ø"/>
            </a:pPr>
            <a:r>
              <a:rPr lang="en-US" dirty="0"/>
              <a:t>Topics “supporting detector development” and “integrating SRO to simulations”</a:t>
            </a:r>
          </a:p>
          <a:p>
            <a:pPr marL="1657350" lvl="3" indent="-285750">
              <a:buFont typeface="Wingdings" panose="05000000000000000000" pitchFamily="2" charset="2"/>
              <a:buChar char="Ø"/>
            </a:pPr>
            <a:r>
              <a:rPr lang="en-US" dirty="0"/>
              <a:t>Parallel to:  MPGD / SVT / Path towards holistic reconstruction / PID / Integration</a:t>
            </a:r>
          </a:p>
          <a:p>
            <a:pPr marL="1200150" lvl="2" indent="-285750">
              <a:buFont typeface="Wingdings" panose="05000000000000000000" pitchFamily="2" charset="2"/>
              <a:buChar char="Ø"/>
            </a:pPr>
            <a:r>
              <a:rPr lang="en-US" dirty="0"/>
              <a:t>Friday afternoon will split our group</a:t>
            </a:r>
          </a:p>
          <a:p>
            <a:pPr marL="1657350" lvl="3" indent="-285750">
              <a:buFont typeface="Wingdings" panose="05000000000000000000" pitchFamily="2" charset="2"/>
              <a:buChar char="Ø"/>
            </a:pPr>
            <a:r>
              <a:rPr lang="en-US" dirty="0"/>
              <a:t>Parallel:  MPGD / TOF / Vertex Finding / HCROC / Interaction Tagger sessions</a:t>
            </a:r>
          </a:p>
          <a:p>
            <a:pPr marL="1200150" lvl="2" indent="-285750">
              <a:buFont typeface="Wingdings" panose="05000000000000000000" pitchFamily="2" charset="2"/>
              <a:buChar char="Ø"/>
            </a:pPr>
            <a:r>
              <a:rPr lang="en-US" dirty="0"/>
              <a:t>Saturday summary of parallel sessions…</a:t>
            </a:r>
          </a:p>
          <a:p>
            <a:pPr marL="742950" lvl="1" indent="-285750">
              <a:buFont typeface="Wingdings" panose="05000000000000000000" pitchFamily="2" charset="2"/>
              <a:buChar char="Ø"/>
            </a:pPr>
            <a:r>
              <a:rPr lang="en-US" dirty="0"/>
              <a:t>WG Meetings.    </a:t>
            </a:r>
          </a:p>
          <a:p>
            <a:pPr marL="1200150" lvl="2" indent="-285750">
              <a:buFont typeface="Wingdings" panose="05000000000000000000" pitchFamily="2" charset="2"/>
              <a:buChar char="Ø"/>
            </a:pPr>
            <a:r>
              <a:rPr lang="en-US" dirty="0"/>
              <a:t>6/27,  7/4, 7/11, 7/18 , 7/25  (Possibly augmented by Tuesday SRO meetings)</a:t>
            </a:r>
          </a:p>
        </p:txBody>
      </p:sp>
      <p:sp>
        <p:nvSpPr>
          <p:cNvPr id="6" name="Date Placeholder 5">
            <a:extLst>
              <a:ext uri="{FF2B5EF4-FFF2-40B4-BE49-F238E27FC236}">
                <a16:creationId xmlns:a16="http://schemas.microsoft.com/office/drawing/2014/main" id="{6A144F45-262D-E1D5-0450-952841DD6BBA}"/>
              </a:ext>
            </a:extLst>
          </p:cNvPr>
          <p:cNvSpPr>
            <a:spLocks noGrp="1"/>
          </p:cNvSpPr>
          <p:nvPr>
            <p:ph type="dt" sz="half" idx="10"/>
          </p:nvPr>
        </p:nvSpPr>
        <p:spPr/>
        <p:txBody>
          <a:bodyPr/>
          <a:lstStyle/>
          <a:p>
            <a:r>
              <a:rPr lang="en-US"/>
              <a:t>6/20/2024</a:t>
            </a:r>
          </a:p>
        </p:txBody>
      </p:sp>
      <p:sp>
        <p:nvSpPr>
          <p:cNvPr id="7" name="Footer Placeholder 6">
            <a:extLst>
              <a:ext uri="{FF2B5EF4-FFF2-40B4-BE49-F238E27FC236}">
                <a16:creationId xmlns:a16="http://schemas.microsoft.com/office/drawing/2014/main" id="{759B6FA5-5892-A1C6-EE11-5429D1C406FB}"/>
              </a:ext>
            </a:extLst>
          </p:cNvPr>
          <p:cNvSpPr>
            <a:spLocks noGrp="1"/>
          </p:cNvSpPr>
          <p:nvPr>
            <p:ph type="ftr" sz="quarter" idx="11"/>
          </p:nvPr>
        </p:nvSpPr>
        <p:spPr/>
        <p:txBody>
          <a:bodyPr/>
          <a:lstStyle/>
          <a:p>
            <a:r>
              <a:rPr lang="en-US"/>
              <a:t>Electronics and DAQ WG Meeting</a:t>
            </a:r>
          </a:p>
        </p:txBody>
      </p:sp>
      <p:sp>
        <p:nvSpPr>
          <p:cNvPr id="8" name="Slide Number Placeholder 7">
            <a:extLst>
              <a:ext uri="{FF2B5EF4-FFF2-40B4-BE49-F238E27FC236}">
                <a16:creationId xmlns:a16="http://schemas.microsoft.com/office/drawing/2014/main" id="{20D17764-0535-F121-56E1-79D1F90122DC}"/>
              </a:ext>
            </a:extLst>
          </p:cNvPr>
          <p:cNvSpPr>
            <a:spLocks noGrp="1"/>
          </p:cNvSpPr>
          <p:nvPr>
            <p:ph type="sldNum" sz="quarter" idx="12"/>
          </p:nvPr>
        </p:nvSpPr>
        <p:spPr/>
        <p:txBody>
          <a:bodyPr/>
          <a:lstStyle/>
          <a:p>
            <a:fld id="{AC551C2D-2D59-4A22-9BED-13A30D2F5EA8}" type="slidenum">
              <a:rPr lang="en-US" smtClean="0"/>
              <a:t>1</a:t>
            </a:fld>
            <a:endParaRPr lang="en-US"/>
          </a:p>
        </p:txBody>
      </p:sp>
      <p:cxnSp>
        <p:nvCxnSpPr>
          <p:cNvPr id="3" name="Straight Connector 2">
            <a:extLst>
              <a:ext uri="{FF2B5EF4-FFF2-40B4-BE49-F238E27FC236}">
                <a16:creationId xmlns:a16="http://schemas.microsoft.com/office/drawing/2014/main" id="{45270847-CC4A-1FC1-5091-EA201610C560}"/>
              </a:ext>
            </a:extLst>
          </p:cNvPr>
          <p:cNvCxnSpPr>
            <a:cxnSpLocks/>
          </p:cNvCxnSpPr>
          <p:nvPr/>
        </p:nvCxnSpPr>
        <p:spPr>
          <a:xfrm flipV="1">
            <a:off x="4315968" y="5056632"/>
            <a:ext cx="438912" cy="173736"/>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B83CC072-664E-C849-7830-9289E3A54E1F}"/>
              </a:ext>
            </a:extLst>
          </p:cNvPr>
          <p:cNvCxnSpPr>
            <a:cxnSpLocks/>
          </p:cNvCxnSpPr>
          <p:nvPr/>
        </p:nvCxnSpPr>
        <p:spPr>
          <a:xfrm flipV="1">
            <a:off x="2697480" y="5075104"/>
            <a:ext cx="438912" cy="173736"/>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82668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0D1A85-E423-F5E1-4252-9976047A681A}"/>
              </a:ext>
            </a:extLst>
          </p:cNvPr>
          <p:cNvSpPr>
            <a:spLocks noGrp="1"/>
          </p:cNvSpPr>
          <p:nvPr>
            <p:ph type="dt" sz="half" idx="10"/>
          </p:nvPr>
        </p:nvSpPr>
        <p:spPr/>
        <p:txBody>
          <a:bodyPr/>
          <a:lstStyle/>
          <a:p>
            <a:r>
              <a:rPr lang="en-US"/>
              <a:t>6/20/2024</a:t>
            </a:r>
          </a:p>
        </p:txBody>
      </p:sp>
      <p:sp>
        <p:nvSpPr>
          <p:cNvPr id="3" name="Footer Placeholder 2">
            <a:extLst>
              <a:ext uri="{FF2B5EF4-FFF2-40B4-BE49-F238E27FC236}">
                <a16:creationId xmlns:a16="http://schemas.microsoft.com/office/drawing/2014/main" id="{96C0D87C-C8C8-85B9-3F3E-6087EF303F9B}"/>
              </a:ext>
            </a:extLst>
          </p:cNvPr>
          <p:cNvSpPr>
            <a:spLocks noGrp="1"/>
          </p:cNvSpPr>
          <p:nvPr>
            <p:ph type="ftr" sz="quarter" idx="11"/>
          </p:nvPr>
        </p:nvSpPr>
        <p:spPr/>
        <p:txBody>
          <a:bodyPr/>
          <a:lstStyle/>
          <a:p>
            <a:r>
              <a:rPr lang="en-US"/>
              <a:t>Electronics and DAQ WG Meeting</a:t>
            </a:r>
          </a:p>
        </p:txBody>
      </p:sp>
      <p:sp>
        <p:nvSpPr>
          <p:cNvPr id="4" name="Slide Number Placeholder 3">
            <a:extLst>
              <a:ext uri="{FF2B5EF4-FFF2-40B4-BE49-F238E27FC236}">
                <a16:creationId xmlns:a16="http://schemas.microsoft.com/office/drawing/2014/main" id="{CDB354E5-E3D8-A8DC-E123-BE7ADB4FDB27}"/>
              </a:ext>
            </a:extLst>
          </p:cNvPr>
          <p:cNvSpPr>
            <a:spLocks noGrp="1"/>
          </p:cNvSpPr>
          <p:nvPr>
            <p:ph type="sldNum" sz="quarter" idx="12"/>
          </p:nvPr>
        </p:nvSpPr>
        <p:spPr/>
        <p:txBody>
          <a:bodyPr/>
          <a:lstStyle/>
          <a:p>
            <a:fld id="{AC551C2D-2D59-4A22-9BED-13A30D2F5EA8}" type="slidenum">
              <a:rPr lang="en-US" smtClean="0"/>
              <a:t>10</a:t>
            </a:fld>
            <a:endParaRPr lang="en-US"/>
          </a:p>
        </p:txBody>
      </p:sp>
      <p:sp>
        <p:nvSpPr>
          <p:cNvPr id="5" name="TextBox 4">
            <a:extLst>
              <a:ext uri="{FF2B5EF4-FFF2-40B4-BE49-F238E27FC236}">
                <a16:creationId xmlns:a16="http://schemas.microsoft.com/office/drawing/2014/main" id="{328F31C6-6169-5B1F-5B72-C332D076AA22}"/>
              </a:ext>
            </a:extLst>
          </p:cNvPr>
          <p:cNvSpPr txBox="1"/>
          <p:nvPr/>
        </p:nvSpPr>
        <p:spPr>
          <a:xfrm>
            <a:off x="1357745" y="1191491"/>
            <a:ext cx="5442772" cy="2031325"/>
          </a:xfrm>
          <a:prstGeom prst="rect">
            <a:avLst/>
          </a:prstGeom>
          <a:noFill/>
        </p:spPr>
        <p:txBody>
          <a:bodyPr wrap="none" rtlCol="0">
            <a:spAutoFit/>
          </a:bodyPr>
          <a:lstStyle/>
          <a:p>
            <a:r>
              <a:rPr lang="en-US" dirty="0"/>
              <a:t>Way forward:</a:t>
            </a:r>
          </a:p>
          <a:p>
            <a:endParaRPr lang="en-US" dirty="0"/>
          </a:p>
          <a:p>
            <a:pPr marL="285750" indent="-285750">
              <a:buFont typeface="Wingdings" panose="05000000000000000000" pitchFamily="2" charset="2"/>
              <a:buChar char="Ø"/>
            </a:pPr>
            <a:r>
              <a:rPr lang="en-US" dirty="0"/>
              <a:t>Discussions of details</a:t>
            </a:r>
          </a:p>
          <a:p>
            <a:pPr marL="742950" lvl="1" indent="-285750">
              <a:buFont typeface="Wingdings" panose="05000000000000000000" pitchFamily="2" charset="2"/>
              <a:buChar char="Ø"/>
            </a:pPr>
            <a:r>
              <a:rPr lang="en-US" dirty="0"/>
              <a:t>How to handle </a:t>
            </a:r>
            <a:r>
              <a:rPr lang="en-US"/>
              <a:t>other proposed </a:t>
            </a:r>
            <a:r>
              <a:rPr lang="en-US" dirty="0"/>
              <a:t>s</a:t>
            </a:r>
            <a:r>
              <a:rPr lang="en-US"/>
              <a:t>chemes</a:t>
            </a:r>
            <a:r>
              <a:rPr lang="en-US" dirty="0"/>
              <a:t>?</a:t>
            </a:r>
          </a:p>
          <a:p>
            <a:pPr marL="742950" lvl="1" indent="-285750">
              <a:buFont typeface="Wingdings" panose="05000000000000000000" pitchFamily="2" charset="2"/>
              <a:buChar char="Ø"/>
            </a:pPr>
            <a:r>
              <a:rPr lang="en-US" dirty="0"/>
              <a:t>Email list?</a:t>
            </a:r>
          </a:p>
          <a:p>
            <a:pPr marL="742950" lvl="1" indent="-285750">
              <a:buFont typeface="Wingdings" panose="05000000000000000000" pitchFamily="2" charset="2"/>
              <a:buChar char="Ø"/>
            </a:pPr>
            <a:r>
              <a:rPr lang="en-US" dirty="0" err="1"/>
              <a:t>Mattermost</a:t>
            </a:r>
            <a:r>
              <a:rPr lang="en-US" dirty="0"/>
              <a:t>?</a:t>
            </a:r>
          </a:p>
          <a:p>
            <a:pPr marL="742950" lvl="1" indent="-285750">
              <a:buFont typeface="Wingdings" panose="05000000000000000000" pitchFamily="2" charset="2"/>
              <a:buChar char="Ø"/>
            </a:pPr>
            <a:r>
              <a:rPr lang="en-US" dirty="0"/>
              <a:t>Subgroup(s) particularly for GTU specification</a:t>
            </a:r>
          </a:p>
        </p:txBody>
      </p:sp>
    </p:spTree>
    <p:extLst>
      <p:ext uri="{BB962C8B-B14F-4D97-AF65-F5344CB8AC3E}">
        <p14:creationId xmlns:p14="http://schemas.microsoft.com/office/powerpoint/2010/main" val="2585000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2C69BC-13CF-CF30-29CC-C2971C4B6E21}"/>
              </a:ext>
            </a:extLst>
          </p:cNvPr>
          <p:cNvSpPr txBox="1"/>
          <p:nvPr/>
        </p:nvSpPr>
        <p:spPr>
          <a:xfrm>
            <a:off x="380261" y="136525"/>
            <a:ext cx="5542223" cy="523220"/>
          </a:xfrm>
          <a:prstGeom prst="rect">
            <a:avLst/>
          </a:prstGeom>
          <a:noFill/>
        </p:spPr>
        <p:txBody>
          <a:bodyPr wrap="none" rtlCol="0">
            <a:spAutoFit/>
          </a:bodyPr>
          <a:lstStyle/>
          <a:p>
            <a:r>
              <a:rPr lang="en-US" sz="2800" dirty="0"/>
              <a:t>Electronics and DAQ WG – 8/20/24</a:t>
            </a:r>
          </a:p>
        </p:txBody>
      </p:sp>
      <p:sp>
        <p:nvSpPr>
          <p:cNvPr id="5" name="TextBox 4">
            <a:extLst>
              <a:ext uri="{FF2B5EF4-FFF2-40B4-BE49-F238E27FC236}">
                <a16:creationId xmlns:a16="http://schemas.microsoft.com/office/drawing/2014/main" id="{11E952C1-BA63-1493-8E6A-3C0067359D02}"/>
              </a:ext>
            </a:extLst>
          </p:cNvPr>
          <p:cNvSpPr txBox="1"/>
          <p:nvPr/>
        </p:nvSpPr>
        <p:spPr>
          <a:xfrm>
            <a:off x="838200" y="588133"/>
            <a:ext cx="10281643" cy="2246769"/>
          </a:xfrm>
          <a:prstGeom prst="rect">
            <a:avLst/>
          </a:prstGeom>
          <a:noFill/>
        </p:spPr>
        <p:txBody>
          <a:bodyPr wrap="square" rtlCol="0">
            <a:spAutoFit/>
          </a:bodyPr>
          <a:lstStyle/>
          <a:p>
            <a:r>
              <a:rPr lang="en-US" dirty="0"/>
              <a:t>Announcements:</a:t>
            </a:r>
          </a:p>
          <a:p>
            <a:pPr marL="742950" lvl="1" indent="-285750">
              <a:buFont typeface="Wingdings" panose="05000000000000000000" pitchFamily="2" charset="2"/>
              <a:buChar char="Ø"/>
            </a:pPr>
            <a:r>
              <a:rPr lang="en-US" dirty="0"/>
              <a:t>Discussion of proposed protocol document</a:t>
            </a:r>
          </a:p>
          <a:p>
            <a:pPr marL="1200150" lvl="2" indent="-285750">
              <a:buFont typeface="Wingdings" panose="05000000000000000000" pitchFamily="2" charset="2"/>
              <a:buChar char="Ø"/>
            </a:pPr>
            <a:r>
              <a:rPr lang="en-US" dirty="0"/>
              <a:t>See todays indico</a:t>
            </a:r>
          </a:p>
          <a:p>
            <a:pPr marL="1200150" lvl="2" indent="-285750">
              <a:buFont typeface="Wingdings" panose="05000000000000000000" pitchFamily="2" charset="2"/>
              <a:buChar char="Ø"/>
            </a:pPr>
            <a:r>
              <a:rPr lang="en-US" dirty="0"/>
              <a:t>See </a:t>
            </a:r>
            <a:r>
              <a:rPr lang="en-US" sz="1400" dirty="0" err="1"/>
              <a:t>ePIC</a:t>
            </a:r>
            <a:r>
              <a:rPr lang="en-US" sz="1400" dirty="0"/>
              <a:t> DAQ WIKI -&gt; Talks and Slide Library -&gt; DAQ Directory Link -&gt; proposed_DAQ_PROTOCOL_v0.1.pdf</a:t>
            </a:r>
          </a:p>
          <a:p>
            <a:pPr marL="1657350" lvl="3" indent="-285750">
              <a:buFont typeface="Wingdings" panose="05000000000000000000" pitchFamily="2" charset="2"/>
              <a:buChar char="Ø"/>
            </a:pPr>
            <a:r>
              <a:rPr lang="en-US" sz="1400" dirty="0"/>
              <a:t>Starting point for detailed discussion, not a finished concept!</a:t>
            </a:r>
          </a:p>
          <a:p>
            <a:pPr marL="1200150" lvl="2" indent="-285750">
              <a:buFont typeface="Wingdings" panose="05000000000000000000" pitchFamily="2" charset="2"/>
              <a:buChar char="Ø"/>
            </a:pPr>
            <a:r>
              <a:rPr lang="en-US" dirty="0"/>
              <a:t>Overleaf, currently shared with Fernando, Myself, Jin &amp; Dave.   I can add anyone interested…</a:t>
            </a:r>
          </a:p>
          <a:p>
            <a:pPr lvl="2"/>
            <a:endParaRPr lang="en-US" dirty="0"/>
          </a:p>
        </p:txBody>
      </p:sp>
      <p:sp>
        <p:nvSpPr>
          <p:cNvPr id="6" name="Date Placeholder 5">
            <a:extLst>
              <a:ext uri="{FF2B5EF4-FFF2-40B4-BE49-F238E27FC236}">
                <a16:creationId xmlns:a16="http://schemas.microsoft.com/office/drawing/2014/main" id="{6A144F45-262D-E1D5-0450-952841DD6BBA}"/>
              </a:ext>
            </a:extLst>
          </p:cNvPr>
          <p:cNvSpPr>
            <a:spLocks noGrp="1"/>
          </p:cNvSpPr>
          <p:nvPr>
            <p:ph type="dt" sz="half" idx="10"/>
          </p:nvPr>
        </p:nvSpPr>
        <p:spPr/>
        <p:txBody>
          <a:bodyPr/>
          <a:lstStyle/>
          <a:p>
            <a:r>
              <a:rPr lang="en-US"/>
              <a:t>6/20/2024</a:t>
            </a:r>
          </a:p>
        </p:txBody>
      </p:sp>
      <p:sp>
        <p:nvSpPr>
          <p:cNvPr id="7" name="Footer Placeholder 6">
            <a:extLst>
              <a:ext uri="{FF2B5EF4-FFF2-40B4-BE49-F238E27FC236}">
                <a16:creationId xmlns:a16="http://schemas.microsoft.com/office/drawing/2014/main" id="{759B6FA5-5892-A1C6-EE11-5429D1C406FB}"/>
              </a:ext>
            </a:extLst>
          </p:cNvPr>
          <p:cNvSpPr>
            <a:spLocks noGrp="1"/>
          </p:cNvSpPr>
          <p:nvPr>
            <p:ph type="ftr" sz="quarter" idx="11"/>
          </p:nvPr>
        </p:nvSpPr>
        <p:spPr/>
        <p:txBody>
          <a:bodyPr/>
          <a:lstStyle/>
          <a:p>
            <a:r>
              <a:rPr lang="en-US"/>
              <a:t>Electronics and DAQ WG Meeting</a:t>
            </a:r>
          </a:p>
        </p:txBody>
      </p:sp>
      <p:sp>
        <p:nvSpPr>
          <p:cNvPr id="8" name="Slide Number Placeholder 7">
            <a:extLst>
              <a:ext uri="{FF2B5EF4-FFF2-40B4-BE49-F238E27FC236}">
                <a16:creationId xmlns:a16="http://schemas.microsoft.com/office/drawing/2014/main" id="{20D17764-0535-F121-56E1-79D1F90122DC}"/>
              </a:ext>
            </a:extLst>
          </p:cNvPr>
          <p:cNvSpPr>
            <a:spLocks noGrp="1"/>
          </p:cNvSpPr>
          <p:nvPr>
            <p:ph type="sldNum" sz="quarter" idx="12"/>
          </p:nvPr>
        </p:nvSpPr>
        <p:spPr/>
        <p:txBody>
          <a:bodyPr/>
          <a:lstStyle/>
          <a:p>
            <a:fld id="{AC551C2D-2D59-4A22-9BED-13A30D2F5EA8}" type="slidenum">
              <a:rPr lang="en-US" smtClean="0"/>
              <a:t>2</a:t>
            </a:fld>
            <a:endParaRPr lang="en-US"/>
          </a:p>
        </p:txBody>
      </p:sp>
    </p:spTree>
    <p:extLst>
      <p:ext uri="{BB962C8B-B14F-4D97-AF65-F5344CB8AC3E}">
        <p14:creationId xmlns:p14="http://schemas.microsoft.com/office/powerpoint/2010/main" val="2399485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A diagram of a computer hardware system&#10;&#10;Description automatically generated">
            <a:extLst>
              <a:ext uri="{FF2B5EF4-FFF2-40B4-BE49-F238E27FC236}">
                <a16:creationId xmlns:a16="http://schemas.microsoft.com/office/drawing/2014/main" id="{DE7B2688-C6C6-7E69-BDEB-2E1C05ACEA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733" y="5121562"/>
            <a:ext cx="5107801" cy="1396620"/>
          </a:xfrm>
          <a:prstGeom prst="rect">
            <a:avLst/>
          </a:prstGeom>
        </p:spPr>
      </p:pic>
      <p:pic>
        <p:nvPicPr>
          <p:cNvPr id="3" name="Picture 2" descr="A diagram of a computer&#10;&#10;Description automatically generated">
            <a:extLst>
              <a:ext uri="{FF2B5EF4-FFF2-40B4-BE49-F238E27FC236}">
                <a16:creationId xmlns:a16="http://schemas.microsoft.com/office/drawing/2014/main" id="{7E0FC13D-3DAC-55EB-75AD-BF7F65F340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92969" y="76358"/>
            <a:ext cx="6129055" cy="6471527"/>
          </a:xfrm>
          <a:prstGeom prst="rect">
            <a:avLst/>
          </a:prstGeom>
        </p:spPr>
      </p:pic>
      <p:sp>
        <p:nvSpPr>
          <p:cNvPr id="2" name="TextBox 1">
            <a:extLst>
              <a:ext uri="{FF2B5EF4-FFF2-40B4-BE49-F238E27FC236}">
                <a16:creationId xmlns:a16="http://schemas.microsoft.com/office/drawing/2014/main" id="{02619A2A-5C1F-4301-E747-6EB952BED54A}"/>
              </a:ext>
            </a:extLst>
          </p:cNvPr>
          <p:cNvSpPr txBox="1"/>
          <p:nvPr/>
        </p:nvSpPr>
        <p:spPr>
          <a:xfrm>
            <a:off x="409805" y="339818"/>
            <a:ext cx="5084918" cy="5355312"/>
          </a:xfrm>
          <a:prstGeom prst="rect">
            <a:avLst/>
          </a:prstGeom>
          <a:noFill/>
        </p:spPr>
        <p:txBody>
          <a:bodyPr wrap="none" rtlCol="0">
            <a:spAutoFit/>
          </a:bodyPr>
          <a:lstStyle/>
          <a:p>
            <a:r>
              <a:rPr lang="en-US" dirty="0"/>
              <a:t>Fiber Links between GTU/RDO/DAM/FBDC</a:t>
            </a:r>
          </a:p>
          <a:p>
            <a:endParaRPr lang="en-US" dirty="0"/>
          </a:p>
          <a:p>
            <a:r>
              <a:rPr lang="en-US" dirty="0">
                <a:solidFill>
                  <a:srgbClr val="0070C0"/>
                </a:solidFill>
              </a:rPr>
              <a:t>RDO – 48 GTYP transceivers (up to 32.65gbps)</a:t>
            </a:r>
          </a:p>
          <a:p>
            <a:r>
              <a:rPr lang="en-US" dirty="0">
                <a:solidFill>
                  <a:srgbClr val="0070C0"/>
                </a:solidFill>
              </a:rPr>
              <a:t>               expect 14gbps firefly (25 is possible)</a:t>
            </a:r>
          </a:p>
          <a:p>
            <a:r>
              <a:rPr lang="en-US" dirty="0">
                <a:solidFill>
                  <a:srgbClr val="0070C0"/>
                </a:solidFill>
              </a:rPr>
              <a:t>               8gbps 8b10b -&gt; 64bits synced to BCO</a:t>
            </a:r>
          </a:p>
          <a:p>
            <a:endParaRPr lang="en-US" dirty="0">
              <a:solidFill>
                <a:srgbClr val="0070C0"/>
              </a:solidFill>
            </a:endParaRPr>
          </a:p>
          <a:p>
            <a:r>
              <a:rPr lang="en-US" dirty="0">
                <a:solidFill>
                  <a:srgbClr val="00B050"/>
                </a:solidFill>
              </a:rPr>
              <a:t>FBDC – PCIe Gen5 (16 GTYP transceivers)</a:t>
            </a:r>
          </a:p>
          <a:p>
            <a:endParaRPr lang="en-US" dirty="0">
              <a:solidFill>
                <a:srgbClr val="00B050"/>
              </a:solidFill>
            </a:endParaRPr>
          </a:p>
          <a:p>
            <a:r>
              <a:rPr lang="en-US" dirty="0">
                <a:solidFill>
                  <a:srgbClr val="7030A0"/>
                </a:solidFill>
              </a:rPr>
              <a:t>WORLD – 100GbE (GTM transceivers)</a:t>
            </a:r>
          </a:p>
          <a:p>
            <a:endParaRPr lang="en-US" dirty="0">
              <a:solidFill>
                <a:srgbClr val="0070C0"/>
              </a:solidFill>
            </a:endParaRPr>
          </a:p>
          <a:p>
            <a:r>
              <a:rPr lang="en-US" dirty="0">
                <a:solidFill>
                  <a:srgbClr val="FF0000"/>
                </a:solidFill>
              </a:rPr>
              <a:t>GTU – 4 GTYP transceivers (up to 32.65gbps)</a:t>
            </a:r>
          </a:p>
          <a:p>
            <a:r>
              <a:rPr lang="en-US" dirty="0">
                <a:solidFill>
                  <a:srgbClr val="FF0000"/>
                </a:solidFill>
              </a:rPr>
              <a:t>              expect 14gbps firefly (25 is possible)</a:t>
            </a:r>
          </a:p>
          <a:p>
            <a:r>
              <a:rPr lang="en-US" dirty="0">
                <a:solidFill>
                  <a:srgbClr val="FF0000"/>
                </a:solidFill>
              </a:rPr>
              <a:t>              encoding?  Synced to BCO but not 8b/10b?</a:t>
            </a:r>
          </a:p>
          <a:p>
            <a:r>
              <a:rPr lang="en-US" dirty="0">
                <a:solidFill>
                  <a:srgbClr val="FF0000"/>
                </a:solidFill>
              </a:rPr>
              <a:t>                     - up to 80 bits x 3 links?</a:t>
            </a:r>
          </a:p>
          <a:p>
            <a:r>
              <a:rPr lang="en-US" dirty="0">
                <a:solidFill>
                  <a:srgbClr val="FF0000"/>
                </a:solidFill>
              </a:rPr>
              <a:t>                     </a:t>
            </a:r>
            <a:r>
              <a:rPr lang="en-US" dirty="0">
                <a:solidFill>
                  <a:srgbClr val="C00000"/>
                </a:solidFill>
              </a:rPr>
              <a:t>- fourth link used for dedicated timing</a:t>
            </a:r>
          </a:p>
          <a:p>
            <a:r>
              <a:rPr lang="en-US" dirty="0">
                <a:solidFill>
                  <a:srgbClr val="0070C0"/>
                </a:solidFill>
              </a:rPr>
              <a:t>              </a:t>
            </a:r>
          </a:p>
          <a:p>
            <a:endParaRPr lang="en-US" dirty="0">
              <a:solidFill>
                <a:srgbClr val="0070C0"/>
              </a:solidFill>
            </a:endParaRPr>
          </a:p>
          <a:p>
            <a:r>
              <a:rPr lang="en-US" dirty="0">
                <a:solidFill>
                  <a:srgbClr val="0070C0"/>
                </a:solidFill>
              </a:rPr>
              <a:t>	</a:t>
            </a:r>
          </a:p>
          <a:p>
            <a:r>
              <a:rPr lang="en-US" dirty="0">
                <a:solidFill>
                  <a:srgbClr val="0070C0"/>
                </a:solidFill>
              </a:rPr>
              <a:t>	</a:t>
            </a:r>
          </a:p>
        </p:txBody>
      </p:sp>
      <p:sp>
        <p:nvSpPr>
          <p:cNvPr id="4" name="Oval 3">
            <a:extLst>
              <a:ext uri="{FF2B5EF4-FFF2-40B4-BE49-F238E27FC236}">
                <a16:creationId xmlns:a16="http://schemas.microsoft.com/office/drawing/2014/main" id="{DB2DEE5B-D458-DC52-E8BB-50A75A94C31D}"/>
              </a:ext>
            </a:extLst>
          </p:cNvPr>
          <p:cNvSpPr/>
          <p:nvPr/>
        </p:nvSpPr>
        <p:spPr>
          <a:xfrm>
            <a:off x="10501745" y="1948872"/>
            <a:ext cx="1396538" cy="776686"/>
          </a:xfrm>
          <a:prstGeom prst="ellipse">
            <a:avLst/>
          </a:prstGeom>
          <a:noFill/>
          <a:ln w="47625">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B266D4A8-B4EE-A90B-1CEA-353A0DF32847}"/>
              </a:ext>
            </a:extLst>
          </p:cNvPr>
          <p:cNvSpPr/>
          <p:nvPr/>
        </p:nvSpPr>
        <p:spPr>
          <a:xfrm>
            <a:off x="10501745" y="4132442"/>
            <a:ext cx="1396538" cy="855193"/>
          </a:xfrm>
          <a:prstGeom prst="ellipse">
            <a:avLst/>
          </a:prstGeom>
          <a:noFill/>
          <a:ln w="47625">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4D7EDC9-C88B-A7BE-D9EB-DB6E22BBBF06}"/>
              </a:ext>
            </a:extLst>
          </p:cNvPr>
          <p:cNvSpPr/>
          <p:nvPr/>
        </p:nvSpPr>
        <p:spPr>
          <a:xfrm>
            <a:off x="10501745" y="4987635"/>
            <a:ext cx="1396538" cy="855193"/>
          </a:xfrm>
          <a:prstGeom prst="ellipse">
            <a:avLst/>
          </a:prstGeom>
          <a:noFill/>
          <a:ln w="47625">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0B7B3E9E-88A7-C8FD-8DCC-488DDC40ED54}"/>
              </a:ext>
            </a:extLst>
          </p:cNvPr>
          <p:cNvSpPr/>
          <p:nvPr/>
        </p:nvSpPr>
        <p:spPr>
          <a:xfrm>
            <a:off x="5306291" y="5121562"/>
            <a:ext cx="1177636" cy="855193"/>
          </a:xfrm>
          <a:prstGeom prst="ellipse">
            <a:avLst/>
          </a:prstGeom>
          <a:noFill/>
          <a:ln w="47625">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C3FDD7C-61EC-86BE-46D3-58CD2FA0338D}"/>
              </a:ext>
            </a:extLst>
          </p:cNvPr>
          <p:cNvSpPr/>
          <p:nvPr/>
        </p:nvSpPr>
        <p:spPr>
          <a:xfrm>
            <a:off x="5327534" y="4550432"/>
            <a:ext cx="1156393" cy="645850"/>
          </a:xfrm>
          <a:prstGeom prst="ellipse">
            <a:avLst/>
          </a:prstGeom>
          <a:noFill/>
          <a:ln w="4762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C861829B-5B73-7CC2-6BAF-64EC8098F6E6}"/>
              </a:ext>
            </a:extLst>
          </p:cNvPr>
          <p:cNvSpPr/>
          <p:nvPr/>
        </p:nvSpPr>
        <p:spPr>
          <a:xfrm>
            <a:off x="5394036" y="2864794"/>
            <a:ext cx="1089891" cy="645850"/>
          </a:xfrm>
          <a:prstGeom prst="ellipse">
            <a:avLst/>
          </a:prstGeom>
          <a:noFill/>
          <a:ln w="4762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52D60E87-1A8A-AF8C-3838-0FB8A50C8A22}"/>
              </a:ext>
            </a:extLst>
          </p:cNvPr>
          <p:cNvSpPr/>
          <p:nvPr/>
        </p:nvSpPr>
        <p:spPr>
          <a:xfrm>
            <a:off x="10532133" y="2954324"/>
            <a:ext cx="1276569" cy="776686"/>
          </a:xfrm>
          <a:prstGeom prst="ellipse">
            <a:avLst/>
          </a:prstGeom>
          <a:noFill/>
          <a:ln w="4762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AC503786-5B5D-EB5D-C41F-AC2F65B265C7}"/>
              </a:ext>
            </a:extLst>
          </p:cNvPr>
          <p:cNvSpPr/>
          <p:nvPr/>
        </p:nvSpPr>
        <p:spPr>
          <a:xfrm>
            <a:off x="275144" y="4923944"/>
            <a:ext cx="4996977" cy="1791856"/>
          </a:xfrm>
          <a:prstGeom prst="ellipse">
            <a:avLst/>
          </a:prstGeom>
          <a:noFill/>
          <a:ln w="4762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Tree>
    <p:extLst>
      <p:ext uri="{BB962C8B-B14F-4D97-AF65-F5344CB8AC3E}">
        <p14:creationId xmlns:p14="http://schemas.microsoft.com/office/powerpoint/2010/main" val="2522912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7B5EDCF-3E34-41A4-C711-B7624F6ACC01}"/>
              </a:ext>
            </a:extLst>
          </p:cNvPr>
          <p:cNvSpPr/>
          <p:nvPr/>
        </p:nvSpPr>
        <p:spPr>
          <a:xfrm>
            <a:off x="988290" y="4240726"/>
            <a:ext cx="10424427" cy="1550471"/>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3B3A0E3F-D711-0B2A-94D0-227685F61EDF}"/>
              </a:ext>
            </a:extLst>
          </p:cNvPr>
          <p:cNvSpPr>
            <a:spLocks noGrp="1"/>
          </p:cNvSpPr>
          <p:nvPr>
            <p:ph type="dt" sz="half" idx="10"/>
          </p:nvPr>
        </p:nvSpPr>
        <p:spPr/>
        <p:txBody>
          <a:bodyPr/>
          <a:lstStyle/>
          <a:p>
            <a:r>
              <a:rPr lang="en-US"/>
              <a:t>6/20/2024</a:t>
            </a:r>
          </a:p>
        </p:txBody>
      </p:sp>
      <p:sp>
        <p:nvSpPr>
          <p:cNvPr id="3" name="Footer Placeholder 2">
            <a:extLst>
              <a:ext uri="{FF2B5EF4-FFF2-40B4-BE49-F238E27FC236}">
                <a16:creationId xmlns:a16="http://schemas.microsoft.com/office/drawing/2014/main" id="{20CC7B19-3C7A-899C-EB24-52927F6BA805}"/>
              </a:ext>
            </a:extLst>
          </p:cNvPr>
          <p:cNvSpPr>
            <a:spLocks noGrp="1"/>
          </p:cNvSpPr>
          <p:nvPr>
            <p:ph type="ftr" sz="quarter" idx="11"/>
          </p:nvPr>
        </p:nvSpPr>
        <p:spPr/>
        <p:txBody>
          <a:bodyPr/>
          <a:lstStyle/>
          <a:p>
            <a:r>
              <a:rPr lang="en-US"/>
              <a:t>Electronics and DAQ WG Meeting</a:t>
            </a:r>
          </a:p>
        </p:txBody>
      </p:sp>
      <p:sp>
        <p:nvSpPr>
          <p:cNvPr id="4" name="Slide Number Placeholder 3">
            <a:extLst>
              <a:ext uri="{FF2B5EF4-FFF2-40B4-BE49-F238E27FC236}">
                <a16:creationId xmlns:a16="http://schemas.microsoft.com/office/drawing/2014/main" id="{24358A3D-83D7-2E7C-C2ED-05EDEDD868BD}"/>
              </a:ext>
            </a:extLst>
          </p:cNvPr>
          <p:cNvSpPr>
            <a:spLocks noGrp="1"/>
          </p:cNvSpPr>
          <p:nvPr>
            <p:ph type="sldNum" sz="quarter" idx="12"/>
          </p:nvPr>
        </p:nvSpPr>
        <p:spPr/>
        <p:txBody>
          <a:bodyPr/>
          <a:lstStyle/>
          <a:p>
            <a:fld id="{AC551C2D-2D59-4A22-9BED-13A30D2F5EA8}" type="slidenum">
              <a:rPr lang="en-US" smtClean="0"/>
              <a:t>4</a:t>
            </a:fld>
            <a:endParaRPr lang="en-US"/>
          </a:p>
        </p:txBody>
      </p:sp>
      <p:sp>
        <p:nvSpPr>
          <p:cNvPr id="5" name="TextBox 4">
            <a:extLst>
              <a:ext uri="{FF2B5EF4-FFF2-40B4-BE49-F238E27FC236}">
                <a16:creationId xmlns:a16="http://schemas.microsoft.com/office/drawing/2014/main" id="{D9715F9E-DA03-0C39-57AA-5FD794643C4D}"/>
              </a:ext>
            </a:extLst>
          </p:cNvPr>
          <p:cNvSpPr txBox="1"/>
          <p:nvPr/>
        </p:nvSpPr>
        <p:spPr>
          <a:xfrm>
            <a:off x="988291" y="840510"/>
            <a:ext cx="10668000" cy="4801314"/>
          </a:xfrm>
          <a:prstGeom prst="rect">
            <a:avLst/>
          </a:prstGeom>
          <a:noFill/>
        </p:spPr>
        <p:txBody>
          <a:bodyPr wrap="square" rtlCol="0">
            <a:spAutoFit/>
          </a:bodyPr>
          <a:lstStyle/>
          <a:p>
            <a:r>
              <a:rPr lang="en-US" dirty="0"/>
              <a:t>GTU Fanout Scheme:</a:t>
            </a:r>
          </a:p>
          <a:p>
            <a:endParaRPr lang="en-US" dirty="0"/>
          </a:p>
          <a:p>
            <a:pPr marL="342900" indent="-342900">
              <a:buAutoNum type="arabicPeriod"/>
            </a:pPr>
            <a:r>
              <a:rPr lang="en-US" dirty="0"/>
              <a:t>Distribute copies of GTU signals to O(140) DAM boards to be forwarded to RDO.   These signals should reach RDO boards with fixed latency   (Assume 64 bits / BX)</a:t>
            </a:r>
          </a:p>
          <a:p>
            <a:pPr marL="342900" indent="-342900">
              <a:buAutoNum type="arabicPeriod"/>
            </a:pPr>
            <a:r>
              <a:rPr lang="en-US" dirty="0"/>
              <a:t>Distribute copies of a dedicated clock to O(140) DAM boards</a:t>
            </a:r>
          </a:p>
          <a:p>
            <a:pPr marL="342900" indent="-342900">
              <a:buAutoNum type="arabicPeriod"/>
            </a:pPr>
            <a:r>
              <a:rPr lang="en-US" dirty="0"/>
              <a:t>Independently address (some) commands to up to 32 detectors/groups of detectors</a:t>
            </a:r>
          </a:p>
          <a:p>
            <a:pPr marL="342900" indent="-342900">
              <a:buAutoNum type="arabicPeriod"/>
            </a:pPr>
            <a:r>
              <a:rPr lang="en-US" dirty="0"/>
              <a:t>Receive in the GTU at least N bits of Flow Control / Time Frame Status information from O(140) DAM boards.    (N = up to 64)</a:t>
            </a:r>
          </a:p>
          <a:p>
            <a:pPr marL="342900" indent="-342900">
              <a:buAutoNum type="arabicPeriod"/>
            </a:pPr>
            <a:r>
              <a:rPr lang="en-US" dirty="0"/>
              <a:t>Receive in the GTU at least N bits of information constructed for triggering from a specific selection of DAM boards TBD (N = up to 160)</a:t>
            </a:r>
          </a:p>
          <a:p>
            <a:endParaRPr lang="en-US" dirty="0"/>
          </a:p>
          <a:p>
            <a:endParaRPr lang="en-US" dirty="0"/>
          </a:p>
          <a:p>
            <a:endParaRPr lang="en-US" dirty="0"/>
          </a:p>
          <a:p>
            <a:r>
              <a:rPr lang="en-US" dirty="0"/>
              <a:t>GTU is going to be complex:</a:t>
            </a:r>
          </a:p>
          <a:p>
            <a:pPr marL="285750" indent="-285750">
              <a:buFont typeface="Arial" panose="020B0604020202020204" pitchFamily="34" charset="0"/>
              <a:buChar char="•"/>
            </a:pPr>
            <a:r>
              <a:rPr lang="en-US" dirty="0"/>
              <a:t>Define a group to discuss the hardware details &amp; options</a:t>
            </a:r>
          </a:p>
          <a:p>
            <a:pPr marL="285750" indent="-285750">
              <a:buFont typeface="Arial" panose="020B0604020202020204" pitchFamily="34" charset="0"/>
              <a:buChar char="•"/>
            </a:pPr>
            <a:r>
              <a:rPr lang="en-US" dirty="0"/>
              <a:t>Project does have PED engineering defined for this, but we should consider options?  Tree of FELIX boards?</a:t>
            </a:r>
          </a:p>
        </p:txBody>
      </p:sp>
    </p:spTree>
    <p:extLst>
      <p:ext uri="{BB962C8B-B14F-4D97-AF65-F5344CB8AC3E}">
        <p14:creationId xmlns:p14="http://schemas.microsoft.com/office/powerpoint/2010/main" val="1162707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diagram of a computer system&#10;&#10;Description automatically generated">
            <a:extLst>
              <a:ext uri="{FF2B5EF4-FFF2-40B4-BE49-F238E27FC236}">
                <a16:creationId xmlns:a16="http://schemas.microsoft.com/office/drawing/2014/main" id="{1169231F-A947-F744-0755-6280B90709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6185" y="2946281"/>
            <a:ext cx="7992944" cy="3731610"/>
          </a:xfrm>
          <a:prstGeom prst="rect">
            <a:avLst/>
          </a:prstGeom>
        </p:spPr>
      </p:pic>
      <p:sp>
        <p:nvSpPr>
          <p:cNvPr id="2" name="TextBox 1">
            <a:extLst>
              <a:ext uri="{FF2B5EF4-FFF2-40B4-BE49-F238E27FC236}">
                <a16:creationId xmlns:a16="http://schemas.microsoft.com/office/drawing/2014/main" id="{4EB15B18-38A3-CE96-CC47-E3984F2F22D8}"/>
              </a:ext>
            </a:extLst>
          </p:cNvPr>
          <p:cNvSpPr txBox="1"/>
          <p:nvPr/>
        </p:nvSpPr>
        <p:spPr>
          <a:xfrm>
            <a:off x="419670" y="369454"/>
            <a:ext cx="11724556" cy="2308324"/>
          </a:xfrm>
          <a:prstGeom prst="rect">
            <a:avLst/>
          </a:prstGeom>
          <a:noFill/>
        </p:spPr>
        <p:txBody>
          <a:bodyPr wrap="none" rtlCol="0">
            <a:spAutoFit/>
          </a:bodyPr>
          <a:lstStyle/>
          <a:p>
            <a:r>
              <a:rPr lang="en-US" dirty="0"/>
              <a:t>DAM_CTRL = 64 bits.                Same information copied to all DAM.  Forwarded to RDO_CTRL</a:t>
            </a:r>
          </a:p>
          <a:p>
            <a:r>
              <a:rPr lang="en-US" dirty="0"/>
              <a:t>DAM_STATUS = 20(64) bits    DAM information copied back to GTU.   </a:t>
            </a:r>
          </a:p>
          <a:p>
            <a:r>
              <a:rPr lang="en-US" dirty="0"/>
              <a:t>                                                            Timeframe handling, Error conditions, Dam responses (e.g. returning control after config)</a:t>
            </a:r>
          </a:p>
          <a:p>
            <a:r>
              <a:rPr lang="en-US" dirty="0"/>
              <a:t>TRG_CTRL = 20(160) bits        Send trigger commands (to selected DAM boards)</a:t>
            </a:r>
          </a:p>
          <a:p>
            <a:r>
              <a:rPr lang="en-US" dirty="0"/>
              <a:t>TRG_STATUS = 160 bits	Return summary information (from selected DAM boards)</a:t>
            </a:r>
          </a:p>
          <a:p>
            <a:endParaRPr lang="en-US" dirty="0"/>
          </a:p>
          <a:p>
            <a:r>
              <a:rPr lang="en-US" dirty="0"/>
              <a:t>RDO_CTRL = 64 bits	Clock + RDO commands</a:t>
            </a:r>
          </a:p>
          <a:p>
            <a:r>
              <a:rPr lang="en-US" dirty="0"/>
              <a:t>RDO_DATA = 64 bits	ASIC DATA + SC data + headers</a:t>
            </a:r>
          </a:p>
        </p:txBody>
      </p:sp>
    </p:spTree>
    <p:extLst>
      <p:ext uri="{BB962C8B-B14F-4D97-AF65-F5344CB8AC3E}">
        <p14:creationId xmlns:p14="http://schemas.microsoft.com/office/powerpoint/2010/main" val="400090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632150-A518-B613-2ACA-490FDB976904}"/>
              </a:ext>
            </a:extLst>
          </p:cNvPr>
          <p:cNvSpPr>
            <a:spLocks noGrp="1"/>
          </p:cNvSpPr>
          <p:nvPr>
            <p:ph type="dt" sz="half" idx="10"/>
          </p:nvPr>
        </p:nvSpPr>
        <p:spPr/>
        <p:txBody>
          <a:bodyPr/>
          <a:lstStyle/>
          <a:p>
            <a:r>
              <a:rPr lang="en-US"/>
              <a:t>6/20/2024</a:t>
            </a:r>
          </a:p>
        </p:txBody>
      </p:sp>
      <p:sp>
        <p:nvSpPr>
          <p:cNvPr id="3" name="Footer Placeholder 2">
            <a:extLst>
              <a:ext uri="{FF2B5EF4-FFF2-40B4-BE49-F238E27FC236}">
                <a16:creationId xmlns:a16="http://schemas.microsoft.com/office/drawing/2014/main" id="{AE2C4BFA-8134-039E-9FF6-D18E52F7365C}"/>
              </a:ext>
            </a:extLst>
          </p:cNvPr>
          <p:cNvSpPr>
            <a:spLocks noGrp="1"/>
          </p:cNvSpPr>
          <p:nvPr>
            <p:ph type="ftr" sz="quarter" idx="11"/>
          </p:nvPr>
        </p:nvSpPr>
        <p:spPr/>
        <p:txBody>
          <a:bodyPr/>
          <a:lstStyle/>
          <a:p>
            <a:r>
              <a:rPr lang="en-US"/>
              <a:t>Electronics and DAQ WG Meeting</a:t>
            </a:r>
          </a:p>
        </p:txBody>
      </p:sp>
      <p:sp>
        <p:nvSpPr>
          <p:cNvPr id="4" name="Slide Number Placeholder 3">
            <a:extLst>
              <a:ext uri="{FF2B5EF4-FFF2-40B4-BE49-F238E27FC236}">
                <a16:creationId xmlns:a16="http://schemas.microsoft.com/office/drawing/2014/main" id="{C9803AE4-47C1-3EFC-D7FB-FBF58ED8D740}"/>
              </a:ext>
            </a:extLst>
          </p:cNvPr>
          <p:cNvSpPr>
            <a:spLocks noGrp="1"/>
          </p:cNvSpPr>
          <p:nvPr>
            <p:ph type="sldNum" sz="quarter" idx="12"/>
          </p:nvPr>
        </p:nvSpPr>
        <p:spPr/>
        <p:txBody>
          <a:bodyPr/>
          <a:lstStyle/>
          <a:p>
            <a:fld id="{AC551C2D-2D59-4A22-9BED-13A30D2F5EA8}" type="slidenum">
              <a:rPr lang="en-US" smtClean="0"/>
              <a:t>6</a:t>
            </a:fld>
            <a:endParaRPr lang="en-US"/>
          </a:p>
        </p:txBody>
      </p:sp>
      <p:sp>
        <p:nvSpPr>
          <p:cNvPr id="5" name="TextBox 4">
            <a:extLst>
              <a:ext uri="{FF2B5EF4-FFF2-40B4-BE49-F238E27FC236}">
                <a16:creationId xmlns:a16="http://schemas.microsoft.com/office/drawing/2014/main" id="{2BF9439A-FEAA-8C5A-5B36-D145252DBF5F}"/>
              </a:ext>
            </a:extLst>
          </p:cNvPr>
          <p:cNvSpPr txBox="1"/>
          <p:nvPr/>
        </p:nvSpPr>
        <p:spPr>
          <a:xfrm>
            <a:off x="683491" y="581891"/>
            <a:ext cx="8971367" cy="5355312"/>
          </a:xfrm>
          <a:prstGeom prst="rect">
            <a:avLst/>
          </a:prstGeom>
          <a:noFill/>
        </p:spPr>
        <p:txBody>
          <a:bodyPr wrap="none" rtlCol="0">
            <a:spAutoFit/>
          </a:bodyPr>
          <a:lstStyle/>
          <a:p>
            <a:r>
              <a:rPr lang="en-US" dirty="0"/>
              <a:t>Feature Implementation</a:t>
            </a:r>
          </a:p>
          <a:p>
            <a:endParaRPr lang="en-US" dirty="0"/>
          </a:p>
          <a:p>
            <a:pPr marL="342900" indent="-342900">
              <a:buFont typeface="+mj-lt"/>
              <a:buAutoNum type="arabicPeriod"/>
            </a:pPr>
            <a:r>
              <a:rPr lang="en-US" dirty="0"/>
              <a:t>Bunch definition</a:t>
            </a:r>
          </a:p>
          <a:p>
            <a:pPr marL="742950" lvl="1" indent="-285750">
              <a:buFont typeface="Arial" panose="020B0604020202020204" pitchFamily="34" charset="0"/>
              <a:buChar char="•"/>
            </a:pPr>
            <a:r>
              <a:rPr lang="en-US" dirty="0"/>
              <a:t>BCO itself:</a:t>
            </a:r>
          </a:p>
          <a:p>
            <a:pPr marL="1200150" lvl="2" indent="-285750">
              <a:buFont typeface="Arial" panose="020B0604020202020204" pitchFamily="34" charset="0"/>
              <a:buChar char="•"/>
            </a:pPr>
            <a:r>
              <a:rPr lang="en-US" dirty="0"/>
              <a:t>64 bit BCO	</a:t>
            </a:r>
          </a:p>
          <a:p>
            <a:pPr marL="1200150" lvl="2" indent="-285750">
              <a:buFont typeface="Arial" panose="020B0604020202020204" pitchFamily="34" charset="0"/>
              <a:buChar char="•"/>
            </a:pPr>
            <a:r>
              <a:rPr lang="en-US" dirty="0"/>
              <a:t>Time frames maximum 16 bits</a:t>
            </a:r>
          </a:p>
          <a:p>
            <a:pPr marL="742950" lvl="1" indent="-285750">
              <a:buFont typeface="Arial" panose="020B0604020202020204" pitchFamily="34" charset="0"/>
              <a:buChar char="•"/>
            </a:pPr>
            <a:r>
              <a:rPr lang="en-US" dirty="0"/>
              <a:t>BCO verification (require verification at least every timeframe)</a:t>
            </a:r>
          </a:p>
          <a:p>
            <a:pPr marL="1200150" lvl="2" indent="-285750">
              <a:buFont typeface="Arial" panose="020B0604020202020204" pitchFamily="34" charset="0"/>
              <a:buChar char="•"/>
            </a:pPr>
            <a:r>
              <a:rPr lang="en-US" dirty="0"/>
              <a:t>Periodic full specification</a:t>
            </a:r>
          </a:p>
          <a:p>
            <a:pPr marL="1200150" lvl="2" indent="-285750">
              <a:buFont typeface="Arial" panose="020B0604020202020204" pitchFamily="34" charset="0"/>
              <a:buChar char="•"/>
            </a:pPr>
            <a:r>
              <a:rPr lang="en-US" dirty="0"/>
              <a:t>Checksum-like verification of bits over many </a:t>
            </a:r>
            <a:r>
              <a:rPr lang="en-US" dirty="0" err="1"/>
              <a:t>bunchcrossings</a:t>
            </a:r>
            <a:r>
              <a:rPr lang="en-US" dirty="0"/>
              <a:t> (7 bit scheme?)</a:t>
            </a:r>
          </a:p>
          <a:p>
            <a:pPr marL="742950" lvl="1" indent="-285750">
              <a:buFont typeface="Arial" panose="020B0604020202020204" pitchFamily="34" charset="0"/>
              <a:buChar char="•"/>
            </a:pPr>
            <a:r>
              <a:rPr lang="en-US" dirty="0"/>
              <a:t>Beam Info (REV_TIC x 2, BUNCH_FILLED x2)</a:t>
            </a:r>
          </a:p>
          <a:p>
            <a:pPr marL="742950" lvl="1" indent="-285750">
              <a:buFont typeface="Arial" panose="020B0604020202020204" pitchFamily="34" charset="0"/>
              <a:buChar char="•"/>
            </a:pPr>
            <a:r>
              <a:rPr lang="en-US" dirty="0"/>
              <a:t>Resync (issued by RDO or by GTU) </a:t>
            </a:r>
          </a:p>
          <a:p>
            <a:pPr marL="742950" lvl="1" indent="-285750">
              <a:buFont typeface="Arial" panose="020B0604020202020204" pitchFamily="34" charset="0"/>
              <a:buChar char="•"/>
            </a:pPr>
            <a:endParaRPr lang="en-US" dirty="0"/>
          </a:p>
          <a:p>
            <a:pPr marL="342900" indent="-342900">
              <a:buFont typeface="+mj-lt"/>
              <a:buAutoNum type="arabicPeriod"/>
            </a:pPr>
            <a:r>
              <a:rPr lang="en-US" dirty="0"/>
              <a:t>Time Frame Handling</a:t>
            </a:r>
          </a:p>
          <a:p>
            <a:pPr marL="800100" lvl="1" indent="-342900">
              <a:buFont typeface="Arial" panose="020B0604020202020204" pitchFamily="34" charset="0"/>
              <a:buChar char="•"/>
            </a:pPr>
            <a:r>
              <a:rPr lang="en-US" dirty="0"/>
              <a:t>Start/Stop frames (Start is enough!?), or automatic handling by fixed duration?</a:t>
            </a:r>
          </a:p>
          <a:p>
            <a:pPr marL="800100" lvl="1" indent="-342900">
              <a:buFont typeface="Arial" panose="020B0604020202020204" pitchFamily="34" charset="0"/>
              <a:buChar char="•"/>
            </a:pPr>
            <a:r>
              <a:rPr lang="en-US" dirty="0"/>
              <a:t>Time frame identification</a:t>
            </a:r>
          </a:p>
          <a:p>
            <a:pPr marL="1257300" lvl="2" indent="-342900">
              <a:buFont typeface="Arial" panose="020B0604020202020204" pitchFamily="34" charset="0"/>
              <a:buChar char="•"/>
            </a:pPr>
            <a:r>
              <a:rPr lang="en-US" dirty="0"/>
              <a:t>High order bits of BCO?</a:t>
            </a:r>
          </a:p>
          <a:p>
            <a:pPr marL="1257300" lvl="2" indent="-342900">
              <a:buFont typeface="Arial" panose="020B0604020202020204" pitchFamily="34" charset="0"/>
              <a:buChar char="•"/>
            </a:pPr>
            <a:r>
              <a:rPr lang="en-US" dirty="0"/>
              <a:t>Re-usable identifier (token)</a:t>
            </a:r>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471240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632150-A518-B613-2ACA-490FDB976904}"/>
              </a:ext>
            </a:extLst>
          </p:cNvPr>
          <p:cNvSpPr>
            <a:spLocks noGrp="1"/>
          </p:cNvSpPr>
          <p:nvPr>
            <p:ph type="dt" sz="half" idx="10"/>
          </p:nvPr>
        </p:nvSpPr>
        <p:spPr/>
        <p:txBody>
          <a:bodyPr/>
          <a:lstStyle/>
          <a:p>
            <a:r>
              <a:rPr lang="en-US"/>
              <a:t>6/20/2024</a:t>
            </a:r>
          </a:p>
        </p:txBody>
      </p:sp>
      <p:sp>
        <p:nvSpPr>
          <p:cNvPr id="3" name="Footer Placeholder 2">
            <a:extLst>
              <a:ext uri="{FF2B5EF4-FFF2-40B4-BE49-F238E27FC236}">
                <a16:creationId xmlns:a16="http://schemas.microsoft.com/office/drawing/2014/main" id="{AE2C4BFA-8134-039E-9FF6-D18E52F7365C}"/>
              </a:ext>
            </a:extLst>
          </p:cNvPr>
          <p:cNvSpPr>
            <a:spLocks noGrp="1"/>
          </p:cNvSpPr>
          <p:nvPr>
            <p:ph type="ftr" sz="quarter" idx="11"/>
          </p:nvPr>
        </p:nvSpPr>
        <p:spPr/>
        <p:txBody>
          <a:bodyPr/>
          <a:lstStyle/>
          <a:p>
            <a:r>
              <a:rPr lang="en-US"/>
              <a:t>Electronics and DAQ WG Meeting</a:t>
            </a:r>
          </a:p>
        </p:txBody>
      </p:sp>
      <p:sp>
        <p:nvSpPr>
          <p:cNvPr id="4" name="Slide Number Placeholder 3">
            <a:extLst>
              <a:ext uri="{FF2B5EF4-FFF2-40B4-BE49-F238E27FC236}">
                <a16:creationId xmlns:a16="http://schemas.microsoft.com/office/drawing/2014/main" id="{C9803AE4-47C1-3EFC-D7FB-FBF58ED8D740}"/>
              </a:ext>
            </a:extLst>
          </p:cNvPr>
          <p:cNvSpPr>
            <a:spLocks noGrp="1"/>
          </p:cNvSpPr>
          <p:nvPr>
            <p:ph type="sldNum" sz="quarter" idx="12"/>
          </p:nvPr>
        </p:nvSpPr>
        <p:spPr/>
        <p:txBody>
          <a:bodyPr/>
          <a:lstStyle/>
          <a:p>
            <a:fld id="{AC551C2D-2D59-4A22-9BED-13A30D2F5EA8}" type="slidenum">
              <a:rPr lang="en-US" smtClean="0"/>
              <a:t>7</a:t>
            </a:fld>
            <a:endParaRPr lang="en-US"/>
          </a:p>
        </p:txBody>
      </p:sp>
      <p:sp>
        <p:nvSpPr>
          <p:cNvPr id="5" name="TextBox 4">
            <a:extLst>
              <a:ext uri="{FF2B5EF4-FFF2-40B4-BE49-F238E27FC236}">
                <a16:creationId xmlns:a16="http://schemas.microsoft.com/office/drawing/2014/main" id="{2BF9439A-FEAA-8C5A-5B36-D145252DBF5F}"/>
              </a:ext>
            </a:extLst>
          </p:cNvPr>
          <p:cNvSpPr txBox="1"/>
          <p:nvPr/>
        </p:nvSpPr>
        <p:spPr>
          <a:xfrm>
            <a:off x="641927" y="447040"/>
            <a:ext cx="10908145" cy="5909310"/>
          </a:xfrm>
          <a:prstGeom prst="rect">
            <a:avLst/>
          </a:prstGeom>
          <a:noFill/>
        </p:spPr>
        <p:txBody>
          <a:bodyPr wrap="square" rtlCol="0">
            <a:spAutoFit/>
          </a:bodyPr>
          <a:lstStyle/>
          <a:p>
            <a:r>
              <a:rPr lang="en-US" dirty="0"/>
              <a:t>Feature Implementation</a:t>
            </a:r>
          </a:p>
          <a:p>
            <a:endParaRPr lang="en-US" dirty="0"/>
          </a:p>
          <a:p>
            <a:pPr marL="342900" indent="-342900">
              <a:buFont typeface="+mj-lt"/>
              <a:buAutoNum type="arabicPeriod" startAt="3"/>
            </a:pPr>
            <a:r>
              <a:rPr lang="en-US" dirty="0"/>
              <a:t>RDO and DAM Data Processing Flags. </a:t>
            </a:r>
          </a:p>
          <a:p>
            <a:pPr marL="800100" lvl="1" indent="-342900">
              <a:buFont typeface="Arial" panose="020B0604020202020204" pitchFamily="34" charset="0"/>
              <a:buChar char="•"/>
            </a:pPr>
            <a:r>
              <a:rPr lang="en-US" dirty="0"/>
              <a:t>Identify periods when unprocessed data should be kept</a:t>
            </a:r>
          </a:p>
          <a:p>
            <a:pPr marL="800100" lvl="1" indent="-342900">
              <a:buFont typeface="Arial" panose="020B0604020202020204" pitchFamily="34" charset="0"/>
              <a:buChar char="•"/>
            </a:pPr>
            <a:endParaRPr lang="en-US" dirty="0"/>
          </a:p>
          <a:p>
            <a:pPr marL="342900" indent="-342900">
              <a:buFont typeface="+mj-lt"/>
              <a:buAutoNum type="arabicPeriod" startAt="4"/>
            </a:pPr>
            <a:r>
              <a:rPr lang="en-US" dirty="0"/>
              <a:t>Firmware, Run Control Configuration &amp; Resets</a:t>
            </a:r>
          </a:p>
          <a:p>
            <a:pPr marL="800100" lvl="1" indent="-342900">
              <a:buFont typeface="Arial" panose="020B0604020202020204" pitchFamily="34" charset="0"/>
              <a:buChar char="•"/>
            </a:pPr>
            <a:r>
              <a:rPr lang="en-US" dirty="0"/>
              <a:t>Likely these involve giving control to the DAM boards and selecting appropriate data to be loaded  via run control or slow controls.  But need command to indicate to DAM board to take over, and for the DAM boards to relinquish control when they are finished.</a:t>
            </a:r>
          </a:p>
          <a:p>
            <a:pPr marL="800100" lvl="1" indent="-342900">
              <a:buFont typeface="Arial" panose="020B0604020202020204" pitchFamily="34" charset="0"/>
              <a:buChar char="•"/>
            </a:pPr>
            <a:r>
              <a:rPr lang="en-US" dirty="0"/>
              <a:t>Fast configuration</a:t>
            </a:r>
          </a:p>
          <a:p>
            <a:pPr marL="1257300" lvl="2" indent="-342900">
              <a:buFont typeface="Arial" panose="020B0604020202020204" pitchFamily="34" charset="0"/>
              <a:buChar char="•"/>
            </a:pPr>
            <a:r>
              <a:rPr lang="en-US" dirty="0"/>
              <a:t>We have had discussions of potential configuration during a run</a:t>
            </a:r>
          </a:p>
          <a:p>
            <a:pPr marL="1257300" lvl="2" indent="-342900">
              <a:buFont typeface="Arial" panose="020B0604020202020204" pitchFamily="34" charset="0"/>
              <a:buChar char="•"/>
            </a:pPr>
            <a:r>
              <a:rPr lang="en-US" dirty="0"/>
              <a:t>Could involve calibration control, error mitigation and recovery.   Possibly to be handled by standard configuration scheme, but if so need to indicate when certain components are disabled for timeframe building and coherency</a:t>
            </a:r>
          </a:p>
          <a:p>
            <a:endParaRPr lang="en-US" dirty="0"/>
          </a:p>
          <a:p>
            <a:pPr marL="342900" indent="-342900">
              <a:buFont typeface="+mj-lt"/>
              <a:buAutoNum type="arabicPeriod" startAt="5"/>
            </a:pPr>
            <a:r>
              <a:rPr lang="en-US" dirty="0"/>
              <a:t>Triggering</a:t>
            </a:r>
          </a:p>
          <a:p>
            <a:pPr marL="800100" lvl="1" indent="-342900">
              <a:buFont typeface="Arial" panose="020B0604020202020204" pitchFamily="34" charset="0"/>
              <a:buChar char="•"/>
            </a:pPr>
            <a:r>
              <a:rPr lang="en-US" dirty="0"/>
              <a:t>Firing hardware actions / activities (e.g. laser or pulser system, requests to read slow controls information, or to write out </a:t>
            </a:r>
            <a:r>
              <a:rPr lang="en-US" dirty="0" err="1"/>
              <a:t>unzero</a:t>
            </a:r>
            <a:r>
              <a:rPr lang="en-US" dirty="0"/>
              <a:t>-suppressed for a short time to calculate pedestals)</a:t>
            </a:r>
          </a:p>
          <a:p>
            <a:pPr marL="800100" lvl="1" indent="-342900">
              <a:buFont typeface="Arial" panose="020B0604020202020204" pitchFamily="34" charset="0"/>
              <a:buChar char="•"/>
            </a:pPr>
            <a:r>
              <a:rPr lang="en-US" dirty="0"/>
              <a:t>Firmware trigger as needed by </a:t>
            </a:r>
            <a:r>
              <a:rPr lang="en-US" dirty="0" err="1"/>
              <a:t>dRICH</a:t>
            </a:r>
            <a:r>
              <a:rPr lang="en-US" dirty="0"/>
              <a:t> / low Q2 taggers</a:t>
            </a:r>
          </a:p>
          <a:p>
            <a:pPr marL="342900" indent="-342900">
              <a:buFont typeface="+mj-lt"/>
              <a:buAutoNum type="arabicPeriod" startAt="6"/>
            </a:pPr>
            <a:endParaRPr lang="en-US" dirty="0"/>
          </a:p>
          <a:p>
            <a:endParaRPr lang="en-US" dirty="0"/>
          </a:p>
        </p:txBody>
      </p:sp>
    </p:spTree>
    <p:extLst>
      <p:ext uri="{BB962C8B-B14F-4D97-AF65-F5344CB8AC3E}">
        <p14:creationId xmlns:p14="http://schemas.microsoft.com/office/powerpoint/2010/main" val="1829225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632150-A518-B613-2ACA-490FDB976904}"/>
              </a:ext>
            </a:extLst>
          </p:cNvPr>
          <p:cNvSpPr>
            <a:spLocks noGrp="1"/>
          </p:cNvSpPr>
          <p:nvPr>
            <p:ph type="dt" sz="half" idx="10"/>
          </p:nvPr>
        </p:nvSpPr>
        <p:spPr/>
        <p:txBody>
          <a:bodyPr/>
          <a:lstStyle/>
          <a:p>
            <a:r>
              <a:rPr lang="en-US"/>
              <a:t>6/20/2024</a:t>
            </a:r>
          </a:p>
        </p:txBody>
      </p:sp>
      <p:sp>
        <p:nvSpPr>
          <p:cNvPr id="3" name="Footer Placeholder 2">
            <a:extLst>
              <a:ext uri="{FF2B5EF4-FFF2-40B4-BE49-F238E27FC236}">
                <a16:creationId xmlns:a16="http://schemas.microsoft.com/office/drawing/2014/main" id="{AE2C4BFA-8134-039E-9FF6-D18E52F7365C}"/>
              </a:ext>
            </a:extLst>
          </p:cNvPr>
          <p:cNvSpPr>
            <a:spLocks noGrp="1"/>
          </p:cNvSpPr>
          <p:nvPr>
            <p:ph type="ftr" sz="quarter" idx="11"/>
          </p:nvPr>
        </p:nvSpPr>
        <p:spPr/>
        <p:txBody>
          <a:bodyPr/>
          <a:lstStyle/>
          <a:p>
            <a:r>
              <a:rPr lang="en-US"/>
              <a:t>Electronics and DAQ WG Meeting</a:t>
            </a:r>
          </a:p>
        </p:txBody>
      </p:sp>
      <p:sp>
        <p:nvSpPr>
          <p:cNvPr id="4" name="Slide Number Placeholder 3">
            <a:extLst>
              <a:ext uri="{FF2B5EF4-FFF2-40B4-BE49-F238E27FC236}">
                <a16:creationId xmlns:a16="http://schemas.microsoft.com/office/drawing/2014/main" id="{C9803AE4-47C1-3EFC-D7FB-FBF58ED8D740}"/>
              </a:ext>
            </a:extLst>
          </p:cNvPr>
          <p:cNvSpPr>
            <a:spLocks noGrp="1"/>
          </p:cNvSpPr>
          <p:nvPr>
            <p:ph type="sldNum" sz="quarter" idx="12"/>
          </p:nvPr>
        </p:nvSpPr>
        <p:spPr/>
        <p:txBody>
          <a:bodyPr/>
          <a:lstStyle/>
          <a:p>
            <a:fld id="{AC551C2D-2D59-4A22-9BED-13A30D2F5EA8}" type="slidenum">
              <a:rPr lang="en-US" smtClean="0"/>
              <a:t>8</a:t>
            </a:fld>
            <a:endParaRPr lang="en-US"/>
          </a:p>
        </p:txBody>
      </p:sp>
      <p:sp>
        <p:nvSpPr>
          <p:cNvPr id="5" name="TextBox 4">
            <a:extLst>
              <a:ext uri="{FF2B5EF4-FFF2-40B4-BE49-F238E27FC236}">
                <a16:creationId xmlns:a16="http://schemas.microsoft.com/office/drawing/2014/main" id="{2BF9439A-FEAA-8C5A-5B36-D145252DBF5F}"/>
              </a:ext>
            </a:extLst>
          </p:cNvPr>
          <p:cNvSpPr txBox="1"/>
          <p:nvPr/>
        </p:nvSpPr>
        <p:spPr>
          <a:xfrm>
            <a:off x="641927" y="447040"/>
            <a:ext cx="10908145" cy="5909310"/>
          </a:xfrm>
          <a:prstGeom prst="rect">
            <a:avLst/>
          </a:prstGeom>
          <a:noFill/>
        </p:spPr>
        <p:txBody>
          <a:bodyPr wrap="square" rtlCol="0">
            <a:spAutoFit/>
          </a:bodyPr>
          <a:lstStyle/>
          <a:p>
            <a:r>
              <a:rPr lang="en-US" dirty="0"/>
              <a:t>Feature Implementation</a:t>
            </a:r>
          </a:p>
          <a:p>
            <a:endParaRPr lang="en-US" dirty="0"/>
          </a:p>
          <a:p>
            <a:pPr marL="342900" indent="-342900">
              <a:buFont typeface="+mj-lt"/>
              <a:buAutoNum type="arabicPeriod" startAt="6"/>
            </a:pPr>
            <a:r>
              <a:rPr lang="en-US" dirty="0"/>
              <a:t>Flow control</a:t>
            </a:r>
          </a:p>
          <a:p>
            <a:pPr marL="800100" lvl="1" indent="-342900">
              <a:buFont typeface="Arial" panose="020B0604020202020204" pitchFamily="34" charset="0"/>
              <a:buChar char="•"/>
            </a:pPr>
            <a:r>
              <a:rPr lang="en-US" dirty="0"/>
              <a:t>Sense ASIC overflow/truncation</a:t>
            </a:r>
          </a:p>
          <a:p>
            <a:pPr marL="800100" lvl="1" indent="-342900">
              <a:buFont typeface="Arial" panose="020B0604020202020204" pitchFamily="34" charset="0"/>
              <a:buChar char="•"/>
            </a:pPr>
            <a:r>
              <a:rPr lang="en-US" dirty="0"/>
              <a:t>RDO overflow/truncation</a:t>
            </a:r>
          </a:p>
          <a:p>
            <a:pPr marL="800100" lvl="1" indent="-342900">
              <a:buFont typeface="Arial" panose="020B0604020202020204" pitchFamily="34" charset="0"/>
              <a:buChar char="•"/>
            </a:pPr>
            <a:r>
              <a:rPr lang="en-US" dirty="0"/>
              <a:t>DAM overflow/truncation</a:t>
            </a:r>
          </a:p>
          <a:p>
            <a:pPr marL="800100" lvl="1" indent="-342900">
              <a:buFont typeface="Arial" panose="020B0604020202020204" pitchFamily="34" charset="0"/>
              <a:buChar char="•"/>
            </a:pPr>
            <a:r>
              <a:rPr lang="en-US" dirty="0"/>
              <a:t>Prevention strategy</a:t>
            </a:r>
          </a:p>
          <a:p>
            <a:pPr marL="1257300" lvl="2" indent="-342900">
              <a:buFont typeface="Arial" panose="020B0604020202020204" pitchFamily="34" charset="0"/>
              <a:buChar char="•"/>
            </a:pPr>
            <a:r>
              <a:rPr lang="en-US" dirty="0"/>
              <a:t>Sense truncation and apply deadtimes?</a:t>
            </a:r>
          </a:p>
          <a:p>
            <a:pPr marL="1257300" lvl="2" indent="-342900">
              <a:buFont typeface="Arial" panose="020B0604020202020204" pitchFamily="34" charset="0"/>
              <a:buChar char="•"/>
            </a:pPr>
            <a:r>
              <a:rPr lang="en-US" dirty="0"/>
              <a:t>Force deadtime before truncation occurs?</a:t>
            </a:r>
          </a:p>
          <a:p>
            <a:pPr marL="1257300" lvl="2" indent="-342900">
              <a:buFont typeface="Arial" panose="020B0604020202020204" pitchFamily="34" charset="0"/>
              <a:buChar char="•"/>
            </a:pPr>
            <a:endParaRPr lang="en-US" dirty="0"/>
          </a:p>
          <a:p>
            <a:pPr marL="800100" lvl="1" indent="-342900">
              <a:buFont typeface="Arial" panose="020B0604020202020204" pitchFamily="34" charset="0"/>
              <a:buChar char="•"/>
            </a:pPr>
            <a:r>
              <a:rPr lang="en-US" dirty="0"/>
              <a:t>We don’t need perfection, but we must clearly sense, mark, and minimize overflow situations!</a:t>
            </a:r>
          </a:p>
          <a:p>
            <a:pPr marL="342900" indent="-342900">
              <a:buFont typeface="Arial" panose="020B0604020202020204" pitchFamily="34" charset="0"/>
              <a:buChar char="•"/>
            </a:pPr>
            <a:endParaRPr lang="en-US" dirty="0"/>
          </a:p>
          <a:p>
            <a:pPr marL="342900" indent="-342900">
              <a:buFont typeface="+mj-lt"/>
              <a:buAutoNum type="arabicPeriod" startAt="7"/>
            </a:pPr>
            <a:r>
              <a:rPr lang="en-US" dirty="0"/>
              <a:t>Data link</a:t>
            </a:r>
          </a:p>
          <a:p>
            <a:pPr marL="742950" lvl="1" indent="-285750">
              <a:buFont typeface="Arial" panose="020B0604020202020204" pitchFamily="34" charset="0"/>
              <a:buChar char="•"/>
            </a:pPr>
            <a:r>
              <a:rPr lang="en-US" dirty="0"/>
              <a:t>Will consist of multiplexed headers, ASIC data, &amp; SC data.   </a:t>
            </a:r>
          </a:p>
          <a:p>
            <a:pPr marL="742950" lvl="1" indent="-285750">
              <a:buFont typeface="Arial" panose="020B0604020202020204" pitchFamily="34" charset="0"/>
              <a:buChar char="•"/>
            </a:pPr>
            <a:r>
              <a:rPr lang="en-US" dirty="0"/>
              <a:t>Define headers</a:t>
            </a:r>
          </a:p>
          <a:p>
            <a:pPr marL="742950" lvl="1" indent="-285750">
              <a:buFont typeface="Arial" panose="020B0604020202020204" pitchFamily="34" charset="0"/>
              <a:buChar char="•"/>
            </a:pPr>
            <a:r>
              <a:rPr lang="en-US" dirty="0"/>
              <a:t>Provide link between BCO and ASIC clock based time measurements</a:t>
            </a:r>
          </a:p>
          <a:p>
            <a:pPr lvl="1"/>
            <a:endParaRPr lang="en-US" dirty="0"/>
          </a:p>
          <a:p>
            <a:pPr marL="1257300" lvl="2" indent="-342900">
              <a:buFont typeface="Arial" panose="020B0604020202020204" pitchFamily="34" charset="0"/>
              <a:buChar char="•"/>
            </a:pPr>
            <a:endParaRPr lang="en-US" dirty="0"/>
          </a:p>
          <a:p>
            <a:pPr marL="342900" indent="-342900">
              <a:buFont typeface="+mj-lt"/>
              <a:buAutoNum type="arabicPeriod" startAt="7"/>
            </a:pPr>
            <a:endParaRPr lang="en-US" dirty="0"/>
          </a:p>
          <a:p>
            <a:pPr marL="1257300" lvl="2"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4242970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632150-A518-B613-2ACA-490FDB976904}"/>
              </a:ext>
            </a:extLst>
          </p:cNvPr>
          <p:cNvSpPr>
            <a:spLocks noGrp="1"/>
          </p:cNvSpPr>
          <p:nvPr>
            <p:ph type="dt" sz="half" idx="10"/>
          </p:nvPr>
        </p:nvSpPr>
        <p:spPr/>
        <p:txBody>
          <a:bodyPr/>
          <a:lstStyle/>
          <a:p>
            <a:r>
              <a:rPr lang="en-US"/>
              <a:t>6/20/2024</a:t>
            </a:r>
          </a:p>
        </p:txBody>
      </p:sp>
      <p:sp>
        <p:nvSpPr>
          <p:cNvPr id="3" name="Footer Placeholder 2">
            <a:extLst>
              <a:ext uri="{FF2B5EF4-FFF2-40B4-BE49-F238E27FC236}">
                <a16:creationId xmlns:a16="http://schemas.microsoft.com/office/drawing/2014/main" id="{AE2C4BFA-8134-039E-9FF6-D18E52F7365C}"/>
              </a:ext>
            </a:extLst>
          </p:cNvPr>
          <p:cNvSpPr>
            <a:spLocks noGrp="1"/>
          </p:cNvSpPr>
          <p:nvPr>
            <p:ph type="ftr" sz="quarter" idx="11"/>
          </p:nvPr>
        </p:nvSpPr>
        <p:spPr/>
        <p:txBody>
          <a:bodyPr/>
          <a:lstStyle/>
          <a:p>
            <a:r>
              <a:rPr lang="en-US"/>
              <a:t>Electronics and DAQ WG Meeting</a:t>
            </a:r>
          </a:p>
        </p:txBody>
      </p:sp>
      <p:sp>
        <p:nvSpPr>
          <p:cNvPr id="4" name="Slide Number Placeholder 3">
            <a:extLst>
              <a:ext uri="{FF2B5EF4-FFF2-40B4-BE49-F238E27FC236}">
                <a16:creationId xmlns:a16="http://schemas.microsoft.com/office/drawing/2014/main" id="{C9803AE4-47C1-3EFC-D7FB-FBF58ED8D740}"/>
              </a:ext>
            </a:extLst>
          </p:cNvPr>
          <p:cNvSpPr>
            <a:spLocks noGrp="1"/>
          </p:cNvSpPr>
          <p:nvPr>
            <p:ph type="sldNum" sz="quarter" idx="12"/>
          </p:nvPr>
        </p:nvSpPr>
        <p:spPr/>
        <p:txBody>
          <a:bodyPr/>
          <a:lstStyle/>
          <a:p>
            <a:fld id="{AC551C2D-2D59-4A22-9BED-13A30D2F5EA8}" type="slidenum">
              <a:rPr lang="en-US" smtClean="0"/>
              <a:t>9</a:t>
            </a:fld>
            <a:endParaRPr lang="en-US"/>
          </a:p>
        </p:txBody>
      </p:sp>
      <p:sp>
        <p:nvSpPr>
          <p:cNvPr id="5" name="TextBox 4">
            <a:extLst>
              <a:ext uri="{FF2B5EF4-FFF2-40B4-BE49-F238E27FC236}">
                <a16:creationId xmlns:a16="http://schemas.microsoft.com/office/drawing/2014/main" id="{2BF9439A-FEAA-8C5A-5B36-D145252DBF5F}"/>
              </a:ext>
            </a:extLst>
          </p:cNvPr>
          <p:cNvSpPr txBox="1"/>
          <p:nvPr/>
        </p:nvSpPr>
        <p:spPr>
          <a:xfrm>
            <a:off x="651354" y="501650"/>
            <a:ext cx="4580522" cy="1200329"/>
          </a:xfrm>
          <a:prstGeom prst="rect">
            <a:avLst/>
          </a:prstGeom>
          <a:noFill/>
        </p:spPr>
        <p:txBody>
          <a:bodyPr wrap="square" rtlCol="0">
            <a:spAutoFit/>
          </a:bodyPr>
          <a:lstStyle/>
          <a:p>
            <a:r>
              <a:rPr lang="en-US" dirty="0"/>
              <a:t>Started to think about the kinds of define commands to implement these features.</a:t>
            </a:r>
          </a:p>
          <a:p>
            <a:pPr marL="1257300" lvl="2" indent="-342900">
              <a:buFont typeface="Arial" panose="020B0604020202020204" pitchFamily="34" charset="0"/>
              <a:buChar char="•"/>
            </a:pPr>
            <a:endParaRPr lang="en-US" dirty="0"/>
          </a:p>
          <a:p>
            <a:endParaRPr lang="en-US" dirty="0"/>
          </a:p>
        </p:txBody>
      </p:sp>
      <p:pic>
        <p:nvPicPr>
          <p:cNvPr id="7" name="Picture 6">
            <a:extLst>
              <a:ext uri="{FF2B5EF4-FFF2-40B4-BE49-F238E27FC236}">
                <a16:creationId xmlns:a16="http://schemas.microsoft.com/office/drawing/2014/main" id="{5807790B-6EC5-6BCA-CE99-E4D7BB5DBACA}"/>
              </a:ext>
            </a:extLst>
          </p:cNvPr>
          <p:cNvPicPr>
            <a:picLocks noChangeAspect="1"/>
          </p:cNvPicPr>
          <p:nvPr/>
        </p:nvPicPr>
        <p:blipFill>
          <a:blip r:embed="rId2"/>
          <a:stretch>
            <a:fillRect/>
          </a:stretch>
        </p:blipFill>
        <p:spPr>
          <a:xfrm>
            <a:off x="5503038" y="501650"/>
            <a:ext cx="5546740" cy="5302577"/>
          </a:xfrm>
          <a:prstGeom prst="rect">
            <a:avLst/>
          </a:prstGeom>
        </p:spPr>
      </p:pic>
      <p:pic>
        <p:nvPicPr>
          <p:cNvPr id="9" name="Picture 8">
            <a:extLst>
              <a:ext uri="{FF2B5EF4-FFF2-40B4-BE49-F238E27FC236}">
                <a16:creationId xmlns:a16="http://schemas.microsoft.com/office/drawing/2014/main" id="{2119BA9F-2C16-B47C-8D8C-5375556B9D30}"/>
              </a:ext>
            </a:extLst>
          </p:cNvPr>
          <p:cNvPicPr>
            <a:picLocks noChangeAspect="1"/>
          </p:cNvPicPr>
          <p:nvPr/>
        </p:nvPicPr>
        <p:blipFill>
          <a:blip r:embed="rId3"/>
          <a:stretch>
            <a:fillRect/>
          </a:stretch>
        </p:blipFill>
        <p:spPr>
          <a:xfrm>
            <a:off x="383116" y="2026384"/>
            <a:ext cx="4816761" cy="556559"/>
          </a:xfrm>
          <a:prstGeom prst="rect">
            <a:avLst/>
          </a:prstGeom>
        </p:spPr>
      </p:pic>
      <p:pic>
        <p:nvPicPr>
          <p:cNvPr id="11" name="Picture 10">
            <a:extLst>
              <a:ext uri="{FF2B5EF4-FFF2-40B4-BE49-F238E27FC236}">
                <a16:creationId xmlns:a16="http://schemas.microsoft.com/office/drawing/2014/main" id="{A8A9968F-A3CC-60F1-BA60-835BD679C30E}"/>
              </a:ext>
            </a:extLst>
          </p:cNvPr>
          <p:cNvPicPr>
            <a:picLocks noChangeAspect="1"/>
          </p:cNvPicPr>
          <p:nvPr/>
        </p:nvPicPr>
        <p:blipFill>
          <a:blip r:embed="rId4"/>
          <a:stretch>
            <a:fillRect/>
          </a:stretch>
        </p:blipFill>
        <p:spPr>
          <a:xfrm>
            <a:off x="383116" y="3662222"/>
            <a:ext cx="4816761" cy="729352"/>
          </a:xfrm>
          <a:prstGeom prst="rect">
            <a:avLst/>
          </a:prstGeom>
        </p:spPr>
      </p:pic>
      <p:sp>
        <p:nvSpPr>
          <p:cNvPr id="12" name="TextBox 11">
            <a:extLst>
              <a:ext uri="{FF2B5EF4-FFF2-40B4-BE49-F238E27FC236}">
                <a16:creationId xmlns:a16="http://schemas.microsoft.com/office/drawing/2014/main" id="{D4E37016-CC09-E2BA-66F7-B1B80D468BD0}"/>
              </a:ext>
            </a:extLst>
          </p:cNvPr>
          <p:cNvSpPr txBox="1"/>
          <p:nvPr/>
        </p:nvSpPr>
        <p:spPr>
          <a:xfrm>
            <a:off x="291514" y="1657052"/>
            <a:ext cx="2987036" cy="369332"/>
          </a:xfrm>
          <a:prstGeom prst="rect">
            <a:avLst/>
          </a:prstGeom>
          <a:noFill/>
        </p:spPr>
        <p:txBody>
          <a:bodyPr wrap="none" rtlCol="0">
            <a:spAutoFit/>
          </a:bodyPr>
          <a:lstStyle/>
          <a:p>
            <a:r>
              <a:rPr lang="en-US" dirty="0"/>
              <a:t>5/29/24 command structure</a:t>
            </a:r>
          </a:p>
        </p:txBody>
      </p:sp>
      <p:sp>
        <p:nvSpPr>
          <p:cNvPr id="13" name="TextBox 12">
            <a:extLst>
              <a:ext uri="{FF2B5EF4-FFF2-40B4-BE49-F238E27FC236}">
                <a16:creationId xmlns:a16="http://schemas.microsoft.com/office/drawing/2014/main" id="{A197A782-4F12-577F-183B-3F6EDAE8EBF3}"/>
              </a:ext>
            </a:extLst>
          </p:cNvPr>
          <p:cNvSpPr txBox="1"/>
          <p:nvPr/>
        </p:nvSpPr>
        <p:spPr>
          <a:xfrm>
            <a:off x="291514" y="3292890"/>
            <a:ext cx="3164392" cy="369332"/>
          </a:xfrm>
          <a:prstGeom prst="rect">
            <a:avLst/>
          </a:prstGeom>
          <a:noFill/>
        </p:spPr>
        <p:txBody>
          <a:bodyPr wrap="none" rtlCol="0">
            <a:spAutoFit/>
          </a:bodyPr>
          <a:lstStyle/>
          <a:p>
            <a:r>
              <a:rPr lang="en-US" dirty="0"/>
              <a:t>Proposed command structure</a:t>
            </a:r>
          </a:p>
        </p:txBody>
      </p:sp>
    </p:spTree>
    <p:extLst>
      <p:ext uri="{BB962C8B-B14F-4D97-AF65-F5344CB8AC3E}">
        <p14:creationId xmlns:p14="http://schemas.microsoft.com/office/powerpoint/2010/main" val="2014257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134</TotalTime>
  <Words>1048</Words>
  <Application>Microsoft Office PowerPoint</Application>
  <PresentationFormat>Widescreen</PresentationFormat>
  <Paragraphs>149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Aptos Display</vt:lpstr>
      <vt:lpstr>Arial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Jeff Landgraf</dc:creator>
  <cp:lastModifiedBy>Jeff Landgraf</cp:lastModifiedBy>
  <cp:revision>1</cp:revision>
  <dcterms:created xsi:type="dcterms:W3CDTF">2024-06-19T23:44:29Z</dcterms:created>
  <dcterms:modified xsi:type="dcterms:W3CDTF">2024-06-20T12:25:24Z</dcterms:modified>
</cp:coreProperties>
</file>