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  <p:sldMasterId id="2147483687" r:id="rId5"/>
    <p:sldMasterId id="2147483734" r:id="rId6"/>
    <p:sldMasterId id="2147483881" r:id="rId7"/>
    <p:sldMasterId id="2147483950" r:id="rId8"/>
    <p:sldMasterId id="2147483953" r:id="rId9"/>
    <p:sldMasterId id="2147483957" r:id="rId10"/>
    <p:sldMasterId id="2147483965" r:id="rId11"/>
    <p:sldMasterId id="2147483985" r:id="rId12"/>
    <p:sldMasterId id="2147484065" r:id="rId13"/>
    <p:sldMasterId id="2147484088" r:id="rId14"/>
    <p:sldMasterId id="2147484093" r:id="rId15"/>
  </p:sldMasterIdLst>
  <p:notesMasterIdLst>
    <p:notesMasterId r:id="rId40"/>
  </p:notesMasterIdLst>
  <p:sldIdLst>
    <p:sldId id="2142534474" r:id="rId16"/>
    <p:sldId id="2147480515" r:id="rId17"/>
    <p:sldId id="2147478654" r:id="rId18"/>
    <p:sldId id="2147480474" r:id="rId19"/>
    <p:sldId id="2142534169" r:id="rId20"/>
    <p:sldId id="2147478659" r:id="rId21"/>
    <p:sldId id="2147480513" r:id="rId22"/>
    <p:sldId id="2147480476" r:id="rId23"/>
    <p:sldId id="2147480477" r:id="rId24"/>
    <p:sldId id="2147480502" r:id="rId25"/>
    <p:sldId id="2147480506" r:id="rId26"/>
    <p:sldId id="2147480494" r:id="rId27"/>
    <p:sldId id="2147478722" r:id="rId28"/>
    <p:sldId id="2147478656" r:id="rId29"/>
    <p:sldId id="2147480517" r:id="rId30"/>
    <p:sldId id="2147480507" r:id="rId31"/>
    <p:sldId id="2147480509" r:id="rId32"/>
    <p:sldId id="2147480508" r:id="rId33"/>
    <p:sldId id="2147480510" r:id="rId34"/>
    <p:sldId id="2147480511" r:id="rId35"/>
    <p:sldId id="2147480429" r:id="rId36"/>
    <p:sldId id="2147480503" r:id="rId37"/>
    <p:sldId id="2147480516" r:id="rId38"/>
    <p:sldId id="2147480461" r:id="rId39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888F55C-58CD-EFB9-8394-068E4D6D4E69}" name="Borkon, Lynn (NIH/NCI) [C]" initials="BL([" userId="S::borkonll@nih.gov::e73106a4-3ea7-4bce-acc2-eb0be814e98d" providerId="AD"/>
  <p188:author id="{E716E572-7CF0-767D-946F-DABD83338221}" name="Breil, Shanna (NIH/NCI) [C]" initials="BS([" userId="S::breilsg@nih.gov::6e6d0e90-293c-4451-8712-5bc55a9089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282"/>
    <a:srgbClr val="910505"/>
    <a:srgbClr val="5FC2E1"/>
    <a:srgbClr val="19424E"/>
    <a:srgbClr val="E0F3F5"/>
    <a:srgbClr val="BFE8F5"/>
    <a:srgbClr val="DEF5E8"/>
    <a:srgbClr val="D1F7FF"/>
    <a:srgbClr val="296B7F"/>
    <a:srgbClr val="B1E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29"/>
    <p:restoredTop sz="86763"/>
  </p:normalViewPr>
  <p:slideViewPr>
    <p:cSldViewPr snapToGrid="0">
      <p:cViewPr varScale="1">
        <p:scale>
          <a:sx n="104" d="100"/>
          <a:sy n="104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4164"/>
    </p:cViewPr>
  </p:sorterViewPr>
  <p:notesViewPr>
    <p:cSldViewPr snapToGrid="0">
      <p:cViewPr>
        <p:scale>
          <a:sx n="80" d="100"/>
          <a:sy n="80" d="100"/>
        </p:scale>
        <p:origin x="2040" y="-8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0" Type="http://schemas.openxmlformats.org/officeDocument/2006/relationships/slide" Target="slides/slide5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953C383E-40FE-8E44-A06A-3F1549B55BF3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2011A8E-CB4E-3340-83B8-EBE4DEB0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33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Pilot 1:</a:t>
            </a:r>
            <a:r>
              <a:rPr lang="en-US" baseline="0"/>
              <a:t> Predictive model of drug response; UQ and improved experiment; develop hybrid (mechanistic/ML) models</a:t>
            </a:r>
          </a:p>
          <a:p>
            <a:r>
              <a:rPr lang="en-US" baseline="0"/>
              <a:t>Patient derived </a:t>
            </a:r>
            <a:r>
              <a:rPr lang="en-US" baseline="0" err="1"/>
              <a:t>xenographs</a:t>
            </a:r>
            <a:r>
              <a:rPr lang="en-US" baseline="0"/>
              <a:t> or cell lines</a:t>
            </a:r>
          </a:p>
          <a:p>
            <a:endParaRPr lang="en-US"/>
          </a:p>
          <a:p>
            <a:r>
              <a:rPr lang="en-US"/>
              <a:t>Pilot 3:</a:t>
            </a:r>
            <a:r>
              <a:rPr lang="en-US" baseline="0"/>
              <a:t> Information capture; Information integration; Population-level modeling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0B4839-7B15-0846-BA51-662E4A29EC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2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 body has approximately 10^27 ATOMS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PROTECTED CRADA INFORMATION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2E0A3-F0CB-49F7-8770-5AB703FF5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16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Clinicians are overloaded</a:t>
            </a:r>
          </a:p>
          <a:p>
            <a:pPr lvl="1"/>
            <a:r>
              <a:rPr lang="en-US" dirty="0"/>
              <a:t>Too many patients</a:t>
            </a:r>
          </a:p>
          <a:p>
            <a:pPr lvl="1"/>
            <a:r>
              <a:rPr lang="en-US" dirty="0"/>
              <a:t>Too much extra work</a:t>
            </a:r>
          </a:p>
          <a:p>
            <a:pPr lvl="1"/>
            <a:r>
              <a:rPr lang="en-US" dirty="0"/>
              <a:t>Too much extra information</a:t>
            </a:r>
          </a:p>
          <a:p>
            <a:pPr lvl="1"/>
            <a:r>
              <a:rPr lang="en-US" dirty="0"/>
              <a:t>Too little quality information</a:t>
            </a:r>
          </a:p>
          <a:p>
            <a:pPr lvl="1"/>
            <a:r>
              <a:rPr lang="en-US" dirty="0"/>
              <a:t>Too much uncertainty</a:t>
            </a:r>
          </a:p>
          <a:p>
            <a:pPr lvl="1"/>
            <a:r>
              <a:rPr lang="en-US" dirty="0"/>
              <a:t>Too many choices and too few</a:t>
            </a:r>
          </a:p>
          <a:p>
            <a:pPr lvl="1"/>
            <a:r>
              <a:rPr lang="en-US" dirty="0"/>
              <a:t>Rapidly advancing capabilities</a:t>
            </a:r>
          </a:p>
          <a:p>
            <a:pPr lvl="1"/>
            <a:r>
              <a:rPr lang="en-US" dirty="0"/>
              <a:t>Limited computational literacy</a:t>
            </a:r>
          </a:p>
          <a:p>
            <a:pPr lvl="1"/>
            <a:r>
              <a:rPr lang="en-US" dirty="0"/>
              <a:t>Limited patient understanding</a:t>
            </a:r>
          </a:p>
          <a:p>
            <a:pPr lvl="1"/>
            <a:r>
              <a:rPr lang="en-US" dirty="0"/>
              <a:t>Limits precision medicine</a:t>
            </a:r>
          </a:p>
          <a:p>
            <a:pPr lvl="1"/>
            <a:r>
              <a:rPr lang="en-US" dirty="0"/>
              <a:t>Needing new approaches</a:t>
            </a:r>
          </a:p>
          <a:p>
            <a:r>
              <a:rPr lang="en-US" dirty="0"/>
              <a:t>Patients are disconnected</a:t>
            </a:r>
          </a:p>
          <a:p>
            <a:pPr lvl="1"/>
            <a:r>
              <a:rPr lang="en-US" dirty="0"/>
              <a:t>Too many doctors for some</a:t>
            </a:r>
          </a:p>
          <a:p>
            <a:pPr lvl="1"/>
            <a:r>
              <a:rPr lang="en-US" dirty="0"/>
              <a:t>Too few doctors for others</a:t>
            </a:r>
          </a:p>
          <a:p>
            <a:pPr lvl="1"/>
            <a:r>
              <a:rPr lang="en-US" dirty="0"/>
              <a:t>Too much extra information</a:t>
            </a:r>
          </a:p>
          <a:p>
            <a:pPr lvl="1"/>
            <a:r>
              <a:rPr lang="en-US" dirty="0"/>
              <a:t>Too little useful information</a:t>
            </a:r>
          </a:p>
          <a:p>
            <a:pPr lvl="1"/>
            <a:r>
              <a:rPr lang="en-US" dirty="0"/>
              <a:t>Lack of awareness</a:t>
            </a:r>
          </a:p>
          <a:p>
            <a:pPr lvl="1"/>
            <a:r>
              <a:rPr lang="en-US" dirty="0"/>
              <a:t>Too many choices and too few</a:t>
            </a:r>
          </a:p>
          <a:p>
            <a:pPr lvl="1"/>
            <a:r>
              <a:rPr lang="en-US" dirty="0"/>
              <a:t>Limited medical and computational literacy</a:t>
            </a:r>
          </a:p>
          <a:p>
            <a:pPr lvl="1"/>
            <a:r>
              <a:rPr lang="en-US" dirty="0"/>
              <a:t>Seeking new greater personalization</a:t>
            </a:r>
          </a:p>
          <a:p>
            <a:pPr lvl="1"/>
            <a:r>
              <a:rPr lang="en-US" dirty="0"/>
              <a:t>Wanting new approaches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Treatment development is expensive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11A8E-CB4E-3340-83B8-EBE4DEB09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9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B3C01-C788-EE4C-AC73-2A24A2BEA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3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33916" y="4359348"/>
            <a:ext cx="6464595" cy="478465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Creating cancer patient digital twin technology </a:t>
            </a:r>
            <a:r>
              <a:rPr lang="en-US" dirty="0"/>
              <a:t>stands as a grand challenge for the convergence of advanced computing technologies and oncology.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 individual’s phenotype (including personal/family history, genome, proteome, immunology, clinical characteristics) among many other factors is used to determine cancer treatment options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It involves </a:t>
            </a:r>
            <a:r>
              <a:rPr lang="en-US" b="1" dirty="0"/>
              <a:t>bridging spatiotemporal scales as never before </a:t>
            </a:r>
            <a:r>
              <a:rPr lang="en-US" dirty="0"/>
              <a:t>-- from the molecular, cellular, and tissue levels to the individual, population, and environmental levels., from processes that occur within nanoseconds to others that take years or decades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 each scale, agents interact with each other, and it will be necessary to </a:t>
            </a:r>
            <a:r>
              <a:rPr lang="en-US" b="1" dirty="0"/>
              <a:t>identify the multitude of variables</a:t>
            </a:r>
            <a:r>
              <a:rPr lang="en-US" dirty="0"/>
              <a:t> -- many not currently captured systematically -- that allow scales to be bridged and connected.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By using a digital twin to make predictions, one can begin to determine multiple personalized care trajectories that can inform shared decision making between the patient and doctors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Data from these decisions can be fed back into the system to iteratively improve the digital twin and accuracy of predictions in an active learning loop</a:t>
            </a:r>
          </a:p>
          <a:p>
            <a:br>
              <a:rPr lang="en-US" dirty="0"/>
            </a:br>
            <a:r>
              <a:rPr lang="en-US" b="1" i="1" dirty="0"/>
              <a:t>Advancing digital twin technology </a:t>
            </a:r>
            <a:r>
              <a:rPr lang="en-US" i="1" dirty="0"/>
              <a:t>will benefit from dynamic, large-scale, multidisciplinary collaboration and is a major opportunity for co-design efforts integrating cancer research with artificial intelligence and advanced computing technologies.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en-US" sz="1000" dirty="0"/>
            </a:b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B3C01-C788-EE4C-AC73-2A24A2BEAF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60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Focus on personal health and wellness, not just treatment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Organize the global community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Engagement and communication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Communicate across stakeholders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Engage with patients and patient advocacy groups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Build awareness of benefits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Identify problems to be addressed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Develop training opportunities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Build trust in technologies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Technical foundations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Develop individual patient health baselines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Enable models and data to move ahead </a:t>
            </a:r>
            <a:r>
              <a:rPr lang="en-US" sz="1900" i="1" dirty="0"/>
              <a:t>together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Approaches for sustainable and equitable access to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11A8E-CB4E-3340-83B8-EBE4DEB096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11A8E-CB4E-3340-83B8-EBE4DEB096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5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11A8E-CB4E-3340-83B8-EBE4DEB09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2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11A8E-CB4E-3340-83B8-EBE4DEB096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02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2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3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8.tif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4A7020B-F199-9A4D-9275-169CF0026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4E07E87-00DD-2347-B6F0-FE7C62873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059" y="348814"/>
            <a:ext cx="2717974" cy="148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C5CBBB-15BA-3DDE-FBA7-D1A7D9F2F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88" y="2472041"/>
            <a:ext cx="7800792" cy="1874491"/>
          </a:xfrm>
        </p:spPr>
        <p:txBody>
          <a:bodyPr lIns="0" tIns="0" rIns="0" bIns="0"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3D425F-2B10-F182-D9FC-EC92C55AF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7" y="4645734"/>
            <a:ext cx="4751539" cy="137928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09220-5ACF-CF5C-E8C0-63D8D071B0B1}"/>
              </a:ext>
            </a:extLst>
          </p:cNvPr>
          <p:cNvSpPr txBox="1"/>
          <p:nvPr userDrawn="1"/>
        </p:nvSpPr>
        <p:spPr>
          <a:xfrm>
            <a:off x="459288" y="6393111"/>
            <a:ext cx="3661776" cy="25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SPONSORED BY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306424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5C732F-AC3D-9B84-A624-D2F3A35C20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0317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EE47AB-F03A-837E-EEBF-421160A450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4828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>
                <a:tab pos="1541463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7002C-103F-3701-0CE0-EDFB93DEED47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33D4DC-8C4B-F6C4-0BE0-8A44ACA9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BC851CB-0DF3-57E0-83FA-B0F51987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DB07E-5299-4181-FAE9-BE1056D883CF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443601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ingle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624" y="4950823"/>
            <a:ext cx="12180375" cy="1907178"/>
          </a:xfrm>
          <a:prstGeom prst="rect">
            <a:avLst/>
          </a:prstGeom>
          <a:solidFill>
            <a:srgbClr val="57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47074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6452" y="4950823"/>
            <a:ext cx="10496549" cy="580710"/>
          </a:xfrm>
          <a:effectLst/>
        </p:spPr>
        <p:txBody>
          <a:bodyPr/>
          <a:lstStyle>
            <a:lvl1pPr>
              <a:lnSpc>
                <a:spcPct val="95000"/>
              </a:lnSpc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6452" y="5523070"/>
            <a:ext cx="10007649" cy="87074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36"/>
          <p:cNvSpPr txBox="1">
            <a:spLocks noChangeArrowheads="1"/>
          </p:cNvSpPr>
          <p:nvPr userDrawn="1"/>
        </p:nvSpPr>
        <p:spPr bwMode="auto">
          <a:xfrm>
            <a:off x="1231900" y="6387837"/>
            <a:ext cx="10871200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800" dirty="0">
                <a:solidFill>
                  <a:srgbClr val="214171"/>
                </a:solidFill>
              </a:rPr>
              <a:t>DEPARTMENT OF HEALTH AND HUMAN SERVICES • National Institutes of Health • National Cancer Institute</a:t>
            </a:r>
          </a:p>
          <a:p>
            <a:pPr algn="r" eaLnBrk="1" hangingPunct="1">
              <a:spcBef>
                <a:spcPts val="300"/>
              </a:spcBef>
            </a:pPr>
            <a:r>
              <a:rPr lang="en-US" sz="800" dirty="0">
                <a:solidFill>
                  <a:srgbClr val="214171"/>
                </a:solidFill>
              </a:rPr>
              <a:t>The Frederick National Laboratory is a Federally Funded Research and Development Center operated by </a:t>
            </a:r>
            <a:r>
              <a:rPr lang="en-US" sz="800" dirty="0" err="1">
                <a:solidFill>
                  <a:srgbClr val="214171"/>
                </a:solidFill>
              </a:rPr>
              <a:t>Leidos</a:t>
            </a:r>
            <a:r>
              <a:rPr lang="en-US" sz="800" dirty="0">
                <a:solidFill>
                  <a:srgbClr val="214171"/>
                </a:solidFill>
              </a:rPr>
              <a:t> Biomedical Research, Inc., for the National Cancer Institute</a:t>
            </a:r>
            <a:endParaRPr lang="en-US" sz="900" dirty="0">
              <a:solidFill>
                <a:srgbClr val="21417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4" y="947074"/>
            <a:ext cx="12173844" cy="4003749"/>
          </a:xfrm>
          <a:prstGeom prst="rect">
            <a:avLst/>
          </a:prstGeom>
        </p:spPr>
      </p:pic>
      <p:pic>
        <p:nvPicPr>
          <p:cNvPr id="11" name="Picture 10" descr="FNLCR Text Treatment with NCI Subtext" title="FNLCR Text Treatmen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26" y="140617"/>
            <a:ext cx="3453404" cy="7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7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3724275"/>
            <a:ext cx="11595100" cy="57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11603"/>
            <a:ext cx="10363200" cy="1362075"/>
          </a:xfrm>
        </p:spPr>
        <p:txBody>
          <a:bodyPr anchor="t"/>
          <a:lstStyle>
            <a:lvl1pPr algn="l">
              <a:defRPr sz="1800" b="0" i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44716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070C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0382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3186" y="1381124"/>
            <a:ext cx="11182417" cy="51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836614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itle slide 1">
  <p:cSld name="UCL Title slid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25" cy="13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360000" y="360000"/>
            <a:ext cx="576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 i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 descr="Image"/>
          <p:cNvSpPr>
            <a:spLocks noGrp="1"/>
          </p:cNvSpPr>
          <p:nvPr>
            <p:ph type="pic" idx="2"/>
          </p:nvPr>
        </p:nvSpPr>
        <p:spPr>
          <a:xfrm>
            <a:off x="0" y="1440000"/>
            <a:ext cx="12192000" cy="5421086"/>
          </a:xfrm>
          <a:prstGeom prst="rect">
            <a:avLst/>
          </a:prstGeom>
          <a:noFill/>
          <a:ln>
            <a:noFill/>
          </a:ln>
        </p:spPr>
      </p:sp>
      <p:sp>
        <p:nvSpPr>
          <p:cNvPr id="20" name="Google Shape;20;p11" descr="Headline"/>
          <p:cNvSpPr txBox="1">
            <a:spLocks noGrp="1"/>
          </p:cNvSpPr>
          <p:nvPr>
            <p:ph type="title"/>
          </p:nvPr>
        </p:nvSpPr>
        <p:spPr>
          <a:xfrm>
            <a:off x="0" y="1549105"/>
            <a:ext cx="7560000" cy="234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360000" tIns="1800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6739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4594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607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- section start 2">
  <p:cSld name="1_Divider - section start 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>
            <a:spLocks noGrp="1"/>
          </p:cNvSpPr>
          <p:nvPr>
            <p:ph type="pic" idx="2"/>
          </p:nvPr>
        </p:nvSpPr>
        <p:spPr>
          <a:xfrm>
            <a:off x="356616" y="900000"/>
            <a:ext cx="7534656" cy="544851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1" name="Google Shape;41;p16" descr="Headline"/>
          <p:cNvSpPr txBox="1">
            <a:spLocks noGrp="1"/>
          </p:cNvSpPr>
          <p:nvPr>
            <p:ph type="title"/>
          </p:nvPr>
        </p:nvSpPr>
        <p:spPr>
          <a:xfrm>
            <a:off x="-2" y="1440000"/>
            <a:ext cx="6480000" cy="28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1800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 descr="Image"/>
          <p:cNvSpPr>
            <a:spLocks noGrp="1"/>
          </p:cNvSpPr>
          <p:nvPr>
            <p:ph type="pic" idx="3"/>
          </p:nvPr>
        </p:nvSpPr>
        <p:spPr>
          <a:xfrm>
            <a:off x="8266715" y="900000"/>
            <a:ext cx="3536848" cy="2906486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3" name="Google Shape;43;p16" descr="Text"/>
          <p:cNvSpPr txBox="1">
            <a:spLocks noGrp="1"/>
          </p:cNvSpPr>
          <p:nvPr>
            <p:ph type="body" idx="1"/>
          </p:nvPr>
        </p:nvSpPr>
        <p:spPr>
          <a:xfrm>
            <a:off x="8262900" y="4164600"/>
            <a:ext cx="3542400" cy="22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1263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106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3737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6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4F432E-1738-FBD7-1220-0616480D0F11}"/>
              </a:ext>
            </a:extLst>
          </p:cNvPr>
          <p:cNvSpPr/>
          <p:nvPr userDrawn="1"/>
        </p:nvSpPr>
        <p:spPr>
          <a:xfrm>
            <a:off x="685800" y="2581359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7D67C-8C4B-82F3-EC62-5BCDE6E83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3247774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094C03-3761-0A5F-FD34-B2EDC3CAD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2655637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35BD9-4A9E-BA2A-5621-B803A3D26EF7}"/>
              </a:ext>
            </a:extLst>
          </p:cNvPr>
          <p:cNvSpPr/>
          <p:nvPr userDrawn="1"/>
        </p:nvSpPr>
        <p:spPr>
          <a:xfrm>
            <a:off x="342023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5870BE72-9B00-CA48-C69B-2222305EE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023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2264378F-D72F-1E03-13EB-DB3A3A868D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23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19173F-A9BC-067E-5593-E280E9423E55}"/>
              </a:ext>
            </a:extLst>
          </p:cNvPr>
          <p:cNvSpPr/>
          <p:nvPr userDrawn="1"/>
        </p:nvSpPr>
        <p:spPr>
          <a:xfrm>
            <a:off x="618097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602454C-B996-A67E-1CAF-9AC89D6911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8097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3A2CB677-17CE-14C0-4E5D-12AE9FCBD8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8097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E9A7B9-4112-4D6E-167F-3DE00ED93086}"/>
              </a:ext>
            </a:extLst>
          </p:cNvPr>
          <p:cNvSpPr/>
          <p:nvPr userDrawn="1"/>
        </p:nvSpPr>
        <p:spPr>
          <a:xfrm>
            <a:off x="891540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097AC091-46D3-4F78-5A60-AC5ADFEAD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540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F36CDA88-B3C9-DE07-8E61-977923321D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1540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78B82-9434-BECB-5A1F-B69216136090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3601238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1067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3260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1512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13050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94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55330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9153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CL two column Image">
  <p:cSld name="UCL two column Imag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 descr="Headline"/>
          <p:cNvSpPr txBox="1">
            <a:spLocks noGrp="1"/>
          </p:cNvSpPr>
          <p:nvPr>
            <p:ph type="title"/>
          </p:nvPr>
        </p:nvSpPr>
        <p:spPr>
          <a:xfrm>
            <a:off x="360000" y="899999"/>
            <a:ext cx="5400000" cy="232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7" descr="Text"/>
          <p:cNvSpPr txBox="1">
            <a:spLocks noGrp="1"/>
          </p:cNvSpPr>
          <p:nvPr>
            <p:ph type="body" idx="1"/>
          </p:nvPr>
        </p:nvSpPr>
        <p:spPr>
          <a:xfrm>
            <a:off x="360000" y="3618500"/>
            <a:ext cx="5399088" cy="26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7" descr="Image"/>
          <p:cNvSpPr>
            <a:spLocks noGrp="1"/>
          </p:cNvSpPr>
          <p:nvPr>
            <p:ph type="pic" idx="2"/>
          </p:nvPr>
        </p:nvSpPr>
        <p:spPr>
          <a:xfrm>
            <a:off x="5940000" y="900000"/>
            <a:ext cx="5400000" cy="534468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13" name="Google Shape;11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088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531729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94" y="5616057"/>
            <a:ext cx="10382980" cy="971944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2FA1DD-8C87-0243-8992-28A43AA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-278295" y="5314950"/>
            <a:ext cx="4157005" cy="1543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4A4831-3271-4E19-AA5E-32D30A37FE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1495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89271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b="5315"/>
          <a:stretch/>
        </p:blipFill>
        <p:spPr>
          <a:xfrm>
            <a:off x="490330" y="331305"/>
            <a:ext cx="6612835" cy="652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3219614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922" y="4589463"/>
            <a:ext cx="9359624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1908313" y="2981739"/>
            <a:ext cx="10548730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2160104" y="2213113"/>
            <a:ext cx="10031896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641" y="2491408"/>
            <a:ext cx="9350820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7045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-1" r="13796" b="35904"/>
          <a:stretch/>
        </p:blipFill>
        <p:spPr>
          <a:xfrm rot="807970">
            <a:off x="6263052" y="3157516"/>
            <a:ext cx="5700482" cy="4418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1786740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399" y="3156589"/>
            <a:ext cx="6526063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371061" y="1548865"/>
            <a:ext cx="12138992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556590" y="780239"/>
            <a:ext cx="10972801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6B7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17" y="1058534"/>
            <a:ext cx="10496499" cy="1245705"/>
          </a:xfrm>
        </p:spPr>
        <p:txBody>
          <a:bodyPr lIns="0" rIns="0" anchor="b">
            <a:normAutofit/>
          </a:bodyPr>
          <a:lstStyle>
            <a:lvl1pPr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934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8A2CAB-DA71-083B-5094-4817F06DD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282936" y="4512733"/>
            <a:ext cx="8314266" cy="234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A33E0-1E71-7DC7-95DC-DF661BAB8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1564342" y="2294753"/>
            <a:ext cx="10627658" cy="3336026"/>
          </a:xfrm>
          <a:prstGeom prst="rect">
            <a:avLst/>
          </a:prstGeom>
          <a:solidFill>
            <a:schemeClr val="bg1"/>
          </a:solidFill>
          <a:ln w="76200">
            <a:solidFill>
              <a:srgbClr val="296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854DA-022A-E784-5627-F04EE430E706}"/>
              </a:ext>
            </a:extLst>
          </p:cNvPr>
          <p:cNvSpPr/>
          <p:nvPr userDrawn="1"/>
        </p:nvSpPr>
        <p:spPr>
          <a:xfrm>
            <a:off x="1600201" y="2333920"/>
            <a:ext cx="10671463" cy="32539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52" y="2491408"/>
            <a:ext cx="9768653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534" y="4195017"/>
            <a:ext cx="9777850" cy="1040372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A4058-F552-4BEC-1FBF-FFE1A192631F}"/>
              </a:ext>
            </a:extLst>
          </p:cNvPr>
          <p:cNvCxnSpPr>
            <a:cxnSpLocks/>
          </p:cNvCxnSpPr>
          <p:nvPr userDrawn="1"/>
        </p:nvCxnSpPr>
        <p:spPr>
          <a:xfrm>
            <a:off x="0" y="3886945"/>
            <a:ext cx="12192000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901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2E2466-4B50-2B4B-A542-077D7A0215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7AEFB-1D88-A640-B4D3-201DD5090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6067" y="842432"/>
            <a:ext cx="3479866" cy="1900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530E9-59EA-CA4A-8943-0F10715F94EB}"/>
              </a:ext>
            </a:extLst>
          </p:cNvPr>
          <p:cNvSpPr txBox="1"/>
          <p:nvPr userDrawn="1"/>
        </p:nvSpPr>
        <p:spPr>
          <a:xfrm>
            <a:off x="4625565" y="3157148"/>
            <a:ext cx="294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frederick.cancer.gov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DB3D0-74FC-A140-B898-2E38B67D8618}"/>
              </a:ext>
            </a:extLst>
          </p:cNvPr>
          <p:cNvSpPr txBox="1"/>
          <p:nvPr userDrawn="1"/>
        </p:nvSpPr>
        <p:spPr>
          <a:xfrm>
            <a:off x="3202516" y="4032762"/>
            <a:ext cx="578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Frederick National Laboratory for Cancer Research is government owned</a:t>
            </a:r>
          </a:p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and contractor operated on behalf of the National Cancer Institute.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53FACC-C369-9146-933B-A3AFF00FE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4801" y="4969931"/>
            <a:ext cx="396239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4A7020B-F199-9A4D-9275-169CF0026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4E07E87-00DD-2347-B6F0-FE7C62873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059" y="348814"/>
            <a:ext cx="2717974" cy="148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C5CBBB-15BA-3DDE-FBA7-D1A7D9F2F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88" y="2472041"/>
            <a:ext cx="7800792" cy="1874491"/>
          </a:xfrm>
        </p:spPr>
        <p:txBody>
          <a:bodyPr lIns="0" tIns="0" rIns="0" bIns="0"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3D425F-2B10-F182-D9FC-EC92C55AF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7" y="4645734"/>
            <a:ext cx="4751539" cy="137928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09220-5ACF-CF5C-E8C0-63D8D071B0B1}"/>
              </a:ext>
            </a:extLst>
          </p:cNvPr>
          <p:cNvSpPr txBox="1"/>
          <p:nvPr userDrawn="1"/>
        </p:nvSpPr>
        <p:spPr>
          <a:xfrm>
            <a:off x="459288" y="6393111"/>
            <a:ext cx="3661776" cy="25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SPONSORED BY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3860842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3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06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" y="1825626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73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6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1874" y="1825625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5C732F-AC3D-9B84-A624-D2F3A35C20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0317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EE47AB-F03A-837E-EEBF-421160A450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4828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>
                <a:tab pos="1541463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7002C-103F-3701-0CE0-EDFB93DEED47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33D4DC-8C4B-F6C4-0BE0-8A44ACA9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BC851CB-0DF3-57E0-83FA-B0F51987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188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4F432E-1738-FBD7-1220-0616480D0F11}"/>
              </a:ext>
            </a:extLst>
          </p:cNvPr>
          <p:cNvSpPr/>
          <p:nvPr userDrawn="1"/>
        </p:nvSpPr>
        <p:spPr>
          <a:xfrm>
            <a:off x="685800" y="2581359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7D67C-8C4B-82F3-EC62-5BCDE6E83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3247774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094C03-3761-0A5F-FD34-B2EDC3CAD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2655637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35BD9-4A9E-BA2A-5621-B803A3D26EF7}"/>
              </a:ext>
            </a:extLst>
          </p:cNvPr>
          <p:cNvSpPr/>
          <p:nvPr userDrawn="1"/>
        </p:nvSpPr>
        <p:spPr>
          <a:xfrm>
            <a:off x="342023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5870BE72-9B00-CA48-C69B-2222305EE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023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2264378F-D72F-1E03-13EB-DB3A3A868D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23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19173F-A9BC-067E-5593-E280E9423E55}"/>
              </a:ext>
            </a:extLst>
          </p:cNvPr>
          <p:cNvSpPr/>
          <p:nvPr userDrawn="1"/>
        </p:nvSpPr>
        <p:spPr>
          <a:xfrm>
            <a:off x="618097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602454C-B996-A67E-1CAF-9AC89D6911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8097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3A2CB677-17CE-14C0-4E5D-12AE9FCBD8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8097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E9A7B9-4112-4D6E-167F-3DE00ED93086}"/>
              </a:ext>
            </a:extLst>
          </p:cNvPr>
          <p:cNvSpPr/>
          <p:nvPr userDrawn="1"/>
        </p:nvSpPr>
        <p:spPr>
          <a:xfrm>
            <a:off x="891540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097AC091-46D3-4F78-5A60-AC5ADFEAD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540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F36CDA88-B3C9-DE07-8E61-977923321D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1540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4197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531729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94" y="5616057"/>
            <a:ext cx="10382980" cy="971944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2FA1DD-8C87-0243-8992-28A43AA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-278295" y="5314950"/>
            <a:ext cx="4157005" cy="1543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4A4831-3271-4E19-AA5E-32D30A37FE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1495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39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138786"/>
            <a:ext cx="1018431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745673" y="141679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4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7"/>
            <a:ext cx="10184312" cy="69179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691013" y="100531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23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A8E97-6D4C-5A42-9593-BB2CD0D63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Light (shallo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F47F05-F565-6A2A-7112-A50C5D82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80" y="193821"/>
            <a:ext cx="10819393" cy="72904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8DA98F-70F6-6A2D-DA5F-2C80738BC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422400"/>
            <a:ext cx="11536471" cy="5063067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0E03F5-00B4-7E26-E600-AD6993A32113}"/>
              </a:ext>
            </a:extLst>
          </p:cNvPr>
          <p:cNvCxnSpPr>
            <a:cxnSpLocks/>
          </p:cNvCxnSpPr>
          <p:nvPr userDrawn="1"/>
        </p:nvCxnSpPr>
        <p:spPr>
          <a:xfrm>
            <a:off x="711200" y="1035796"/>
            <a:ext cx="11164125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169E68-ACC5-C2A8-CE2C-44F7796D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902" t="32106" b="1"/>
          <a:stretch/>
        </p:blipFill>
        <p:spPr>
          <a:xfrm>
            <a:off x="1" y="1"/>
            <a:ext cx="1055280" cy="10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899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F47F05-F565-6A2A-7112-A50C5D82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80" y="193821"/>
            <a:ext cx="10819393" cy="72904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0E03F5-00B4-7E26-E600-AD6993A32113}"/>
              </a:ext>
            </a:extLst>
          </p:cNvPr>
          <p:cNvCxnSpPr>
            <a:cxnSpLocks/>
          </p:cNvCxnSpPr>
          <p:nvPr userDrawn="1"/>
        </p:nvCxnSpPr>
        <p:spPr>
          <a:xfrm>
            <a:off x="711200" y="1035796"/>
            <a:ext cx="11164125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169E68-ACC5-C2A8-CE2C-44F7796D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1" y="1"/>
            <a:ext cx="1055280" cy="1035796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4EC65F3-DA07-AA19-AD55-5D566CD1D67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0317" y="1286635"/>
            <a:ext cx="5197365" cy="514569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ECEC-B7BF-B542-AA4F-1ACC213702F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4828" y="1286635"/>
            <a:ext cx="5197365" cy="514569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>
                <a:tab pos="1541463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108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2F18F-A20E-F668-9D22-C08576D06169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66804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CF47F05-F565-6A2A-7112-A50C5D82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80" y="193821"/>
            <a:ext cx="10819393" cy="72904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0E03F5-00B4-7E26-E600-AD6993A32113}"/>
              </a:ext>
            </a:extLst>
          </p:cNvPr>
          <p:cNvCxnSpPr>
            <a:cxnSpLocks/>
          </p:cNvCxnSpPr>
          <p:nvPr userDrawn="1"/>
        </p:nvCxnSpPr>
        <p:spPr>
          <a:xfrm>
            <a:off x="711200" y="1035796"/>
            <a:ext cx="11164125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169E68-ACC5-C2A8-CE2C-44F7796D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1" y="1"/>
            <a:ext cx="1055280" cy="103579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A7A703-3435-DA82-DAD4-E6B9E3C0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302818"/>
            <a:ext cx="6693074" cy="4874145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22B881-8667-0A59-657D-8FF28DE068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" y="1302819"/>
            <a:ext cx="4622800" cy="4874145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8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94A763-8B69-35A2-7843-E1C77AAE758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17326" y="1302818"/>
            <a:ext cx="6693074" cy="4874145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F47F05-F565-6A2A-7112-A50C5D829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80" y="193821"/>
            <a:ext cx="10819393" cy="72904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0E03F5-00B4-7E26-E600-AD6993A32113}"/>
              </a:ext>
            </a:extLst>
          </p:cNvPr>
          <p:cNvCxnSpPr>
            <a:cxnSpLocks/>
          </p:cNvCxnSpPr>
          <p:nvPr userDrawn="1"/>
        </p:nvCxnSpPr>
        <p:spPr>
          <a:xfrm>
            <a:off x="711200" y="1035796"/>
            <a:ext cx="11164125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D169E68-ACC5-C2A8-CE2C-44F7796D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1" y="1"/>
            <a:ext cx="1055280" cy="1035796"/>
          </a:xfrm>
          <a:prstGeom prst="rect">
            <a:avLst/>
          </a:prstGeom>
        </p:spPr>
      </p:pic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8B9E6BF-220E-5570-739E-B8AB4AF490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51874" y="1302818"/>
            <a:ext cx="4622800" cy="4874145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68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and No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DB590A-92E2-771D-9B2E-AF828D24F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1" y="1"/>
            <a:ext cx="1055280" cy="10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2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5EDB0E-9E14-FFAA-3024-AB7C427E0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082798" y="4512733"/>
            <a:ext cx="8314266" cy="2345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0BEA3-81B8-8875-2461-E558292A8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89D5-8784-33E6-1EC3-58549198CD86}"/>
              </a:ext>
            </a:extLst>
          </p:cNvPr>
          <p:cNvSpPr/>
          <p:nvPr userDrawn="1"/>
        </p:nvSpPr>
        <p:spPr>
          <a:xfrm>
            <a:off x="1360812" y="1456267"/>
            <a:ext cx="10027403" cy="4334934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676" y="1685449"/>
            <a:ext cx="9215363" cy="10430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83" y="2980188"/>
            <a:ext cx="9244358" cy="2489277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3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4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817292" y="2744422"/>
            <a:ext cx="9165904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AAE4C0-0D1E-FBC2-C0EB-95D41769F6D8}"/>
              </a:ext>
            </a:extLst>
          </p:cNvPr>
          <p:cNvSpPr/>
          <p:nvPr userDrawn="1"/>
        </p:nvSpPr>
        <p:spPr>
          <a:xfrm>
            <a:off x="412374" y="417847"/>
            <a:ext cx="1476213" cy="1476213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53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b="5315"/>
          <a:stretch/>
        </p:blipFill>
        <p:spPr>
          <a:xfrm>
            <a:off x="490330" y="331305"/>
            <a:ext cx="6612835" cy="652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3219614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922" y="4589463"/>
            <a:ext cx="9359624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1908313" y="2981739"/>
            <a:ext cx="10548730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2160104" y="2213113"/>
            <a:ext cx="10031896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641" y="2491408"/>
            <a:ext cx="9350820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9996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-1" r="13796" b="35904"/>
          <a:stretch/>
        </p:blipFill>
        <p:spPr>
          <a:xfrm rot="807970">
            <a:off x="6263052" y="3157516"/>
            <a:ext cx="5700482" cy="4418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1786740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399" y="3156589"/>
            <a:ext cx="6526063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371061" y="1548865"/>
            <a:ext cx="12138992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556590" y="780239"/>
            <a:ext cx="10972801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6B7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17" y="1058534"/>
            <a:ext cx="10496499" cy="1245705"/>
          </a:xfrm>
        </p:spPr>
        <p:txBody>
          <a:bodyPr lIns="0" rIns="0" anchor="b">
            <a:normAutofit/>
          </a:bodyPr>
          <a:lstStyle>
            <a:lvl1pPr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308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8A2CAB-DA71-083B-5094-4817F06DD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282936" y="4512733"/>
            <a:ext cx="8314266" cy="234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A33E0-1E71-7DC7-95DC-DF661BAB8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1564342" y="2294753"/>
            <a:ext cx="10627658" cy="3336026"/>
          </a:xfrm>
          <a:prstGeom prst="rect">
            <a:avLst/>
          </a:prstGeom>
          <a:solidFill>
            <a:schemeClr val="bg1"/>
          </a:solidFill>
          <a:ln w="76200">
            <a:solidFill>
              <a:srgbClr val="296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854DA-022A-E784-5627-F04EE430E706}"/>
              </a:ext>
            </a:extLst>
          </p:cNvPr>
          <p:cNvSpPr/>
          <p:nvPr userDrawn="1"/>
        </p:nvSpPr>
        <p:spPr>
          <a:xfrm>
            <a:off x="1600201" y="2333920"/>
            <a:ext cx="10671463" cy="32539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52" y="2491408"/>
            <a:ext cx="9768653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534" y="4195017"/>
            <a:ext cx="9777850" cy="1040372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A4058-F552-4BEC-1FBF-FFE1A192631F}"/>
              </a:ext>
            </a:extLst>
          </p:cNvPr>
          <p:cNvCxnSpPr>
            <a:cxnSpLocks/>
          </p:cNvCxnSpPr>
          <p:nvPr userDrawn="1"/>
        </p:nvCxnSpPr>
        <p:spPr>
          <a:xfrm>
            <a:off x="0" y="3886945"/>
            <a:ext cx="12192000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011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2E2466-4B50-2B4B-A542-077D7A0215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7AEFB-1D88-A640-B4D3-201DD5090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6067" y="842432"/>
            <a:ext cx="3479866" cy="1900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530E9-59EA-CA4A-8943-0F10715F94EB}"/>
              </a:ext>
            </a:extLst>
          </p:cNvPr>
          <p:cNvSpPr txBox="1"/>
          <p:nvPr userDrawn="1"/>
        </p:nvSpPr>
        <p:spPr>
          <a:xfrm>
            <a:off x="4625565" y="3157148"/>
            <a:ext cx="294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frederick.cancer.gov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DB3D0-74FC-A140-B898-2E38B67D8618}"/>
              </a:ext>
            </a:extLst>
          </p:cNvPr>
          <p:cNvSpPr txBox="1"/>
          <p:nvPr userDrawn="1"/>
        </p:nvSpPr>
        <p:spPr>
          <a:xfrm>
            <a:off x="3202516" y="4032762"/>
            <a:ext cx="578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Frederick National Laboratory for Cancer Research is government owned</a:t>
            </a:r>
          </a:p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and contractor operated on behalf of the National Cancer Institute.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53FACC-C369-9146-933B-A3AFF00FE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4801" y="4969931"/>
            <a:ext cx="396239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68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4A7020B-F199-9A4D-9275-169CF00261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4E07E87-00DD-2347-B6F0-FE7C62873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059" y="348814"/>
            <a:ext cx="2717974" cy="148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C5CBBB-15BA-3DDE-FBA7-D1A7D9F2F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88" y="2472041"/>
            <a:ext cx="7800792" cy="1874491"/>
          </a:xfrm>
        </p:spPr>
        <p:txBody>
          <a:bodyPr lIns="0" tIns="0" rIns="0" bIns="0"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3D425F-2B10-F182-D9FC-EC92C55AF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7" y="4645734"/>
            <a:ext cx="4751539" cy="137928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09220-5ACF-CF5C-E8C0-63D8D071B0B1}"/>
              </a:ext>
            </a:extLst>
          </p:cNvPr>
          <p:cNvSpPr txBox="1"/>
          <p:nvPr userDrawn="1"/>
        </p:nvSpPr>
        <p:spPr>
          <a:xfrm>
            <a:off x="459288" y="6393111"/>
            <a:ext cx="3661776" cy="25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SPONSORED BY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2845540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2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18431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745673" y="154379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390F2-52A6-4F3E-6E54-F4D5B6F40D08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1149113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2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18431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745673" y="154379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52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7"/>
            <a:ext cx="10184312" cy="69179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691013" y="100531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54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A8E97-6D4C-5A42-9593-BB2CD0D63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65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5EDB0E-9E14-FFAA-3024-AB7C427E0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082798" y="4512733"/>
            <a:ext cx="8314266" cy="2345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0BEA3-81B8-8875-2461-E558292A8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89D5-8784-33E6-1EC3-58549198CD86}"/>
              </a:ext>
            </a:extLst>
          </p:cNvPr>
          <p:cNvSpPr/>
          <p:nvPr userDrawn="1"/>
        </p:nvSpPr>
        <p:spPr>
          <a:xfrm>
            <a:off x="1360812" y="1456267"/>
            <a:ext cx="10027403" cy="4334934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676" y="1685449"/>
            <a:ext cx="9215363" cy="10430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83" y="2980188"/>
            <a:ext cx="9244358" cy="2489277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3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4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817292" y="2744422"/>
            <a:ext cx="9165904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AAE4C0-0D1E-FBC2-C0EB-95D41769F6D8}"/>
              </a:ext>
            </a:extLst>
          </p:cNvPr>
          <p:cNvSpPr/>
          <p:nvPr userDrawn="1"/>
        </p:nvSpPr>
        <p:spPr>
          <a:xfrm>
            <a:off x="412374" y="417847"/>
            <a:ext cx="1476213" cy="1476213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8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" y="1825626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8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6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1874" y="1825625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6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5C732F-AC3D-9B84-A624-D2F3A35C20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0317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EE47AB-F03A-837E-EEBF-421160A450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4828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>
                <a:tab pos="1541463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7002C-103F-3701-0CE0-EDFB93DEED47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33D4DC-8C4B-F6C4-0BE0-8A44ACA9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BC851CB-0DF3-57E0-83FA-B0F51987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133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4F432E-1738-FBD7-1220-0616480D0F11}"/>
              </a:ext>
            </a:extLst>
          </p:cNvPr>
          <p:cNvSpPr/>
          <p:nvPr userDrawn="1"/>
        </p:nvSpPr>
        <p:spPr>
          <a:xfrm>
            <a:off x="685800" y="2581359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7D67C-8C4B-82F3-EC62-5BCDE6E83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3247774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094C03-3761-0A5F-FD34-B2EDC3CAD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2655637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35BD9-4A9E-BA2A-5621-B803A3D26EF7}"/>
              </a:ext>
            </a:extLst>
          </p:cNvPr>
          <p:cNvSpPr/>
          <p:nvPr userDrawn="1"/>
        </p:nvSpPr>
        <p:spPr>
          <a:xfrm>
            <a:off x="342023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5870BE72-9B00-CA48-C69B-2222305EE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023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2264378F-D72F-1E03-13EB-DB3A3A868D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23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19173F-A9BC-067E-5593-E280E9423E55}"/>
              </a:ext>
            </a:extLst>
          </p:cNvPr>
          <p:cNvSpPr/>
          <p:nvPr userDrawn="1"/>
        </p:nvSpPr>
        <p:spPr>
          <a:xfrm>
            <a:off x="618097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602454C-B996-A67E-1CAF-9AC89D6911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8097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3A2CB677-17CE-14C0-4E5D-12AE9FCBD8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8097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E9A7B9-4112-4D6E-167F-3DE00ED93086}"/>
              </a:ext>
            </a:extLst>
          </p:cNvPr>
          <p:cNvSpPr/>
          <p:nvPr userDrawn="1"/>
        </p:nvSpPr>
        <p:spPr>
          <a:xfrm>
            <a:off x="891540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097AC091-46D3-4F78-5A60-AC5ADFEAD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540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F36CDA88-B3C9-DE07-8E61-977923321D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1540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5317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531729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94" y="5616057"/>
            <a:ext cx="10382980" cy="971944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2FA1DD-8C87-0243-8992-28A43AA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-278295" y="5314950"/>
            <a:ext cx="4157005" cy="1543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4A4831-3271-4E19-AA5E-32D30A37FE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1495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0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7"/>
            <a:ext cx="10184312" cy="69179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691013" y="100531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50AF1-E1FF-5FFB-8DAA-D7E946E11A15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8154573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b="5315"/>
          <a:stretch/>
        </p:blipFill>
        <p:spPr>
          <a:xfrm>
            <a:off x="490330" y="331305"/>
            <a:ext cx="6612835" cy="652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3219614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922" y="4589463"/>
            <a:ext cx="9359624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1908313" y="2981739"/>
            <a:ext cx="10548730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2160104" y="2213113"/>
            <a:ext cx="10031896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641" y="2491408"/>
            <a:ext cx="9350820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366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-1" r="13796" b="35904"/>
          <a:stretch/>
        </p:blipFill>
        <p:spPr>
          <a:xfrm rot="807970">
            <a:off x="6263052" y="3157516"/>
            <a:ext cx="5700482" cy="4418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15672"/>
          <a:stretch/>
        </p:blipFill>
        <p:spPr>
          <a:xfrm>
            <a:off x="0" y="1786740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399" y="3156589"/>
            <a:ext cx="6526063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371061" y="1548865"/>
            <a:ext cx="12138992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556590" y="780239"/>
            <a:ext cx="10972801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6B7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17" y="1058534"/>
            <a:ext cx="10496499" cy="1245705"/>
          </a:xfrm>
        </p:spPr>
        <p:txBody>
          <a:bodyPr lIns="0" rIns="0" anchor="b">
            <a:normAutofit/>
          </a:bodyPr>
          <a:lstStyle>
            <a:lvl1pPr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872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8A2CAB-DA71-083B-5094-4817F06DD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282936" y="4512733"/>
            <a:ext cx="8314266" cy="234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A33E0-1E71-7DC7-95DC-DF661BAB8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1564342" y="2294753"/>
            <a:ext cx="10627658" cy="3336026"/>
          </a:xfrm>
          <a:prstGeom prst="rect">
            <a:avLst/>
          </a:prstGeom>
          <a:solidFill>
            <a:schemeClr val="bg1"/>
          </a:solidFill>
          <a:ln w="76200">
            <a:solidFill>
              <a:srgbClr val="296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854DA-022A-E784-5627-F04EE430E706}"/>
              </a:ext>
            </a:extLst>
          </p:cNvPr>
          <p:cNvSpPr/>
          <p:nvPr userDrawn="1"/>
        </p:nvSpPr>
        <p:spPr>
          <a:xfrm>
            <a:off x="1600201" y="2333920"/>
            <a:ext cx="10671463" cy="32539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52" y="2491408"/>
            <a:ext cx="9768653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534" y="4195017"/>
            <a:ext cx="9777850" cy="1040372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A4058-F552-4BEC-1FBF-FFE1A192631F}"/>
              </a:ext>
            </a:extLst>
          </p:cNvPr>
          <p:cNvCxnSpPr>
            <a:cxnSpLocks/>
          </p:cNvCxnSpPr>
          <p:nvPr userDrawn="1"/>
        </p:nvCxnSpPr>
        <p:spPr>
          <a:xfrm>
            <a:off x="0" y="3886945"/>
            <a:ext cx="12192000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316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2E2466-4B50-2B4B-A542-077D7A0215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7AEFB-1D88-A640-B4D3-201DD5090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6067" y="842432"/>
            <a:ext cx="3479866" cy="1900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530E9-59EA-CA4A-8943-0F10715F94EB}"/>
              </a:ext>
            </a:extLst>
          </p:cNvPr>
          <p:cNvSpPr txBox="1"/>
          <p:nvPr userDrawn="1"/>
        </p:nvSpPr>
        <p:spPr>
          <a:xfrm>
            <a:off x="4625565" y="3157148"/>
            <a:ext cx="294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frederick.cancer.gov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DB3D0-74FC-A140-B898-2E38B67D8618}"/>
              </a:ext>
            </a:extLst>
          </p:cNvPr>
          <p:cNvSpPr txBox="1"/>
          <p:nvPr userDrawn="1"/>
        </p:nvSpPr>
        <p:spPr>
          <a:xfrm>
            <a:off x="3202516" y="4032762"/>
            <a:ext cx="578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Frederick National Laboratory for Cancer Research is government owned</a:t>
            </a:r>
          </a:p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and contractor operated on behalf of the National Cancer Institute.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53FACC-C369-9146-933B-A3AFF00FE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4801" y="4969931"/>
            <a:ext cx="396239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0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ingle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624" y="4950823"/>
            <a:ext cx="12180375" cy="1907178"/>
          </a:xfrm>
          <a:prstGeom prst="rect">
            <a:avLst/>
          </a:prstGeom>
          <a:solidFill>
            <a:srgbClr val="57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47074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6452" y="4950823"/>
            <a:ext cx="10496549" cy="580710"/>
          </a:xfrm>
          <a:effectLst/>
        </p:spPr>
        <p:txBody>
          <a:bodyPr/>
          <a:lstStyle>
            <a:lvl1pPr>
              <a:lnSpc>
                <a:spcPct val="95000"/>
              </a:lnSpc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6452" y="5523070"/>
            <a:ext cx="10007649" cy="87074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Box 36"/>
          <p:cNvSpPr txBox="1">
            <a:spLocks noChangeArrowheads="1"/>
          </p:cNvSpPr>
          <p:nvPr userDrawn="1"/>
        </p:nvSpPr>
        <p:spPr bwMode="auto">
          <a:xfrm>
            <a:off x="1231900" y="6387837"/>
            <a:ext cx="10871200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1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sz="800" dirty="0">
                <a:solidFill>
                  <a:srgbClr val="214171"/>
                </a:solidFill>
              </a:rPr>
              <a:t>DEPARTMENT OF HEALTH AND HUMAN SERVICES • National Institutes of Health • National Cancer Institute</a:t>
            </a:r>
          </a:p>
          <a:p>
            <a:pPr algn="r" eaLnBrk="1" hangingPunct="1">
              <a:spcBef>
                <a:spcPts val="300"/>
              </a:spcBef>
            </a:pPr>
            <a:r>
              <a:rPr lang="en-US" sz="800" dirty="0">
                <a:solidFill>
                  <a:srgbClr val="214171"/>
                </a:solidFill>
              </a:rPr>
              <a:t>The Frederick National Laboratory is a Federally Funded Research and Development Center operated by </a:t>
            </a:r>
            <a:r>
              <a:rPr lang="en-US" sz="800" dirty="0" err="1">
                <a:solidFill>
                  <a:srgbClr val="214171"/>
                </a:solidFill>
              </a:rPr>
              <a:t>Leidos</a:t>
            </a:r>
            <a:r>
              <a:rPr lang="en-US" sz="800" dirty="0">
                <a:solidFill>
                  <a:srgbClr val="214171"/>
                </a:solidFill>
              </a:rPr>
              <a:t> Biomedical Research, Inc., for the National Cancer Institute</a:t>
            </a:r>
            <a:endParaRPr lang="en-US" sz="900" dirty="0">
              <a:solidFill>
                <a:srgbClr val="21417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4" y="947074"/>
            <a:ext cx="12173844" cy="4003749"/>
          </a:xfrm>
          <a:prstGeom prst="rect">
            <a:avLst/>
          </a:prstGeom>
        </p:spPr>
      </p:pic>
      <p:pic>
        <p:nvPicPr>
          <p:cNvPr id="11" name="Picture 10" descr="FNLCR Text Treatment with NCI Subtext" title="FNLCR Text Treatmen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26" y="140617"/>
            <a:ext cx="3453404" cy="73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206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3724275"/>
            <a:ext cx="11595100" cy="57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11603"/>
            <a:ext cx="10363200" cy="1362075"/>
          </a:xfrm>
        </p:spPr>
        <p:txBody>
          <a:bodyPr anchor="t"/>
          <a:lstStyle>
            <a:lvl1pPr algn="l">
              <a:defRPr sz="1800" b="0" i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44716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070C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5094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3186" y="1381124"/>
            <a:ext cx="11182417" cy="51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678197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ED2D13D-C79C-452D-A875-516840B3DE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58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7CF3-75CB-4801-9149-E3050C60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82"/>
            <a:ext cx="10515600" cy="55609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C87A2-4C8F-4383-8836-25092106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1FED-66BC-4C03-9016-FD41D1C797D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1FC78-A2F6-4718-8336-21A959410FD9}"/>
              </a:ext>
            </a:extLst>
          </p:cNvPr>
          <p:cNvCxnSpPr>
            <a:cxnSpLocks/>
          </p:cNvCxnSpPr>
          <p:nvPr userDrawn="1"/>
        </p:nvCxnSpPr>
        <p:spPr>
          <a:xfrm>
            <a:off x="457200" y="6243851"/>
            <a:ext cx="11201400" cy="0"/>
          </a:xfrm>
          <a:prstGeom prst="line">
            <a:avLst/>
          </a:prstGeom>
          <a:ln w="165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BC7D17-7C77-4131-A7C4-11DFA67FA060}"/>
              </a:ext>
            </a:extLst>
          </p:cNvPr>
          <p:cNvCxnSpPr>
            <a:cxnSpLocks/>
          </p:cNvCxnSpPr>
          <p:nvPr userDrawn="1"/>
        </p:nvCxnSpPr>
        <p:spPr>
          <a:xfrm>
            <a:off x="495300" y="1317158"/>
            <a:ext cx="11201400" cy="0"/>
          </a:xfrm>
          <a:prstGeom prst="line">
            <a:avLst/>
          </a:prstGeom>
          <a:ln w="165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3DD2AD-DB7A-4C69-957D-22FF333A25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9" y="1231244"/>
            <a:ext cx="5157787" cy="423714"/>
          </a:xfrm>
        </p:spPr>
        <p:txBody>
          <a:bodyPr anchor="t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D0A194-075B-4804-BAF1-41A190AAD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715518"/>
            <a:ext cx="5157787" cy="44527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EE86204-2405-4DA1-B131-02E20F08C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231244"/>
            <a:ext cx="5183188" cy="423714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5D819D8-83E8-4BE4-AEE3-7E9E8E529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15518"/>
            <a:ext cx="5183188" cy="44527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9A875B-E452-44FE-B517-6E0ADBBD8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0407"/>
            <a:ext cx="10515600" cy="358775"/>
          </a:xfrm>
        </p:spPr>
        <p:txBody>
          <a:bodyPr>
            <a:noAutofit/>
          </a:bodyPr>
          <a:lstStyle>
            <a:lvl1pPr marL="0" indent="0">
              <a:buNone/>
              <a:defRPr sz="16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D38AD-BE82-4F05-B576-8AE9C47E6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82571"/>
            <a:ext cx="1271891" cy="2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36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7CF3-75CB-4801-9149-E3050C603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82"/>
            <a:ext cx="10515600" cy="55609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C87A2-4C8F-4383-8836-250921067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1FED-66BC-4C03-9016-FD41D1C797D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1FC78-A2F6-4718-8336-21A959410FD9}"/>
              </a:ext>
            </a:extLst>
          </p:cNvPr>
          <p:cNvCxnSpPr>
            <a:cxnSpLocks/>
          </p:cNvCxnSpPr>
          <p:nvPr userDrawn="1"/>
        </p:nvCxnSpPr>
        <p:spPr>
          <a:xfrm>
            <a:off x="457200" y="6243851"/>
            <a:ext cx="11201400" cy="0"/>
          </a:xfrm>
          <a:prstGeom prst="line">
            <a:avLst/>
          </a:prstGeom>
          <a:ln w="165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BC7D17-7C77-4131-A7C4-11DFA67FA060}"/>
              </a:ext>
            </a:extLst>
          </p:cNvPr>
          <p:cNvCxnSpPr>
            <a:cxnSpLocks/>
          </p:cNvCxnSpPr>
          <p:nvPr userDrawn="1"/>
        </p:nvCxnSpPr>
        <p:spPr>
          <a:xfrm>
            <a:off x="495300" y="1317158"/>
            <a:ext cx="11201400" cy="0"/>
          </a:xfrm>
          <a:prstGeom prst="line">
            <a:avLst/>
          </a:prstGeom>
          <a:ln w="1651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3DD2AD-DB7A-4C69-957D-22FF333A25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9789" y="1231244"/>
            <a:ext cx="5157787" cy="423714"/>
          </a:xfrm>
        </p:spPr>
        <p:txBody>
          <a:bodyPr anchor="t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D0A194-075B-4804-BAF1-41A190AAD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715518"/>
            <a:ext cx="5157787" cy="44527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EE86204-2405-4DA1-B131-02E20F08C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231244"/>
            <a:ext cx="5183188" cy="423714"/>
          </a:xfrm>
        </p:spPr>
        <p:txBody>
          <a:bodyPr anchor="t"/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5D819D8-83E8-4BE4-AEE3-7E9E8E529F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715518"/>
            <a:ext cx="5183188" cy="44527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9A875B-E452-44FE-B517-6E0ADBBD8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710407"/>
            <a:ext cx="10515600" cy="358775"/>
          </a:xfrm>
        </p:spPr>
        <p:txBody>
          <a:bodyPr>
            <a:noAutofit/>
          </a:bodyPr>
          <a:lstStyle>
            <a:lvl1pPr marL="0" indent="0">
              <a:buNone/>
              <a:defRPr sz="165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BD38AD-BE82-4F05-B576-8AE9C47E6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82571"/>
            <a:ext cx="1271891" cy="29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0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A8E97-6D4C-5A42-9593-BB2CD0D63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980F1-E671-8746-3360-B28ADEBE87C8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602125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3188" y="1381124"/>
            <a:ext cx="11182417" cy="51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58958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A787-20BC-483E-BF3A-F065C7C7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55B3-2D00-478B-AB8C-CB5E531DC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8D071-BC23-4D34-A95D-ED63CC40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F661-7A82-464A-8CD5-9104B1C11BE9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3C6F-A184-4BD8-86B2-1A5B8273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7201-17CA-4F10-8D40-66FBAEBA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06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66472" y="264505"/>
            <a:ext cx="1024836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3601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CA58AEE8-C327-6C4E-AEE9-EAE3732FB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72" y="264505"/>
            <a:ext cx="1024836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245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69214" y="1205632"/>
            <a:ext cx="46177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876032" y="2115312"/>
            <a:ext cx="4213859" cy="215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D643AD64-0669-5E46-8DE6-FDA0F4053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72" y="264505"/>
            <a:ext cx="1024836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18267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35458D1-B28F-CE40-BCD4-F58538716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72" y="264505"/>
            <a:ext cx="10248366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57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9855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71DD6-25D3-861B-AD20-1992DBDB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B0DD4-8351-5E3A-A30B-CD2A79686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34" y="1593089"/>
            <a:ext cx="8165465" cy="138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BF743-8F84-4025-C5D4-F6B4C7F0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DB33-45A2-FB41-8DF7-56DB7C5D237C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4BA9A-58C3-1C1F-B2FD-5919B667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0B206-CA7F-1BB5-21EA-EC54FDFD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41A8-2D07-9541-8A71-982F17A81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33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93187" y="1381126"/>
            <a:ext cx="111824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C3DEF0-3712-DF4D-A720-C273E4407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6A7F1-68DD-9949-A6C3-9FDF08E3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11FA8-FA84-8944-95AF-DDE30052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71BB-6E82-5A41-9D2F-97BE0551B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5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65E99-E2F7-4720-8588-A01C6BF30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89932-7689-488D-A4BA-21319828F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0AE0-4E34-4AFE-8561-6ED1CEE5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56F9-B6B6-41D8-B205-BB2672106C0E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2DD76-84B0-49BF-86A2-16F02C22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00293-AE7F-4E06-A655-7DB2A446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1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5EDB0E-9E14-FFAA-3024-AB7C427E0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346" t="51643" r="-10228" b="25807"/>
          <a:stretch/>
        </p:blipFill>
        <p:spPr>
          <a:xfrm>
            <a:off x="2082798" y="4512733"/>
            <a:ext cx="8314266" cy="2345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0BEA3-81B8-8875-2461-E558292A8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89D5-8784-33E6-1EC3-58549198CD86}"/>
              </a:ext>
            </a:extLst>
          </p:cNvPr>
          <p:cNvSpPr/>
          <p:nvPr userDrawn="1"/>
        </p:nvSpPr>
        <p:spPr>
          <a:xfrm>
            <a:off x="1360812" y="1456267"/>
            <a:ext cx="10027403" cy="4334934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676" y="1685449"/>
            <a:ext cx="9215363" cy="10430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83" y="2980188"/>
            <a:ext cx="9244358" cy="2489277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3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4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817292" y="2744422"/>
            <a:ext cx="9165904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AAE4C0-0D1E-FBC2-C0EB-95D41769F6D8}"/>
              </a:ext>
            </a:extLst>
          </p:cNvPr>
          <p:cNvSpPr/>
          <p:nvPr userDrawn="1"/>
        </p:nvSpPr>
        <p:spPr>
          <a:xfrm>
            <a:off x="412374" y="417847"/>
            <a:ext cx="1476213" cy="1476213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CFD03-F21C-32C9-2403-D842144DC3C2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35435197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8A787-20BC-483E-BF3A-F065C7C7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055B3-2D00-478B-AB8C-CB5E531DC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8D071-BC23-4D34-A95D-ED63CC40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CF661-7A82-464A-8CD5-9104B1C11BE9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3C6F-A184-4BD8-86B2-1A5B8273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7201-17CA-4F10-8D40-66FBAEBA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4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3FA76-906F-4AE3-A1E9-9644E0D0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53D35-8533-486B-9048-F56D7C639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50788-1C19-4C4E-BE41-734D5541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96683-C1B7-410A-B480-B777FA99398D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0ECC3-7A17-4347-B12F-56E10371A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A3A67-7C6A-4CBA-BDE2-19FE35BC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745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2B5E-F193-4CC0-AA68-020BDB11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8E3C-5A98-4AB6-BABE-FA70D5516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53A80-718B-4C61-9BF4-7E60AE82E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D5BAB-5138-4052-800E-4F62846E3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177A-7D55-420B-856A-B79D0FAF22D3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1D52E-6167-49F1-ABC0-536A103D8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CA0C9-B81A-419A-A6B5-7FFF9959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060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C72E-E2D5-49E0-A2B1-B302FD272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BE07E-FD22-4B09-B714-0BB3A059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5F4D2-7443-48E8-844B-72E43DEB0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B1F9AC-C27B-4658-8572-83F5C3EC11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4BB1B9-CE65-4064-AAEA-E74220D73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BE7D91-CCA0-48C9-931E-6CB27836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0A26-0F65-480B-B902-55F66C34534E}" type="datetime1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B26551-BFBF-43F4-9E47-C99DED238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C1F7DB-553D-4055-B693-7EC4C8D0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30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E0A4-F8E2-402D-A8F9-AC5EEC760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92AEB-418A-431B-9263-5A9045B1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F8A9-1A84-42AC-B07D-3F92A5C37164}" type="datetime1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17411-5FC3-476C-8406-406E93E7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096A-6547-472E-80D6-FA73DA111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01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64762-2B01-424A-8254-4F04008EC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474FA-9CBB-4B19-9593-B42677E40BC8}" type="datetime1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7C84D8-3A43-4828-941D-863645DA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C3C33-3E3E-428F-BB61-B217CB5F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97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05457-1550-4699-9498-DFB24D23D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6B64F-B4E3-47FD-B461-11772692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54038-B3DE-4DFF-93B6-7635E9791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9DB4E-73CD-44EA-BC8E-9A8FFE3E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8529-CA42-42A4-A4D8-6C3197990C1B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626C3-7F05-4CB3-B593-ADDD1CB8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4D6E3-B625-45C2-A4BC-1FB64393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7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CB71-E756-4B02-9801-C9447F86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8FCB6-A883-47FC-9389-BDA0B97661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0774F-CB5F-4444-8050-962FB192A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EE0E6-4E81-4F1C-9B57-18CAE0E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02F5D-E4BF-4762-AB7E-1BE8C7C07954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363F4-FC8F-45A5-96A8-B21E6ACA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D9C4C-5CAC-4E87-9A69-E715E8F5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56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9867F-86B6-43E3-9BF9-61692597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100898-C065-462C-8E71-5D97CF7D8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2A2E1-EE1C-45DD-AA37-D7A5264DF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4362B-00C5-4FF4-A71B-895B841DB717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EEFEE-B67E-43E5-AD2A-E8B391CF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3DD52-1574-496B-A740-CDF4B7A2A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986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630585-946F-4385-A813-14B365BD2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68E6A-BF4D-484B-8D09-6322B2656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721EF-BCB4-4977-8C00-4671B351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A74BD-B93D-4C10-B779-1C6E871D075B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644DC-F607-4F2A-9F0B-719B8C8F5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8748D-5163-4262-B891-3CBADFFE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" y="1825626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287C7-9C92-E7F3-28C6-D97D5399DD11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0102596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142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ci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4A7020B-F199-9A4D-9275-169CF0026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4E07E87-00DD-2347-B6F0-FE7C62873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9" y="348814"/>
            <a:ext cx="2717974" cy="14846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C5CBBB-15BA-3DDE-FBA7-D1A7D9F2F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88" y="2472041"/>
            <a:ext cx="7800792" cy="1874491"/>
          </a:xfrm>
        </p:spPr>
        <p:txBody>
          <a:bodyPr lIns="0" tIns="0" rIns="0" bIns="0"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3D425F-2B10-F182-D9FC-EC92C55AF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7" y="4645734"/>
            <a:ext cx="4751539" cy="1379285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D09220-5ACF-CF5C-E8C0-63D8D071B0B1}"/>
              </a:ext>
            </a:extLst>
          </p:cNvPr>
          <p:cNvSpPr txBox="1"/>
          <p:nvPr userDrawn="1"/>
        </p:nvSpPr>
        <p:spPr>
          <a:xfrm>
            <a:off x="459288" y="6393111"/>
            <a:ext cx="3661776" cy="2539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SPONSORED BY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26835762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6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F2F18F-A20E-F668-9D22-C08576D06169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4154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184312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5"/>
            <a:ext cx="11536471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2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3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745673" y="154379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390F2-52A6-4F3E-6E54-F4D5B6F40D08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4368967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7"/>
            <a:ext cx="10184312" cy="691794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691013" y="1005315"/>
            <a:ext cx="10129652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E696DF3-C0FC-10CE-7476-CE778C1BA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850AF1-E1FF-5FFB-8DAA-D7E946E11A15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4561086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A8E97-6D4C-5A42-9593-BB2CD0D63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02" t="32106" b="1"/>
          <a:stretch/>
        </p:blipFill>
        <p:spPr>
          <a:xfrm>
            <a:off x="0" y="0"/>
            <a:ext cx="1719944" cy="16881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8980F1-E671-8746-3360-B28ADEBE87C8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32487353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5EDB0E-9E14-FFAA-3024-AB7C427E03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6" t="51643" r="-10228" b="25807"/>
          <a:stretch/>
        </p:blipFill>
        <p:spPr>
          <a:xfrm>
            <a:off x="2082798" y="4512733"/>
            <a:ext cx="8314266" cy="2345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0BEA3-81B8-8875-2461-E558292A8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989D5-8784-33E6-1EC3-58549198CD86}"/>
              </a:ext>
            </a:extLst>
          </p:cNvPr>
          <p:cNvSpPr/>
          <p:nvPr userDrawn="1"/>
        </p:nvSpPr>
        <p:spPr>
          <a:xfrm>
            <a:off x="1360812" y="1456267"/>
            <a:ext cx="10027403" cy="4334934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676" y="1685449"/>
            <a:ext cx="9215363" cy="104302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483" y="2980188"/>
            <a:ext cx="9244358" cy="2489277"/>
          </a:xfrm>
        </p:spPr>
        <p:txBody>
          <a:bodyPr/>
          <a:lstStyle>
            <a:lvl1pPr marL="295275" indent="-284163">
              <a:buClr>
                <a:srgbClr val="4E9DB5"/>
              </a:buClr>
              <a:buFontTx/>
              <a:buBlip>
                <a:blip r:embed="rId3"/>
              </a:buBlip>
              <a:tabLst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chemeClr val="accent2"/>
              </a:buClr>
              <a:buFontTx/>
              <a:buBlip>
                <a:blip r:embed="rId4"/>
              </a:buBlip>
              <a:tabLst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ADAD36-C408-3BB6-BFA7-8B33BCD4DF1E}"/>
              </a:ext>
            </a:extLst>
          </p:cNvPr>
          <p:cNvCxnSpPr>
            <a:cxnSpLocks/>
          </p:cNvCxnSpPr>
          <p:nvPr userDrawn="1"/>
        </p:nvCxnSpPr>
        <p:spPr>
          <a:xfrm>
            <a:off x="1817292" y="2744422"/>
            <a:ext cx="9165904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5AAE4C0-0D1E-FBC2-C0EB-95D41769F6D8}"/>
              </a:ext>
            </a:extLst>
          </p:cNvPr>
          <p:cNvSpPr/>
          <p:nvPr userDrawn="1"/>
        </p:nvSpPr>
        <p:spPr>
          <a:xfrm>
            <a:off x="412374" y="417847"/>
            <a:ext cx="1476213" cy="1476213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CFD03-F21C-32C9-2403-D842144DC3C2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3063227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4325" y="1825626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287C7-9C92-E7F3-28C6-D97D5399DD11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30331707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6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1874" y="1825625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1B6AD-B858-FAF1-088D-03074E018153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14455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FFCBA-C89D-A94C-B45D-4798DBF2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6" y="1825625"/>
            <a:ext cx="6693074" cy="4351338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09B83D-38FB-8421-FBC3-B3A5A3CF9C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51874" y="1825625"/>
            <a:ext cx="4622800" cy="4351338"/>
          </a:xfr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E1B6AD-B858-FAF1-088D-03074E018153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42801716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5C732F-AC3D-9B84-A624-D2F3A35C20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0317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EE47AB-F03A-837E-EEBF-421160A4507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4828" y="1825625"/>
            <a:ext cx="5197365" cy="4606706"/>
          </a:xfrm>
        </p:spPr>
        <p:txBody>
          <a:bodyPr/>
          <a:lstStyle>
            <a:lvl1pPr marL="295275" indent="-284163">
              <a:buClr>
                <a:srgbClr val="4E9DB5"/>
              </a:buClr>
              <a:tabLst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20700" indent="-225425">
              <a:buClr>
                <a:srgbClr val="4E9DB5"/>
              </a:buClr>
              <a:tabLst>
                <a:tab pos="1541463" algn="l"/>
              </a:tabLst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7002C-103F-3701-0CE0-EDFB93DEED47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933D4DC-8C4B-F6C4-0BE0-8A44ACA9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BC851CB-0DF3-57E0-83FA-B0F51987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3DB07E-5299-4181-FAE9-BE1056D883CF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2516410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4F432E-1738-FBD7-1220-0616480D0F11}"/>
              </a:ext>
            </a:extLst>
          </p:cNvPr>
          <p:cNvSpPr/>
          <p:nvPr userDrawn="1"/>
        </p:nvSpPr>
        <p:spPr>
          <a:xfrm>
            <a:off x="685800" y="2581359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234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013" y="202286"/>
            <a:ext cx="10246292" cy="1325563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4B1CD7-7FF9-A14B-AC20-DF664FF5B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0" y="0"/>
            <a:ext cx="4157005" cy="15430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E7D67C-8C4B-82F3-EC62-5BCDE6E834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3247774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E094C03-3761-0A5F-FD34-B2EDC3CAD5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2655637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35BD9-4A9E-BA2A-5621-B803A3D26EF7}"/>
              </a:ext>
            </a:extLst>
          </p:cNvPr>
          <p:cNvSpPr/>
          <p:nvPr userDrawn="1"/>
        </p:nvSpPr>
        <p:spPr>
          <a:xfrm>
            <a:off x="342023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5870BE72-9B00-CA48-C69B-2222305EE9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023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2264378F-D72F-1E03-13EB-DB3A3A868D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2023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719173F-A9BC-067E-5593-E280E9423E55}"/>
              </a:ext>
            </a:extLst>
          </p:cNvPr>
          <p:cNvSpPr/>
          <p:nvPr userDrawn="1"/>
        </p:nvSpPr>
        <p:spPr>
          <a:xfrm>
            <a:off x="618097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B602454C-B996-A67E-1CAF-9AC89D6911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8097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3A2CB677-17CE-14C0-4E5D-12AE9FCBD8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8097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AE9A7B9-4112-4D6E-167F-3DE00ED93086}"/>
              </a:ext>
            </a:extLst>
          </p:cNvPr>
          <p:cNvSpPr/>
          <p:nvPr userDrawn="1"/>
        </p:nvSpPr>
        <p:spPr>
          <a:xfrm>
            <a:off x="8915400" y="2581358"/>
            <a:ext cx="2590800" cy="37323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097AC091-46D3-4F78-5A60-AC5ADFEAD9B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15400" y="3247773"/>
            <a:ext cx="2590800" cy="3065938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F36CDA88-B3C9-DE07-8E61-977923321D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15400" y="2655636"/>
            <a:ext cx="2590800" cy="532626"/>
          </a:xfrm>
        </p:spPr>
        <p:txBody>
          <a:bodyPr>
            <a:noAutofit/>
          </a:bodyPr>
          <a:lstStyle>
            <a:lvl1pPr marL="11112" indent="0" algn="ctr">
              <a:buNone/>
              <a:defRPr sz="1800">
                <a:solidFill>
                  <a:schemeClr val="accent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78B82-9434-BECB-5A1F-B69216136090}"/>
              </a:ext>
            </a:extLst>
          </p:cNvPr>
          <p:cNvSpPr txBox="1"/>
          <p:nvPr userDrawn="1"/>
        </p:nvSpPr>
        <p:spPr>
          <a:xfrm>
            <a:off x="8274123" y="6517214"/>
            <a:ext cx="3663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29890956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6F4FF-5EF5-CB4E-8F3D-CEC39A1715BD}"/>
              </a:ext>
            </a:extLst>
          </p:cNvPr>
          <p:cNvSpPr/>
          <p:nvPr userDrawn="1"/>
        </p:nvSpPr>
        <p:spPr>
          <a:xfrm>
            <a:off x="0" y="5317299"/>
            <a:ext cx="12192000" cy="15407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5C489-5A3D-4D48-B82B-15FEEB47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94" y="5616057"/>
            <a:ext cx="10382980" cy="971944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2FA1DD-8C87-0243-8992-28A43AA81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61" b="31133"/>
          <a:stretch/>
        </p:blipFill>
        <p:spPr>
          <a:xfrm>
            <a:off x="-278295" y="5314950"/>
            <a:ext cx="4157005" cy="154305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4A4831-3271-4E19-AA5E-32D30A37FE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14950"/>
          </a:xfrm>
        </p:spPr>
        <p:txBody>
          <a:bodyPr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32252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b="5315"/>
          <a:stretch/>
        </p:blipFill>
        <p:spPr>
          <a:xfrm>
            <a:off x="490330" y="331305"/>
            <a:ext cx="6612835" cy="65266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5672"/>
          <a:stretch/>
        </p:blipFill>
        <p:spPr>
          <a:xfrm>
            <a:off x="0" y="3219614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0922" y="4589463"/>
            <a:ext cx="9359624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1908313" y="2981739"/>
            <a:ext cx="10548730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2160104" y="2213113"/>
            <a:ext cx="10031896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2641" y="2491408"/>
            <a:ext cx="9350820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626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7B0F18-A6D2-E642-9793-699ADB43F1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3387A4-6DA5-A94E-AEFF-87798E1DE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-1" r="13796" b="35904"/>
          <a:stretch/>
        </p:blipFill>
        <p:spPr>
          <a:xfrm rot="807970">
            <a:off x="6263052" y="3157516"/>
            <a:ext cx="5700482" cy="4418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18B45A-3A2B-8D46-BB74-FDA7226BB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5672"/>
          <a:stretch/>
        </p:blipFill>
        <p:spPr>
          <a:xfrm>
            <a:off x="0" y="1786740"/>
            <a:ext cx="12192000" cy="11801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399" y="3156589"/>
            <a:ext cx="6526063" cy="1500187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2466F-F8A0-CD45-832F-8479B3464C58}"/>
              </a:ext>
            </a:extLst>
          </p:cNvPr>
          <p:cNvSpPr/>
          <p:nvPr userDrawn="1"/>
        </p:nvSpPr>
        <p:spPr>
          <a:xfrm>
            <a:off x="371061" y="1548865"/>
            <a:ext cx="12138992" cy="1272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556590" y="780239"/>
            <a:ext cx="10972801" cy="1802294"/>
          </a:xfrm>
          <a:prstGeom prst="rect">
            <a:avLst/>
          </a:prstGeom>
          <a:solidFill>
            <a:srgbClr val="296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6B7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17" y="1058534"/>
            <a:ext cx="10496499" cy="1245705"/>
          </a:xfrm>
        </p:spPr>
        <p:txBody>
          <a:bodyPr lIns="0" rIns="0" anchor="b">
            <a:normAutofit/>
          </a:bodyPr>
          <a:lstStyle>
            <a:lvl1pPr>
              <a:defRPr sz="26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5679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8A2CAB-DA71-083B-5094-4817F06DD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46" t="51643" r="-10228" b="25807"/>
          <a:stretch/>
        </p:blipFill>
        <p:spPr>
          <a:xfrm>
            <a:off x="2282936" y="4512733"/>
            <a:ext cx="8314266" cy="234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7A33E0-1E71-7DC7-95DC-DF661BAB8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93" t="36664" r="-13881" b="18236"/>
          <a:stretch/>
        </p:blipFill>
        <p:spPr>
          <a:xfrm>
            <a:off x="2218266" y="-1"/>
            <a:ext cx="8314266" cy="46905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B9E7BA-586C-584B-B211-BD6F846339ED}"/>
              </a:ext>
            </a:extLst>
          </p:cNvPr>
          <p:cNvSpPr/>
          <p:nvPr userDrawn="1"/>
        </p:nvSpPr>
        <p:spPr>
          <a:xfrm>
            <a:off x="1564342" y="2294753"/>
            <a:ext cx="10627658" cy="3336026"/>
          </a:xfrm>
          <a:prstGeom prst="rect">
            <a:avLst/>
          </a:prstGeom>
          <a:solidFill>
            <a:schemeClr val="bg1"/>
          </a:solidFill>
          <a:ln w="76200">
            <a:solidFill>
              <a:srgbClr val="296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5854DA-022A-E784-5627-F04EE430E706}"/>
              </a:ext>
            </a:extLst>
          </p:cNvPr>
          <p:cNvSpPr/>
          <p:nvPr userDrawn="1"/>
        </p:nvSpPr>
        <p:spPr>
          <a:xfrm>
            <a:off x="1600201" y="2333920"/>
            <a:ext cx="10671463" cy="3253944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1EE85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F32D-CD3C-9246-9A76-BCB2775AC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252" y="2491408"/>
            <a:ext cx="9768653" cy="1245705"/>
          </a:xfrm>
        </p:spPr>
        <p:txBody>
          <a:bodyPr lIns="0" rIns="0" anchor="b">
            <a:norm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09B76-0AC2-8545-B342-B585651C7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7534" y="4195017"/>
            <a:ext cx="9777850" cy="1040372"/>
          </a:xfrm>
        </p:spPr>
        <p:txBody>
          <a:bodyPr lIns="0" rIns="0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4A4058-F552-4BEC-1FBF-FFE1A192631F}"/>
              </a:ext>
            </a:extLst>
          </p:cNvPr>
          <p:cNvCxnSpPr>
            <a:cxnSpLocks/>
          </p:cNvCxnSpPr>
          <p:nvPr userDrawn="1"/>
        </p:nvCxnSpPr>
        <p:spPr>
          <a:xfrm>
            <a:off x="0" y="3886945"/>
            <a:ext cx="12192000" cy="0"/>
          </a:xfrm>
          <a:prstGeom prst="line">
            <a:avLst/>
          </a:prstGeom>
          <a:ln w="25400">
            <a:solidFill>
              <a:srgbClr val="296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7868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2E2466-4B50-2B4B-A542-077D7A0215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7AEFB-1D88-A640-B4D3-201DD5090F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067" y="842432"/>
            <a:ext cx="3479866" cy="19007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530E9-59EA-CA4A-8943-0F10715F94EB}"/>
              </a:ext>
            </a:extLst>
          </p:cNvPr>
          <p:cNvSpPr txBox="1"/>
          <p:nvPr userDrawn="1"/>
        </p:nvSpPr>
        <p:spPr>
          <a:xfrm>
            <a:off x="4625565" y="3157148"/>
            <a:ext cx="294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frederick.cancer.gov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4DB3D0-74FC-A140-B898-2E38B67D8618}"/>
              </a:ext>
            </a:extLst>
          </p:cNvPr>
          <p:cNvSpPr txBox="1"/>
          <p:nvPr userDrawn="1"/>
        </p:nvSpPr>
        <p:spPr>
          <a:xfrm>
            <a:off x="3202516" y="4032762"/>
            <a:ext cx="5786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Frederick National Laboratory for Cancer Research is government owned</a:t>
            </a:r>
          </a:p>
          <a:p>
            <a:pPr algn="ctr"/>
            <a:r>
              <a:rPr lang="en-US" sz="1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and contractor operated on behalf of the National Cancer Institute.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53FACC-C369-9146-933B-A3AFF00FE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4801" y="4969931"/>
            <a:ext cx="3962399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456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362901"/>
            <a:ext cx="12192000" cy="2505075"/>
          </a:xfrm>
          <a:prstGeom prst="rect">
            <a:avLst/>
          </a:prstGeom>
          <a:solidFill>
            <a:srgbClr val="57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5" name="Picture 4" descr="ATRF Photo" title="ATRF Photo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"/>
          <a:stretch/>
        </p:blipFill>
        <p:spPr>
          <a:xfrm>
            <a:off x="0" y="447676"/>
            <a:ext cx="12192000" cy="39530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12192000" cy="1085850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6451" y="4467226"/>
            <a:ext cx="10496549" cy="868363"/>
          </a:xfrm>
          <a:effectLst/>
        </p:spPr>
        <p:txBody>
          <a:bodyPr/>
          <a:lstStyle>
            <a:lvl1pPr>
              <a:lnSpc>
                <a:spcPct val="95000"/>
              </a:lnSpc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6451" y="5425282"/>
            <a:ext cx="7844367" cy="870744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FNLCR Text Treatment with NCI Subtext" title="FNLCR Text Treatmen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55" y="196801"/>
            <a:ext cx="4604539" cy="737550"/>
          </a:xfrm>
          <a:prstGeom prst="rect">
            <a:avLst/>
          </a:prstGeom>
        </p:spPr>
      </p:pic>
      <p:sp>
        <p:nvSpPr>
          <p:cNvPr id="7" name="TextBox 6" descr="HHS/NIH/NCI/FFRDC Text" title="HHS/NIH/NCI/FFRDC Text"/>
          <p:cNvSpPr txBox="1"/>
          <p:nvPr userDrawn="1"/>
        </p:nvSpPr>
        <p:spPr>
          <a:xfrm>
            <a:off x="1751214" y="6385720"/>
            <a:ext cx="103742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 fontAlgn="base">
              <a:spcBef>
                <a:spcPts val="0"/>
              </a:spcBef>
              <a:buNone/>
            </a:pPr>
            <a:r>
              <a:rPr lang="en-US" sz="800" dirty="0"/>
              <a:t>DEPARTMENT OF HEALTH AND HUMAN SERVICES • National Institutes of Health • National Cancer Institute</a:t>
            </a:r>
          </a:p>
          <a:p>
            <a:pPr marL="0" indent="0" algn="r" fontAlgn="base">
              <a:spcBef>
                <a:spcPts val="600"/>
              </a:spcBef>
              <a:buNone/>
            </a:pPr>
            <a:r>
              <a:rPr lang="en-US" sz="800" dirty="0"/>
              <a:t>Frederick National Laboratory is a Federally Funded Research and Development Center</a:t>
            </a:r>
            <a:r>
              <a:rPr lang="en-US" sz="800" baseline="0" dirty="0"/>
              <a:t> </a:t>
            </a:r>
            <a:r>
              <a:rPr lang="en-US" sz="800" dirty="0"/>
              <a:t>operated by </a:t>
            </a:r>
            <a:r>
              <a:rPr lang="en-US" sz="800" dirty="0" err="1"/>
              <a:t>Leidos</a:t>
            </a:r>
            <a:r>
              <a:rPr lang="en-US" sz="800" dirty="0"/>
              <a:t> Biomedical Research, Inc., for the National Cancer Institute</a:t>
            </a:r>
          </a:p>
        </p:txBody>
      </p:sp>
    </p:spTree>
    <p:extLst>
      <p:ext uri="{BB962C8B-B14F-4D97-AF65-F5344CB8AC3E}">
        <p14:creationId xmlns:p14="http://schemas.microsoft.com/office/powerpoint/2010/main" val="14477092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/ F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 descr="FNLCR Text" title="FNLCR Text"/>
          <p:cNvSpPr txBox="1"/>
          <p:nvPr userDrawn="1"/>
        </p:nvSpPr>
        <p:spPr>
          <a:xfrm>
            <a:off x="5740401" y="6429375"/>
            <a:ext cx="6184900" cy="323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Frederick National Laboratory for Cancer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buClr>
                <a:srgbClr val="579FDB"/>
              </a:buClr>
              <a:defRPr sz="2200"/>
            </a:lvl1pPr>
            <a:lvl2pPr>
              <a:spcBef>
                <a:spcPts val="1200"/>
              </a:spcBef>
              <a:buClr>
                <a:srgbClr val="579FDB"/>
              </a:buClr>
              <a:defRPr sz="2000"/>
            </a:lvl2pPr>
            <a:lvl3pPr>
              <a:spcBef>
                <a:spcPts val="1200"/>
              </a:spcBef>
              <a:buClr>
                <a:srgbClr val="579FDB"/>
              </a:buClr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62868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3724275"/>
            <a:ext cx="11595100" cy="571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911601"/>
            <a:ext cx="10363200" cy="1362075"/>
          </a:xfrm>
        </p:spPr>
        <p:txBody>
          <a:bodyPr anchor="t"/>
          <a:lstStyle>
            <a:lvl1pPr algn="l">
              <a:defRPr sz="1600" b="0" i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144714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0070C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11" descr="FNLCR Text" title="FNLCR Text"/>
          <p:cNvSpPr txBox="1"/>
          <p:nvPr userDrawn="1"/>
        </p:nvSpPr>
        <p:spPr>
          <a:xfrm>
            <a:off x="5740401" y="6429375"/>
            <a:ext cx="6184900" cy="3238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500" dirty="0">
                <a:solidFill>
                  <a:schemeClr val="bg1">
                    <a:lumMod val="65000"/>
                  </a:schemeClr>
                </a:solidFill>
              </a:rPr>
              <a:t>Frederick National Laboratory for Cancer Research</a:t>
            </a:r>
          </a:p>
        </p:txBody>
      </p:sp>
    </p:spTree>
    <p:extLst>
      <p:ext uri="{BB962C8B-B14F-4D97-AF65-F5344CB8AC3E}">
        <p14:creationId xmlns:p14="http://schemas.microsoft.com/office/powerpoint/2010/main" val="405180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27.tif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2.png"/><Relationship Id="rId5" Type="http://schemas.openxmlformats.org/officeDocument/2006/relationships/image" Target="../media/image11.ti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1.ti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gi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6.gif"/><Relationship Id="rId5" Type="http://schemas.openxmlformats.org/officeDocument/2006/relationships/image" Target="../media/image15.tif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63EEB-E316-B94F-9768-6D07200A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B05CB-F78A-7248-92B7-3B64B214C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0BCA5-3CD1-A14A-BB11-AE1292A56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F1AF-5986-E544-8390-6927E595B8B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B5CD-7D73-1849-8267-C26E1A1D3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228F-39C7-6142-96FB-B4A37BFBB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B8D8-3B74-0D4A-BF01-9FA0DB90E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3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5" r:id="rId3"/>
    <p:sldLayoutId id="2147483672" r:id="rId4"/>
    <p:sldLayoutId id="2147483685" r:id="rId5"/>
    <p:sldLayoutId id="2147483673" r:id="rId6"/>
    <p:sldLayoutId id="2147483674" r:id="rId7"/>
    <p:sldLayoutId id="2147483676" r:id="rId8"/>
    <p:sldLayoutId id="2147483677" r:id="rId9"/>
    <p:sldLayoutId id="2147483678" r:id="rId10"/>
    <p:sldLayoutId id="2147483686" r:id="rId11"/>
    <p:sldLayoutId id="2147483684" r:id="rId12"/>
    <p:sldLayoutId id="2147483680" r:id="rId13"/>
    <p:sldLayoutId id="2147483682" r:id="rId14"/>
    <p:sldLayoutId id="2147483681" r:id="rId15"/>
    <p:sldLayoutId id="21474836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31788" algn="l" defTabSz="914400" rtl="0" eaLnBrk="1" latinLnBrk="0" hangingPunct="1">
        <a:lnSpc>
          <a:spcPct val="90000"/>
        </a:lnSpc>
        <a:spcBef>
          <a:spcPts val="1000"/>
        </a:spcBef>
        <a:buSzPct val="65000"/>
        <a:buFontTx/>
        <a:buBlip>
          <a:blip r:embed="rId18"/>
        </a:buBlip>
        <a:tabLst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1025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7713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5513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Wingdings" pitchFamily="2" charset="2"/>
        <a:buChar char="§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0613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1247775"/>
          </a:xfrm>
          <a:prstGeom prst="rect">
            <a:avLst/>
          </a:prstGeom>
          <a:gradFill flip="none" rotWithShape="1">
            <a:gsLst>
              <a:gs pos="0">
                <a:srgbClr val="214171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5" y="1381125"/>
            <a:ext cx="1097703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7" y="0"/>
            <a:ext cx="87862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" name="Picture 2" descr="ATRF Photo" title="ATRF Photo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t="8840" r="21479"/>
          <a:stretch/>
        </p:blipFill>
        <p:spPr>
          <a:xfrm>
            <a:off x="9550400" y="1"/>
            <a:ext cx="2641600" cy="124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2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•"/>
        <a:defRPr sz="2000">
          <a:solidFill>
            <a:schemeClr val="tx1"/>
          </a:solidFill>
          <a:latin typeface="+mn-lt"/>
        </a:defRPr>
      </a:lvl3pPr>
      <a:lvl4pPr marL="14859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579FDB"/>
        </a:buClr>
        <a:buChar char="–"/>
        <a:defRPr sz="20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69" r="6306" b="18908"/>
          <a:stretch/>
        </p:blipFill>
        <p:spPr>
          <a:xfrm>
            <a:off x="-1" y="2608"/>
            <a:ext cx="12192001" cy="1249018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6" y="1381124"/>
            <a:ext cx="11182417" cy="51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7" y="0"/>
            <a:ext cx="9356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844" y="145329"/>
            <a:ext cx="1312790" cy="9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3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1800">
          <a:solidFill>
            <a:schemeClr val="tx1"/>
          </a:solidFill>
          <a:latin typeface="+mn-lt"/>
        </a:defRPr>
      </a:lvl3pPr>
      <a:lvl4pPr marL="14859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–"/>
        <a:defRPr sz="1600">
          <a:solidFill>
            <a:schemeClr val="tx1"/>
          </a:solidFill>
          <a:latin typeface="+mn-lt"/>
        </a:defRPr>
      </a:lvl4pPr>
      <a:lvl5pPr marL="18288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314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4" r:id="rId1"/>
    <p:sldLayoutId id="2147484096" r:id="rId2"/>
    <p:sldLayoutId id="2147484097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63EEB-E316-B94F-9768-6D07200A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B05CB-F78A-7248-92B7-3B64B214C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0BCA5-3CD1-A14A-BB11-AE1292A56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F1AF-5986-E544-8390-6927E595B8B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B5CD-7D73-1849-8267-C26E1A1D3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228F-39C7-6142-96FB-B4A37BFBB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B8D8-3B74-0D4A-BF01-9FA0DB90E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31788" algn="l" defTabSz="914400" rtl="0" eaLnBrk="1" latinLnBrk="0" hangingPunct="1">
        <a:lnSpc>
          <a:spcPct val="90000"/>
        </a:lnSpc>
        <a:spcBef>
          <a:spcPts val="1000"/>
        </a:spcBef>
        <a:buSzPct val="65000"/>
        <a:buFontTx/>
        <a:buBlip>
          <a:blip r:embed="rId23"/>
        </a:buBlip>
        <a:tabLst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1025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4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7713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5513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Wingdings" pitchFamily="2" charset="2"/>
        <a:buChar char="§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0613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63EEB-E316-B94F-9768-6D07200A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B05CB-F78A-7248-92B7-3B64B214C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0BCA5-3CD1-A14A-BB11-AE1292A56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B5CD-7D73-1849-8267-C26E1A1D3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228F-39C7-6142-96FB-B4A37BFBB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B8D8-3B74-0D4A-BF01-9FA0DB90E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31788" algn="l" defTabSz="914400" rtl="0" eaLnBrk="1" latinLnBrk="0" hangingPunct="1">
        <a:lnSpc>
          <a:spcPct val="90000"/>
        </a:lnSpc>
        <a:spcBef>
          <a:spcPts val="1000"/>
        </a:spcBef>
        <a:buSzPct val="65000"/>
        <a:buFontTx/>
        <a:buBlip>
          <a:blip r:embed="rId18"/>
        </a:buBlip>
        <a:tabLst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1025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7713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5513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Wingdings" pitchFamily="2" charset="2"/>
        <a:buChar char="§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0613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169" r="6306" b="18908"/>
          <a:stretch/>
        </p:blipFill>
        <p:spPr>
          <a:xfrm>
            <a:off x="-1" y="2608"/>
            <a:ext cx="12192001" cy="1249018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6" y="1381124"/>
            <a:ext cx="11182417" cy="514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7" y="0"/>
            <a:ext cx="9356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844" y="145329"/>
            <a:ext cx="1312790" cy="9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7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7" r:id="rId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3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1800">
          <a:solidFill>
            <a:schemeClr val="tx1"/>
          </a:solidFill>
          <a:latin typeface="+mn-lt"/>
        </a:defRPr>
      </a:lvl3pPr>
      <a:lvl4pPr marL="14859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–"/>
        <a:defRPr sz="1600">
          <a:solidFill>
            <a:schemeClr val="tx1"/>
          </a:solidFill>
          <a:latin typeface="+mn-lt"/>
        </a:defRPr>
      </a:lvl4pPr>
      <a:lvl5pPr marL="18288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eaLnBrk="1" fontAlgn="base" hangingPunct="1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NLCR Abstract Bar" title="FNLCR Abstract Bar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"/>
            <a:ext cx="12192000" cy="1249018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5" y="1381125"/>
            <a:ext cx="1097703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7" y="0"/>
            <a:ext cx="87862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5" name="Picture 4" descr="FNLCR Text Treatment Image" title="FNLCR Text Treatment Image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89" y="108399"/>
            <a:ext cx="1275547" cy="10512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A090F8D-2E91-45E8-9D37-A3B45C719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7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Font typeface="Arial" charset="0"/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1800">
          <a:solidFill>
            <a:schemeClr val="tx1"/>
          </a:solidFill>
          <a:latin typeface="+mn-lt"/>
        </a:defRPr>
      </a:lvl3pPr>
      <a:lvl4pPr marL="1485900" indent="-22860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–"/>
        <a:defRPr sz="18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NLCR Abstract Bar" title="FNLCR Abstract Bar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8"/>
            <a:ext cx="12192000" cy="1249018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5" y="1381125"/>
            <a:ext cx="1097703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7417" y="0"/>
            <a:ext cx="87862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5" name="Picture 4" descr="FNLCR Text Treatment Image" title="FNLCR Text Treatment Image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789" y="108399"/>
            <a:ext cx="1275547" cy="10512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A090F8D-2E91-45E8-9D37-A3B45C7194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tabLst>
          <a:tab pos="4400550" algn="l"/>
        </a:tabLst>
        <a:defRPr sz="2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 i="1">
          <a:solidFill>
            <a:srgbClr val="0C479D"/>
          </a:solidFill>
          <a:latin typeface="Arial" pitchFamily="34" charset="0"/>
        </a:defRPr>
      </a:lvl9pPr>
    </p:titleStyle>
    <p:bodyStyle>
      <a:lvl1pPr marL="287338" indent="-287338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8575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Font typeface="Arial" charset="0"/>
        <a:buChar char="–"/>
        <a:defRPr sz="1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•"/>
        <a:defRPr sz="1800">
          <a:solidFill>
            <a:schemeClr val="tx1"/>
          </a:solidFill>
          <a:latin typeface="+mn-lt"/>
        </a:defRPr>
      </a:lvl3pPr>
      <a:lvl4pPr marL="1485900" indent="-228600" algn="l" rtl="0" eaLnBrk="0" fontAlgn="base" hangingPunct="0">
        <a:lnSpc>
          <a:spcPct val="95000"/>
        </a:lnSpc>
        <a:spcBef>
          <a:spcPts val="1000"/>
        </a:spcBef>
        <a:spcAft>
          <a:spcPct val="0"/>
        </a:spcAft>
        <a:buClr>
          <a:srgbClr val="579FDB"/>
        </a:buClr>
        <a:buChar char="–"/>
        <a:defRPr sz="1800">
          <a:solidFill>
            <a:schemeClr val="tx1"/>
          </a:solidFill>
          <a:latin typeface="+mn-lt"/>
        </a:defRPr>
      </a:lvl4pPr>
      <a:lvl5pPr marL="1828800" indent="-228600" algn="l" rtl="0" eaLnBrk="0" fontAlgn="base" hangingPunct="0">
        <a:lnSpc>
          <a:spcPct val="95000"/>
        </a:lnSpc>
        <a:spcBef>
          <a:spcPct val="45000"/>
        </a:spcBef>
        <a:spcAft>
          <a:spcPct val="0"/>
        </a:spcAft>
        <a:buClr>
          <a:srgbClr val="C00000"/>
        </a:buClr>
        <a:buChar char="»"/>
        <a:defRPr sz="2000">
          <a:solidFill>
            <a:schemeClr val="tx1"/>
          </a:solidFill>
          <a:latin typeface="+mn-lt"/>
        </a:defRPr>
      </a:lvl5pPr>
      <a:lvl6pPr marL="22860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6pPr>
      <a:lvl7pPr marL="27432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7pPr>
      <a:lvl8pPr marL="32004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8pPr>
      <a:lvl9pPr marL="3657600" indent="-228600" algn="l" rtl="0" fontAlgn="base">
        <a:lnSpc>
          <a:spcPct val="95000"/>
        </a:lnSpc>
        <a:spcBef>
          <a:spcPct val="45000"/>
        </a:spcBef>
        <a:spcAft>
          <a:spcPct val="0"/>
        </a:spcAft>
        <a:buClr>
          <a:srgbClr val="0C479D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6000">
              <a:schemeClr val="tx2">
                <a:lumMod val="4000"/>
                <a:lumOff val="96000"/>
              </a:schemeClr>
            </a:gs>
            <a:gs pos="19000">
              <a:schemeClr val="tx2">
                <a:lumMod val="40000"/>
                <a:lumOff val="60000"/>
              </a:schemeClr>
            </a:gs>
            <a:gs pos="51000">
              <a:schemeClr val="tx2">
                <a:lumMod val="16000"/>
                <a:lumOff val="84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722" y="222759"/>
            <a:ext cx="109605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A4A4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3634" y="1593089"/>
            <a:ext cx="816546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B795B5-5C91-A646-84DB-DA70E25E0F6B}"/>
              </a:ext>
            </a:extLst>
          </p:cNvPr>
          <p:cNvGrpSpPr/>
          <p:nvPr userDrawn="1"/>
        </p:nvGrpSpPr>
        <p:grpSpPr>
          <a:xfrm>
            <a:off x="-152400" y="6324601"/>
            <a:ext cx="12344400" cy="536441"/>
            <a:chOff x="-152400" y="6324600"/>
            <a:chExt cx="12344400" cy="5364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90751-E2D8-4E49-90F3-A78D89604FBE}"/>
                </a:ext>
              </a:extLst>
            </p:cNvPr>
            <p:cNvSpPr/>
            <p:nvPr userDrawn="1"/>
          </p:nvSpPr>
          <p:spPr>
            <a:xfrm>
              <a:off x="3161829" y="6635530"/>
              <a:ext cx="9030171" cy="2224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600"/>
            </a:p>
          </p:txBody>
        </p:sp>
        <p:sp>
          <p:nvSpPr>
            <p:cNvPr id="9" name="Round Same Side Corner Rectangle 7">
              <a:extLst>
                <a:ext uri="{FF2B5EF4-FFF2-40B4-BE49-F238E27FC236}">
                  <a16:creationId xmlns:a16="http://schemas.microsoft.com/office/drawing/2014/main" id="{ACDF0597-E0B2-3140-9409-5857FC88411E}"/>
                </a:ext>
              </a:extLst>
            </p:cNvPr>
            <p:cNvSpPr/>
            <p:nvPr userDrawn="1"/>
          </p:nvSpPr>
          <p:spPr>
            <a:xfrm>
              <a:off x="-152400" y="6324600"/>
              <a:ext cx="5486400" cy="536441"/>
            </a:xfrm>
            <a:prstGeom prst="round2SameRect">
              <a:avLst>
                <a:gd name="adj1" fmla="val 33944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69C136B-A5B2-B747-B6A1-0B8DDB02F9F5}"/>
                </a:ext>
              </a:extLst>
            </p:cNvPr>
            <p:cNvGrpSpPr/>
            <p:nvPr userDrawn="1"/>
          </p:nvGrpSpPr>
          <p:grpSpPr>
            <a:xfrm>
              <a:off x="83164" y="6400800"/>
              <a:ext cx="5104060" cy="389719"/>
              <a:chOff x="318446" y="6087514"/>
              <a:chExt cx="8653619" cy="659685"/>
            </a:xfrm>
          </p:grpSpPr>
          <p:pic>
            <p:nvPicPr>
              <p:cNvPr id="11" name="Picture 2" descr="\\gs-svr1\tpg\TPG-Jobs\FY15 – TID-Files\NIH-National Cancer Institute_Logo.png">
                <a:extLst>
                  <a:ext uri="{FF2B5EF4-FFF2-40B4-BE49-F238E27FC236}">
                    <a16:creationId xmlns:a16="http://schemas.microsoft.com/office/drawing/2014/main" id="{A564857D-AF01-1F48-A064-4634821887A4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676" y="6122115"/>
                <a:ext cx="5787389" cy="535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\\gs-svr1\tpg\TPG-Jobs\FY15 – TID-Files\DOE_Logo_Color.png">
                <a:extLst>
                  <a:ext uri="{FF2B5EF4-FFF2-40B4-BE49-F238E27FC236}">
                    <a16:creationId xmlns:a16="http://schemas.microsoft.com/office/drawing/2014/main" id="{B9389254-2BB7-D84B-8F92-8E250CEF1FD5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446" y="6087514"/>
                <a:ext cx="2452933" cy="612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4B67BD6-3458-A744-8A94-C775474A2831}"/>
                  </a:ext>
                </a:extLst>
              </p:cNvPr>
              <p:cNvCxnSpPr/>
              <p:nvPr userDrawn="1"/>
            </p:nvCxnSpPr>
            <p:spPr>
              <a:xfrm>
                <a:off x="2942431" y="6087514"/>
                <a:ext cx="0" cy="659685"/>
              </a:xfrm>
              <a:prstGeom prst="line">
                <a:avLst/>
              </a:prstGeom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A85199A-F3BB-FE4B-AA9F-C0468FC40C60}"/>
              </a:ext>
            </a:extLst>
          </p:cNvPr>
          <p:cNvGrpSpPr/>
          <p:nvPr userDrawn="1"/>
        </p:nvGrpSpPr>
        <p:grpSpPr>
          <a:xfrm>
            <a:off x="10735493" y="137161"/>
            <a:ext cx="1237255" cy="979258"/>
            <a:chOff x="1627632" y="2834568"/>
            <a:chExt cx="3016250" cy="2387291"/>
          </a:xfrm>
        </p:grpSpPr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E32E9DCA-4BA4-A94B-8BA4-71573A9AD055}"/>
                </a:ext>
              </a:extLst>
            </p:cNvPr>
            <p:cNvSpPr/>
            <p:nvPr/>
          </p:nvSpPr>
          <p:spPr>
            <a:xfrm>
              <a:off x="3071367" y="4831969"/>
              <a:ext cx="1026794" cy="389890"/>
            </a:xfrm>
            <a:custGeom>
              <a:avLst/>
              <a:gdLst/>
              <a:ahLst/>
              <a:cxnLst/>
              <a:rect l="l" t="t" r="r" b="b"/>
              <a:pathLst>
                <a:path w="1026795" h="389889">
                  <a:moveTo>
                    <a:pt x="0" y="0"/>
                  </a:moveTo>
                  <a:lnTo>
                    <a:pt x="52705" y="389381"/>
                  </a:lnTo>
                  <a:lnTo>
                    <a:pt x="168909" y="321563"/>
                  </a:lnTo>
                  <a:lnTo>
                    <a:pt x="758201" y="321563"/>
                  </a:lnTo>
                  <a:lnTo>
                    <a:pt x="765182" y="318420"/>
                  </a:lnTo>
                  <a:lnTo>
                    <a:pt x="807973" y="295401"/>
                  </a:lnTo>
                  <a:lnTo>
                    <a:pt x="866651" y="261122"/>
                  </a:lnTo>
                  <a:lnTo>
                    <a:pt x="662017" y="261122"/>
                  </a:lnTo>
                  <a:lnTo>
                    <a:pt x="614995" y="258141"/>
                  </a:lnTo>
                  <a:lnTo>
                    <a:pt x="568249" y="251874"/>
                  </a:lnTo>
                  <a:lnTo>
                    <a:pt x="521958" y="242315"/>
                  </a:lnTo>
                  <a:lnTo>
                    <a:pt x="476301" y="229455"/>
                  </a:lnTo>
                  <a:lnTo>
                    <a:pt x="431457" y="213286"/>
                  </a:lnTo>
                  <a:lnTo>
                    <a:pt x="387604" y="193801"/>
                  </a:lnTo>
                  <a:lnTo>
                    <a:pt x="503681" y="125983"/>
                  </a:lnTo>
                  <a:lnTo>
                    <a:pt x="0" y="0"/>
                  </a:lnTo>
                  <a:close/>
                </a:path>
                <a:path w="1026795" h="389889">
                  <a:moveTo>
                    <a:pt x="758201" y="321563"/>
                  </a:moveTo>
                  <a:lnTo>
                    <a:pt x="168909" y="321563"/>
                  </a:lnTo>
                  <a:lnTo>
                    <a:pt x="212763" y="341025"/>
                  </a:lnTo>
                  <a:lnTo>
                    <a:pt x="257607" y="357177"/>
                  </a:lnTo>
                  <a:lnTo>
                    <a:pt x="303264" y="370026"/>
                  </a:lnTo>
                  <a:lnTo>
                    <a:pt x="349555" y="379581"/>
                  </a:lnTo>
                  <a:lnTo>
                    <a:pt x="396301" y="385846"/>
                  </a:lnTo>
                  <a:lnTo>
                    <a:pt x="443323" y="388831"/>
                  </a:lnTo>
                  <a:lnTo>
                    <a:pt x="490442" y="388540"/>
                  </a:lnTo>
                  <a:lnTo>
                    <a:pt x="537479" y="384982"/>
                  </a:lnTo>
                  <a:lnTo>
                    <a:pt x="584256" y="378163"/>
                  </a:lnTo>
                  <a:lnTo>
                    <a:pt x="630593" y="368091"/>
                  </a:lnTo>
                  <a:lnTo>
                    <a:pt x="676313" y="354771"/>
                  </a:lnTo>
                  <a:lnTo>
                    <a:pt x="721235" y="338212"/>
                  </a:lnTo>
                  <a:lnTo>
                    <a:pt x="758201" y="321563"/>
                  </a:lnTo>
                  <a:close/>
                </a:path>
                <a:path w="1026795" h="389889">
                  <a:moveTo>
                    <a:pt x="1026668" y="167639"/>
                  </a:moveTo>
                  <a:lnTo>
                    <a:pt x="983876" y="190660"/>
                  </a:lnTo>
                  <a:lnTo>
                    <a:pt x="939929" y="210457"/>
                  </a:lnTo>
                  <a:lnTo>
                    <a:pt x="895007" y="227023"/>
                  </a:lnTo>
                  <a:lnTo>
                    <a:pt x="849287" y="240351"/>
                  </a:lnTo>
                  <a:lnTo>
                    <a:pt x="802950" y="250432"/>
                  </a:lnTo>
                  <a:lnTo>
                    <a:pt x="756173" y="257260"/>
                  </a:lnTo>
                  <a:lnTo>
                    <a:pt x="709136" y="260826"/>
                  </a:lnTo>
                  <a:lnTo>
                    <a:pt x="662017" y="261122"/>
                  </a:lnTo>
                  <a:lnTo>
                    <a:pt x="866651" y="261122"/>
                  </a:lnTo>
                  <a:lnTo>
                    <a:pt x="1026668" y="16763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631A63D0-6143-E449-905B-C6AB2E6E2B76}"/>
                </a:ext>
              </a:extLst>
            </p:cNvPr>
            <p:cNvSpPr/>
            <p:nvPr/>
          </p:nvSpPr>
          <p:spPr>
            <a:xfrm>
              <a:off x="3982720" y="4086859"/>
              <a:ext cx="453390" cy="966469"/>
            </a:xfrm>
            <a:custGeom>
              <a:avLst/>
              <a:gdLst/>
              <a:ahLst/>
              <a:cxnLst/>
              <a:rect l="l" t="t" r="r" b="b"/>
              <a:pathLst>
                <a:path w="453389" h="966470">
                  <a:moveTo>
                    <a:pt x="364108" y="0"/>
                  </a:moveTo>
                  <a:lnTo>
                    <a:pt x="145541" y="127762"/>
                  </a:lnTo>
                  <a:lnTo>
                    <a:pt x="167945" y="169501"/>
                  </a:lnTo>
                  <a:lnTo>
                    <a:pt x="187055" y="212240"/>
                  </a:lnTo>
                  <a:lnTo>
                    <a:pt x="202899" y="255815"/>
                  </a:lnTo>
                  <a:lnTo>
                    <a:pt x="215505" y="300063"/>
                  </a:lnTo>
                  <a:lnTo>
                    <a:pt x="224903" y="344820"/>
                  </a:lnTo>
                  <a:lnTo>
                    <a:pt x="231119" y="389925"/>
                  </a:lnTo>
                  <a:lnTo>
                    <a:pt x="234183" y="435212"/>
                  </a:lnTo>
                  <a:lnTo>
                    <a:pt x="234122" y="480521"/>
                  </a:lnTo>
                  <a:lnTo>
                    <a:pt x="230953" y="525784"/>
                  </a:lnTo>
                  <a:lnTo>
                    <a:pt x="224742" y="570547"/>
                  </a:lnTo>
                  <a:lnTo>
                    <a:pt x="215478" y="614939"/>
                  </a:lnTo>
                  <a:lnTo>
                    <a:pt x="203204" y="658699"/>
                  </a:lnTo>
                  <a:lnTo>
                    <a:pt x="187946" y="701664"/>
                  </a:lnTo>
                  <a:lnTo>
                    <a:pt x="169734" y="743671"/>
                  </a:lnTo>
                  <a:lnTo>
                    <a:pt x="148595" y="784558"/>
                  </a:lnTo>
                  <a:lnTo>
                    <a:pt x="124559" y="824160"/>
                  </a:lnTo>
                  <a:lnTo>
                    <a:pt x="97653" y="862316"/>
                  </a:lnTo>
                  <a:lnTo>
                    <a:pt x="67906" y="898861"/>
                  </a:lnTo>
                  <a:lnTo>
                    <a:pt x="35345" y="933634"/>
                  </a:lnTo>
                  <a:lnTo>
                    <a:pt x="0" y="966469"/>
                  </a:lnTo>
                  <a:lnTo>
                    <a:pt x="29733" y="955093"/>
                  </a:lnTo>
                  <a:lnTo>
                    <a:pt x="87439" y="928197"/>
                  </a:lnTo>
                  <a:lnTo>
                    <a:pt x="156123" y="886990"/>
                  </a:lnTo>
                  <a:lnTo>
                    <a:pt x="194499" y="858884"/>
                  </a:lnTo>
                  <a:lnTo>
                    <a:pt x="230401" y="828585"/>
                  </a:lnTo>
                  <a:lnTo>
                    <a:pt x="263786" y="796248"/>
                  </a:lnTo>
                  <a:lnTo>
                    <a:pt x="294614" y="762026"/>
                  </a:lnTo>
                  <a:lnTo>
                    <a:pt x="322842" y="726075"/>
                  </a:lnTo>
                  <a:lnTo>
                    <a:pt x="348427" y="688549"/>
                  </a:lnTo>
                  <a:lnTo>
                    <a:pt x="371328" y="649602"/>
                  </a:lnTo>
                  <a:lnTo>
                    <a:pt x="391503" y="609389"/>
                  </a:lnTo>
                  <a:lnTo>
                    <a:pt x="408909" y="568065"/>
                  </a:lnTo>
                  <a:lnTo>
                    <a:pt x="423531" y="525687"/>
                  </a:lnTo>
                  <a:lnTo>
                    <a:pt x="435248" y="482700"/>
                  </a:lnTo>
                  <a:lnTo>
                    <a:pt x="444096" y="438968"/>
                  </a:lnTo>
                  <a:lnTo>
                    <a:pt x="450008" y="394743"/>
                  </a:lnTo>
                  <a:lnTo>
                    <a:pt x="452940" y="350178"/>
                  </a:lnTo>
                  <a:lnTo>
                    <a:pt x="452852" y="305429"/>
                  </a:lnTo>
                  <a:lnTo>
                    <a:pt x="449700" y="260650"/>
                  </a:lnTo>
                  <a:lnTo>
                    <a:pt x="443443" y="215996"/>
                  </a:lnTo>
                  <a:lnTo>
                    <a:pt x="434039" y="171621"/>
                  </a:lnTo>
                  <a:lnTo>
                    <a:pt x="421446" y="127679"/>
                  </a:lnTo>
                  <a:lnTo>
                    <a:pt x="405621" y="84325"/>
                  </a:lnTo>
                  <a:lnTo>
                    <a:pt x="386522" y="41714"/>
                  </a:lnTo>
                  <a:lnTo>
                    <a:pt x="364108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522A7A33-501D-7B43-99C5-868F18D3C5E3}"/>
                </a:ext>
              </a:extLst>
            </p:cNvPr>
            <p:cNvSpPr/>
            <p:nvPr/>
          </p:nvSpPr>
          <p:spPr>
            <a:xfrm>
              <a:off x="2196210" y="2834568"/>
              <a:ext cx="1009015" cy="394970"/>
            </a:xfrm>
            <a:custGeom>
              <a:avLst/>
              <a:gdLst/>
              <a:ahLst/>
              <a:cxnLst/>
              <a:rect l="l" t="t" r="r" b="b"/>
              <a:pathLst>
                <a:path w="1009014" h="394969">
                  <a:moveTo>
                    <a:pt x="974570" y="127761"/>
                  </a:moveTo>
                  <a:lnTo>
                    <a:pt x="333705" y="127761"/>
                  </a:lnTo>
                  <a:lnTo>
                    <a:pt x="383262" y="130157"/>
                  </a:lnTo>
                  <a:lnTo>
                    <a:pt x="432636" y="136324"/>
                  </a:lnTo>
                  <a:lnTo>
                    <a:pt x="481609" y="146269"/>
                  </a:lnTo>
                  <a:lnTo>
                    <a:pt x="529965" y="159997"/>
                  </a:lnTo>
                  <a:lnTo>
                    <a:pt x="577485" y="177514"/>
                  </a:lnTo>
                  <a:lnTo>
                    <a:pt x="623951" y="198826"/>
                  </a:lnTo>
                  <a:lnTo>
                    <a:pt x="507872" y="266644"/>
                  </a:lnTo>
                  <a:lnTo>
                    <a:pt x="1008507" y="394406"/>
                  </a:lnTo>
                  <a:lnTo>
                    <a:pt x="974570" y="127761"/>
                  </a:lnTo>
                  <a:close/>
                </a:path>
                <a:path w="1009014" h="394969">
                  <a:moveTo>
                    <a:pt x="552399" y="0"/>
                  </a:moveTo>
                  <a:lnTo>
                    <a:pt x="502879" y="1369"/>
                  </a:lnTo>
                  <a:lnTo>
                    <a:pt x="453611" y="6499"/>
                  </a:lnTo>
                  <a:lnTo>
                    <a:pt x="404814" y="15382"/>
                  </a:lnTo>
                  <a:lnTo>
                    <a:pt x="356706" y="28014"/>
                  </a:lnTo>
                  <a:lnTo>
                    <a:pt x="309505" y="44387"/>
                  </a:lnTo>
                  <a:lnTo>
                    <a:pt x="263428" y="64497"/>
                  </a:lnTo>
                  <a:lnTo>
                    <a:pt x="218694" y="88336"/>
                  </a:lnTo>
                  <a:lnTo>
                    <a:pt x="0" y="216098"/>
                  </a:lnTo>
                  <a:lnTo>
                    <a:pt x="44734" y="192259"/>
                  </a:lnTo>
                  <a:lnTo>
                    <a:pt x="90811" y="172149"/>
                  </a:lnTo>
                  <a:lnTo>
                    <a:pt x="138012" y="155776"/>
                  </a:lnTo>
                  <a:lnTo>
                    <a:pt x="186120" y="143144"/>
                  </a:lnTo>
                  <a:lnTo>
                    <a:pt x="234917" y="134261"/>
                  </a:lnTo>
                  <a:lnTo>
                    <a:pt x="284185" y="129131"/>
                  </a:lnTo>
                  <a:lnTo>
                    <a:pt x="333705" y="127761"/>
                  </a:lnTo>
                  <a:lnTo>
                    <a:pt x="974570" y="127761"/>
                  </a:lnTo>
                  <a:lnTo>
                    <a:pt x="967354" y="71064"/>
                  </a:lnTo>
                  <a:lnTo>
                    <a:pt x="842644" y="71064"/>
                  </a:lnTo>
                  <a:lnTo>
                    <a:pt x="796179" y="49752"/>
                  </a:lnTo>
                  <a:lnTo>
                    <a:pt x="748659" y="32235"/>
                  </a:lnTo>
                  <a:lnTo>
                    <a:pt x="700303" y="18507"/>
                  </a:lnTo>
                  <a:lnTo>
                    <a:pt x="651330" y="8562"/>
                  </a:lnTo>
                  <a:lnTo>
                    <a:pt x="601956" y="2395"/>
                  </a:lnTo>
                  <a:lnTo>
                    <a:pt x="552399" y="0"/>
                  </a:lnTo>
                  <a:close/>
                </a:path>
                <a:path w="1009014" h="394969">
                  <a:moveTo>
                    <a:pt x="958722" y="3246"/>
                  </a:moveTo>
                  <a:lnTo>
                    <a:pt x="842644" y="71064"/>
                  </a:lnTo>
                  <a:lnTo>
                    <a:pt x="967354" y="71064"/>
                  </a:lnTo>
                  <a:lnTo>
                    <a:pt x="958722" y="324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19" name="object 7">
              <a:extLst>
                <a:ext uri="{FF2B5EF4-FFF2-40B4-BE49-F238E27FC236}">
                  <a16:creationId xmlns:a16="http://schemas.microsoft.com/office/drawing/2014/main" id="{EF165C6B-38CF-444F-A8A1-DC1B9D2E5954}"/>
                </a:ext>
              </a:extLst>
            </p:cNvPr>
            <p:cNvSpPr/>
            <p:nvPr/>
          </p:nvSpPr>
          <p:spPr>
            <a:xfrm>
              <a:off x="1874145" y="2971800"/>
              <a:ext cx="438150" cy="955675"/>
            </a:xfrm>
            <a:custGeom>
              <a:avLst/>
              <a:gdLst/>
              <a:ahLst/>
              <a:cxnLst/>
              <a:rect l="l" t="t" r="r" b="b"/>
              <a:pathLst>
                <a:path w="438150" h="955675">
                  <a:moveTo>
                    <a:pt x="437762" y="0"/>
                  </a:moveTo>
                  <a:lnTo>
                    <a:pt x="378675" y="23685"/>
                  </a:lnTo>
                  <a:lnTo>
                    <a:pt x="322065" y="53086"/>
                  </a:lnTo>
                  <a:lnTo>
                    <a:pt x="282571" y="78088"/>
                  </a:lnTo>
                  <a:lnTo>
                    <a:pt x="245482" y="105451"/>
                  </a:lnTo>
                  <a:lnTo>
                    <a:pt x="210838" y="135023"/>
                  </a:lnTo>
                  <a:lnTo>
                    <a:pt x="178678" y="166651"/>
                  </a:lnTo>
                  <a:lnTo>
                    <a:pt x="149040" y="200181"/>
                  </a:lnTo>
                  <a:lnTo>
                    <a:pt x="121964" y="235462"/>
                  </a:lnTo>
                  <a:lnTo>
                    <a:pt x="97489" y="272341"/>
                  </a:lnTo>
                  <a:lnTo>
                    <a:pt x="75654" y="310665"/>
                  </a:lnTo>
                  <a:lnTo>
                    <a:pt x="56498" y="350282"/>
                  </a:lnTo>
                  <a:lnTo>
                    <a:pt x="40059" y="391038"/>
                  </a:lnTo>
                  <a:lnTo>
                    <a:pt x="26378" y="432782"/>
                  </a:lnTo>
                  <a:lnTo>
                    <a:pt x="15492" y="475361"/>
                  </a:lnTo>
                  <a:lnTo>
                    <a:pt x="7441" y="518622"/>
                  </a:lnTo>
                  <a:lnTo>
                    <a:pt x="2264" y="562412"/>
                  </a:lnTo>
                  <a:lnTo>
                    <a:pt x="0" y="606579"/>
                  </a:lnTo>
                  <a:lnTo>
                    <a:pt x="687" y="650970"/>
                  </a:lnTo>
                  <a:lnTo>
                    <a:pt x="4366" y="695433"/>
                  </a:lnTo>
                  <a:lnTo>
                    <a:pt x="11075" y="739815"/>
                  </a:lnTo>
                  <a:lnTo>
                    <a:pt x="20852" y="783963"/>
                  </a:lnTo>
                  <a:lnTo>
                    <a:pt x="33738" y="827725"/>
                  </a:lnTo>
                  <a:lnTo>
                    <a:pt x="49770" y="870948"/>
                  </a:lnTo>
                  <a:lnTo>
                    <a:pt x="68989" y="913479"/>
                  </a:lnTo>
                  <a:lnTo>
                    <a:pt x="91433" y="955167"/>
                  </a:lnTo>
                  <a:lnTo>
                    <a:pt x="310127" y="827405"/>
                  </a:lnTo>
                  <a:lnTo>
                    <a:pt x="286687" y="783673"/>
                  </a:lnTo>
                  <a:lnTo>
                    <a:pt x="266760" y="738910"/>
                  </a:lnTo>
                  <a:lnTo>
                    <a:pt x="250318" y="693300"/>
                  </a:lnTo>
                  <a:lnTo>
                    <a:pt x="237332" y="647029"/>
                  </a:lnTo>
                  <a:lnTo>
                    <a:pt x="227773" y="600284"/>
                  </a:lnTo>
                  <a:lnTo>
                    <a:pt x="221613" y="553249"/>
                  </a:lnTo>
                  <a:lnTo>
                    <a:pt x="218822" y="506111"/>
                  </a:lnTo>
                  <a:lnTo>
                    <a:pt x="219373" y="459055"/>
                  </a:lnTo>
                  <a:lnTo>
                    <a:pt x="223237" y="412268"/>
                  </a:lnTo>
                  <a:lnTo>
                    <a:pt x="230385" y="365934"/>
                  </a:lnTo>
                  <a:lnTo>
                    <a:pt x="240788" y="320239"/>
                  </a:lnTo>
                  <a:lnTo>
                    <a:pt x="254417" y="275370"/>
                  </a:lnTo>
                  <a:lnTo>
                    <a:pt x="271245" y="231512"/>
                  </a:lnTo>
                  <a:lnTo>
                    <a:pt x="291241" y="188851"/>
                  </a:lnTo>
                  <a:lnTo>
                    <a:pt x="314379" y="147573"/>
                  </a:lnTo>
                  <a:lnTo>
                    <a:pt x="340628" y="107863"/>
                  </a:lnTo>
                  <a:lnTo>
                    <a:pt x="369961" y="69906"/>
                  </a:lnTo>
                  <a:lnTo>
                    <a:pt x="402348" y="33890"/>
                  </a:lnTo>
                  <a:lnTo>
                    <a:pt x="437762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>
              <a:endParaRPr sz="2000"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69D3867D-57A8-A44E-ABFD-20D442AE05D4}"/>
                </a:ext>
              </a:extLst>
            </p:cNvPr>
            <p:cNvSpPr/>
            <p:nvPr/>
          </p:nvSpPr>
          <p:spPr>
            <a:xfrm>
              <a:off x="2999232" y="2936748"/>
              <a:ext cx="1644650" cy="1397635"/>
            </a:xfrm>
            <a:custGeom>
              <a:avLst/>
              <a:gdLst/>
              <a:ahLst/>
              <a:cxnLst/>
              <a:rect l="l" t="t" r="r" b="b"/>
              <a:pathLst>
                <a:path w="1644650" h="1397635">
                  <a:moveTo>
                    <a:pt x="1295019" y="0"/>
                  </a:moveTo>
                  <a:lnTo>
                    <a:pt x="349377" y="0"/>
                  </a:lnTo>
                  <a:lnTo>
                    <a:pt x="0" y="698753"/>
                  </a:lnTo>
                  <a:lnTo>
                    <a:pt x="349377" y="1397508"/>
                  </a:lnTo>
                  <a:lnTo>
                    <a:pt x="1295019" y="1397508"/>
                  </a:lnTo>
                  <a:lnTo>
                    <a:pt x="1644395" y="698753"/>
                  </a:lnTo>
                  <a:lnTo>
                    <a:pt x="1295019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 anchor="ctr" anchorCtr="1"/>
            <a:lstStyle/>
            <a:p>
              <a:r>
                <a:rPr lang="en-US" sz="2000">
                  <a:solidFill>
                    <a:schemeClr val="bg1"/>
                  </a:solidFill>
                </a:rPr>
                <a:t>NCI</a:t>
              </a:r>
              <a:endParaRPr sz="2000">
                <a:solidFill>
                  <a:schemeClr val="bg1"/>
                </a:solidFill>
              </a:endParaRPr>
            </a:p>
          </p:txBody>
        </p:sp>
        <p:sp>
          <p:nvSpPr>
            <p:cNvPr id="21" name="object 10">
              <a:extLst>
                <a:ext uri="{FF2B5EF4-FFF2-40B4-BE49-F238E27FC236}">
                  <a16:creationId xmlns:a16="http://schemas.microsoft.com/office/drawing/2014/main" id="{7E1DB4E7-D297-204F-B79F-51E88ABF45F0}"/>
                </a:ext>
              </a:extLst>
            </p:cNvPr>
            <p:cNvSpPr/>
            <p:nvPr/>
          </p:nvSpPr>
          <p:spPr>
            <a:xfrm>
              <a:off x="1627632" y="3691128"/>
              <a:ext cx="1644650" cy="1397635"/>
            </a:xfrm>
            <a:custGeom>
              <a:avLst/>
              <a:gdLst/>
              <a:ahLst/>
              <a:cxnLst/>
              <a:rect l="l" t="t" r="r" b="b"/>
              <a:pathLst>
                <a:path w="1644650" h="1397635">
                  <a:moveTo>
                    <a:pt x="1295019" y="0"/>
                  </a:moveTo>
                  <a:lnTo>
                    <a:pt x="349376" y="0"/>
                  </a:lnTo>
                  <a:lnTo>
                    <a:pt x="0" y="698754"/>
                  </a:lnTo>
                  <a:lnTo>
                    <a:pt x="349376" y="1397508"/>
                  </a:lnTo>
                  <a:lnTo>
                    <a:pt x="1295019" y="1397508"/>
                  </a:lnTo>
                  <a:lnTo>
                    <a:pt x="1644395" y="698754"/>
                  </a:lnTo>
                  <a:lnTo>
                    <a:pt x="1295019" y="0"/>
                  </a:lnTo>
                  <a:close/>
                </a:path>
              </a:pathLst>
            </a:custGeom>
            <a:solidFill>
              <a:srgbClr val="69BD28"/>
            </a:solidFill>
          </p:spPr>
          <p:txBody>
            <a:bodyPr wrap="square" lIns="0" tIns="0" rIns="0" bIns="0" rtlCol="0" anchor="ctr" anchorCtr="1"/>
            <a:lstStyle/>
            <a:p>
              <a:r>
                <a:rPr lang="en-US" sz="2000">
                  <a:solidFill>
                    <a:schemeClr val="bg1"/>
                  </a:solidFill>
                </a:rPr>
                <a:t>DOE</a:t>
              </a:r>
              <a:endParaRPr sz="2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73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</p:sldLayoutIdLst>
  <p:txStyles>
    <p:titleStyle>
      <a:lvl1pPr>
        <a:defRPr sz="3000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3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0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2">
        <a:defRPr>
          <a:latin typeface="+mn-lt"/>
          <a:ea typeface="+mn-ea"/>
          <a:cs typeface="+mn-cs"/>
        </a:defRPr>
      </a:lvl2pPr>
      <a:lvl3pPr marL="914363">
        <a:defRPr>
          <a:latin typeface="+mn-lt"/>
          <a:ea typeface="+mn-ea"/>
          <a:cs typeface="+mn-cs"/>
        </a:defRPr>
      </a:lvl3pPr>
      <a:lvl4pPr marL="1371545">
        <a:defRPr>
          <a:latin typeface="+mn-lt"/>
          <a:ea typeface="+mn-ea"/>
          <a:cs typeface="+mn-cs"/>
        </a:defRPr>
      </a:lvl4pPr>
      <a:lvl5pPr marL="1828727">
        <a:defRPr>
          <a:latin typeface="+mn-lt"/>
          <a:ea typeface="+mn-ea"/>
          <a:cs typeface="+mn-cs"/>
        </a:defRPr>
      </a:lvl5pPr>
      <a:lvl6pPr marL="2285909">
        <a:defRPr>
          <a:latin typeface="+mn-lt"/>
          <a:ea typeface="+mn-ea"/>
          <a:cs typeface="+mn-cs"/>
        </a:defRPr>
      </a:lvl6pPr>
      <a:lvl7pPr marL="2743090">
        <a:defRPr>
          <a:latin typeface="+mn-lt"/>
          <a:ea typeface="+mn-ea"/>
          <a:cs typeface="+mn-cs"/>
        </a:defRPr>
      </a:lvl7pPr>
      <a:lvl8pPr marL="3200272">
        <a:defRPr>
          <a:latin typeface="+mn-lt"/>
          <a:ea typeface="+mn-ea"/>
          <a:cs typeface="+mn-cs"/>
        </a:defRPr>
      </a:lvl8pPr>
      <a:lvl9pPr marL="3657454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060B6A-C293-485E-9196-B2947DE5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16EAA-117A-443B-8048-7B4CB8867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0A2D0-B148-40BA-BAEC-B3B32D422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BCB8A-25D5-4C38-AD63-024B7BACB5DB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A9A5D-6DAB-4D7F-8CE5-4B4B94A8F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67CF7-96CE-4250-B338-9284FBE86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CD60-BDC3-4A78-87E0-9AD0E18C9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3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563EEB-E316-B94F-9768-6D07200A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B05CB-F78A-7248-92B7-3B64B214C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0BCA5-3CD1-A14A-BB11-AE1292A56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9F1AF-5986-E544-8390-6927E595B8B9}" type="datetimeFigureOut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B5CD-7D73-1849-8267-C26E1A1D3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228F-39C7-6142-96FB-B4A37BFBB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7B8D8-3B74-0D4A-BF01-9FA0DB90E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7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31788" algn="l" defTabSz="914400" rtl="0" eaLnBrk="1" latinLnBrk="0" hangingPunct="1">
        <a:lnSpc>
          <a:spcPct val="90000"/>
        </a:lnSpc>
        <a:spcBef>
          <a:spcPts val="1000"/>
        </a:spcBef>
        <a:buSzPct val="65000"/>
        <a:buFontTx/>
        <a:buBlip>
          <a:blip r:embed="rId18"/>
        </a:buBlip>
        <a:tabLst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81025" indent="-28575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9"/>
        </a:buBlip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7713" indent="-1666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25513" indent="-177800" algn="l" defTabSz="914400" rtl="0" eaLnBrk="1" latinLnBrk="0" hangingPunct="1">
        <a:lnSpc>
          <a:spcPct val="90000"/>
        </a:lnSpc>
        <a:spcBef>
          <a:spcPts val="500"/>
        </a:spcBef>
        <a:buClrTx/>
        <a:buFont typeface="Wingdings" pitchFamily="2" charset="2"/>
        <a:buChar char="§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0613" indent="-1651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hyperlink" Target="https://www.bnl.gov/virtual-human-global-summit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ew.nsf.gov/funding/opportunities/fdt-biotech-foundations-digital-twins-catalyzers-biomedica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hyperlink" Target="https://www.osti.gov/biblio/2428904" TargetMode="External"/><Relationship Id="rId4" Type="http://schemas.openxmlformats.org/officeDocument/2006/relationships/hyperlink" Target="https://www.imagwiki.nibib.nih.gov/news-events/imag-hosted-event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2.png"/><Relationship Id="rId20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7.png"/><Relationship Id="rId5" Type="http://schemas.openxmlformats.org/officeDocument/2006/relationships/image" Target="../media/image66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6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6.png"/><Relationship Id="rId7" Type="http://schemas.openxmlformats.org/officeDocument/2006/relationships/image" Target="../media/image3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www.bnl.gov/virtual-human-global-summit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9381F-6CC9-A68B-602C-4541FE8CA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286" y="2212267"/>
            <a:ext cx="6184401" cy="1813324"/>
          </a:xfrm>
        </p:spPr>
        <p:txBody>
          <a:bodyPr>
            <a:normAutofit/>
          </a:bodyPr>
          <a:lstStyle/>
          <a:p>
            <a:r>
              <a:rPr lang="en-US" sz="3600" dirty="0"/>
              <a:t>Virtual Human Global Summit: </a:t>
            </a:r>
            <a:br>
              <a:rPr lang="en-US" sz="3600" dirty="0"/>
            </a:br>
            <a:r>
              <a:rPr lang="en-US" sz="3600" dirty="0"/>
              <a:t>Overview and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CDACA-07B7-F624-4A39-C936E7405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287" y="4645734"/>
            <a:ext cx="5094846" cy="1379285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/>
              <a:t>Eric Stahlberg, PhD</a:t>
            </a:r>
          </a:p>
          <a:p>
            <a:r>
              <a:rPr lang="en-US" sz="1600" i="0" u="none" strike="noStrike" dirty="0">
                <a:effectLst/>
                <a:latin typeface="Calibri" panose="020F0502020204030204" pitchFamily="34" charset="0"/>
              </a:rPr>
              <a:t>New York Scientific Data Summit</a:t>
            </a:r>
          </a:p>
          <a:p>
            <a:r>
              <a:rPr lang="en-US" sz="1600" b="0" dirty="0"/>
              <a:t>September 16, 2024</a:t>
            </a:r>
          </a:p>
          <a:p>
            <a:r>
              <a:rPr lang="en-US" sz="1600" b="0" dirty="0"/>
              <a:t>SUNY Global Center, New York</a:t>
            </a:r>
          </a:p>
          <a:p>
            <a:r>
              <a:rPr lang="en-US" sz="1600" b="0" dirty="0"/>
              <a:t>Contact: </a:t>
            </a:r>
            <a:r>
              <a:rPr lang="en-US" sz="1600" b="0" dirty="0" err="1"/>
              <a:t>Eric.Stahlberg@nih.gov</a:t>
            </a:r>
            <a:endParaRPr lang="en-US" sz="1600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84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2023-277F-458E-1C82-706FA018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First Virtual Human Global Summit – October 3-4, 2023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3B7505-22C1-55EC-77D5-7FE333F2DBD3}"/>
              </a:ext>
            </a:extLst>
          </p:cNvPr>
          <p:cNvSpPr txBox="1">
            <a:spLocks/>
          </p:cNvSpPr>
          <p:nvPr/>
        </p:nvSpPr>
        <p:spPr>
          <a:xfrm>
            <a:off x="303406" y="1918882"/>
            <a:ext cx="3719954" cy="3891076"/>
          </a:xfrm>
          <a:prstGeom prst="rect">
            <a:avLst/>
          </a:prstGeom>
        </p:spPr>
        <p:txBody>
          <a:bodyPr/>
          <a:lstStyle>
            <a:lvl1pPr marL="342900" indent="-3317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5000"/>
              <a:buFontTx/>
              <a:buBlip>
                <a:blip r:embed="rId2"/>
              </a:buBlip>
              <a:tabLst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8102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771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2551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0613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Bringing global digital twin communities together from research to patient</a:t>
            </a:r>
          </a:p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80 attendees from multiple countries, domains, disciplines, and perspectives</a:t>
            </a:r>
          </a:p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https://www.bnl.gov/virtual-human-global-summit/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lang="en-US" sz="1800" dirty="0">
                <a:solidFill>
                  <a:srgbClr val="000000"/>
                </a:solidFill>
              </a:rPr>
              <a:t>Report available:</a:t>
            </a:r>
            <a:br>
              <a:rPr lang="en-US" sz="1800" b="0" dirty="0">
                <a:solidFill>
                  <a:srgbClr val="000000"/>
                </a:solidFill>
              </a:rPr>
            </a:br>
            <a:r>
              <a:rPr lang="en-US" sz="1800" b="0" dirty="0">
                <a:solidFill>
                  <a:srgbClr val="000000"/>
                </a:solidFill>
              </a:rPr>
              <a:t>https://</a:t>
            </a:r>
            <a:r>
              <a:rPr lang="en-US" sz="1800" b="0" dirty="0" err="1">
                <a:solidFill>
                  <a:srgbClr val="000000"/>
                </a:solidFill>
              </a:rPr>
              <a:t>www.osti.gov</a:t>
            </a:r>
            <a:r>
              <a:rPr lang="en-US" sz="1800" b="0" dirty="0">
                <a:solidFill>
                  <a:srgbClr val="000000"/>
                </a:solidFill>
              </a:rPr>
              <a:t>/</a:t>
            </a:r>
            <a:r>
              <a:rPr lang="en-US" sz="1800" b="0" dirty="0" err="1">
                <a:solidFill>
                  <a:srgbClr val="000000"/>
                </a:solidFill>
              </a:rPr>
              <a:t>biblio</a:t>
            </a:r>
            <a:r>
              <a:rPr lang="en-US" sz="1800" b="0" dirty="0">
                <a:solidFill>
                  <a:srgbClr val="000000"/>
                </a:solidFill>
              </a:rPr>
              <a:t>/2428904</a:t>
            </a:r>
          </a:p>
          <a:p>
            <a:pPr marL="11112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21298-B957-4E62-C74D-E6CB91C5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597"/>
          <a:stretch/>
        </p:blipFill>
        <p:spPr>
          <a:xfrm>
            <a:off x="4400732" y="1918882"/>
            <a:ext cx="6978469" cy="42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EF6BB-1305-4674-1840-35509C15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VHGS Participation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C7C5F-92EC-FE14-8E7C-F70F1C199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Cross-disciplinary </a:t>
            </a:r>
          </a:p>
          <a:p>
            <a:r>
              <a:rPr lang="en-US" dirty="0"/>
              <a:t>Industry aggregate market cap over $5 trillion</a:t>
            </a:r>
          </a:p>
          <a:p>
            <a:pPr lvl="1"/>
            <a:r>
              <a:rPr lang="en-US" sz="1700" dirty="0"/>
              <a:t>Start-up to large multi-national corporations</a:t>
            </a:r>
          </a:p>
          <a:p>
            <a:r>
              <a:rPr lang="en-US" dirty="0"/>
              <a:t>Over $13 billion annual academic research investment </a:t>
            </a:r>
          </a:p>
          <a:p>
            <a:pPr lvl="1"/>
            <a:r>
              <a:rPr lang="en-US" sz="1700" dirty="0"/>
              <a:t>Based on the NSF Higher Education Research and Development Fiscal Year 2022 report</a:t>
            </a:r>
          </a:p>
          <a:p>
            <a:r>
              <a:rPr lang="en-US" dirty="0"/>
              <a:t>Health system representation </a:t>
            </a:r>
          </a:p>
          <a:p>
            <a:pPr lvl="1"/>
            <a:r>
              <a:rPr lang="en-US" sz="1700" dirty="0"/>
              <a:t>Northwell - largest community health system in New York state</a:t>
            </a:r>
          </a:p>
          <a:p>
            <a:pPr lvl="1"/>
            <a:r>
              <a:rPr lang="en-US" sz="1700" dirty="0"/>
              <a:t>Over ten academic medical research organizations and clinical hospitals</a:t>
            </a:r>
          </a:p>
          <a:p>
            <a:r>
              <a:rPr lang="en-US" dirty="0"/>
              <a:t>Government organizations and agencies </a:t>
            </a:r>
          </a:p>
          <a:p>
            <a:pPr lvl="1"/>
            <a:r>
              <a:rPr lang="en-US" sz="1700" dirty="0"/>
              <a:t>DOE, NIH, NCI, Cancer Registry Norway</a:t>
            </a:r>
          </a:p>
          <a:p>
            <a:r>
              <a:rPr lang="en-US" dirty="0"/>
              <a:t>Multinational representation</a:t>
            </a:r>
          </a:p>
          <a:p>
            <a:pPr lvl="1"/>
            <a:r>
              <a:rPr lang="en-US" sz="1800" dirty="0"/>
              <a:t>US, UK, Canada, Norway, Spain, India, Catawba Native American tribe, and Mohawk Native American tribe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9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9D6B-7BA1-E850-B346-A87D2338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Academies of Science, Engineering and Medicine: </a:t>
            </a:r>
            <a:br>
              <a:rPr lang="en-US" dirty="0"/>
            </a:br>
            <a:r>
              <a:rPr lang="en-US" dirty="0"/>
              <a:t>2023 Report on Digital Twins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F6345-333C-DECC-DA0A-A2888C4EC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862" b="20195"/>
          <a:stretch/>
        </p:blipFill>
        <p:spPr>
          <a:xfrm>
            <a:off x="4994030" y="1747057"/>
            <a:ext cx="6758354" cy="2806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5AAAD0-30B5-43E9-B0E0-9E4930F5A51C}"/>
              </a:ext>
            </a:extLst>
          </p:cNvPr>
          <p:cNvSpPr txBox="1"/>
          <p:nvPr/>
        </p:nvSpPr>
        <p:spPr>
          <a:xfrm>
            <a:off x="298830" y="1968454"/>
            <a:ext cx="3692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 National Academies of Science, Engineering and Medicine Report released December 2023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Emphasized Research Gaps and Future Directions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44A33-535F-F2C7-4D13-43F182A35096}"/>
              </a:ext>
            </a:extLst>
          </p:cNvPr>
          <p:cNvSpPr txBox="1"/>
          <p:nvPr/>
        </p:nvSpPr>
        <p:spPr>
          <a:xfrm>
            <a:off x="558170" y="5342261"/>
            <a:ext cx="110756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“A digital twin is a set of virtual information constructs that mimics the structure, context, 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behavior of a natural, engineered, or social system (or system-of-systems), is dynamically updated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with data from its physical twin, has a predictive capability, and informs decisions that realize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value. The bidirectional interaction between the virtual and the physical is central to the digital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twin.”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8E3959-3A3B-E0B2-F0FB-5C630069F930}"/>
              </a:ext>
            </a:extLst>
          </p:cNvPr>
          <p:cNvSpPr txBox="1"/>
          <p:nvPr/>
        </p:nvSpPr>
        <p:spPr>
          <a:xfrm>
            <a:off x="487419" y="4507610"/>
            <a:ext cx="11405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Download: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www.nationalacademies.org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/our-work/foundational-research-gaps-and-future-directions-for-digital-twins</a:t>
            </a:r>
          </a:p>
        </p:txBody>
      </p:sp>
    </p:spTree>
    <p:extLst>
      <p:ext uri="{BB962C8B-B14F-4D97-AF65-F5344CB8AC3E}">
        <p14:creationId xmlns:p14="http://schemas.microsoft.com/office/powerpoint/2010/main" val="102771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09D1A-B066-9933-9CA6-5E148091A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65" t="21705" r="16667" b="5690"/>
          <a:stretch/>
        </p:blipFill>
        <p:spPr>
          <a:xfrm>
            <a:off x="6488881" y="367295"/>
            <a:ext cx="5337130" cy="540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01B2DF-F5EA-3F33-C56E-B5EEB15F0043}"/>
              </a:ext>
            </a:extLst>
          </p:cNvPr>
          <p:cNvSpPr txBox="1"/>
          <p:nvPr/>
        </p:nvSpPr>
        <p:spPr>
          <a:xfrm>
            <a:off x="4650160" y="5968026"/>
            <a:ext cx="801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source: National Academies Sciences, Engineering, Medicine</a:t>
            </a:r>
          </a:p>
          <a:p>
            <a:r>
              <a:rPr lang="en-US" sz="1400" i="1" dirty="0">
                <a:effectLst/>
              </a:rPr>
              <a:t>Foundational Research Gaps and Future</a:t>
            </a:r>
            <a:r>
              <a:rPr lang="en-US" sz="1400" dirty="0"/>
              <a:t> </a:t>
            </a:r>
            <a:r>
              <a:rPr lang="en-US" sz="1400" i="1" dirty="0">
                <a:effectLst/>
              </a:rPr>
              <a:t>Directions for Digital Twins (2023)</a:t>
            </a:r>
            <a:endParaRPr lang="en-US" sz="1400" dirty="0">
              <a:effectLst/>
            </a:endParaRP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0076F-34F5-3324-34FD-6D285B8F6DB0}"/>
              </a:ext>
            </a:extLst>
          </p:cNvPr>
          <p:cNvSpPr txBox="1"/>
          <p:nvPr/>
        </p:nvSpPr>
        <p:spPr>
          <a:xfrm>
            <a:off x="1429236" y="840662"/>
            <a:ext cx="427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Digital Twins for Cancer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09AA7-3596-8F41-8C45-553713FEDD05}"/>
              </a:ext>
            </a:extLst>
          </p:cNvPr>
          <p:cNvSpPr txBox="1"/>
          <p:nvPr/>
        </p:nvSpPr>
        <p:spPr>
          <a:xfrm>
            <a:off x="287668" y="1985994"/>
            <a:ext cx="65544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Improve awareness</a:t>
            </a:r>
            <a:br>
              <a:rPr lang="en-US" sz="2400" b="1" dirty="0"/>
            </a:b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Brings predictive analytics forward</a:t>
            </a:r>
            <a:br>
              <a:rPr lang="en-US" sz="2400" b="1" dirty="0"/>
            </a:b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Explore options and choices</a:t>
            </a:r>
            <a:br>
              <a:rPr lang="en-US" sz="2400" b="1" dirty="0"/>
            </a:b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Pursue and refine hypotheses</a:t>
            </a:r>
            <a:br>
              <a:rPr lang="en-US" sz="2400" b="1" dirty="0"/>
            </a:br>
            <a:endParaRPr lang="en-US" sz="2400" b="1" dirty="0"/>
          </a:p>
          <a:p>
            <a:endParaRPr lang="en-US" sz="2400" b="1" i="1" dirty="0"/>
          </a:p>
          <a:p>
            <a:r>
              <a:rPr lang="en-US" sz="2400" b="1" i="1" dirty="0"/>
              <a:t>Intersection of Insight and Innovation</a:t>
            </a:r>
            <a:br>
              <a:rPr lang="en-US" sz="2400" b="1" i="1" dirty="0"/>
            </a:b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500908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1477-6F9D-1830-B28D-FA97F8835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Twin Paradigm for Cancer Patients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B7BB8F-27E0-C0B7-9311-7FF4CBA8D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4" t="14237" r="18691" b="12768"/>
          <a:stretch/>
        </p:blipFill>
        <p:spPr>
          <a:xfrm>
            <a:off x="645763" y="1946347"/>
            <a:ext cx="6497159" cy="3922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27B8C4-F38B-BD57-B064-AFD107F6E8A5}"/>
              </a:ext>
            </a:extLst>
          </p:cNvPr>
          <p:cNvSpPr txBox="1"/>
          <p:nvPr/>
        </p:nvSpPr>
        <p:spPr>
          <a:xfrm>
            <a:off x="497417" y="6197997"/>
            <a:ext cx="10157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Image from Hernandez-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Boussard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, T., Macklin, P., Greenspan, E.J. 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et al.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Digital twins for predictive oncology will be a paradigm shift for precision cancer care. 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Nat Med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 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27, 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2065–2066 (2021). https://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doi.org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/10.1038/s41591-021-01558-5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AB1B9-9A9E-A6AD-6494-BF73FB3FEEDD}"/>
              </a:ext>
            </a:extLst>
          </p:cNvPr>
          <p:cNvSpPr txBox="1"/>
          <p:nvPr/>
        </p:nvSpPr>
        <p:spPr>
          <a:xfrm>
            <a:off x="7606748" y="2332383"/>
            <a:ext cx="39394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Digital twins for cancer patients based care bring together data, models, computing, and technology together with researchers, patients and physicians to improve the care options for each individual.</a:t>
            </a:r>
          </a:p>
        </p:txBody>
      </p:sp>
    </p:spTree>
    <p:extLst>
      <p:ext uri="{BB962C8B-B14F-4D97-AF65-F5344CB8AC3E}">
        <p14:creationId xmlns:p14="http://schemas.microsoft.com/office/powerpoint/2010/main" val="1587162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0FAB9-048E-EF41-B99C-A451837F7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74" y="151038"/>
            <a:ext cx="10515600" cy="80876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The Challenge: Digital Twin Learning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2E1A1-C48F-D748-9525-19DBBEA8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CE472-8EC6-964D-ADB1-BA0E45C49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9A854-8DA3-0344-98AA-6C893E6692A5}"/>
              </a:ext>
            </a:extLst>
          </p:cNvPr>
          <p:cNvSpPr txBox="1"/>
          <p:nvPr/>
        </p:nvSpPr>
        <p:spPr>
          <a:xfrm>
            <a:off x="1107118" y="1263922"/>
            <a:ext cx="10091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Patient-tailored models incorporating multi-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omic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clinical, environmental and social data that can evaluate and predict the most effective prevention and therapeutic plans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699917-2083-A04D-AB27-D29C21A3C7D0}"/>
              </a:ext>
            </a:extLst>
          </p:cNvPr>
          <p:cNvGrpSpPr/>
          <p:nvPr/>
        </p:nvGrpSpPr>
        <p:grpSpPr>
          <a:xfrm>
            <a:off x="5345983" y="2810080"/>
            <a:ext cx="2941595" cy="2254925"/>
            <a:chOff x="5345983" y="2810080"/>
            <a:chExt cx="2941595" cy="22549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EA480C-82DD-8F4D-A337-27D20200E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261" t="5854" r="1858" b="70174"/>
            <a:stretch/>
          </p:blipFill>
          <p:spPr>
            <a:xfrm>
              <a:off x="6358417" y="2810080"/>
              <a:ext cx="1929161" cy="2254925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6259C940-5AD8-9142-AD52-6FD9CED59071}"/>
                </a:ext>
              </a:extLst>
            </p:cNvPr>
            <p:cNvSpPr/>
            <p:nvPr/>
          </p:nvSpPr>
          <p:spPr>
            <a:xfrm>
              <a:off x="5345983" y="2868475"/>
              <a:ext cx="936702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373B58A7-4AD3-3142-B73C-834AB18E86DA}"/>
                </a:ext>
              </a:extLst>
            </p:cNvPr>
            <p:cNvSpPr/>
            <p:nvPr/>
          </p:nvSpPr>
          <p:spPr>
            <a:xfrm>
              <a:off x="5345983" y="3283214"/>
              <a:ext cx="936702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B07E2871-49CC-3146-88FE-7B464CB2679C}"/>
                </a:ext>
              </a:extLst>
            </p:cNvPr>
            <p:cNvSpPr/>
            <p:nvPr/>
          </p:nvSpPr>
          <p:spPr>
            <a:xfrm>
              <a:off x="5345983" y="3699063"/>
              <a:ext cx="936702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0B3F8F47-51BC-DA4A-8E8B-85589CFC3BA5}"/>
                </a:ext>
              </a:extLst>
            </p:cNvPr>
            <p:cNvSpPr/>
            <p:nvPr/>
          </p:nvSpPr>
          <p:spPr>
            <a:xfrm>
              <a:off x="5347010" y="4127545"/>
              <a:ext cx="936702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C49F5A57-541A-354A-BFE6-1A89FCBECFD2}"/>
                </a:ext>
              </a:extLst>
            </p:cNvPr>
            <p:cNvSpPr/>
            <p:nvPr/>
          </p:nvSpPr>
          <p:spPr>
            <a:xfrm>
              <a:off x="5345983" y="4542899"/>
              <a:ext cx="936702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8EE07D-49A7-2B45-9A6F-8D54C9E4A043}"/>
              </a:ext>
            </a:extLst>
          </p:cNvPr>
          <p:cNvGrpSpPr/>
          <p:nvPr/>
        </p:nvGrpSpPr>
        <p:grpSpPr>
          <a:xfrm>
            <a:off x="1841590" y="2114993"/>
            <a:ext cx="3593891" cy="3363612"/>
            <a:chOff x="1841590" y="2114993"/>
            <a:chExt cx="3593891" cy="33636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A14F60-9B0D-284B-B441-75B77D14C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63"/>
            <a:stretch/>
          </p:blipFill>
          <p:spPr>
            <a:xfrm>
              <a:off x="1841590" y="2443146"/>
              <a:ext cx="3369227" cy="303545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6EB56-1D7B-4C4A-A7AD-EB44956BB561}"/>
                </a:ext>
              </a:extLst>
            </p:cNvPr>
            <p:cNvSpPr txBox="1"/>
            <p:nvPr/>
          </p:nvSpPr>
          <p:spPr>
            <a:xfrm>
              <a:off x="2009637" y="2114993"/>
              <a:ext cx="1516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Spatial Scale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D7A211-7839-1241-8B16-8D788D9E5C7D}"/>
                </a:ext>
              </a:extLst>
            </p:cNvPr>
            <p:cNvSpPr txBox="1"/>
            <p:nvPr/>
          </p:nvSpPr>
          <p:spPr>
            <a:xfrm>
              <a:off x="3918915" y="2116190"/>
              <a:ext cx="1516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Scale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BB2DDB-C493-BF4C-937B-BA7AFC3B28BC}"/>
              </a:ext>
            </a:extLst>
          </p:cNvPr>
          <p:cNvGrpSpPr/>
          <p:nvPr/>
        </p:nvGrpSpPr>
        <p:grpSpPr>
          <a:xfrm>
            <a:off x="8264342" y="2577747"/>
            <a:ext cx="3784007" cy="2297593"/>
            <a:chOff x="8264342" y="2577747"/>
            <a:chExt cx="3784007" cy="2297593"/>
          </a:xfrm>
        </p:grpSpPr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6CF76DA1-3347-874D-84AF-8C1FE034A56E}"/>
                </a:ext>
              </a:extLst>
            </p:cNvPr>
            <p:cNvSpPr/>
            <p:nvPr/>
          </p:nvSpPr>
          <p:spPr>
            <a:xfrm>
              <a:off x="8396868" y="3191305"/>
              <a:ext cx="1299495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7EF1A7F2-32A4-5145-86AE-FE622C18120B}"/>
                </a:ext>
              </a:extLst>
            </p:cNvPr>
            <p:cNvSpPr/>
            <p:nvPr/>
          </p:nvSpPr>
          <p:spPr>
            <a:xfrm>
              <a:off x="8396868" y="4017840"/>
              <a:ext cx="1295864" cy="3791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26B65-1AC9-0B42-9BCA-EC8909A12110}"/>
                </a:ext>
              </a:extLst>
            </p:cNvPr>
            <p:cNvSpPr txBox="1"/>
            <p:nvPr/>
          </p:nvSpPr>
          <p:spPr>
            <a:xfrm>
              <a:off x="8264342" y="3598023"/>
              <a:ext cx="1471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PREDICTIONS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B49A215-1F3A-564A-8DFF-D1E7F7CEF02B}"/>
                </a:ext>
              </a:extLst>
            </p:cNvPr>
            <p:cNvSpPr/>
            <p:nvPr/>
          </p:nvSpPr>
          <p:spPr>
            <a:xfrm>
              <a:off x="9721799" y="2577747"/>
              <a:ext cx="2326550" cy="2297593"/>
            </a:xfrm>
            <a:prstGeom prst="ellipse">
              <a:avLst/>
            </a:prstGeom>
            <a:solidFill>
              <a:srgbClr val="00009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 Care Decision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E78311-A5EC-D34F-834F-B3AA89C2AFD0}"/>
              </a:ext>
            </a:extLst>
          </p:cNvPr>
          <p:cNvGrpSpPr/>
          <p:nvPr/>
        </p:nvGrpSpPr>
        <p:grpSpPr>
          <a:xfrm>
            <a:off x="779241" y="4896480"/>
            <a:ext cx="10267700" cy="1598344"/>
            <a:chOff x="779241" y="4896480"/>
            <a:chExt cx="9814418" cy="1598344"/>
          </a:xfrm>
        </p:grpSpPr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31498E8A-AF35-0D4F-9FD9-6D39B115CC49}"/>
                </a:ext>
              </a:extLst>
            </p:cNvPr>
            <p:cNvSpPr/>
            <p:nvPr/>
          </p:nvSpPr>
          <p:spPr>
            <a:xfrm rot="10800000">
              <a:off x="4761571" y="4988836"/>
              <a:ext cx="5832088" cy="1505988"/>
            </a:xfrm>
            <a:prstGeom prst="bentArrow">
              <a:avLst>
                <a:gd name="adj1" fmla="val 14155"/>
                <a:gd name="adj2" fmla="val 13072"/>
                <a:gd name="adj3" fmla="val 18493"/>
                <a:gd name="adj4" fmla="val 43750"/>
              </a:avLst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Bent Arrow 23">
              <a:extLst>
                <a:ext uri="{FF2B5EF4-FFF2-40B4-BE49-F238E27FC236}">
                  <a16:creationId xmlns:a16="http://schemas.microsoft.com/office/drawing/2014/main" id="{901D4F78-A732-664B-8622-AA7574261266}"/>
                </a:ext>
              </a:extLst>
            </p:cNvPr>
            <p:cNvSpPr/>
            <p:nvPr/>
          </p:nvSpPr>
          <p:spPr>
            <a:xfrm rot="10800000">
              <a:off x="4906612" y="4896480"/>
              <a:ext cx="624497" cy="1591227"/>
            </a:xfrm>
            <a:prstGeom prst="bentArrow">
              <a:avLst>
                <a:gd name="adj1" fmla="val 27602"/>
                <a:gd name="adj2" fmla="val 25000"/>
                <a:gd name="adj3" fmla="val 25000"/>
                <a:gd name="adj4" fmla="val 43750"/>
              </a:avLst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Bent Arrow 24">
              <a:extLst>
                <a:ext uri="{FF2B5EF4-FFF2-40B4-BE49-F238E27FC236}">
                  <a16:creationId xmlns:a16="http://schemas.microsoft.com/office/drawing/2014/main" id="{61372793-223A-5040-839B-3BCF39C6A40F}"/>
                </a:ext>
              </a:extLst>
            </p:cNvPr>
            <p:cNvSpPr/>
            <p:nvPr/>
          </p:nvSpPr>
          <p:spPr>
            <a:xfrm rot="5400000" flipH="1" flipV="1">
              <a:off x="2380496" y="4009866"/>
              <a:ext cx="779820" cy="3982330"/>
            </a:xfrm>
            <a:prstGeom prst="bentArrow">
              <a:avLst/>
            </a:prstGeom>
            <a:solidFill>
              <a:srgbClr val="0000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611420-B47E-E247-806B-BD8B284C2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73" t="12210" r="18711" b="47389"/>
          <a:stretch/>
        </p:blipFill>
        <p:spPr>
          <a:xfrm>
            <a:off x="19651" y="2309210"/>
            <a:ext cx="1083722" cy="11185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CCEE04E-6A51-4343-A4A5-F0D1DC6D2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973" t="53104" r="18711"/>
          <a:stretch/>
        </p:blipFill>
        <p:spPr>
          <a:xfrm>
            <a:off x="1027014" y="2317867"/>
            <a:ext cx="1083722" cy="12983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53F2A11-1243-D744-BA32-71C1CFE7D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70" y="3529742"/>
            <a:ext cx="952500" cy="952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69C807-AF6C-4341-814B-061AA87E53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56" r="16449"/>
          <a:stretch/>
        </p:blipFill>
        <p:spPr>
          <a:xfrm>
            <a:off x="110175" y="3952650"/>
            <a:ext cx="815906" cy="7798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8D8F4A-BC33-FE4E-8CD2-7B539C9929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02" y="4655139"/>
            <a:ext cx="992879" cy="9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5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8">
            <a:extLst>
              <a:ext uri="{FF2B5EF4-FFF2-40B4-BE49-F238E27FC236}">
                <a16:creationId xmlns:a16="http://schemas.microsoft.com/office/drawing/2014/main" id="{870D7B00-03A7-89D7-919C-6C27ACD34224}"/>
              </a:ext>
            </a:extLst>
          </p:cNvPr>
          <p:cNvSpPr/>
          <p:nvPr/>
        </p:nvSpPr>
        <p:spPr>
          <a:xfrm>
            <a:off x="8814745" y="2858916"/>
            <a:ext cx="1947196" cy="2112484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41AABA71-828D-DD06-355F-404F90363A56}"/>
              </a:ext>
            </a:extLst>
          </p:cNvPr>
          <p:cNvSpPr/>
          <p:nvPr/>
        </p:nvSpPr>
        <p:spPr>
          <a:xfrm>
            <a:off x="8400830" y="3213216"/>
            <a:ext cx="1292256" cy="185542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039AA-7378-311E-A45E-3D63E347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Digital Twins: Drivers and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0D1BD-A13B-A9BB-0C26-76069B008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1" y="1965258"/>
            <a:ext cx="7068551" cy="4351338"/>
          </a:xfrm>
        </p:spPr>
        <p:txBody>
          <a:bodyPr>
            <a:normAutofit/>
          </a:bodyPr>
          <a:lstStyle/>
          <a:p>
            <a:pPr marL="11112" indent="0">
              <a:buNone/>
            </a:pPr>
            <a:r>
              <a:rPr lang="en-US" sz="2000" dirty="0"/>
              <a:t>Motivations for Medical Digital Twins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Improve health, wellness, and care for </a:t>
            </a:r>
            <a:r>
              <a:rPr lang="en-US" u="sng" dirty="0"/>
              <a:t>each</a:t>
            </a:r>
            <a:r>
              <a:rPr lang="en-US" dirty="0"/>
              <a:t> person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Represent the next frontier for precision medicine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A means to learn from every patient to help all patients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Focuses future research on key gaps in translational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Path for translation of research to clinical application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Improve collaborative patient involvement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An avenue to address medical disparities</a:t>
            </a:r>
          </a:p>
          <a:p>
            <a:pPr marL="752475" lvl="1" indent="-457200">
              <a:spcBef>
                <a:spcPts val="1100"/>
              </a:spcBef>
              <a:buFont typeface="+mj-lt"/>
              <a:buAutoNum type="arabicPeriod"/>
            </a:pPr>
            <a:r>
              <a:rPr lang="en-US" dirty="0"/>
              <a:t>The low current technical barrier to entry</a:t>
            </a:r>
          </a:p>
          <a:p>
            <a:endParaRPr lang="en-US" sz="2000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69625CC8-FB7C-4713-3DCD-B12267FB63C5}"/>
              </a:ext>
            </a:extLst>
          </p:cNvPr>
          <p:cNvSpPr/>
          <p:nvPr/>
        </p:nvSpPr>
        <p:spPr>
          <a:xfrm>
            <a:off x="8637224" y="2376889"/>
            <a:ext cx="1839817" cy="2633031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6938AFDF-3470-1A43-7C1C-EBD55F906021}"/>
              </a:ext>
            </a:extLst>
          </p:cNvPr>
          <p:cNvSpPr/>
          <p:nvPr/>
        </p:nvSpPr>
        <p:spPr>
          <a:xfrm>
            <a:off x="7816937" y="3306897"/>
            <a:ext cx="1863688" cy="1703023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3BA0FA37-3E59-2AD9-4353-9BC21D245168}"/>
              </a:ext>
            </a:extLst>
          </p:cNvPr>
          <p:cNvSpPr/>
          <p:nvPr/>
        </p:nvSpPr>
        <p:spPr>
          <a:xfrm>
            <a:off x="9030073" y="2897437"/>
            <a:ext cx="1947196" cy="2112484"/>
          </a:xfrm>
          <a:prstGeom prst="triangle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765BFA15-1C29-EF0C-1E52-B6DEDAD97E5F}"/>
              </a:ext>
            </a:extLst>
          </p:cNvPr>
          <p:cNvSpPr/>
          <p:nvPr/>
        </p:nvSpPr>
        <p:spPr>
          <a:xfrm>
            <a:off x="6096000" y="4049617"/>
            <a:ext cx="6215763" cy="1703023"/>
          </a:xfrm>
          <a:prstGeom prst="triangle">
            <a:avLst>
              <a:gd name="adj" fmla="val 49561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D45B9-CC01-2540-1EF8-468B4C2D3866}"/>
              </a:ext>
            </a:extLst>
          </p:cNvPr>
          <p:cNvSpPr txBox="1"/>
          <p:nvPr/>
        </p:nvSpPr>
        <p:spPr>
          <a:xfrm>
            <a:off x="6743068" y="510643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C7F671-5A16-7CFD-C3A9-FF226199C61D}"/>
              </a:ext>
            </a:extLst>
          </p:cNvPr>
          <p:cNvSpPr txBox="1"/>
          <p:nvPr/>
        </p:nvSpPr>
        <p:spPr>
          <a:xfrm>
            <a:off x="9551734" y="512166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Complexity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FE435C-A2D5-2BCC-F538-23CC1CDD70A6}"/>
              </a:ext>
            </a:extLst>
          </p:cNvPr>
          <p:cNvSpPr txBox="1"/>
          <p:nvPr/>
        </p:nvSpPr>
        <p:spPr>
          <a:xfrm>
            <a:off x="9968575" y="486850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1B28E6-00E2-4DA8-7463-E9A154C51973}"/>
              </a:ext>
            </a:extLst>
          </p:cNvPr>
          <p:cNvSpPr txBox="1"/>
          <p:nvPr/>
        </p:nvSpPr>
        <p:spPr>
          <a:xfrm>
            <a:off x="7400508" y="51148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E8B9D-2D0B-FFEC-0784-40067FED4BC5}"/>
              </a:ext>
            </a:extLst>
          </p:cNvPr>
          <p:cNvSpPr txBox="1"/>
          <p:nvPr/>
        </p:nvSpPr>
        <p:spPr>
          <a:xfrm>
            <a:off x="8138918" y="447349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2050E-EBCC-7378-8448-5889073C8126}"/>
              </a:ext>
            </a:extLst>
          </p:cNvPr>
          <p:cNvSpPr txBox="1"/>
          <p:nvPr/>
        </p:nvSpPr>
        <p:spPr>
          <a:xfrm>
            <a:off x="8993544" y="545457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12F191-ACD8-1FCF-F507-663A2DD3CA73}"/>
              </a:ext>
            </a:extLst>
          </p:cNvPr>
          <p:cNvSpPr txBox="1"/>
          <p:nvPr/>
        </p:nvSpPr>
        <p:spPr>
          <a:xfrm>
            <a:off x="8759236" y="41666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BE72C-FA12-4DB1-FB07-7499C0B7E807}"/>
              </a:ext>
            </a:extLst>
          </p:cNvPr>
          <p:cNvSpPr txBox="1"/>
          <p:nvPr/>
        </p:nvSpPr>
        <p:spPr>
          <a:xfrm>
            <a:off x="6263774" y="54706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Controversy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645E1C-8D98-E392-B284-E5450DEAE481}"/>
              </a:ext>
            </a:extLst>
          </p:cNvPr>
          <p:cNvSpPr txBox="1"/>
          <p:nvPr/>
        </p:nvSpPr>
        <p:spPr>
          <a:xfrm>
            <a:off x="8794233" y="512067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84256C-16DD-27E7-E574-86F8F3BE8D75}"/>
              </a:ext>
            </a:extLst>
          </p:cNvPr>
          <p:cNvSpPr txBox="1"/>
          <p:nvPr/>
        </p:nvSpPr>
        <p:spPr>
          <a:xfrm>
            <a:off x="10166536" y="547278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Mistrust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78242-523E-B6C1-3E13-1D8DBD2E21F5}"/>
              </a:ext>
            </a:extLst>
          </p:cNvPr>
          <p:cNvSpPr txBox="1"/>
          <p:nvPr/>
        </p:nvSpPr>
        <p:spPr>
          <a:xfrm>
            <a:off x="7651311" y="546009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Self interest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DB5D9-C35B-130C-B555-8D2855054F4A}"/>
              </a:ext>
            </a:extLst>
          </p:cNvPr>
          <p:cNvSpPr txBox="1"/>
          <p:nvPr/>
        </p:nvSpPr>
        <p:spPr>
          <a:xfrm>
            <a:off x="11011408" y="547990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Skepticism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07C384-A68B-7383-0FE2-0AC5239D8710}"/>
              </a:ext>
            </a:extLst>
          </p:cNvPr>
          <p:cNvSpPr txBox="1"/>
          <p:nvPr/>
        </p:nvSpPr>
        <p:spPr>
          <a:xfrm>
            <a:off x="10804519" y="510797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Reliability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97607C-73A9-6BF5-E421-00739B8FCB0C}"/>
              </a:ext>
            </a:extLst>
          </p:cNvPr>
          <p:cNvSpPr txBox="1"/>
          <p:nvPr/>
        </p:nvSpPr>
        <p:spPr>
          <a:xfrm>
            <a:off x="9507381" y="448678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B35E13-3851-A868-E3C2-1443EB41C75F}"/>
              </a:ext>
            </a:extLst>
          </p:cNvPr>
          <p:cNvSpPr txBox="1"/>
          <p:nvPr/>
        </p:nvSpPr>
        <p:spPr>
          <a:xfrm>
            <a:off x="7847932" y="480357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Payment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016B3-7198-A036-7A89-EA77CC3FE8C4}"/>
              </a:ext>
            </a:extLst>
          </p:cNvPr>
          <p:cNvSpPr txBox="1"/>
          <p:nvPr/>
        </p:nvSpPr>
        <p:spPr>
          <a:xfrm>
            <a:off x="8948364" y="4776506"/>
            <a:ext cx="121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10265D-9E0F-0CC9-09DD-DBFF0D0CA5A4}"/>
              </a:ext>
            </a:extLst>
          </p:cNvPr>
          <p:cNvSpPr txBox="1"/>
          <p:nvPr/>
        </p:nvSpPr>
        <p:spPr>
          <a:xfrm>
            <a:off x="8236363" y="5120674"/>
            <a:ext cx="63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Bias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7A119A-ECDF-7DFF-7834-00A4489A5007}"/>
              </a:ext>
            </a:extLst>
          </p:cNvPr>
          <p:cNvCxnSpPr>
            <a:stCxn id="27" idx="1"/>
            <a:endCxn id="4" idx="0"/>
          </p:cNvCxnSpPr>
          <p:nvPr/>
        </p:nvCxnSpPr>
        <p:spPr>
          <a:xfrm flipH="1">
            <a:off x="9557133" y="2153500"/>
            <a:ext cx="5332" cy="223389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unched Tape 26">
            <a:extLst>
              <a:ext uri="{FF2B5EF4-FFF2-40B4-BE49-F238E27FC236}">
                <a16:creationId xmlns:a16="http://schemas.microsoft.com/office/drawing/2014/main" id="{67E80F9C-C726-E73F-6FA3-5A75BDE31483}"/>
              </a:ext>
            </a:extLst>
          </p:cNvPr>
          <p:cNvSpPr/>
          <p:nvPr/>
        </p:nvSpPr>
        <p:spPr>
          <a:xfrm>
            <a:off x="9562465" y="2005515"/>
            <a:ext cx="441502" cy="295970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7CFF8D-2B5C-E1C1-F360-56C4F976DBE2}"/>
              </a:ext>
            </a:extLst>
          </p:cNvPr>
          <p:cNvSpPr txBox="1"/>
          <p:nvPr/>
        </p:nvSpPr>
        <p:spPr>
          <a:xfrm>
            <a:off x="6996520" y="47625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411807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39AA-7378-311E-A45E-3D63E347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Facing Medical Digital Twins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0D1BD-A13B-A9BB-0C26-76069B008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Social and Societal Challenges</a:t>
            </a:r>
          </a:p>
          <a:p>
            <a:pPr lvl="1"/>
            <a:r>
              <a:rPr lang="en-US" dirty="0"/>
              <a:t>Achieving cross-stakeholder buy-in</a:t>
            </a:r>
          </a:p>
          <a:p>
            <a:pPr lvl="1"/>
            <a:r>
              <a:rPr lang="en-US" dirty="0"/>
              <a:t>Cultural and social changes needed</a:t>
            </a:r>
          </a:p>
          <a:p>
            <a:pPr lvl="1"/>
            <a:r>
              <a:rPr lang="en-US" dirty="0"/>
              <a:t>Setting accurate expectations of use of MDT</a:t>
            </a:r>
          </a:p>
          <a:p>
            <a:r>
              <a:rPr lang="en-US" dirty="0"/>
              <a:t>Technical Challenges</a:t>
            </a:r>
          </a:p>
          <a:p>
            <a:pPr lvl="1"/>
            <a:r>
              <a:rPr lang="en-US" dirty="0"/>
              <a:t>Establishing baseline healthy state for each individual</a:t>
            </a:r>
          </a:p>
          <a:p>
            <a:pPr lvl="1"/>
            <a:r>
              <a:rPr lang="en-US" dirty="0"/>
              <a:t>Quality data</a:t>
            </a:r>
          </a:p>
          <a:p>
            <a:pPr lvl="1"/>
            <a:r>
              <a:rPr lang="en-US" dirty="0"/>
              <a:t>Affordable and accessible computational implementations</a:t>
            </a:r>
          </a:p>
          <a:p>
            <a:pPr lvl="1"/>
            <a:r>
              <a:rPr lang="en-US" dirty="0"/>
              <a:t>Methodologies for trust</a:t>
            </a:r>
          </a:p>
          <a:p>
            <a:r>
              <a:rPr lang="en-US" dirty="0"/>
              <a:t>Financial Challenges</a:t>
            </a:r>
          </a:p>
          <a:p>
            <a:pPr lvl="1"/>
            <a:r>
              <a:rPr lang="en-US" dirty="0"/>
              <a:t>Cost of first implementations</a:t>
            </a:r>
          </a:p>
          <a:p>
            <a:pPr lvl="1"/>
            <a:r>
              <a:rPr lang="en-US" dirty="0"/>
              <a:t>Reimbursement pathways</a:t>
            </a:r>
          </a:p>
          <a:p>
            <a:r>
              <a:rPr lang="en-US" dirty="0"/>
              <a:t>Regulatory, privacy, and liability concerns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210B8-DE38-78C9-9F4C-F8E277D1D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666" y="1766664"/>
            <a:ext cx="2783978" cy="4160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87131-6EB8-1E11-9288-48ADC70DD734}"/>
              </a:ext>
            </a:extLst>
          </p:cNvPr>
          <p:cNvSpPr txBox="1"/>
          <p:nvPr/>
        </p:nvSpPr>
        <p:spPr>
          <a:xfrm>
            <a:off x="8739666" y="5995636"/>
            <a:ext cx="2908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 by Joshua Hibbert on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Unsplash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0523A-95BF-28CA-E785-C316A96C3464}"/>
              </a:ext>
            </a:extLst>
          </p:cNvPr>
          <p:cNvSpPr txBox="1"/>
          <p:nvPr/>
        </p:nvSpPr>
        <p:spPr>
          <a:xfrm>
            <a:off x="9025654" y="1768794"/>
            <a:ext cx="249799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“Trustworthiness, we agreed, is probably the most pressing near-term concern. Addressing the provenance of information and its traceability is key.”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IEEE Spectrum 2023 Editor’s Note, AI Everywhere, All at Once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393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039AA-7378-311E-A45E-3D63E347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of Medical Digital Twins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0D1BD-A13B-A9BB-0C26-76069B008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digital twins exist today in limited applications, including: </a:t>
            </a:r>
          </a:p>
          <a:p>
            <a:pPr lvl="1"/>
            <a:r>
              <a:rPr lang="en-US" dirty="0"/>
              <a:t>Cardiovascular</a:t>
            </a:r>
          </a:p>
          <a:p>
            <a:pPr lvl="1"/>
            <a:r>
              <a:rPr lang="en-US" dirty="0"/>
              <a:t>Respiratory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Sepsis</a:t>
            </a:r>
          </a:p>
          <a:p>
            <a:pPr lvl="1"/>
            <a:r>
              <a:rPr lang="en-US" dirty="0"/>
              <a:t>Cancer</a:t>
            </a:r>
          </a:p>
          <a:p>
            <a:r>
              <a:rPr lang="en-US" dirty="0"/>
              <a:t>Medical digital twin solutions will problem driven</a:t>
            </a:r>
          </a:p>
          <a:p>
            <a:r>
              <a:rPr lang="en-US" dirty="0"/>
              <a:t>Technical infrastructure exists in several instances</a:t>
            </a:r>
          </a:p>
          <a:p>
            <a:r>
              <a:rPr lang="en-US" dirty="0"/>
              <a:t>The repertoire of predictive human models is growing</a:t>
            </a:r>
          </a:p>
          <a:p>
            <a:r>
              <a:rPr lang="en-US" dirty="0"/>
              <a:t>Availability medically relevant data is also growing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845F77-2D96-4153-39E8-C6026FF0BA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9180" y="2522864"/>
            <a:ext cx="3463971" cy="2746254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560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BB0F6-6974-091B-9D39-35F88971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Digital Twins: Things to Address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FE6B1-0189-3B12-E45B-CA8E8F6B60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Focus on personal health and wellness, not just treatment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Organize the global community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Engagement and communication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Communicate across stakeholders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Engage patients and advocacy groups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Build awareness of benefits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Identify specific problems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Develop training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Build trust</a:t>
            </a:r>
            <a:br>
              <a:rPr lang="en-US" sz="1900" dirty="0"/>
            </a:br>
            <a:endParaRPr lang="en-US" sz="19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Technical foundations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Develop individual patient health baselines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Sustainable and equitable access to data</a:t>
            </a:r>
          </a:p>
          <a:p>
            <a:pPr lvl="1">
              <a:buFont typeface="Wingdings" pitchFamily="2" charset="2"/>
              <a:buChar char="q"/>
            </a:pPr>
            <a:r>
              <a:rPr lang="en-US" sz="1900" dirty="0"/>
              <a:t>Enable models and data to move ahead </a:t>
            </a:r>
            <a:r>
              <a:rPr lang="en-US" sz="1900" i="1" dirty="0"/>
              <a:t>together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417E12-8613-A1FD-CB12-DD8CF508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3985" y="1362329"/>
            <a:ext cx="3118804" cy="46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6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81945-FAE0-7AE6-9255-57EA5825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1AFF1-C80E-6223-3572-22041DF70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29" y="1886084"/>
            <a:ext cx="11536471" cy="4351338"/>
          </a:xfrm>
        </p:spPr>
        <p:txBody>
          <a:bodyPr>
            <a:normAutofit/>
          </a:bodyPr>
          <a:lstStyle/>
          <a:p>
            <a:r>
              <a:rPr lang="en-US" sz="2800" dirty="0"/>
              <a:t>Welcome</a:t>
            </a:r>
            <a:endParaRPr lang="en-US" sz="2600" dirty="0"/>
          </a:p>
          <a:p>
            <a:r>
              <a:rPr lang="en-US" sz="2800" dirty="0"/>
              <a:t>Context and Perspectives</a:t>
            </a:r>
          </a:p>
          <a:p>
            <a:r>
              <a:rPr lang="en-US" sz="2800" dirty="0"/>
              <a:t>First Virtual Human Global Summit – 2023</a:t>
            </a:r>
          </a:p>
          <a:p>
            <a:pPr lvl="1"/>
            <a:r>
              <a:rPr lang="en-US" sz="2800" dirty="0"/>
              <a:t>Who was there?</a:t>
            </a:r>
          </a:p>
          <a:p>
            <a:pPr lvl="1"/>
            <a:r>
              <a:rPr lang="en-US" sz="2800" dirty="0"/>
              <a:t>What was it about?</a:t>
            </a:r>
          </a:p>
          <a:p>
            <a:pPr lvl="1"/>
            <a:r>
              <a:rPr lang="en-US" sz="2800" dirty="0"/>
              <a:t>What was learned?</a:t>
            </a:r>
          </a:p>
          <a:p>
            <a:r>
              <a:rPr lang="en-US" sz="2800" dirty="0"/>
              <a:t>Updates</a:t>
            </a:r>
          </a:p>
          <a:p>
            <a:r>
              <a:rPr lang="en-US" sz="2800" dirty="0"/>
              <a:t>Summary</a:t>
            </a:r>
          </a:p>
          <a:p>
            <a:endParaRPr lang="en-US" sz="2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109349-BDF7-DB11-B342-CCCFE54FA225}"/>
              </a:ext>
            </a:extLst>
          </p:cNvPr>
          <p:cNvGrpSpPr/>
          <p:nvPr/>
        </p:nvGrpSpPr>
        <p:grpSpPr>
          <a:xfrm>
            <a:off x="7380984" y="3969667"/>
            <a:ext cx="4343564" cy="2116174"/>
            <a:chOff x="7129717" y="3520351"/>
            <a:chExt cx="4343564" cy="21161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745B22-8855-E00D-2095-C4DEED0B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351" t="16948" r="2355" b="18706"/>
            <a:stretch/>
          </p:blipFill>
          <p:spPr>
            <a:xfrm>
              <a:off x="7129717" y="3520351"/>
              <a:ext cx="4343564" cy="21161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0331EC-2842-75C3-5F7E-A60180E0CE87}"/>
                </a:ext>
              </a:extLst>
            </p:cNvPr>
            <p:cNvSpPr txBox="1"/>
            <p:nvPr/>
          </p:nvSpPr>
          <p:spPr>
            <a:xfrm>
              <a:off x="7695322" y="3888077"/>
              <a:ext cx="18308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New York Scientific Data Summit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9997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19F57-E42F-326E-3B1A-D35852CA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on Medical Digital Twins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FFFA9-347D-BAE2-7DC5-D745F1D1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17" y="1787235"/>
            <a:ext cx="9931373" cy="520847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Standing NSF-NIH-FDA call for “Catalysts for Biomedical Digital Twins”</a:t>
            </a:r>
          </a:p>
          <a:p>
            <a:pPr lvl="1"/>
            <a:r>
              <a:rPr lang="en-US" dirty="0"/>
              <a:t>Next responses due May 2025</a:t>
            </a:r>
          </a:p>
          <a:p>
            <a:pPr lvl="1"/>
            <a:r>
              <a:rPr lang="en-US" dirty="0">
                <a:hlinkClick r:id="rId3"/>
              </a:rPr>
              <a:t>https://new.nsf.gov/funding/opportunities/fdt-biotech-foundations-digital-twins-catalyzers-biomedical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Upcoming Digital Twin Workshop by NIH Interagency Modeling Group</a:t>
            </a:r>
          </a:p>
          <a:p>
            <a:pPr lvl="1"/>
            <a:r>
              <a:rPr lang="en-US" dirty="0"/>
              <a:t>URL: </a:t>
            </a:r>
            <a:r>
              <a:rPr lang="en-US" dirty="0">
                <a:hlinkClick r:id="rId4"/>
              </a:rPr>
              <a:t>https://www.imagwiki.nibib.nih.gov/news-events/imag-hosted-events</a:t>
            </a:r>
            <a:endParaRPr lang="en-US" dirty="0"/>
          </a:p>
          <a:p>
            <a:pPr lvl="1"/>
            <a:r>
              <a:rPr lang="en-US" dirty="0"/>
              <a:t>September 30 – October 2, 2024</a:t>
            </a:r>
          </a:p>
          <a:p>
            <a:pPr lvl="1"/>
            <a:r>
              <a:rPr lang="en-US" dirty="0"/>
              <a:t>Open to all</a:t>
            </a:r>
            <a:br>
              <a:rPr lang="en-US" dirty="0"/>
            </a:br>
            <a:endParaRPr lang="en-US" dirty="0"/>
          </a:p>
          <a:p>
            <a:r>
              <a:rPr lang="en-US" dirty="0"/>
              <a:t>Public Portal for Computational Cancer Resources</a:t>
            </a:r>
          </a:p>
          <a:p>
            <a:pPr lvl="1"/>
            <a:r>
              <a:rPr lang="en-US" dirty="0"/>
              <a:t>Primary URL: https://</a:t>
            </a:r>
            <a:r>
              <a:rPr lang="en-US" dirty="0" err="1"/>
              <a:t>computational.cancer.gov</a:t>
            </a:r>
            <a:endParaRPr lang="en-US" dirty="0"/>
          </a:p>
          <a:p>
            <a:pPr lvl="1"/>
            <a:r>
              <a:rPr lang="en-US" dirty="0"/>
              <a:t>Model and Data Clearinghouse: https://</a:t>
            </a:r>
            <a:r>
              <a:rPr lang="en-US" dirty="0" err="1"/>
              <a:t>modac.cancer.gov</a:t>
            </a:r>
            <a:endParaRPr lang="en-US" dirty="0"/>
          </a:p>
          <a:p>
            <a:pPr lvl="1"/>
            <a:r>
              <a:rPr lang="en-US" dirty="0"/>
              <a:t>Stepping off point for cancer digital twins</a:t>
            </a:r>
          </a:p>
          <a:p>
            <a:pPr lvl="1"/>
            <a:r>
              <a:rPr lang="en-US" dirty="0"/>
              <a:t>User group to build the community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First Virtual Human Global Summit Report Released </a:t>
            </a:r>
          </a:p>
          <a:p>
            <a:pPr lvl="1"/>
            <a:r>
              <a:rPr lang="en-US" dirty="0"/>
              <a:t>Prepublication meeting report from October 2023</a:t>
            </a:r>
          </a:p>
          <a:p>
            <a:pPr lvl="1"/>
            <a:r>
              <a:rPr lang="en-US" dirty="0"/>
              <a:t>Medical Digital Twins – Research to Operation</a:t>
            </a:r>
          </a:p>
          <a:p>
            <a:pPr lvl="1"/>
            <a:r>
              <a:rPr lang="en-US" dirty="0"/>
              <a:t>Available at: </a:t>
            </a:r>
            <a:r>
              <a:rPr lang="en-US" dirty="0">
                <a:hlinkClick r:id="rId5"/>
              </a:rPr>
              <a:t>https://www.osti.gov/biblio/2428904</a:t>
            </a:r>
            <a:br>
              <a:rPr lang="en-US" dirty="0"/>
            </a:br>
            <a:endParaRPr lang="en-US" dirty="0"/>
          </a:p>
          <a:p>
            <a:r>
              <a:rPr lang="en-US" dirty="0"/>
              <a:t>Growing broader interest observed at the latest Digital Twin Consortium Member meeting</a:t>
            </a:r>
          </a:p>
          <a:p>
            <a:pPr marL="11112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A2EB8-F0DA-9CEE-3DD0-C315469BA0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8152" r="55986" b="8925"/>
          <a:stretch/>
        </p:blipFill>
        <p:spPr>
          <a:xfrm>
            <a:off x="8449056" y="3174549"/>
            <a:ext cx="2983221" cy="27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29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1DE5-FA53-98F2-266B-E8462924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ATOM: Portable Predictive Models in Health</a:t>
            </a:r>
            <a:endParaRPr lang="en-US" sz="3200" b="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4DBF7-6F31-B510-3EF9-567E3A43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4"/>
            <a:ext cx="7210677" cy="503237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Increase Access</a:t>
            </a:r>
          </a:p>
          <a:p>
            <a:pPr lvl="1"/>
            <a:r>
              <a:rPr lang="en-US" sz="1600" dirty="0"/>
              <a:t>Current AMPL Availability</a:t>
            </a:r>
          </a:p>
          <a:p>
            <a:pPr lvl="2"/>
            <a:r>
              <a:rPr lang="en-US" sz="1600" dirty="0"/>
              <a:t>FNLCR FRCE computing environment</a:t>
            </a:r>
          </a:p>
          <a:p>
            <a:pPr lvl="2"/>
            <a:r>
              <a:rPr lang="en-US" sz="1600" dirty="0"/>
              <a:t>NIH </a:t>
            </a:r>
            <a:r>
              <a:rPr lang="en-US" sz="1600" dirty="0" err="1"/>
              <a:t>Biowulf</a:t>
            </a:r>
            <a:r>
              <a:rPr lang="en-US" sz="1600" dirty="0"/>
              <a:t> </a:t>
            </a:r>
          </a:p>
          <a:p>
            <a:pPr lvl="2"/>
            <a:r>
              <a:rPr lang="en-US" sz="1600" dirty="0"/>
              <a:t>DOE ORNL Frontier system</a:t>
            </a:r>
          </a:p>
          <a:p>
            <a:pPr lvl="2"/>
            <a:r>
              <a:rPr lang="en-US" sz="1600" dirty="0"/>
              <a:t>DOE LLNL system</a:t>
            </a:r>
          </a:p>
          <a:p>
            <a:pPr lvl="2"/>
            <a:r>
              <a:rPr lang="en-US" sz="1600" dirty="0"/>
              <a:t>NSF Darwin (University of Delaware)</a:t>
            </a:r>
          </a:p>
          <a:p>
            <a:pPr lvl="2"/>
            <a:r>
              <a:rPr lang="en-US" sz="1600" dirty="0"/>
              <a:t>NCI supported Cancer Genomics Cloud</a:t>
            </a:r>
          </a:p>
          <a:p>
            <a:pPr lvl="2"/>
            <a:r>
              <a:rPr lang="en-US" sz="1600" dirty="0" err="1"/>
              <a:t>Zuse</a:t>
            </a:r>
            <a:r>
              <a:rPr lang="en-US" sz="1600" dirty="0"/>
              <a:t> Institute Berlin (supporting </a:t>
            </a:r>
            <a:r>
              <a:rPr lang="en-US" sz="1600" dirty="0" err="1"/>
              <a:t>Charite</a:t>
            </a:r>
            <a:r>
              <a:rPr lang="en-US" sz="1600" dirty="0"/>
              <a:t>’ collaboration)</a:t>
            </a:r>
          </a:p>
          <a:p>
            <a:pPr lvl="2"/>
            <a:r>
              <a:rPr lang="en-US" sz="1600" dirty="0"/>
              <a:t>Multiple sites in India</a:t>
            </a:r>
            <a:br>
              <a:rPr lang="en-US" sz="1600" dirty="0"/>
            </a:br>
            <a:endParaRPr lang="en-US" sz="1600" dirty="0"/>
          </a:p>
          <a:p>
            <a:pPr lvl="1"/>
            <a:r>
              <a:rPr lang="en-US" sz="1600" dirty="0"/>
              <a:t>Availability in Process</a:t>
            </a:r>
          </a:p>
          <a:p>
            <a:pPr lvl="2"/>
            <a:r>
              <a:rPr lang="en-US" sz="1600" dirty="0"/>
              <a:t>FDA – Precision FDA Environment (working through subcontractor)</a:t>
            </a:r>
          </a:p>
          <a:p>
            <a:pPr lvl="2"/>
            <a:r>
              <a:rPr lang="en-US" sz="1600" dirty="0"/>
              <a:t>Cloud computing – Microsoft Azure, AWS, Google Cloud</a:t>
            </a:r>
          </a:p>
          <a:p>
            <a:pPr lvl="2"/>
            <a:r>
              <a:rPr lang="en-US" sz="1600" dirty="0"/>
              <a:t>Collaborative Drug Discovery (CDD) utilization</a:t>
            </a:r>
          </a:p>
          <a:p>
            <a:pPr lvl="2"/>
            <a:r>
              <a:rPr lang="en-US" sz="1600" b="1" dirty="0"/>
              <a:t>Digital Twin Consortium</a:t>
            </a:r>
            <a:br>
              <a:rPr lang="en-US" sz="1600" dirty="0"/>
            </a:br>
            <a:endParaRPr lang="en-US" sz="1600" dirty="0"/>
          </a:p>
          <a:p>
            <a:pPr lvl="1"/>
            <a:r>
              <a:rPr lang="en-US" dirty="0"/>
              <a:t>Future support in </a:t>
            </a:r>
            <a:r>
              <a:rPr lang="en-US" dirty="0" err="1"/>
              <a:t>computational.cancer.gov</a:t>
            </a:r>
            <a:r>
              <a:rPr lang="en-US" dirty="0"/>
              <a:t> portal</a:t>
            </a:r>
          </a:p>
          <a:p>
            <a:pPr marL="295275" lvl="1" indent="0">
              <a:buNone/>
            </a:pPr>
            <a:endParaRPr lang="en-US" sz="1600" dirty="0"/>
          </a:p>
          <a:p>
            <a:pPr marL="295275" lvl="1" indent="0">
              <a:buNone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18506-4FAC-DB4F-70B7-2406A87C4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941" y="1857864"/>
            <a:ext cx="849980" cy="1325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61CEC-5C63-5D5A-BCB4-95A63967E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550" y="1903936"/>
            <a:ext cx="1499755" cy="618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AA85B-4F49-FBFE-2F42-F1D6A524A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4042" y="2899254"/>
            <a:ext cx="1499755" cy="803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A5412-66CE-CD1B-7CC5-3B03E5D09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7550" y="4211999"/>
            <a:ext cx="1122218" cy="1122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34E18-58F0-7187-489C-8ED932BDB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4753" y="3491271"/>
            <a:ext cx="1749714" cy="87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574F8-E0A4-47F0-7CFF-CE4824778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817" y="4518816"/>
            <a:ext cx="980969" cy="9809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CBFA1-9116-1860-6570-461CDEC3F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7921" y="5411632"/>
            <a:ext cx="2189018" cy="1105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58C463-51FB-9F19-9F34-050C69ACC2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3182" y="5453973"/>
            <a:ext cx="1544856" cy="8582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1E032-C61F-7FFA-5147-F5BA07C19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4791" y="3703044"/>
            <a:ext cx="706783" cy="706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2FC037-E8C4-A941-AC42-7C836802B2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1164" y="2722027"/>
            <a:ext cx="1565876" cy="88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75BBF-E307-A0FC-876B-49BEF6E6FE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22189" y="1751940"/>
            <a:ext cx="1469043" cy="1090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9D3F8-2708-CC63-1AF3-9150771AC6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6845" y="4627951"/>
            <a:ext cx="1393817" cy="7840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915F6B-09A9-ACC6-DA95-B360E501EB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5286" y="1903936"/>
            <a:ext cx="971058" cy="97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35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1DE5-FA53-98F2-266B-E8462924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of Delaware – ATOM Hackathon</a:t>
            </a:r>
            <a:endParaRPr lang="en-US" b="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4DBF7-6F31-B510-3EF9-567E3A43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1825624"/>
            <a:ext cx="7210677" cy="5032375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July 18-20 at University of Delaware</a:t>
            </a:r>
          </a:p>
          <a:p>
            <a:r>
              <a:rPr lang="en-US" sz="1800" dirty="0"/>
              <a:t>Over 70 participants from </a:t>
            </a:r>
            <a:br>
              <a:rPr lang="en-US" sz="1800" dirty="0"/>
            </a:br>
            <a:r>
              <a:rPr lang="en-US" sz="1800" dirty="0"/>
              <a:t>government, industry and academia</a:t>
            </a:r>
          </a:p>
          <a:p>
            <a:r>
              <a:rPr lang="en-US" sz="1800" dirty="0"/>
              <a:t>Multiple universities</a:t>
            </a:r>
          </a:p>
          <a:p>
            <a:pPr lvl="1"/>
            <a:r>
              <a:rPr lang="en-US" sz="1600" dirty="0"/>
              <a:t>University of Delaware</a:t>
            </a:r>
          </a:p>
          <a:p>
            <a:pPr lvl="1"/>
            <a:r>
              <a:rPr lang="en-US" sz="1600" dirty="0"/>
              <a:t>Delaware State (HBCU)</a:t>
            </a:r>
          </a:p>
          <a:p>
            <a:pPr lvl="1"/>
            <a:r>
              <a:rPr lang="en-US" sz="1600" dirty="0"/>
              <a:t>Bowie State University (HBCU)</a:t>
            </a:r>
          </a:p>
          <a:p>
            <a:pPr lvl="1"/>
            <a:r>
              <a:rPr lang="en-US" sz="1600" dirty="0"/>
              <a:t>UC Berkeley</a:t>
            </a:r>
          </a:p>
          <a:p>
            <a:pPr lvl="1"/>
            <a:r>
              <a:rPr lang="en-US" sz="1600" dirty="0"/>
              <a:t>Northeastern University</a:t>
            </a:r>
          </a:p>
          <a:p>
            <a:pPr lvl="1"/>
            <a:r>
              <a:rPr lang="en-US" sz="1600" dirty="0"/>
              <a:t>Penn State University</a:t>
            </a:r>
          </a:p>
          <a:p>
            <a:pPr lvl="1"/>
            <a:r>
              <a:rPr lang="en-US" sz="1600" dirty="0"/>
              <a:t>UC San Francisco</a:t>
            </a:r>
          </a:p>
          <a:p>
            <a:pPr lvl="1"/>
            <a:r>
              <a:rPr lang="en-US" sz="1600" dirty="0"/>
              <a:t>University of Southern California</a:t>
            </a:r>
          </a:p>
          <a:p>
            <a:r>
              <a:rPr lang="en-US" sz="1800" dirty="0"/>
              <a:t>Multiple sponsors</a:t>
            </a:r>
          </a:p>
          <a:p>
            <a:r>
              <a:rPr lang="en-US" sz="1800" dirty="0"/>
              <a:t>Multiple projects</a:t>
            </a:r>
          </a:p>
          <a:p>
            <a:pPr lvl="1"/>
            <a:r>
              <a:rPr lang="en-US" sz="1600" dirty="0"/>
              <a:t>Model development</a:t>
            </a:r>
          </a:p>
          <a:p>
            <a:pPr lvl="1"/>
            <a:r>
              <a:rPr lang="en-US" sz="1600" dirty="0"/>
              <a:t>Software improvement</a:t>
            </a:r>
          </a:p>
          <a:p>
            <a:pPr lvl="1"/>
            <a:r>
              <a:rPr lang="en-US" sz="1600" dirty="0"/>
              <a:t>Drug discovery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AA85B-4F49-FBFE-2F42-F1D6A524A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059" y="6063745"/>
            <a:ext cx="1027002" cy="550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AA5412-66CE-CD1B-7CC5-3B03E5D09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961" y="6054794"/>
            <a:ext cx="626330" cy="626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D574F8-E0A4-47F0-7CFF-CE4824778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4501" y="5974229"/>
            <a:ext cx="787460" cy="7874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1E032-C61F-7FFA-5147-F5BA07C19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018" y="6125079"/>
            <a:ext cx="530634" cy="530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B75BBF-E307-A0FC-876B-49BEF6E6FE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1085" y="5948930"/>
            <a:ext cx="952297" cy="7067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F0B7F6-BEC3-C8DB-AF81-C28D26C9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4282" y="6089936"/>
            <a:ext cx="919775" cy="600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FF40C4-8BD2-46CB-C515-7549B3196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4282" y="5693595"/>
            <a:ext cx="929956" cy="197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3DCEFB-42D4-8C9B-6BFC-267B05749C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4282" y="5134270"/>
            <a:ext cx="1001562" cy="2992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5CE5DF-18BA-17F8-C535-498405DAB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9248" y="5508782"/>
            <a:ext cx="1180329" cy="581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7DD202-1651-17E9-6E56-29EB9D9A0F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90822" y="5668612"/>
            <a:ext cx="955505" cy="330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5F6509-7F52-B104-A92B-D70E876A2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908" r="19155"/>
          <a:stretch/>
        </p:blipFill>
        <p:spPr>
          <a:xfrm>
            <a:off x="6259240" y="5169334"/>
            <a:ext cx="887619" cy="2973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4D701C1-B856-6E69-9DD2-FF3DCC0418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1059" y="5117330"/>
            <a:ext cx="668846" cy="4013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9E0BEC-FA86-7EE8-7ECC-DA8EEE8444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04626" y="5691478"/>
            <a:ext cx="2926232" cy="2847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63749C-9864-276B-355F-D407DC8BA97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39006" b="42276"/>
          <a:stretch/>
        </p:blipFill>
        <p:spPr>
          <a:xfrm>
            <a:off x="8083798" y="5169334"/>
            <a:ext cx="1648693" cy="3086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CA1F9E-9392-B026-FEAD-6A0172FB86C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84400" y="5169334"/>
            <a:ext cx="610755" cy="4510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EA5298-453A-8C5B-0973-B912288906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27084" y="6192680"/>
            <a:ext cx="919775" cy="3881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EF2754-E235-D452-6F66-C1FCCD4DD46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39407" y="5169333"/>
            <a:ext cx="1223975" cy="3086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6579FA-4067-9DC6-0923-EAC4B5459A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45844" y="1615402"/>
            <a:ext cx="4446369" cy="33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1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AA180-0522-4EAB-22CA-D013C9E7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A6D48-6C43-420E-7D93-6F33F0E83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Summit….</a:t>
            </a:r>
          </a:p>
          <a:p>
            <a:pPr lvl="1"/>
            <a:r>
              <a:rPr lang="en-US" dirty="0"/>
              <a:t>It’s a special two days – connect and make the most of it</a:t>
            </a:r>
            <a:br>
              <a:rPr lang="en-US" dirty="0"/>
            </a:br>
            <a:endParaRPr lang="en-US" dirty="0"/>
          </a:p>
          <a:p>
            <a:r>
              <a:rPr lang="en-US" dirty="0"/>
              <a:t>Virtual Human Global Summit</a:t>
            </a:r>
          </a:p>
          <a:p>
            <a:pPr lvl="1"/>
            <a:r>
              <a:rPr lang="en-US" dirty="0"/>
              <a:t>Medical digital twins have great interest</a:t>
            </a:r>
          </a:p>
          <a:p>
            <a:pPr lvl="1"/>
            <a:r>
              <a:rPr lang="en-US" dirty="0"/>
              <a:t>Feasibility is envisioned, challenges remain, next steps are there</a:t>
            </a:r>
          </a:p>
          <a:p>
            <a:pPr lvl="1"/>
            <a:r>
              <a:rPr lang="en-US" dirty="0"/>
              <a:t>Insights from efforts to create medical digital twins can inform analogous issues across verticals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Medical digital twins are moving ahead</a:t>
            </a:r>
          </a:p>
          <a:p>
            <a:pPr lvl="1"/>
            <a:r>
              <a:rPr lang="en-US" dirty="0"/>
              <a:t>Technical overlaps</a:t>
            </a:r>
          </a:p>
          <a:p>
            <a:pPr lvl="1"/>
            <a:r>
              <a:rPr lang="en-US" dirty="0"/>
              <a:t>Government support</a:t>
            </a:r>
          </a:p>
          <a:p>
            <a:pPr lvl="1"/>
            <a:r>
              <a:rPr lang="en-US" dirty="0"/>
              <a:t>Community interest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More work is to be done</a:t>
            </a:r>
          </a:p>
          <a:p>
            <a:pPr lvl="1"/>
            <a:r>
              <a:rPr lang="en-US" dirty="0"/>
              <a:t>Medical digital twins can be aided by insights from other domains</a:t>
            </a:r>
          </a:p>
          <a:p>
            <a:pPr marL="1111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07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015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1477-6F9D-1830-B28D-FA97F8835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Frederick National Laboratory for Cancer Research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68C27D-8DFA-EAB2-E5FF-62A5A7D57514}"/>
              </a:ext>
            </a:extLst>
          </p:cNvPr>
          <p:cNvSpPr txBox="1">
            <a:spLocks/>
          </p:cNvSpPr>
          <p:nvPr/>
        </p:nvSpPr>
        <p:spPr bwMode="auto">
          <a:xfrm>
            <a:off x="852322" y="2955924"/>
            <a:ext cx="8998856" cy="1447800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579FDB"/>
              </a:buClr>
              <a:buChar char="•"/>
              <a:defRPr sz="2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8575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579FDB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579FDB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485900" indent="-22860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579FDB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-228600" algn="l" rtl="0" eaLnBrk="1" fontAlgn="base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-228600" algn="l" rtl="0" eaLnBrk="1" fontAlgn="base" hangingPunct="1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-228600" algn="l" rtl="0" eaLnBrk="1" fontAlgn="base" hangingPunct="1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-228600" algn="l" rtl="0" eaLnBrk="1" fontAlgn="base" hangingPunct="1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-228600" algn="l" rtl="0" eaLnBrk="1" fontAlgn="base" hangingPunct="1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4B4B4B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FNLCR is the only Federally-Funded Research and Development Center (FFRDC) dedicated exclusively to biomedical research</a:t>
            </a:r>
          </a:p>
          <a:p>
            <a:pPr marL="742950" marR="0" lvl="1" indent="-342900" algn="l" defTabSz="914400" rtl="0" eaLnBrk="1" fontAlgn="base" latinLnBrk="0" hangingPunct="1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4B4B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Operated in the public interest by Leidos Biomedical Research, Inc. on behalf of the National Cancer Institute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0EA643-C686-BD78-4ACE-74CBC3C2F3CF}"/>
              </a:ext>
            </a:extLst>
          </p:cNvPr>
          <p:cNvSpPr txBox="1">
            <a:spLocks/>
          </p:cNvSpPr>
          <p:nvPr/>
        </p:nvSpPr>
        <p:spPr bwMode="auto">
          <a:xfrm>
            <a:off x="852323" y="4535742"/>
            <a:ext cx="7662636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4597A0"/>
              </a:buClr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88" indent="-285750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4597A0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4597A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485900" indent="-228600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4597A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-228600" algn="l" rtl="0" eaLnBrk="0" fontAlgn="base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C0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-228600" algn="l" rtl="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-228600" algn="l" rtl="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-228600" algn="l" rtl="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-228600" algn="l" rtl="0" fontAlgn="base">
              <a:lnSpc>
                <a:spcPct val="95000"/>
              </a:lnSpc>
              <a:spcBef>
                <a:spcPct val="45000"/>
              </a:spcBef>
              <a:spcAft>
                <a:spcPct val="0"/>
              </a:spcAft>
              <a:buClr>
                <a:srgbClr val="0C479D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Two major campuses in Frederick, MD-- located at Fort Detrick and the ATRF</a:t>
            </a:r>
          </a:p>
          <a:p>
            <a:pPr marL="742950" marR="0" lvl="1" indent="-342900" algn="l" defTabSz="914400" rtl="0" eaLnBrk="0" fontAlgn="base" latinLnBrk="0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Frederick National Laboratory employees co-located with NCI researchers and other contractors</a:t>
            </a:r>
          </a:p>
          <a:p>
            <a:pPr marL="742950" marR="0" lvl="1" indent="-342900" algn="l" defTabSz="914400" rtl="0" eaLnBrk="0" fontAlgn="base" latinLnBrk="0" hangingPunct="0">
              <a:lnSpc>
                <a:spcPct val="95000"/>
              </a:lnSpc>
              <a:spcBef>
                <a:spcPts val="1200"/>
              </a:spcBef>
              <a:spcAft>
                <a:spcPct val="0"/>
              </a:spcAft>
              <a:buClr>
                <a:srgbClr val="0070C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Frederick National Laboratory scientists at Bethesda and Rockville sites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C752FF-B9ED-6BB4-8F0E-BF21A5BC5D82}"/>
              </a:ext>
            </a:extLst>
          </p:cNvPr>
          <p:cNvSpPr txBox="1">
            <a:spLocks/>
          </p:cNvSpPr>
          <p:nvPr/>
        </p:nvSpPr>
        <p:spPr>
          <a:xfrm>
            <a:off x="9092505" y="649287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90F8D-2E91-45E8-9D37-A3B45C7194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BCB8B-271B-4B40-726C-6C4C6776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319" y="4957120"/>
            <a:ext cx="1711106" cy="1140737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6D85E5-15B7-3C1F-F231-74AB7BE80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381" y="3521254"/>
            <a:ext cx="1739900" cy="1155700"/>
          </a:xfrm>
          <a:prstGeom prst="rect">
            <a:avLst/>
          </a:prstGeom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348A76-8486-C310-A54B-F9E00FA82661}"/>
              </a:ext>
            </a:extLst>
          </p:cNvPr>
          <p:cNvSpPr/>
          <p:nvPr/>
        </p:nvSpPr>
        <p:spPr>
          <a:xfrm>
            <a:off x="852321" y="1645741"/>
            <a:ext cx="8998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FNL’s mission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To provide a unique national resource for the rapid development of new technologies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Calibri" panose="020F0502020204030204" pitchFamily="34" charset="0"/>
                <a:cs typeface="Arial" panose="020B0604020202020204" pitchFamily="34" charset="0"/>
              </a:rPr>
              <a:t>address some of the most urgent and demanding problems in the biomedical sciences, including cancer, ongoing unmet challenges in HIV/AIDS, and threats of emerging infectious diseases.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80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86000">
              <a:schemeClr val="tx2">
                <a:lumMod val="4000"/>
                <a:lumOff val="96000"/>
              </a:schemeClr>
            </a:gs>
            <a:gs pos="19000">
              <a:schemeClr val="tx2">
                <a:lumMod val="40000"/>
                <a:lumOff val="60000"/>
              </a:schemeClr>
            </a:gs>
            <a:gs pos="51000">
              <a:schemeClr val="tx2">
                <a:lumMod val="16000"/>
                <a:lumOff val="84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vert="horz" wrap="square" lIns="274320" tIns="45720" rIns="91440" bIns="45720" rtlCol="0" anchor="ctr" anchorCtr="0"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NCI-DOE Collaborations Advance Cancer Research Using Computing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i="1" dirty="0"/>
              <a:t>A collaboration between the Department of Energy and the National Cancer Institute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75917" y="1926933"/>
            <a:ext cx="2400300" cy="391885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CA9F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ADMIRRAL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AI-Driven Multiscale Investigation of RAS-RAF Activation Lifecycle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Dwight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Nissley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(FNLCR)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Fred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Streitz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(LLNL)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578150" y="1934544"/>
            <a:ext cx="2400300" cy="3918858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rgbClr val="62DEFF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MOSSAIC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Modeling Outcomes using Surveillance data and Scalable AI for Cancer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Betsy Hsu (NCI)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Heidi Hanson (ORNL)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68551" y="1924220"/>
            <a:ext cx="2400300" cy="39188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rgbClr val="FFE49A"/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Innovative Methodologies and New Data for Predictive Model Evaluation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Rick Stevens (ANL)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Jeff Hildesheim (NCI)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Ryan Weil (FNLCR)</a:t>
            </a:r>
          </a:p>
          <a:p>
            <a:pPr marL="0" marR="0" lvl="0" indent="0" algn="ctr" defTabSz="6095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564997-976D-0F4B-B800-1C3FD071098A}"/>
              </a:ext>
            </a:extLst>
          </p:cNvPr>
          <p:cNvGrpSpPr/>
          <p:nvPr/>
        </p:nvGrpSpPr>
        <p:grpSpPr>
          <a:xfrm>
            <a:off x="491687" y="2283920"/>
            <a:ext cx="3629600" cy="2743006"/>
            <a:chOff x="5257800" y="3551708"/>
            <a:chExt cx="3014673" cy="2235058"/>
          </a:xfrm>
        </p:grpSpPr>
        <p:sp>
          <p:nvSpPr>
            <p:cNvPr id="48" name="Curved Down Arrow 47">
              <a:extLst>
                <a:ext uri="{FF2B5EF4-FFF2-40B4-BE49-F238E27FC236}">
                  <a16:creationId xmlns:a16="http://schemas.microsoft.com/office/drawing/2014/main" id="{471B2A88-DC28-CE4E-B944-BE82CE70ED10}"/>
                </a:ext>
              </a:extLst>
            </p:cNvPr>
            <p:cNvSpPr/>
            <p:nvPr/>
          </p:nvSpPr>
          <p:spPr>
            <a:xfrm rot="19782540" flipH="1" flipV="1">
              <a:off x="6523878" y="5124108"/>
              <a:ext cx="1738320" cy="662658"/>
            </a:xfrm>
            <a:prstGeom prst="curvedDownArrow">
              <a:avLst>
                <a:gd name="adj1" fmla="val 38218"/>
                <a:gd name="adj2" fmla="val 78800"/>
                <a:gd name="adj3" fmla="val 5476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1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Curved Down Arrow 48">
              <a:extLst>
                <a:ext uri="{FF2B5EF4-FFF2-40B4-BE49-F238E27FC236}">
                  <a16:creationId xmlns:a16="http://schemas.microsoft.com/office/drawing/2014/main" id="{976B7B22-8D48-3644-B136-6A531EA55C03}"/>
                </a:ext>
              </a:extLst>
            </p:cNvPr>
            <p:cNvSpPr/>
            <p:nvPr/>
          </p:nvSpPr>
          <p:spPr>
            <a:xfrm rot="19782540">
              <a:off x="5312256" y="3551708"/>
              <a:ext cx="1696113" cy="662658"/>
            </a:xfrm>
            <a:prstGeom prst="curvedDownArrow">
              <a:avLst>
                <a:gd name="adj1" fmla="val 38218"/>
                <a:gd name="adj2" fmla="val 78800"/>
                <a:gd name="adj3" fmla="val 5476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761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C34F613-AC82-BE45-B3D5-64BCF924867F}"/>
                </a:ext>
              </a:extLst>
            </p:cNvPr>
            <p:cNvGrpSpPr/>
            <p:nvPr/>
          </p:nvGrpSpPr>
          <p:grpSpPr>
            <a:xfrm>
              <a:off x="5257800" y="3581400"/>
              <a:ext cx="3014673" cy="2151380"/>
              <a:chOff x="5029200" y="3416300"/>
              <a:chExt cx="3352800" cy="2392680"/>
            </a:xfrm>
          </p:grpSpPr>
          <p:sp>
            <p:nvSpPr>
              <p:cNvPr id="53" name="Hexagon 52">
                <a:extLst>
                  <a:ext uri="{FF2B5EF4-FFF2-40B4-BE49-F238E27FC236}">
                    <a16:creationId xmlns:a16="http://schemas.microsoft.com/office/drawing/2014/main" id="{63A1B1CB-A446-AF48-AD37-993600DAA63D}"/>
                  </a:ext>
                </a:extLst>
              </p:cNvPr>
              <p:cNvSpPr/>
              <p:nvPr/>
            </p:nvSpPr>
            <p:spPr>
              <a:xfrm>
                <a:off x="6553200" y="3416300"/>
                <a:ext cx="1828800" cy="1554480"/>
              </a:xfrm>
              <a:prstGeom prst="hexagon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38088" rIns="0" bIns="38088" rtlCol="0" anchor="ctr"/>
              <a:lstStyle/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NCI</a:t>
                </a:r>
              </a:p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National </a:t>
                </a:r>
                <a:b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Cancer </a:t>
                </a:r>
                <a:b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</a:b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Institute</a:t>
                </a:r>
              </a:p>
            </p:txBody>
          </p:sp>
          <p:sp>
            <p:nvSpPr>
              <p:cNvPr id="54" name="Hexagon 53">
                <a:extLst>
                  <a:ext uri="{FF2B5EF4-FFF2-40B4-BE49-F238E27FC236}">
                    <a16:creationId xmlns:a16="http://schemas.microsoft.com/office/drawing/2014/main" id="{A8CE57E6-F084-6849-981A-FC390B6814A9}"/>
                  </a:ext>
                </a:extLst>
              </p:cNvPr>
              <p:cNvSpPr/>
              <p:nvPr/>
            </p:nvSpPr>
            <p:spPr>
              <a:xfrm>
                <a:off x="5029200" y="4254500"/>
                <a:ext cx="1828800" cy="1554480"/>
              </a:xfrm>
              <a:prstGeom prst="hexagon">
                <a:avLst/>
              </a:prstGeom>
              <a:solidFill>
                <a:srgbClr val="69BE28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38088" rIns="0" bIns="0" rtlCol="0" anchor="ctr"/>
              <a:lstStyle/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/>
                    <a:ea typeface="+mn-ea"/>
                    <a:cs typeface="+mn-cs"/>
                  </a:rPr>
                  <a:t>DOE</a:t>
                </a:r>
              </a:p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Department</a:t>
                </a:r>
              </a:p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of Energy</a:t>
                </a:r>
              </a:p>
              <a:p>
                <a:pPr marL="0" marR="0" lvl="0" indent="0" algn="ctr" defTabSz="7615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1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3243F5A-BE8E-1546-B070-7C74E3444772}"/>
                </a:ext>
              </a:extLst>
            </p:cNvPr>
            <p:cNvSpPr/>
            <p:nvPr/>
          </p:nvSpPr>
          <p:spPr>
            <a:xfrm>
              <a:off x="6964575" y="4967785"/>
              <a:ext cx="796457" cy="451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1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Cancer driving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computing 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advances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A9B1C2B-7EDB-5242-92B4-ECC3AEB49782}"/>
                </a:ext>
              </a:extLst>
            </p:cNvPr>
            <p:cNvSpPr/>
            <p:nvPr/>
          </p:nvSpPr>
          <p:spPr>
            <a:xfrm>
              <a:off x="5836632" y="3723760"/>
              <a:ext cx="760509" cy="4514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7615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Computing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driving cancer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advances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9A48A139-B35C-D5EA-7532-F6081FC93D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1568" y="3178041"/>
            <a:ext cx="1418989" cy="1603041"/>
          </a:xfrm>
          <a:prstGeom prst="rect">
            <a:avLst/>
          </a:prstGeom>
        </p:spPr>
      </p:pic>
      <p:pic>
        <p:nvPicPr>
          <p:cNvPr id="1025" name="Picture 1" descr="page13image6472304">
            <a:extLst>
              <a:ext uri="{FF2B5EF4-FFF2-40B4-BE49-F238E27FC236}">
                <a16:creationId xmlns:a16="http://schemas.microsoft.com/office/drawing/2014/main" id="{A4DB377E-3C5F-8D6E-B667-ADDE52543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" r="69" b="40600"/>
          <a:stretch/>
        </p:blipFill>
        <p:spPr bwMode="auto">
          <a:xfrm>
            <a:off x="9874435" y="3513706"/>
            <a:ext cx="1825879" cy="93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E6A7B06-745E-FCDE-EE7D-0375442F6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" b="1"/>
          <a:stretch/>
        </p:blipFill>
        <p:spPr bwMode="auto">
          <a:xfrm rot="5400000">
            <a:off x="4965878" y="3049308"/>
            <a:ext cx="1154945" cy="19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039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5B68-E0D0-FA41-B943-71092BCD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22" y="113711"/>
            <a:ext cx="11244068" cy="1271104"/>
          </a:xfrm>
        </p:spPr>
        <p:txBody>
          <a:bodyPr>
            <a:normAutofit/>
          </a:bodyPr>
          <a:lstStyle/>
          <a:p>
            <a:r>
              <a:rPr lang="en-US" sz="4000" b="1" dirty="0"/>
              <a:t>Cancer Patient Digital Twin: </a:t>
            </a:r>
            <a:br>
              <a:rPr lang="en-US" sz="4000" b="1" dirty="0"/>
            </a:br>
            <a:r>
              <a:rPr lang="en-US" sz="3200" b="1" i="1" dirty="0"/>
              <a:t>New insights and approaches from molecular to patient scale</a:t>
            </a:r>
            <a:endParaRPr lang="en-US" sz="4000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7350E-E69C-9A47-AB2C-EC882744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CE472-8EC6-964D-ADB1-BA0E45C49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E9A01AE-AFFE-5C43-A71C-EDA3633A3603}"/>
              </a:ext>
            </a:extLst>
          </p:cNvPr>
          <p:cNvGrpSpPr/>
          <p:nvPr/>
        </p:nvGrpSpPr>
        <p:grpSpPr>
          <a:xfrm>
            <a:off x="1381896" y="1646238"/>
            <a:ext cx="8997779" cy="4710112"/>
            <a:chOff x="1786248" y="1646238"/>
            <a:chExt cx="7770448" cy="439831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BD99D0A-8B46-3B41-8911-C722EBF03ED2}"/>
                </a:ext>
              </a:extLst>
            </p:cNvPr>
            <p:cNvCxnSpPr/>
            <p:nvPr/>
          </p:nvCxnSpPr>
          <p:spPr>
            <a:xfrm flipV="1">
              <a:off x="2144140" y="2214116"/>
              <a:ext cx="6440872" cy="25142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A69E9B2-610B-4444-956F-52440B5C042E}"/>
                </a:ext>
              </a:extLst>
            </p:cNvPr>
            <p:cNvCxnSpPr>
              <a:cxnSpLocks/>
              <a:endCxn id="28" idx="3"/>
            </p:cNvCxnSpPr>
            <p:nvPr/>
          </p:nvCxnSpPr>
          <p:spPr>
            <a:xfrm flipV="1">
              <a:off x="3115824" y="2458942"/>
              <a:ext cx="5557457" cy="338025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A65EFD-8B9E-5346-9D70-43E19DCEA35D}"/>
                </a:ext>
              </a:extLst>
            </p:cNvPr>
            <p:cNvSpPr txBox="1"/>
            <p:nvPr/>
          </p:nvSpPr>
          <p:spPr>
            <a:xfrm>
              <a:off x="1786248" y="5371081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mechanism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trial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493563-5EAE-B64B-B842-09685E3A9854}"/>
                </a:ext>
              </a:extLst>
            </p:cNvPr>
            <p:cNvSpPr txBox="1"/>
            <p:nvPr/>
          </p:nvSpPr>
          <p:spPr>
            <a:xfrm>
              <a:off x="1786248" y="4852289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mechanism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ensemble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7B67E8-94C8-C74E-9022-35FA43994B4E}"/>
                </a:ext>
              </a:extLst>
            </p:cNvPr>
            <p:cNvSpPr txBox="1"/>
            <p:nvPr/>
          </p:nvSpPr>
          <p:spPr>
            <a:xfrm>
              <a:off x="3326714" y="4816291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Multi-mechanism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ensemble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37CA67-4502-864A-A933-FC2146E3D902}"/>
                </a:ext>
              </a:extLst>
            </p:cNvPr>
            <p:cNvSpPr txBox="1"/>
            <p:nvPr/>
          </p:nvSpPr>
          <p:spPr>
            <a:xfrm>
              <a:off x="4604125" y="3489274"/>
              <a:ext cx="15183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Multi-scale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Multi-cell models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CB5BB7-F4F3-7B4F-A4E8-EFBDB8B9D40B}"/>
                </a:ext>
              </a:extLst>
            </p:cNvPr>
            <p:cNvSpPr txBox="1"/>
            <p:nvPr/>
          </p:nvSpPr>
          <p:spPr>
            <a:xfrm>
              <a:off x="5832518" y="3321663"/>
              <a:ext cx="12698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cancer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ensemble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E3C44C-4B5A-7843-BC01-87BB6C2C746D}"/>
                </a:ext>
              </a:extLst>
            </p:cNvPr>
            <p:cNvSpPr txBox="1"/>
            <p:nvPr/>
          </p:nvSpPr>
          <p:spPr>
            <a:xfrm>
              <a:off x="5619803" y="2773440"/>
              <a:ext cx="1695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Multiple distinct cancer models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042570-A8B2-464D-9256-EFEC1D13FD9E}"/>
                </a:ext>
              </a:extLst>
            </p:cNvPr>
            <p:cNvSpPr txBox="1"/>
            <p:nvPr/>
          </p:nvSpPr>
          <p:spPr>
            <a:xfrm>
              <a:off x="6897987" y="2595404"/>
              <a:ext cx="16953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Patient specific disease ensembles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3BD279-6A7C-5140-AB34-E1F4D441EC81}"/>
                </a:ext>
              </a:extLst>
            </p:cNvPr>
            <p:cNvSpPr txBox="1"/>
            <p:nvPr/>
          </p:nvSpPr>
          <p:spPr>
            <a:xfrm>
              <a:off x="6889683" y="2062559"/>
              <a:ext cx="1695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Prescriptive cancer models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0A1DB7-E353-2343-8ACF-13F4D5E6A78D}"/>
                </a:ext>
              </a:extLst>
            </p:cNvPr>
            <p:cNvSpPr txBox="1"/>
            <p:nvPr/>
          </p:nvSpPr>
          <p:spPr>
            <a:xfrm>
              <a:off x="4777859" y="4205109"/>
              <a:ext cx="16289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Multi-scale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 cell models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199ACF-845A-CA43-B29E-335CF3804AFF}"/>
                </a:ext>
              </a:extLst>
            </p:cNvPr>
            <p:cNvSpPr txBox="1"/>
            <p:nvPr/>
          </p:nvSpPr>
          <p:spPr>
            <a:xfrm>
              <a:off x="3348560" y="4292843"/>
              <a:ext cx="1537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Multi-mechanism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Multi-ensemble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28C8DE7-CA05-FB48-A8CE-81232051F4E0}"/>
                </a:ext>
              </a:extLst>
            </p:cNvPr>
            <p:cNvGrpSpPr/>
            <p:nvPr/>
          </p:nvGrpSpPr>
          <p:grpSpPr>
            <a:xfrm>
              <a:off x="8452427" y="1646238"/>
              <a:ext cx="1104269" cy="1057529"/>
              <a:chOff x="533400" y="1828800"/>
              <a:chExt cx="762000" cy="1277129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76B91B6-7609-E143-AA7D-1C36B67DE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33400" y="1828800"/>
                <a:ext cx="152400" cy="59132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0FED4F1-FA74-5C4E-9A44-E31A002DD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38200" y="1828800"/>
                <a:ext cx="152400" cy="59132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8BCBE92-9877-1846-A20F-CF43EAFA6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43000" y="1828800"/>
                <a:ext cx="152400" cy="59132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340D06-CA62-2144-9070-4108AC9EF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33400" y="2514600"/>
                <a:ext cx="152400" cy="59132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5EE21AC-8F78-B84B-88AB-0D4D2057D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38200" y="2514600"/>
                <a:ext cx="152400" cy="59132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00AD68E-D755-4148-92ED-EA2FC83896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143000" y="2514600"/>
                <a:ext cx="152400" cy="591329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1CC2ECF-3503-4340-9236-E92FCD672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179" y="2824204"/>
              <a:ext cx="926680" cy="926680"/>
            </a:xfrm>
            <a:prstGeom prst="ellipse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3121EE-6DEE-E848-8E2C-92A005E49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4140" y="4012494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BA25D83-8B61-ED4E-9DF2-B42CCA551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6540" y="4164894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D0592A4-8059-7E40-A997-23EE8B1AB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8940" y="4317294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894AE81-15D0-DA4F-96BD-FE19B56F7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1340" y="4469694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2D3BF3A-8780-1A45-9766-6CE7E9970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1874" y="3592597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46624F-3615-A649-B11E-3A7B6CED0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4274" y="3744997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12F79F5-28DE-FE48-8CCF-17458BAC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6674" y="3897397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461E9F1-2475-0740-8F1C-8D2B6C11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908" y="5284344"/>
              <a:ext cx="668945" cy="76020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0729BC-6D5E-5748-8EDB-D0332C877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95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6738" y="4012494"/>
              <a:ext cx="453050" cy="514858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6B98499-DDAF-AE41-9FE1-6078F1198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1647" y="4775139"/>
              <a:ext cx="990519" cy="990519"/>
            </a:xfrm>
            <a:prstGeom prst="ellipse">
              <a:avLst/>
            </a:prstGeom>
          </p:spPr>
        </p:pic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0290E6F-DC6C-3C4C-9028-56691F475DD0}"/>
              </a:ext>
            </a:extLst>
          </p:cNvPr>
          <p:cNvSpPr/>
          <p:nvPr/>
        </p:nvSpPr>
        <p:spPr>
          <a:xfrm>
            <a:off x="7118086" y="4731596"/>
            <a:ext cx="3277597" cy="106073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starting points team collaborations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85D62EAF-5906-3B46-A431-E33551B9F593}"/>
              </a:ext>
            </a:extLst>
          </p:cNvPr>
          <p:cNvSpPr/>
          <p:nvPr/>
        </p:nvSpPr>
        <p:spPr>
          <a:xfrm>
            <a:off x="489601" y="2127186"/>
            <a:ext cx="2275159" cy="12184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observables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approaches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531B923-06B9-EF43-9E20-D9E2F266B57F}"/>
              </a:ext>
            </a:extLst>
          </p:cNvPr>
          <p:cNvSpPr/>
          <p:nvPr/>
        </p:nvSpPr>
        <p:spPr>
          <a:xfrm>
            <a:off x="3687429" y="1499811"/>
            <a:ext cx="2828415" cy="11395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perspectives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Integrated objectives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F9A9C21-CBFF-344B-8151-550DDD35F1AB}"/>
              </a:ext>
            </a:extLst>
          </p:cNvPr>
          <p:cNvSpPr/>
          <p:nvPr/>
        </p:nvSpPr>
        <p:spPr>
          <a:xfrm>
            <a:off x="8795970" y="3278405"/>
            <a:ext cx="2709677" cy="962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Reaching the Patient for Impact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D60A5BA-4A6B-B24D-BCCD-551BD92C9C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7102" y="1856904"/>
            <a:ext cx="1121419" cy="841064"/>
          </a:xfrm>
          <a:prstGeom prst="ellipse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67EAFC-132A-C4EB-1021-BBF2A39AB181}"/>
              </a:ext>
            </a:extLst>
          </p:cNvPr>
          <p:cNvSpPr/>
          <p:nvPr/>
        </p:nvSpPr>
        <p:spPr>
          <a:xfrm>
            <a:off x="555531" y="4462164"/>
            <a:ext cx="1491517" cy="868193"/>
          </a:xfrm>
          <a:prstGeom prst="roundRect">
            <a:avLst/>
          </a:prstGeom>
          <a:solidFill>
            <a:schemeClr val="bg1">
              <a:alpha val="99859"/>
            </a:schemeClr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6918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ADMIRRAL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00000"/>
                </a:solidFill>
                <a:latin typeface="Calibri" panose="020F0502020204030204"/>
              </a:rPr>
              <a:t>Molecular Scale Predictions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5CFC6BB-4D12-B6A9-901E-9D1FCBF3D166}"/>
              </a:ext>
            </a:extLst>
          </p:cNvPr>
          <p:cNvSpPr/>
          <p:nvPr/>
        </p:nvSpPr>
        <p:spPr>
          <a:xfrm>
            <a:off x="4488136" y="2976126"/>
            <a:ext cx="1487257" cy="716303"/>
          </a:xfrm>
          <a:prstGeom prst="roundRect">
            <a:avLst/>
          </a:prstGeom>
          <a:solidFill>
            <a:schemeClr val="bg1">
              <a:alpha val="99859"/>
            </a:schemeClr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6918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C00000"/>
                </a:solidFill>
                <a:latin typeface="Calibri" panose="020F0502020204030204"/>
              </a:rPr>
              <a:t>Cellular Scale AI Predictions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A0424F3-CCD0-33E7-2ACD-B343ACB88DC9}"/>
              </a:ext>
            </a:extLst>
          </p:cNvPr>
          <p:cNvSpPr/>
          <p:nvPr/>
        </p:nvSpPr>
        <p:spPr>
          <a:xfrm>
            <a:off x="8518372" y="1514513"/>
            <a:ext cx="1491517" cy="739860"/>
          </a:xfrm>
          <a:prstGeom prst="roundRect">
            <a:avLst/>
          </a:prstGeom>
          <a:solidFill>
            <a:schemeClr val="bg1">
              <a:alpha val="99859"/>
            </a:schemeClr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6918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MOSSAIC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C00000"/>
                </a:solidFill>
                <a:latin typeface="Calibri" panose="020F0502020204030204"/>
              </a:rPr>
              <a:t>Patient Level Surveillance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9D779C-2AF9-6533-9819-D2A7932A4369}"/>
              </a:ext>
            </a:extLst>
          </p:cNvPr>
          <p:cNvSpPr/>
          <p:nvPr/>
        </p:nvSpPr>
        <p:spPr>
          <a:xfrm>
            <a:off x="4945101" y="4759232"/>
            <a:ext cx="1491517" cy="767966"/>
          </a:xfrm>
          <a:prstGeom prst="roundRect">
            <a:avLst/>
          </a:prstGeom>
          <a:solidFill>
            <a:schemeClr val="bg1">
              <a:alpha val="99859"/>
            </a:schemeClr>
          </a:solidFill>
          <a:ln w="38100">
            <a:solidFill>
              <a:srgbClr val="C00000"/>
            </a:solidFill>
          </a:ln>
          <a:effectLst>
            <a:glow rad="127000">
              <a:srgbClr val="C00000">
                <a:alpha val="6918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C00000"/>
                </a:solidFill>
                <a:latin typeface="Calibri" panose="020F0502020204030204"/>
              </a:rPr>
              <a:t>Molecular AI Predictions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4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B58F9-AAD5-AF24-5298-B504434C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45BC-C89C-66B4-043E-7A8FA64B4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Medicine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19ACB-CB77-1673-5DF4-FA945A40D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55" y="1801472"/>
            <a:ext cx="5796345" cy="458986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Clinicians are overloaded</a:t>
            </a:r>
          </a:p>
          <a:p>
            <a:pPr lvl="1"/>
            <a:r>
              <a:rPr lang="en-US" dirty="0"/>
              <a:t>Too many patients, too much information, </a:t>
            </a:r>
            <a:br>
              <a:rPr lang="en-US" dirty="0"/>
            </a:br>
            <a:r>
              <a:rPr lang="en-US" dirty="0"/>
              <a:t> not enough insight</a:t>
            </a:r>
          </a:p>
          <a:p>
            <a:r>
              <a:rPr lang="en-US" dirty="0"/>
              <a:t>Patients are disconnected</a:t>
            </a:r>
          </a:p>
          <a:p>
            <a:pPr lvl="1"/>
            <a:r>
              <a:rPr lang="en-US" dirty="0"/>
              <a:t>Access to care challenges, information fragmentation</a:t>
            </a:r>
          </a:p>
          <a:p>
            <a:r>
              <a:rPr lang="en-US" dirty="0"/>
              <a:t>Increasing diagnostic and treatment options</a:t>
            </a:r>
          </a:p>
          <a:p>
            <a:pPr lvl="1"/>
            <a:r>
              <a:rPr lang="en-US" dirty="0"/>
              <a:t>Innovation, AI and technology advances</a:t>
            </a:r>
          </a:p>
          <a:p>
            <a:r>
              <a:rPr lang="en-US" dirty="0"/>
              <a:t>Treatments are increasingly expensive </a:t>
            </a:r>
          </a:p>
          <a:p>
            <a:pPr lvl="1"/>
            <a:r>
              <a:rPr lang="en-US" dirty="0"/>
              <a:t>Balancing broad use and precision medicine</a:t>
            </a:r>
          </a:p>
          <a:p>
            <a:r>
              <a:rPr lang="en-US" dirty="0"/>
              <a:t>Outside patient factors</a:t>
            </a:r>
          </a:p>
          <a:p>
            <a:pPr lvl="1"/>
            <a:r>
              <a:rPr lang="en-US" dirty="0"/>
              <a:t>Behavior, nutrition, compliance, overall wellness</a:t>
            </a:r>
          </a:p>
          <a:p>
            <a:pPr lvl="1"/>
            <a:r>
              <a:rPr lang="en-US" dirty="0"/>
              <a:t>Exposure factors</a:t>
            </a:r>
          </a:p>
          <a:p>
            <a:pPr lvl="1"/>
            <a:r>
              <a:rPr lang="en-US" dirty="0"/>
              <a:t>Social Determinants of Health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Keeping up with it all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02AC69-354C-B7C2-729C-666D9E00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918" y="2116426"/>
            <a:ext cx="3462868" cy="3163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D73E8-D2D7-92B8-11BB-DC272FFD9DD0}"/>
              </a:ext>
            </a:extLst>
          </p:cNvPr>
          <p:cNvSpPr txBox="1"/>
          <p:nvPr/>
        </p:nvSpPr>
        <p:spPr>
          <a:xfrm>
            <a:off x="5944295" y="5349391"/>
            <a:ext cx="6247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do we improve the health of everyone, including the medical system?</a:t>
            </a:r>
          </a:p>
        </p:txBody>
      </p:sp>
    </p:spTree>
    <p:extLst>
      <p:ext uri="{BB962C8B-B14F-4D97-AF65-F5344CB8AC3E}">
        <p14:creationId xmlns:p14="http://schemas.microsoft.com/office/powerpoint/2010/main" val="284004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F86-0ECC-9049-A899-FE06C7A5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033" y="327754"/>
            <a:ext cx="10515600" cy="1325563"/>
          </a:xfrm>
        </p:spPr>
        <p:txBody>
          <a:bodyPr/>
          <a:lstStyle/>
          <a:p>
            <a:r>
              <a:rPr lang="en-US" b="1" dirty="0">
                <a:latin typeface="OCRB" panose="020F0502020204030204" pitchFamily="34" charset="0"/>
                <a:cs typeface="OCRB" panose="020F0502020204030204" pitchFamily="34" charset="0"/>
              </a:rPr>
              <a:t>“The Digital Twin Approach”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5F714-65E8-E845-80D5-5818225F6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CE472-8EC6-964D-ADB1-BA0E45C49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8427A9-4104-1F4C-BF5A-D8289D9C1A49}"/>
              </a:ext>
            </a:extLst>
          </p:cNvPr>
          <p:cNvGrpSpPr/>
          <p:nvPr/>
        </p:nvGrpSpPr>
        <p:grpSpPr>
          <a:xfrm>
            <a:off x="5255419" y="1948597"/>
            <a:ext cx="6024563" cy="2941758"/>
            <a:chOff x="1905000" y="1958121"/>
            <a:chExt cx="6024563" cy="294175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4BC425-6BCA-F14C-A221-F6FD742E9AF7}"/>
                </a:ext>
              </a:extLst>
            </p:cNvPr>
            <p:cNvGrpSpPr/>
            <p:nvPr/>
          </p:nvGrpSpPr>
          <p:grpSpPr>
            <a:xfrm>
              <a:off x="1905000" y="1958121"/>
              <a:ext cx="2976563" cy="2941758"/>
              <a:chOff x="533400" y="1866900"/>
              <a:chExt cx="2976563" cy="294175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643D3037-4E0B-4745-897A-EA3080A59202}"/>
                  </a:ext>
                </a:extLst>
              </p:cNvPr>
              <p:cNvGrpSpPr/>
              <p:nvPr/>
            </p:nvGrpSpPr>
            <p:grpSpPr>
              <a:xfrm>
                <a:off x="533400" y="186690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109" name="Picture 2">
                  <a:extLst>
                    <a:ext uri="{FF2B5EF4-FFF2-40B4-BE49-F238E27FC236}">
                      <a16:creationId xmlns:a16="http://schemas.microsoft.com/office/drawing/2014/main" id="{2C13521A-310C-FC4E-898E-37A7706B9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0" name="Picture 2">
                  <a:extLst>
                    <a:ext uri="{FF2B5EF4-FFF2-40B4-BE49-F238E27FC236}">
                      <a16:creationId xmlns:a16="http://schemas.microsoft.com/office/drawing/2014/main" id="{508C4A74-571F-5D4B-9E0D-E7005FC64C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1" name="Picture 2">
                  <a:extLst>
                    <a:ext uri="{FF2B5EF4-FFF2-40B4-BE49-F238E27FC236}">
                      <a16:creationId xmlns:a16="http://schemas.microsoft.com/office/drawing/2014/main" id="{CB321311-00F7-8741-B3DD-A904432A165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" name="Picture 2">
                  <a:extLst>
                    <a:ext uri="{FF2B5EF4-FFF2-40B4-BE49-F238E27FC236}">
                      <a16:creationId xmlns:a16="http://schemas.microsoft.com/office/drawing/2014/main" id="{C3DD060A-B8B8-E24F-951E-4736F861E3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3" name="Picture 2">
                  <a:extLst>
                    <a:ext uri="{FF2B5EF4-FFF2-40B4-BE49-F238E27FC236}">
                      <a16:creationId xmlns:a16="http://schemas.microsoft.com/office/drawing/2014/main" id="{49F3F9ED-7C10-F04E-813B-D454CC546B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4" name="Picture 2">
                  <a:extLst>
                    <a:ext uri="{FF2B5EF4-FFF2-40B4-BE49-F238E27FC236}">
                      <a16:creationId xmlns:a16="http://schemas.microsoft.com/office/drawing/2014/main" id="{D00EC010-6DFB-2E45-B5C6-893AA9FF1FB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5" name="Picture 2">
                  <a:extLst>
                    <a:ext uri="{FF2B5EF4-FFF2-40B4-BE49-F238E27FC236}">
                      <a16:creationId xmlns:a16="http://schemas.microsoft.com/office/drawing/2014/main" id="{DC2E3E7E-30FE-3446-8AE1-93580254D1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6" name="Picture 2">
                  <a:extLst>
                    <a:ext uri="{FF2B5EF4-FFF2-40B4-BE49-F238E27FC236}">
                      <a16:creationId xmlns:a16="http://schemas.microsoft.com/office/drawing/2014/main" id="{14A7B985-5630-8747-97F9-41A514260D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7" name="Picture 2">
                  <a:extLst>
                    <a:ext uri="{FF2B5EF4-FFF2-40B4-BE49-F238E27FC236}">
                      <a16:creationId xmlns:a16="http://schemas.microsoft.com/office/drawing/2014/main" id="{B0246E17-460C-914F-9B2D-E5669F8C12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8" name="Picture 2">
                  <a:extLst>
                    <a:ext uri="{FF2B5EF4-FFF2-40B4-BE49-F238E27FC236}">
                      <a16:creationId xmlns:a16="http://schemas.microsoft.com/office/drawing/2014/main" id="{95CA6A31-BEB7-824A-B1F3-AA898E8C50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39F3CE5-7B2A-104A-8E8D-0DD3F740CF07}"/>
                  </a:ext>
                </a:extLst>
              </p:cNvPr>
              <p:cNvGrpSpPr/>
              <p:nvPr/>
            </p:nvGrpSpPr>
            <p:grpSpPr>
              <a:xfrm>
                <a:off x="533400" y="310515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99" name="Picture 2">
                  <a:extLst>
                    <a:ext uri="{FF2B5EF4-FFF2-40B4-BE49-F238E27FC236}">
                      <a16:creationId xmlns:a16="http://schemas.microsoft.com/office/drawing/2014/main" id="{DA6804AB-4C85-6647-9ED3-1FBDF01FAC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0" name="Picture 2">
                  <a:extLst>
                    <a:ext uri="{FF2B5EF4-FFF2-40B4-BE49-F238E27FC236}">
                      <a16:creationId xmlns:a16="http://schemas.microsoft.com/office/drawing/2014/main" id="{1644EDE1-75DF-094A-BAA7-914B015425E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1" name="Picture 2">
                  <a:extLst>
                    <a:ext uri="{FF2B5EF4-FFF2-40B4-BE49-F238E27FC236}">
                      <a16:creationId xmlns:a16="http://schemas.microsoft.com/office/drawing/2014/main" id="{8A9A9544-5D47-544A-B94B-101AC3124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" name="Picture 2">
                  <a:extLst>
                    <a:ext uri="{FF2B5EF4-FFF2-40B4-BE49-F238E27FC236}">
                      <a16:creationId xmlns:a16="http://schemas.microsoft.com/office/drawing/2014/main" id="{60E084E8-D977-C84C-9CC3-26AFD90A85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3" name="Picture 2">
                  <a:extLst>
                    <a:ext uri="{FF2B5EF4-FFF2-40B4-BE49-F238E27FC236}">
                      <a16:creationId xmlns:a16="http://schemas.microsoft.com/office/drawing/2014/main" id="{59B3288B-84DC-7743-82DC-9E82190801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" name="Picture 2">
                  <a:extLst>
                    <a:ext uri="{FF2B5EF4-FFF2-40B4-BE49-F238E27FC236}">
                      <a16:creationId xmlns:a16="http://schemas.microsoft.com/office/drawing/2014/main" id="{1312E112-59E0-814F-A675-A826121899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" name="Picture 2">
                  <a:extLst>
                    <a:ext uri="{FF2B5EF4-FFF2-40B4-BE49-F238E27FC236}">
                      <a16:creationId xmlns:a16="http://schemas.microsoft.com/office/drawing/2014/main" id="{336E2185-2A13-4B4F-8405-7DA05CF064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6" name="Picture 2">
                  <a:extLst>
                    <a:ext uri="{FF2B5EF4-FFF2-40B4-BE49-F238E27FC236}">
                      <a16:creationId xmlns:a16="http://schemas.microsoft.com/office/drawing/2014/main" id="{723D4F2A-530C-944D-B930-05886DC42B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7" name="Picture 2">
                  <a:extLst>
                    <a:ext uri="{FF2B5EF4-FFF2-40B4-BE49-F238E27FC236}">
                      <a16:creationId xmlns:a16="http://schemas.microsoft.com/office/drawing/2014/main" id="{ECB5767E-75C3-2E41-A1E4-D77B9114A5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8" name="Picture 2">
                  <a:extLst>
                    <a:ext uri="{FF2B5EF4-FFF2-40B4-BE49-F238E27FC236}">
                      <a16:creationId xmlns:a16="http://schemas.microsoft.com/office/drawing/2014/main" id="{0CEF81F4-B2C1-3C4D-A8E5-6E525A4E55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72119B4-B3A2-1C4A-AB54-803FD45FB938}"/>
                  </a:ext>
                </a:extLst>
              </p:cNvPr>
              <p:cNvGrpSpPr/>
              <p:nvPr/>
            </p:nvGrpSpPr>
            <p:grpSpPr>
              <a:xfrm>
                <a:off x="533400" y="2486025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89" name="Picture 2">
                  <a:extLst>
                    <a:ext uri="{FF2B5EF4-FFF2-40B4-BE49-F238E27FC236}">
                      <a16:creationId xmlns:a16="http://schemas.microsoft.com/office/drawing/2014/main" id="{9DD20E76-E331-9749-8856-11CD68DB8A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0" name="Picture 2">
                  <a:extLst>
                    <a:ext uri="{FF2B5EF4-FFF2-40B4-BE49-F238E27FC236}">
                      <a16:creationId xmlns:a16="http://schemas.microsoft.com/office/drawing/2014/main" id="{758A72DD-CA2F-324C-B820-D1B71CE950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1" name="Picture 2">
                  <a:extLst>
                    <a:ext uri="{FF2B5EF4-FFF2-40B4-BE49-F238E27FC236}">
                      <a16:creationId xmlns:a16="http://schemas.microsoft.com/office/drawing/2014/main" id="{C12D4D61-87B8-B743-BC57-C830C7BE5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" name="Picture 2">
                  <a:extLst>
                    <a:ext uri="{FF2B5EF4-FFF2-40B4-BE49-F238E27FC236}">
                      <a16:creationId xmlns:a16="http://schemas.microsoft.com/office/drawing/2014/main" id="{781190F5-52A4-9B48-96FD-23AFDC0C63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3" name="Picture 2">
                  <a:extLst>
                    <a:ext uri="{FF2B5EF4-FFF2-40B4-BE49-F238E27FC236}">
                      <a16:creationId xmlns:a16="http://schemas.microsoft.com/office/drawing/2014/main" id="{9EF5EFF1-C59E-084C-BF00-291EEAD1F86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4" name="Picture 2">
                  <a:extLst>
                    <a:ext uri="{FF2B5EF4-FFF2-40B4-BE49-F238E27FC236}">
                      <a16:creationId xmlns:a16="http://schemas.microsoft.com/office/drawing/2014/main" id="{6CAFBDAF-AD3D-8545-A102-28625DCD88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5" name="Picture 2">
                  <a:extLst>
                    <a:ext uri="{FF2B5EF4-FFF2-40B4-BE49-F238E27FC236}">
                      <a16:creationId xmlns:a16="http://schemas.microsoft.com/office/drawing/2014/main" id="{409A366F-5BAA-584A-8E5E-CF875A0A43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6" name="Picture 2">
                  <a:extLst>
                    <a:ext uri="{FF2B5EF4-FFF2-40B4-BE49-F238E27FC236}">
                      <a16:creationId xmlns:a16="http://schemas.microsoft.com/office/drawing/2014/main" id="{97BFF68D-A5A1-6F47-881B-00DDA3DFE6F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7" name="Picture 2">
                  <a:extLst>
                    <a:ext uri="{FF2B5EF4-FFF2-40B4-BE49-F238E27FC236}">
                      <a16:creationId xmlns:a16="http://schemas.microsoft.com/office/drawing/2014/main" id="{E06335BA-E4EB-674E-97CE-3FFE828452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8" name="Picture 2">
                  <a:extLst>
                    <a:ext uri="{FF2B5EF4-FFF2-40B4-BE49-F238E27FC236}">
                      <a16:creationId xmlns:a16="http://schemas.microsoft.com/office/drawing/2014/main" id="{68F00598-EEDA-EF4B-8E23-C39F80A3D3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3FDA4D7-A6EA-2643-A852-A772B5E6F9E5}"/>
                  </a:ext>
                </a:extLst>
              </p:cNvPr>
              <p:cNvGrpSpPr/>
              <p:nvPr/>
            </p:nvGrpSpPr>
            <p:grpSpPr>
              <a:xfrm>
                <a:off x="533400" y="3724275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79" name="Picture 2">
                  <a:extLst>
                    <a:ext uri="{FF2B5EF4-FFF2-40B4-BE49-F238E27FC236}">
                      <a16:creationId xmlns:a16="http://schemas.microsoft.com/office/drawing/2014/main" id="{3348F8FD-048C-3D43-BC87-91C1F15582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0" name="Picture 2">
                  <a:extLst>
                    <a:ext uri="{FF2B5EF4-FFF2-40B4-BE49-F238E27FC236}">
                      <a16:creationId xmlns:a16="http://schemas.microsoft.com/office/drawing/2014/main" id="{93640C9B-BC0C-6446-9572-9E995D7325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1" name="Picture 2">
                  <a:extLst>
                    <a:ext uri="{FF2B5EF4-FFF2-40B4-BE49-F238E27FC236}">
                      <a16:creationId xmlns:a16="http://schemas.microsoft.com/office/drawing/2014/main" id="{97B8D847-6F3C-2641-8E75-1CFCBEBC2D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" name="Picture 2">
                  <a:extLst>
                    <a:ext uri="{FF2B5EF4-FFF2-40B4-BE49-F238E27FC236}">
                      <a16:creationId xmlns:a16="http://schemas.microsoft.com/office/drawing/2014/main" id="{D7E4C8C5-A634-2245-9972-0EE6BA89BE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3" name="Picture 2">
                  <a:extLst>
                    <a:ext uri="{FF2B5EF4-FFF2-40B4-BE49-F238E27FC236}">
                      <a16:creationId xmlns:a16="http://schemas.microsoft.com/office/drawing/2014/main" id="{A8703099-CC44-644B-AAF1-4262558C209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4" name="Picture 2">
                  <a:extLst>
                    <a:ext uri="{FF2B5EF4-FFF2-40B4-BE49-F238E27FC236}">
                      <a16:creationId xmlns:a16="http://schemas.microsoft.com/office/drawing/2014/main" id="{32E222B6-36C2-154C-9518-10467EAC7D4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5" name="Picture 2">
                  <a:extLst>
                    <a:ext uri="{FF2B5EF4-FFF2-40B4-BE49-F238E27FC236}">
                      <a16:creationId xmlns:a16="http://schemas.microsoft.com/office/drawing/2014/main" id="{F3B75AF8-54CD-FA49-B5CE-9C7486C8A6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6" name="Picture 2">
                  <a:extLst>
                    <a:ext uri="{FF2B5EF4-FFF2-40B4-BE49-F238E27FC236}">
                      <a16:creationId xmlns:a16="http://schemas.microsoft.com/office/drawing/2014/main" id="{54DD8671-D09E-284B-832A-4CC03FEE0A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" name="Picture 2">
                  <a:extLst>
                    <a:ext uri="{FF2B5EF4-FFF2-40B4-BE49-F238E27FC236}">
                      <a16:creationId xmlns:a16="http://schemas.microsoft.com/office/drawing/2014/main" id="{2C2142F6-C4A9-5347-BE20-EEFB7660B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" name="Picture 2">
                  <a:extLst>
                    <a:ext uri="{FF2B5EF4-FFF2-40B4-BE49-F238E27FC236}">
                      <a16:creationId xmlns:a16="http://schemas.microsoft.com/office/drawing/2014/main" id="{3F3CBDDC-0EA6-5042-8FCE-0AF508D9ED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DDFABDD-71D9-6248-9233-AD733C9EB841}"/>
                  </a:ext>
                </a:extLst>
              </p:cNvPr>
              <p:cNvGrpSpPr/>
              <p:nvPr/>
            </p:nvGrpSpPr>
            <p:grpSpPr>
              <a:xfrm>
                <a:off x="533400" y="434340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69" name="Picture 2">
                  <a:extLst>
                    <a:ext uri="{FF2B5EF4-FFF2-40B4-BE49-F238E27FC236}">
                      <a16:creationId xmlns:a16="http://schemas.microsoft.com/office/drawing/2014/main" id="{BC9048A6-A94B-0446-8465-58C3F6D61F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2">
                  <a:extLst>
                    <a:ext uri="{FF2B5EF4-FFF2-40B4-BE49-F238E27FC236}">
                      <a16:creationId xmlns:a16="http://schemas.microsoft.com/office/drawing/2014/main" id="{9ECA88E1-456D-6349-90B6-9E68331BF1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" name="Picture 2">
                  <a:extLst>
                    <a:ext uri="{FF2B5EF4-FFF2-40B4-BE49-F238E27FC236}">
                      <a16:creationId xmlns:a16="http://schemas.microsoft.com/office/drawing/2014/main" id="{80B34DF8-33CA-3A44-9F62-0A88B4374E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" name="Picture 2">
                  <a:extLst>
                    <a:ext uri="{FF2B5EF4-FFF2-40B4-BE49-F238E27FC236}">
                      <a16:creationId xmlns:a16="http://schemas.microsoft.com/office/drawing/2014/main" id="{B4E6D14C-59DC-E042-A993-1B1BEBD28D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" name="Picture 2">
                  <a:extLst>
                    <a:ext uri="{FF2B5EF4-FFF2-40B4-BE49-F238E27FC236}">
                      <a16:creationId xmlns:a16="http://schemas.microsoft.com/office/drawing/2014/main" id="{7154FF10-7E83-0641-880E-79CF06F91F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4" name="Picture 2">
                  <a:extLst>
                    <a:ext uri="{FF2B5EF4-FFF2-40B4-BE49-F238E27FC236}">
                      <a16:creationId xmlns:a16="http://schemas.microsoft.com/office/drawing/2014/main" id="{3FAFD800-EC95-254D-AAEA-A3C93BED71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5" name="Picture 2">
                  <a:extLst>
                    <a:ext uri="{FF2B5EF4-FFF2-40B4-BE49-F238E27FC236}">
                      <a16:creationId xmlns:a16="http://schemas.microsoft.com/office/drawing/2014/main" id="{2316B339-D7D2-0B48-85C7-73EAE5C68F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" name="Picture 2">
                  <a:extLst>
                    <a:ext uri="{FF2B5EF4-FFF2-40B4-BE49-F238E27FC236}">
                      <a16:creationId xmlns:a16="http://schemas.microsoft.com/office/drawing/2014/main" id="{4C87A361-EAF2-C448-89D5-8DE42914D8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7" name="Picture 2">
                  <a:extLst>
                    <a:ext uri="{FF2B5EF4-FFF2-40B4-BE49-F238E27FC236}">
                      <a16:creationId xmlns:a16="http://schemas.microsoft.com/office/drawing/2014/main" id="{0745E866-85D7-4C46-9589-83632207DF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">
                  <a:extLst>
                    <a:ext uri="{FF2B5EF4-FFF2-40B4-BE49-F238E27FC236}">
                      <a16:creationId xmlns:a16="http://schemas.microsoft.com/office/drawing/2014/main" id="{77BE66F9-848A-164C-8216-CDBBDE390F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063EE9-0094-CF46-9637-BF79F82493A8}"/>
                </a:ext>
              </a:extLst>
            </p:cNvPr>
            <p:cNvGrpSpPr/>
            <p:nvPr/>
          </p:nvGrpSpPr>
          <p:grpSpPr>
            <a:xfrm>
              <a:off x="4953000" y="1958121"/>
              <a:ext cx="2976563" cy="2941758"/>
              <a:chOff x="533400" y="1866900"/>
              <a:chExt cx="2976563" cy="2941758"/>
            </a:xfrm>
          </p:grpSpPr>
          <p:grpSp>
            <p:nvGrpSpPr>
              <p:cNvPr id="9" name="Group 15">
                <a:extLst>
                  <a:ext uri="{FF2B5EF4-FFF2-40B4-BE49-F238E27FC236}">
                    <a16:creationId xmlns:a16="http://schemas.microsoft.com/office/drawing/2014/main" id="{1253253C-67A0-AD44-932D-00DE6A9C3B2E}"/>
                  </a:ext>
                </a:extLst>
              </p:cNvPr>
              <p:cNvGrpSpPr/>
              <p:nvPr/>
            </p:nvGrpSpPr>
            <p:grpSpPr>
              <a:xfrm>
                <a:off x="533400" y="186690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54" name="Picture 2">
                  <a:extLst>
                    <a:ext uri="{FF2B5EF4-FFF2-40B4-BE49-F238E27FC236}">
                      <a16:creationId xmlns:a16="http://schemas.microsoft.com/office/drawing/2014/main" id="{B65FD9AC-07E3-8242-8C50-6AE54143F2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" name="Picture 2">
                  <a:extLst>
                    <a:ext uri="{FF2B5EF4-FFF2-40B4-BE49-F238E27FC236}">
                      <a16:creationId xmlns:a16="http://schemas.microsoft.com/office/drawing/2014/main" id="{3ADB0224-8097-5545-879B-D5C6064ACE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" name="Picture 2">
                  <a:extLst>
                    <a:ext uri="{FF2B5EF4-FFF2-40B4-BE49-F238E27FC236}">
                      <a16:creationId xmlns:a16="http://schemas.microsoft.com/office/drawing/2014/main" id="{2E13D43A-6C80-F042-9E48-E9ADAA21ED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" name="Picture 2">
                  <a:extLst>
                    <a:ext uri="{FF2B5EF4-FFF2-40B4-BE49-F238E27FC236}">
                      <a16:creationId xmlns:a16="http://schemas.microsoft.com/office/drawing/2014/main" id="{FE1C0F01-6CDE-1542-8423-929FC73EB5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8" name="Picture 2">
                  <a:extLst>
                    <a:ext uri="{FF2B5EF4-FFF2-40B4-BE49-F238E27FC236}">
                      <a16:creationId xmlns:a16="http://schemas.microsoft.com/office/drawing/2014/main" id="{1C8EA6F8-FEA0-1144-901B-FE103868E7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" name="Picture 2">
                  <a:extLst>
                    <a:ext uri="{FF2B5EF4-FFF2-40B4-BE49-F238E27FC236}">
                      <a16:creationId xmlns:a16="http://schemas.microsoft.com/office/drawing/2014/main" id="{17378535-9951-1F4F-A13F-9265E7CD05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0" name="Picture 2">
                  <a:extLst>
                    <a:ext uri="{FF2B5EF4-FFF2-40B4-BE49-F238E27FC236}">
                      <a16:creationId xmlns:a16="http://schemas.microsoft.com/office/drawing/2014/main" id="{4E6882AF-2A01-0445-956B-6D8BA070C7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" name="Picture 2">
                  <a:extLst>
                    <a:ext uri="{FF2B5EF4-FFF2-40B4-BE49-F238E27FC236}">
                      <a16:creationId xmlns:a16="http://schemas.microsoft.com/office/drawing/2014/main" id="{8420DC6A-3AC7-714C-AB60-15E5D7EFBC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" name="Picture 2">
                  <a:extLst>
                    <a:ext uri="{FF2B5EF4-FFF2-40B4-BE49-F238E27FC236}">
                      <a16:creationId xmlns:a16="http://schemas.microsoft.com/office/drawing/2014/main" id="{8C68D4B0-20D3-FC44-8896-84C5B6D157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" name="Picture 2">
                  <a:extLst>
                    <a:ext uri="{FF2B5EF4-FFF2-40B4-BE49-F238E27FC236}">
                      <a16:creationId xmlns:a16="http://schemas.microsoft.com/office/drawing/2014/main" id="{8D9C8CAB-35C1-AE48-88CF-9C1174FE49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16">
                <a:extLst>
                  <a:ext uri="{FF2B5EF4-FFF2-40B4-BE49-F238E27FC236}">
                    <a16:creationId xmlns:a16="http://schemas.microsoft.com/office/drawing/2014/main" id="{EA3EB4FD-8DEC-FA43-B853-18C16A662BB8}"/>
                  </a:ext>
                </a:extLst>
              </p:cNvPr>
              <p:cNvGrpSpPr/>
              <p:nvPr/>
            </p:nvGrpSpPr>
            <p:grpSpPr>
              <a:xfrm>
                <a:off x="533400" y="310515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8374D1FB-0EA9-D54A-B643-9CBC91C637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2">
                  <a:extLst>
                    <a:ext uri="{FF2B5EF4-FFF2-40B4-BE49-F238E27FC236}">
                      <a16:creationId xmlns:a16="http://schemas.microsoft.com/office/drawing/2014/main" id="{1E1D774E-ACF6-0C40-8B6B-1B1072ECA5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2">
                  <a:extLst>
                    <a:ext uri="{FF2B5EF4-FFF2-40B4-BE49-F238E27FC236}">
                      <a16:creationId xmlns:a16="http://schemas.microsoft.com/office/drawing/2014/main" id="{E40A998A-D7F6-AC47-9A3C-9A5A5CB860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">
                  <a:extLst>
                    <a:ext uri="{FF2B5EF4-FFF2-40B4-BE49-F238E27FC236}">
                      <a16:creationId xmlns:a16="http://schemas.microsoft.com/office/drawing/2014/main" id="{A3EA37AD-2B65-654C-BA3D-91EB5816F6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CDA1B988-74B5-9441-A9FC-A580F6028C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0BE3CE28-18F5-6E43-871A-D3E1819BF2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3023881B-4ACE-A14A-9A88-D2C50474C41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Picture 2">
                  <a:extLst>
                    <a:ext uri="{FF2B5EF4-FFF2-40B4-BE49-F238E27FC236}">
                      <a16:creationId xmlns:a16="http://schemas.microsoft.com/office/drawing/2014/main" id="{1E19B171-EEEA-904F-84D1-B77DB3C904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" name="Picture 2">
                  <a:extLst>
                    <a:ext uri="{FF2B5EF4-FFF2-40B4-BE49-F238E27FC236}">
                      <a16:creationId xmlns:a16="http://schemas.microsoft.com/office/drawing/2014/main" id="{32131C3D-1397-A440-A525-EEC52A5AD3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3" name="Picture 2">
                  <a:extLst>
                    <a:ext uri="{FF2B5EF4-FFF2-40B4-BE49-F238E27FC236}">
                      <a16:creationId xmlns:a16="http://schemas.microsoft.com/office/drawing/2014/main" id="{3D287FC8-8A87-744E-AF9E-D25CECB66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27">
                <a:extLst>
                  <a:ext uri="{FF2B5EF4-FFF2-40B4-BE49-F238E27FC236}">
                    <a16:creationId xmlns:a16="http://schemas.microsoft.com/office/drawing/2014/main" id="{5F5702D8-7C29-F14E-AD58-B93C32BD6DEE}"/>
                  </a:ext>
                </a:extLst>
              </p:cNvPr>
              <p:cNvGrpSpPr/>
              <p:nvPr/>
            </p:nvGrpSpPr>
            <p:grpSpPr>
              <a:xfrm>
                <a:off x="533400" y="2486025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34" name="Picture 2">
                  <a:extLst>
                    <a:ext uri="{FF2B5EF4-FFF2-40B4-BE49-F238E27FC236}">
                      <a16:creationId xmlns:a16="http://schemas.microsoft.com/office/drawing/2014/main" id="{E05481C4-672B-0444-9881-62CF338251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2">
                  <a:extLst>
                    <a:ext uri="{FF2B5EF4-FFF2-40B4-BE49-F238E27FC236}">
                      <a16:creationId xmlns:a16="http://schemas.microsoft.com/office/drawing/2014/main" id="{EDE07080-62CC-4C4F-B6E0-0D19DB5C02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2">
                  <a:extLst>
                    <a:ext uri="{FF2B5EF4-FFF2-40B4-BE49-F238E27FC236}">
                      <a16:creationId xmlns:a16="http://schemas.microsoft.com/office/drawing/2014/main" id="{6F55C78C-A26B-C444-886F-09BCC73A819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CF1D347E-E2A0-3D41-8A34-857C88BD08F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2">
                  <a:extLst>
                    <a:ext uri="{FF2B5EF4-FFF2-40B4-BE49-F238E27FC236}">
                      <a16:creationId xmlns:a16="http://schemas.microsoft.com/office/drawing/2014/main" id="{8EEAA2D6-0AAC-174B-AE70-C3E2DEDF69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2">
                  <a:extLst>
                    <a:ext uri="{FF2B5EF4-FFF2-40B4-BE49-F238E27FC236}">
                      <a16:creationId xmlns:a16="http://schemas.microsoft.com/office/drawing/2014/main" id="{033EE035-D68C-A34C-A382-D2B6CBF89D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2">
                  <a:extLst>
                    <a:ext uri="{FF2B5EF4-FFF2-40B4-BE49-F238E27FC236}">
                      <a16:creationId xmlns:a16="http://schemas.microsoft.com/office/drawing/2014/main" id="{7151B863-EC27-FA4A-B52E-789000B7A5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2">
                  <a:extLst>
                    <a:ext uri="{FF2B5EF4-FFF2-40B4-BE49-F238E27FC236}">
                      <a16:creationId xmlns:a16="http://schemas.microsoft.com/office/drawing/2014/main" id="{53893338-BE76-3349-84F1-6789967F61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2">
                  <a:extLst>
                    <a:ext uri="{FF2B5EF4-FFF2-40B4-BE49-F238E27FC236}">
                      <a16:creationId xmlns:a16="http://schemas.microsoft.com/office/drawing/2014/main" id="{E9E39011-5156-1344-8167-42414D5128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2">
                  <a:extLst>
                    <a:ext uri="{FF2B5EF4-FFF2-40B4-BE49-F238E27FC236}">
                      <a16:creationId xmlns:a16="http://schemas.microsoft.com/office/drawing/2014/main" id="{8C94D191-69CD-1141-95A1-1CBF852CF9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8">
                <a:extLst>
                  <a:ext uri="{FF2B5EF4-FFF2-40B4-BE49-F238E27FC236}">
                    <a16:creationId xmlns:a16="http://schemas.microsoft.com/office/drawing/2014/main" id="{30FAC051-2C2C-5742-A048-2B277F01B2AC}"/>
                  </a:ext>
                </a:extLst>
              </p:cNvPr>
              <p:cNvGrpSpPr/>
              <p:nvPr/>
            </p:nvGrpSpPr>
            <p:grpSpPr>
              <a:xfrm>
                <a:off x="533400" y="3724275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24" name="Picture 2">
                  <a:extLst>
                    <a:ext uri="{FF2B5EF4-FFF2-40B4-BE49-F238E27FC236}">
                      <a16:creationId xmlns:a16="http://schemas.microsoft.com/office/drawing/2014/main" id="{BAA5E852-58A0-2D46-B3AE-A5FF36B716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2">
                  <a:extLst>
                    <a:ext uri="{FF2B5EF4-FFF2-40B4-BE49-F238E27FC236}">
                      <a16:creationId xmlns:a16="http://schemas.microsoft.com/office/drawing/2014/main" id="{641384F4-CB37-3346-91DB-CA8032C386B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" name="Picture 2">
                  <a:extLst>
                    <a:ext uri="{FF2B5EF4-FFF2-40B4-BE49-F238E27FC236}">
                      <a16:creationId xmlns:a16="http://schemas.microsoft.com/office/drawing/2014/main" id="{1BF72999-4219-A643-9F3F-802754A8D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" name="Picture 2">
                  <a:extLst>
                    <a:ext uri="{FF2B5EF4-FFF2-40B4-BE49-F238E27FC236}">
                      <a16:creationId xmlns:a16="http://schemas.microsoft.com/office/drawing/2014/main" id="{A56E45F9-2BB5-8C44-BCF6-2C6C6721265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">
                  <a:extLst>
                    <a:ext uri="{FF2B5EF4-FFF2-40B4-BE49-F238E27FC236}">
                      <a16:creationId xmlns:a16="http://schemas.microsoft.com/office/drawing/2014/main" id="{D9600E74-89F0-0D48-8AF5-49DF706715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">
                  <a:extLst>
                    <a:ext uri="{FF2B5EF4-FFF2-40B4-BE49-F238E27FC236}">
                      <a16:creationId xmlns:a16="http://schemas.microsoft.com/office/drawing/2014/main" id="{63914196-8B1F-4448-AE32-78D61B0F48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2">
                  <a:extLst>
                    <a:ext uri="{FF2B5EF4-FFF2-40B4-BE49-F238E27FC236}">
                      <a16:creationId xmlns:a16="http://schemas.microsoft.com/office/drawing/2014/main" id="{034F4510-E5BF-5C4D-AC6C-8A023F6431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2">
                  <a:extLst>
                    <a:ext uri="{FF2B5EF4-FFF2-40B4-BE49-F238E27FC236}">
                      <a16:creationId xmlns:a16="http://schemas.microsoft.com/office/drawing/2014/main" id="{0059BDA8-8058-5141-BAB0-89D967D340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2">
                  <a:extLst>
                    <a:ext uri="{FF2B5EF4-FFF2-40B4-BE49-F238E27FC236}">
                      <a16:creationId xmlns:a16="http://schemas.microsoft.com/office/drawing/2014/main" id="{3EE29E32-4739-F344-9418-471647D620C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2">
                  <a:extLst>
                    <a:ext uri="{FF2B5EF4-FFF2-40B4-BE49-F238E27FC236}">
                      <a16:creationId xmlns:a16="http://schemas.microsoft.com/office/drawing/2014/main" id="{07AA1D24-8218-5E41-94BB-E97335FBA8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" name="Group 49">
                <a:extLst>
                  <a:ext uri="{FF2B5EF4-FFF2-40B4-BE49-F238E27FC236}">
                    <a16:creationId xmlns:a16="http://schemas.microsoft.com/office/drawing/2014/main" id="{42495636-2C05-CA4F-8635-F6CE39DA2CF4}"/>
                  </a:ext>
                </a:extLst>
              </p:cNvPr>
              <p:cNvGrpSpPr/>
              <p:nvPr/>
            </p:nvGrpSpPr>
            <p:grpSpPr>
              <a:xfrm>
                <a:off x="533400" y="4343400"/>
                <a:ext cx="2976563" cy="465258"/>
                <a:chOff x="533400" y="1866900"/>
                <a:chExt cx="2976563" cy="465258"/>
              </a:xfrm>
            </p:grpSpPr>
            <p:pic>
              <p:nvPicPr>
                <p:cNvPr id="14" name="Picture 2">
                  <a:extLst>
                    <a:ext uri="{FF2B5EF4-FFF2-40B4-BE49-F238E27FC236}">
                      <a16:creationId xmlns:a16="http://schemas.microsoft.com/office/drawing/2014/main" id="{DF311B5C-7F95-944C-AD0A-C99C49D3EC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533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2">
                  <a:extLst>
                    <a:ext uri="{FF2B5EF4-FFF2-40B4-BE49-F238E27FC236}">
                      <a16:creationId xmlns:a16="http://schemas.microsoft.com/office/drawing/2014/main" id="{ADD9079A-5553-8C45-8019-DC1A379629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38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" name="Picture 2">
                  <a:extLst>
                    <a:ext uri="{FF2B5EF4-FFF2-40B4-BE49-F238E27FC236}">
                      <a16:creationId xmlns:a16="http://schemas.microsoft.com/office/drawing/2014/main" id="{1A5CF87A-FFF1-574D-882A-3A4DA1EA29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752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" name="Picture 2">
                  <a:extLst>
                    <a:ext uri="{FF2B5EF4-FFF2-40B4-BE49-F238E27FC236}">
                      <a16:creationId xmlns:a16="http://schemas.microsoft.com/office/drawing/2014/main" id="{534C004E-76D8-3A4F-972B-43617B4956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143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2">
                  <a:extLst>
                    <a:ext uri="{FF2B5EF4-FFF2-40B4-BE49-F238E27FC236}">
                      <a16:creationId xmlns:a16="http://schemas.microsoft.com/office/drawing/2014/main" id="{85A05C33-BC8E-F94F-A21A-4808F9502B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447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9" name="Picture 2">
                  <a:extLst>
                    <a:ext uri="{FF2B5EF4-FFF2-40B4-BE49-F238E27FC236}">
                      <a16:creationId xmlns:a16="http://schemas.microsoft.com/office/drawing/2014/main" id="{ABBA7233-8B9E-4946-9008-166847DE0A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0574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" name="Picture 2">
                  <a:extLst>
                    <a:ext uri="{FF2B5EF4-FFF2-40B4-BE49-F238E27FC236}">
                      <a16:creationId xmlns:a16="http://schemas.microsoft.com/office/drawing/2014/main" id="{1ECCF273-58DF-964E-8080-75204094A3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3622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Picture 2">
                  <a:extLst>
                    <a:ext uri="{FF2B5EF4-FFF2-40B4-BE49-F238E27FC236}">
                      <a16:creationId xmlns:a16="http://schemas.microsoft.com/office/drawing/2014/main" id="{D2F91408-E219-FF45-A570-FBD3735992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6670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Picture 2">
                  <a:extLst>
                    <a:ext uri="{FF2B5EF4-FFF2-40B4-BE49-F238E27FC236}">
                      <a16:creationId xmlns:a16="http://schemas.microsoft.com/office/drawing/2014/main" id="{2C02BE94-A9FA-3143-987C-0D24777023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29718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3" name="Picture 2">
                  <a:extLst>
                    <a:ext uri="{FF2B5EF4-FFF2-40B4-BE49-F238E27FC236}">
                      <a16:creationId xmlns:a16="http://schemas.microsoft.com/office/drawing/2014/main" id="{38929768-417C-934F-BE2C-B4C006F6A8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276600" y="1866900"/>
                  <a:ext cx="233363" cy="465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6A1E606-B7E2-6441-BE61-890BC39ECDAE}"/>
              </a:ext>
            </a:extLst>
          </p:cNvPr>
          <p:cNvGrpSpPr/>
          <p:nvPr/>
        </p:nvGrpSpPr>
        <p:grpSpPr>
          <a:xfrm>
            <a:off x="5181601" y="4410076"/>
            <a:ext cx="6172199" cy="552448"/>
            <a:chOff x="1524000" y="5029200"/>
            <a:chExt cx="6172199" cy="552448"/>
          </a:xfrm>
        </p:grpSpPr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989B5FA-8C92-D842-A0B0-7F08528BF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1" name="Picture 3">
              <a:extLst>
                <a:ext uri="{FF2B5EF4-FFF2-40B4-BE49-F238E27FC236}">
                  <a16:creationId xmlns:a16="http://schemas.microsoft.com/office/drawing/2014/main" id="{B957205D-7FA9-7E48-ABE9-E7445F0AF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81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" name="Picture 3">
              <a:extLst>
                <a:ext uri="{FF2B5EF4-FFF2-40B4-BE49-F238E27FC236}">
                  <a16:creationId xmlns:a16="http://schemas.microsoft.com/office/drawing/2014/main" id="{60D5C176-EE80-5448-8542-85370F2294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Picture 3">
              <a:extLst>
                <a:ext uri="{FF2B5EF4-FFF2-40B4-BE49-F238E27FC236}">
                  <a16:creationId xmlns:a16="http://schemas.microsoft.com/office/drawing/2014/main" id="{BBBD259F-5015-6446-873A-1EAB928C93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2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Picture 3">
              <a:extLst>
                <a:ext uri="{FF2B5EF4-FFF2-40B4-BE49-F238E27FC236}">
                  <a16:creationId xmlns:a16="http://schemas.microsoft.com/office/drawing/2014/main" id="{2721AD9F-2098-4D4B-A569-40D54AF74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43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3">
              <a:extLst>
                <a:ext uri="{FF2B5EF4-FFF2-40B4-BE49-F238E27FC236}">
                  <a16:creationId xmlns:a16="http://schemas.microsoft.com/office/drawing/2014/main" id="{23A9E5A7-8C7E-FE4D-9A85-8F2FA8172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24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" name="Picture 3">
              <a:extLst>
                <a:ext uri="{FF2B5EF4-FFF2-40B4-BE49-F238E27FC236}">
                  <a16:creationId xmlns:a16="http://schemas.microsoft.com/office/drawing/2014/main" id="{17D8999F-B20A-F04C-9A5D-F682F7EFC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05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7" name="Picture 3">
              <a:extLst>
                <a:ext uri="{FF2B5EF4-FFF2-40B4-BE49-F238E27FC236}">
                  <a16:creationId xmlns:a16="http://schemas.microsoft.com/office/drawing/2014/main" id="{77A22AC6-35EB-A54F-A579-37A92CCF1C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6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" name="Picture 3">
              <a:extLst>
                <a:ext uri="{FF2B5EF4-FFF2-40B4-BE49-F238E27FC236}">
                  <a16:creationId xmlns:a16="http://schemas.microsoft.com/office/drawing/2014/main" id="{168F132C-41FA-F94C-A34F-2082CE1E0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67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" name="Picture 3">
              <a:extLst>
                <a:ext uri="{FF2B5EF4-FFF2-40B4-BE49-F238E27FC236}">
                  <a16:creationId xmlns:a16="http://schemas.microsoft.com/office/drawing/2014/main" id="{D2383145-9EBA-2545-8E31-901A0A468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8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0" name="Picture 3">
              <a:extLst>
                <a:ext uri="{FF2B5EF4-FFF2-40B4-BE49-F238E27FC236}">
                  <a16:creationId xmlns:a16="http://schemas.microsoft.com/office/drawing/2014/main" id="{602D257F-D9C3-E444-89E0-60E2C74208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299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1" name="Picture 3">
              <a:extLst>
                <a:ext uri="{FF2B5EF4-FFF2-40B4-BE49-F238E27FC236}">
                  <a16:creationId xmlns:a16="http://schemas.microsoft.com/office/drawing/2014/main" id="{CA6CADC7-4443-0945-B3A6-F1815C718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2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2" name="Picture 3">
              <a:extLst>
                <a:ext uri="{FF2B5EF4-FFF2-40B4-BE49-F238E27FC236}">
                  <a16:creationId xmlns:a16="http://schemas.microsoft.com/office/drawing/2014/main" id="{2611EB73-1EA9-7A4E-AA41-6A06F0213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54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" name="Picture 3">
              <a:extLst>
                <a:ext uri="{FF2B5EF4-FFF2-40B4-BE49-F238E27FC236}">
                  <a16:creationId xmlns:a16="http://schemas.microsoft.com/office/drawing/2014/main" id="{17DD400F-B2B5-D445-9AC2-6FC4EDC36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6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" name="Picture 3">
              <a:extLst>
                <a:ext uri="{FF2B5EF4-FFF2-40B4-BE49-F238E27FC236}">
                  <a16:creationId xmlns:a16="http://schemas.microsoft.com/office/drawing/2014/main" id="{ADDA3333-6233-4546-9D1E-AD0C0D733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7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5" name="Picture 3">
              <a:extLst>
                <a:ext uri="{FF2B5EF4-FFF2-40B4-BE49-F238E27FC236}">
                  <a16:creationId xmlns:a16="http://schemas.microsoft.com/office/drawing/2014/main" id="{27443374-C9BA-5446-A958-8BDBB791F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78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" name="Picture 3">
              <a:extLst>
                <a:ext uri="{FF2B5EF4-FFF2-40B4-BE49-F238E27FC236}">
                  <a16:creationId xmlns:a16="http://schemas.microsoft.com/office/drawing/2014/main" id="{9C81189B-EB97-294B-AC5D-733193425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59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7" name="Picture 3">
              <a:extLst>
                <a:ext uri="{FF2B5EF4-FFF2-40B4-BE49-F238E27FC236}">
                  <a16:creationId xmlns:a16="http://schemas.microsoft.com/office/drawing/2014/main" id="{71E01A02-D811-6143-990C-2834603CC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5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" name="Picture 3">
              <a:extLst>
                <a:ext uri="{FF2B5EF4-FFF2-40B4-BE49-F238E27FC236}">
                  <a16:creationId xmlns:a16="http://schemas.microsoft.com/office/drawing/2014/main" id="{5C95B2BD-EA79-174F-A9CD-72C3B5B2C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1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9" name="Picture 3">
              <a:extLst>
                <a:ext uri="{FF2B5EF4-FFF2-40B4-BE49-F238E27FC236}">
                  <a16:creationId xmlns:a16="http://schemas.microsoft.com/office/drawing/2014/main" id="{0CAD457A-1C63-A047-9125-2F031A263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73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33DEF67-8803-0547-A0C7-387A7699A097}"/>
              </a:ext>
            </a:extLst>
          </p:cNvPr>
          <p:cNvGrpSpPr/>
          <p:nvPr/>
        </p:nvGrpSpPr>
        <p:grpSpPr>
          <a:xfrm>
            <a:off x="5181601" y="3800476"/>
            <a:ext cx="6172199" cy="552448"/>
            <a:chOff x="1524000" y="5029200"/>
            <a:chExt cx="6172199" cy="552448"/>
          </a:xfrm>
        </p:grpSpPr>
        <p:pic>
          <p:nvPicPr>
            <p:cNvPr id="141" name="Picture 3">
              <a:extLst>
                <a:ext uri="{FF2B5EF4-FFF2-40B4-BE49-F238E27FC236}">
                  <a16:creationId xmlns:a16="http://schemas.microsoft.com/office/drawing/2014/main" id="{761501F0-D1CD-3C4D-BD6A-B85D8735D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2" name="Picture 3">
              <a:extLst>
                <a:ext uri="{FF2B5EF4-FFF2-40B4-BE49-F238E27FC236}">
                  <a16:creationId xmlns:a16="http://schemas.microsoft.com/office/drawing/2014/main" id="{D8C3A380-AF82-7B45-AFCC-2768F432C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81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" name="Picture 3">
              <a:extLst>
                <a:ext uri="{FF2B5EF4-FFF2-40B4-BE49-F238E27FC236}">
                  <a16:creationId xmlns:a16="http://schemas.microsoft.com/office/drawing/2014/main" id="{8C354F36-C95D-534A-A0E3-1E35F6C2D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" name="Picture 3">
              <a:extLst>
                <a:ext uri="{FF2B5EF4-FFF2-40B4-BE49-F238E27FC236}">
                  <a16:creationId xmlns:a16="http://schemas.microsoft.com/office/drawing/2014/main" id="{AD862AB6-1000-1D4E-8F98-C652C6513B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2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5" name="Picture 3">
              <a:extLst>
                <a:ext uri="{FF2B5EF4-FFF2-40B4-BE49-F238E27FC236}">
                  <a16:creationId xmlns:a16="http://schemas.microsoft.com/office/drawing/2014/main" id="{D816BC4E-1372-F44E-8925-C0A862A7A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43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" name="Picture 3">
              <a:extLst>
                <a:ext uri="{FF2B5EF4-FFF2-40B4-BE49-F238E27FC236}">
                  <a16:creationId xmlns:a16="http://schemas.microsoft.com/office/drawing/2014/main" id="{244A82F6-27F7-7C47-A6EF-67FF07D4C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24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7" name="Picture 3">
              <a:extLst>
                <a:ext uri="{FF2B5EF4-FFF2-40B4-BE49-F238E27FC236}">
                  <a16:creationId xmlns:a16="http://schemas.microsoft.com/office/drawing/2014/main" id="{F84810C7-A389-4C45-AFD9-50BC525FDD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05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3">
              <a:extLst>
                <a:ext uri="{FF2B5EF4-FFF2-40B4-BE49-F238E27FC236}">
                  <a16:creationId xmlns:a16="http://schemas.microsoft.com/office/drawing/2014/main" id="{51E01276-4647-E845-8E23-296D50327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6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9" name="Picture 3">
              <a:extLst>
                <a:ext uri="{FF2B5EF4-FFF2-40B4-BE49-F238E27FC236}">
                  <a16:creationId xmlns:a16="http://schemas.microsoft.com/office/drawing/2014/main" id="{8FE065C7-9C13-8E4D-AD3F-382119E6E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67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" name="Picture 3">
              <a:extLst>
                <a:ext uri="{FF2B5EF4-FFF2-40B4-BE49-F238E27FC236}">
                  <a16:creationId xmlns:a16="http://schemas.microsoft.com/office/drawing/2014/main" id="{FF6C495A-3BB0-AD40-945A-08D9F40F8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8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1" name="Picture 3">
              <a:extLst>
                <a:ext uri="{FF2B5EF4-FFF2-40B4-BE49-F238E27FC236}">
                  <a16:creationId xmlns:a16="http://schemas.microsoft.com/office/drawing/2014/main" id="{D95531A5-5F3A-0D4A-A33A-7A5EF6651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299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2" name="Picture 3">
              <a:extLst>
                <a:ext uri="{FF2B5EF4-FFF2-40B4-BE49-F238E27FC236}">
                  <a16:creationId xmlns:a16="http://schemas.microsoft.com/office/drawing/2014/main" id="{F4831721-B9E9-7548-B3E7-73B432D1E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2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3">
              <a:extLst>
                <a:ext uri="{FF2B5EF4-FFF2-40B4-BE49-F238E27FC236}">
                  <a16:creationId xmlns:a16="http://schemas.microsoft.com/office/drawing/2014/main" id="{BFAE04BD-3261-6A4F-AA77-C9AC7DAFF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54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3">
              <a:extLst>
                <a:ext uri="{FF2B5EF4-FFF2-40B4-BE49-F238E27FC236}">
                  <a16:creationId xmlns:a16="http://schemas.microsoft.com/office/drawing/2014/main" id="{C89A5E88-53FE-8842-BBC0-A9B8E6FAF5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6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3">
              <a:extLst>
                <a:ext uri="{FF2B5EF4-FFF2-40B4-BE49-F238E27FC236}">
                  <a16:creationId xmlns:a16="http://schemas.microsoft.com/office/drawing/2014/main" id="{0F4C06ED-DECB-034A-A0F8-2B067A866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7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6" name="Picture 3">
              <a:extLst>
                <a:ext uri="{FF2B5EF4-FFF2-40B4-BE49-F238E27FC236}">
                  <a16:creationId xmlns:a16="http://schemas.microsoft.com/office/drawing/2014/main" id="{BE8F0FE2-90CF-E64D-8419-2419A6F88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78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7" name="Picture 3">
              <a:extLst>
                <a:ext uri="{FF2B5EF4-FFF2-40B4-BE49-F238E27FC236}">
                  <a16:creationId xmlns:a16="http://schemas.microsoft.com/office/drawing/2014/main" id="{C01F5BD6-E319-B54C-A84D-A34B8E18B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59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8" name="Picture 3">
              <a:extLst>
                <a:ext uri="{FF2B5EF4-FFF2-40B4-BE49-F238E27FC236}">
                  <a16:creationId xmlns:a16="http://schemas.microsoft.com/office/drawing/2014/main" id="{2FE6AE39-0D96-5344-AAE3-DC25D9963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5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3">
              <a:extLst>
                <a:ext uri="{FF2B5EF4-FFF2-40B4-BE49-F238E27FC236}">
                  <a16:creationId xmlns:a16="http://schemas.microsoft.com/office/drawing/2014/main" id="{5C5939BB-B585-C543-9F2C-BF8D30020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1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0" name="Picture 3">
              <a:extLst>
                <a:ext uri="{FF2B5EF4-FFF2-40B4-BE49-F238E27FC236}">
                  <a16:creationId xmlns:a16="http://schemas.microsoft.com/office/drawing/2014/main" id="{16DB2D94-B0C2-1448-A4BB-A8BDE6650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73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A05888-30C0-A04F-94EE-D1A3D27809BF}"/>
              </a:ext>
            </a:extLst>
          </p:cNvPr>
          <p:cNvGrpSpPr/>
          <p:nvPr/>
        </p:nvGrpSpPr>
        <p:grpSpPr>
          <a:xfrm>
            <a:off x="5181601" y="3143252"/>
            <a:ext cx="6172199" cy="552448"/>
            <a:chOff x="1524000" y="5029200"/>
            <a:chExt cx="6172199" cy="552448"/>
          </a:xfrm>
        </p:grpSpPr>
        <p:pic>
          <p:nvPicPr>
            <p:cNvPr id="162" name="Picture 3">
              <a:extLst>
                <a:ext uri="{FF2B5EF4-FFF2-40B4-BE49-F238E27FC236}">
                  <a16:creationId xmlns:a16="http://schemas.microsoft.com/office/drawing/2014/main" id="{39E2B642-9080-BE49-B03F-EC83344E55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" name="Picture 3">
              <a:extLst>
                <a:ext uri="{FF2B5EF4-FFF2-40B4-BE49-F238E27FC236}">
                  <a16:creationId xmlns:a16="http://schemas.microsoft.com/office/drawing/2014/main" id="{52480882-6663-3843-AE62-68868E863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81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" name="Picture 3">
              <a:extLst>
                <a:ext uri="{FF2B5EF4-FFF2-40B4-BE49-F238E27FC236}">
                  <a16:creationId xmlns:a16="http://schemas.microsoft.com/office/drawing/2014/main" id="{ECBB2E96-7256-F34A-9789-D481B71B8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5" name="Picture 3">
              <a:extLst>
                <a:ext uri="{FF2B5EF4-FFF2-40B4-BE49-F238E27FC236}">
                  <a16:creationId xmlns:a16="http://schemas.microsoft.com/office/drawing/2014/main" id="{930E7794-2F64-2345-8960-0360739A8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2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6" name="Picture 3">
              <a:extLst>
                <a:ext uri="{FF2B5EF4-FFF2-40B4-BE49-F238E27FC236}">
                  <a16:creationId xmlns:a16="http://schemas.microsoft.com/office/drawing/2014/main" id="{E8AB3CB5-1390-8A4E-B573-C59C8B95C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43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3">
              <a:extLst>
                <a:ext uri="{FF2B5EF4-FFF2-40B4-BE49-F238E27FC236}">
                  <a16:creationId xmlns:a16="http://schemas.microsoft.com/office/drawing/2014/main" id="{18F87789-1A94-8146-A433-5301E3E372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24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8" name="Picture 3">
              <a:extLst>
                <a:ext uri="{FF2B5EF4-FFF2-40B4-BE49-F238E27FC236}">
                  <a16:creationId xmlns:a16="http://schemas.microsoft.com/office/drawing/2014/main" id="{B7A976B8-FD31-CD45-8A76-6954BFED6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05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9" name="Picture 3">
              <a:extLst>
                <a:ext uri="{FF2B5EF4-FFF2-40B4-BE49-F238E27FC236}">
                  <a16:creationId xmlns:a16="http://schemas.microsoft.com/office/drawing/2014/main" id="{7D027F08-8571-8F41-ACC4-C3E0424CC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6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0" name="Picture 3">
              <a:extLst>
                <a:ext uri="{FF2B5EF4-FFF2-40B4-BE49-F238E27FC236}">
                  <a16:creationId xmlns:a16="http://schemas.microsoft.com/office/drawing/2014/main" id="{58A72048-72E0-1048-BC18-11685A3FE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67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1" name="Picture 3">
              <a:extLst>
                <a:ext uri="{FF2B5EF4-FFF2-40B4-BE49-F238E27FC236}">
                  <a16:creationId xmlns:a16="http://schemas.microsoft.com/office/drawing/2014/main" id="{5B6883F5-90BA-8A45-889E-BD89D8E48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8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2" name="Picture 3">
              <a:extLst>
                <a:ext uri="{FF2B5EF4-FFF2-40B4-BE49-F238E27FC236}">
                  <a16:creationId xmlns:a16="http://schemas.microsoft.com/office/drawing/2014/main" id="{B7314BA4-DA2E-ED4D-9C32-658EF633D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299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3" name="Picture 3">
              <a:extLst>
                <a:ext uri="{FF2B5EF4-FFF2-40B4-BE49-F238E27FC236}">
                  <a16:creationId xmlns:a16="http://schemas.microsoft.com/office/drawing/2014/main" id="{1CD48AA1-AE9A-4A48-9B5D-75CA0A2FD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2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" name="Picture 3">
              <a:extLst>
                <a:ext uri="{FF2B5EF4-FFF2-40B4-BE49-F238E27FC236}">
                  <a16:creationId xmlns:a16="http://schemas.microsoft.com/office/drawing/2014/main" id="{970B1F98-D581-B34F-8DFC-8294F3B00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54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5" name="Picture 3">
              <a:extLst>
                <a:ext uri="{FF2B5EF4-FFF2-40B4-BE49-F238E27FC236}">
                  <a16:creationId xmlns:a16="http://schemas.microsoft.com/office/drawing/2014/main" id="{A954C289-A492-7D47-A7F4-559D38F86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6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" name="Picture 3">
              <a:extLst>
                <a:ext uri="{FF2B5EF4-FFF2-40B4-BE49-F238E27FC236}">
                  <a16:creationId xmlns:a16="http://schemas.microsoft.com/office/drawing/2014/main" id="{56CF3E43-EFFF-D54C-BFEB-D93BF7A77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7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" name="Picture 3">
              <a:extLst>
                <a:ext uri="{FF2B5EF4-FFF2-40B4-BE49-F238E27FC236}">
                  <a16:creationId xmlns:a16="http://schemas.microsoft.com/office/drawing/2014/main" id="{A2D57013-20C7-A34B-94E4-C4C3D3C2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78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8" name="Picture 3">
              <a:extLst>
                <a:ext uri="{FF2B5EF4-FFF2-40B4-BE49-F238E27FC236}">
                  <a16:creationId xmlns:a16="http://schemas.microsoft.com/office/drawing/2014/main" id="{A168D124-0CF7-4149-A401-DCD45E00B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59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9" name="Picture 3">
              <a:extLst>
                <a:ext uri="{FF2B5EF4-FFF2-40B4-BE49-F238E27FC236}">
                  <a16:creationId xmlns:a16="http://schemas.microsoft.com/office/drawing/2014/main" id="{9E8DB781-D954-A945-9307-F95320BA48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5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0" name="Picture 3">
              <a:extLst>
                <a:ext uri="{FF2B5EF4-FFF2-40B4-BE49-F238E27FC236}">
                  <a16:creationId xmlns:a16="http://schemas.microsoft.com/office/drawing/2014/main" id="{DBC06DFE-3D57-CD4F-B1E2-FAB2499924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1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1" name="Picture 3">
              <a:extLst>
                <a:ext uri="{FF2B5EF4-FFF2-40B4-BE49-F238E27FC236}">
                  <a16:creationId xmlns:a16="http://schemas.microsoft.com/office/drawing/2014/main" id="{8E710A24-41FE-3044-B26B-D0C75481A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73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39BCBC1-6EE7-F441-9E98-AA27F09F2B8B}"/>
              </a:ext>
            </a:extLst>
          </p:cNvPr>
          <p:cNvGrpSpPr/>
          <p:nvPr/>
        </p:nvGrpSpPr>
        <p:grpSpPr>
          <a:xfrm>
            <a:off x="5181601" y="2505076"/>
            <a:ext cx="6172199" cy="552448"/>
            <a:chOff x="1524000" y="5029200"/>
            <a:chExt cx="6172199" cy="552448"/>
          </a:xfrm>
        </p:grpSpPr>
        <p:pic>
          <p:nvPicPr>
            <p:cNvPr id="183" name="Picture 3">
              <a:extLst>
                <a:ext uri="{FF2B5EF4-FFF2-40B4-BE49-F238E27FC236}">
                  <a16:creationId xmlns:a16="http://schemas.microsoft.com/office/drawing/2014/main" id="{C0C4C694-9AB1-6E48-B8D5-AB576C16B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" name="Picture 3">
              <a:extLst>
                <a:ext uri="{FF2B5EF4-FFF2-40B4-BE49-F238E27FC236}">
                  <a16:creationId xmlns:a16="http://schemas.microsoft.com/office/drawing/2014/main" id="{06C781F3-0214-3247-9ACD-FDC3C6E1C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81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5" name="Picture 3">
              <a:extLst>
                <a:ext uri="{FF2B5EF4-FFF2-40B4-BE49-F238E27FC236}">
                  <a16:creationId xmlns:a16="http://schemas.microsoft.com/office/drawing/2014/main" id="{A1399223-E4E9-B64C-94EC-32594BBA6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3">
              <a:extLst>
                <a:ext uri="{FF2B5EF4-FFF2-40B4-BE49-F238E27FC236}">
                  <a16:creationId xmlns:a16="http://schemas.microsoft.com/office/drawing/2014/main" id="{7416A50A-762C-674E-ACFD-42D6F3F5ED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62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7" name="Picture 3">
              <a:extLst>
                <a:ext uri="{FF2B5EF4-FFF2-40B4-BE49-F238E27FC236}">
                  <a16:creationId xmlns:a16="http://schemas.microsoft.com/office/drawing/2014/main" id="{0877C0C5-F87A-0747-9508-816FEAF48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43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" name="Picture 3">
              <a:extLst>
                <a:ext uri="{FF2B5EF4-FFF2-40B4-BE49-F238E27FC236}">
                  <a16:creationId xmlns:a16="http://schemas.microsoft.com/office/drawing/2014/main" id="{BCC2C6F5-DF08-BA45-A993-0F1F1968A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24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9" name="Picture 3">
              <a:extLst>
                <a:ext uri="{FF2B5EF4-FFF2-40B4-BE49-F238E27FC236}">
                  <a16:creationId xmlns:a16="http://schemas.microsoft.com/office/drawing/2014/main" id="{AC39C348-01D7-EC46-8275-6BF7D6A78A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05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0" name="Picture 3">
              <a:extLst>
                <a:ext uri="{FF2B5EF4-FFF2-40B4-BE49-F238E27FC236}">
                  <a16:creationId xmlns:a16="http://schemas.microsoft.com/office/drawing/2014/main" id="{44837989-D8D5-3944-B5DB-47785F87E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86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" name="Picture 3">
              <a:extLst>
                <a:ext uri="{FF2B5EF4-FFF2-40B4-BE49-F238E27FC236}">
                  <a16:creationId xmlns:a16="http://schemas.microsoft.com/office/drawing/2014/main" id="{19EBCED9-DD8A-ED4D-B129-9059DAF99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67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2" name="Picture 3">
              <a:extLst>
                <a:ext uri="{FF2B5EF4-FFF2-40B4-BE49-F238E27FC236}">
                  <a16:creationId xmlns:a16="http://schemas.microsoft.com/office/drawing/2014/main" id="{9BCF7F04-3E9C-2045-8638-8E5DA4280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48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3" name="Picture 3">
              <a:extLst>
                <a:ext uri="{FF2B5EF4-FFF2-40B4-BE49-F238E27FC236}">
                  <a16:creationId xmlns:a16="http://schemas.microsoft.com/office/drawing/2014/main" id="{FC817DC9-7CFC-F24E-8973-5BA4BAEB1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299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" name="Picture 3">
              <a:extLst>
                <a:ext uri="{FF2B5EF4-FFF2-40B4-BE49-F238E27FC236}">
                  <a16:creationId xmlns:a16="http://schemas.microsoft.com/office/drawing/2014/main" id="{C07845CA-AE42-B641-A5C7-F8295E9E0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21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" name="Picture 3">
              <a:extLst>
                <a:ext uri="{FF2B5EF4-FFF2-40B4-BE49-F238E27FC236}">
                  <a16:creationId xmlns:a16="http://schemas.microsoft.com/office/drawing/2014/main" id="{DE198278-FEA5-E748-9285-FA1E06142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543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" name="Picture 3">
              <a:extLst>
                <a:ext uri="{FF2B5EF4-FFF2-40B4-BE49-F238E27FC236}">
                  <a16:creationId xmlns:a16="http://schemas.microsoft.com/office/drawing/2014/main" id="{AE0767DB-F53F-8747-9AA9-198269130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65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7" name="Picture 3">
              <a:extLst>
                <a:ext uri="{FF2B5EF4-FFF2-40B4-BE49-F238E27FC236}">
                  <a16:creationId xmlns:a16="http://schemas.microsoft.com/office/drawing/2014/main" id="{5300DDC1-D82B-644D-A1E7-A47BA8C79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4976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8" name="Picture 3">
              <a:extLst>
                <a:ext uri="{FF2B5EF4-FFF2-40B4-BE49-F238E27FC236}">
                  <a16:creationId xmlns:a16="http://schemas.microsoft.com/office/drawing/2014/main" id="{9BE8AFF8-6E5D-8B4A-857B-F9FC46D00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3787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9" name="Picture 3">
              <a:extLst>
                <a:ext uri="{FF2B5EF4-FFF2-40B4-BE49-F238E27FC236}">
                  <a16:creationId xmlns:a16="http://schemas.microsoft.com/office/drawing/2014/main" id="{CF3A2647-A60D-E440-BC3C-0343DBD8F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598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0" name="Picture 3">
              <a:extLst>
                <a:ext uri="{FF2B5EF4-FFF2-40B4-BE49-F238E27FC236}">
                  <a16:creationId xmlns:a16="http://schemas.microsoft.com/office/drawing/2014/main" id="{D7CF4BB9-6844-5B44-B154-D63A34F66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7354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1" name="Picture 3">
              <a:extLst>
                <a:ext uri="{FF2B5EF4-FFF2-40B4-BE49-F238E27FC236}">
                  <a16:creationId xmlns:a16="http://schemas.microsoft.com/office/drawing/2014/main" id="{49EA21B0-12E0-9F4A-A813-02BEC623F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10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2" name="Picture 3">
              <a:extLst>
                <a:ext uri="{FF2B5EF4-FFF2-40B4-BE49-F238E27FC236}">
                  <a16:creationId xmlns:a16="http://schemas.microsoft.com/office/drawing/2014/main" id="{475B2449-87CD-A145-9924-D0C1CDAE8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732" y="50292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CB81BD0-84F3-9A4C-8E57-62D6C723B273}"/>
              </a:ext>
            </a:extLst>
          </p:cNvPr>
          <p:cNvGrpSpPr/>
          <p:nvPr/>
        </p:nvGrpSpPr>
        <p:grpSpPr>
          <a:xfrm>
            <a:off x="5490412" y="1895476"/>
            <a:ext cx="2775287" cy="552448"/>
            <a:chOff x="1794711" y="1905000"/>
            <a:chExt cx="2775287" cy="552448"/>
          </a:xfrm>
        </p:grpSpPr>
        <p:pic>
          <p:nvPicPr>
            <p:cNvPr id="204" name="Picture 3">
              <a:extLst>
                <a:ext uri="{FF2B5EF4-FFF2-40B4-BE49-F238E27FC236}">
                  <a16:creationId xmlns:a16="http://schemas.microsoft.com/office/drawing/2014/main" id="{251BCFBC-EEBF-B74F-82CE-677ED47E2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711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" name="Picture 3">
              <a:extLst>
                <a:ext uri="{FF2B5EF4-FFF2-40B4-BE49-F238E27FC236}">
                  <a16:creationId xmlns:a16="http://schemas.microsoft.com/office/drawing/2014/main" id="{FC598BC1-07F3-DF42-B673-8048FBC05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522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" name="Picture 3">
              <a:extLst>
                <a:ext uri="{FF2B5EF4-FFF2-40B4-BE49-F238E27FC236}">
                  <a16:creationId xmlns:a16="http://schemas.microsoft.com/office/drawing/2014/main" id="{5660693A-6838-B648-BF94-6C8B1FF81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333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" name="Picture 3">
              <a:extLst>
                <a:ext uri="{FF2B5EF4-FFF2-40B4-BE49-F238E27FC236}">
                  <a16:creationId xmlns:a16="http://schemas.microsoft.com/office/drawing/2014/main" id="{0B21C06C-F91C-6E46-8C1B-B752558AE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144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" name="Picture 3">
              <a:extLst>
                <a:ext uri="{FF2B5EF4-FFF2-40B4-BE49-F238E27FC236}">
                  <a16:creationId xmlns:a16="http://schemas.microsoft.com/office/drawing/2014/main" id="{64CA9B0E-D2D8-CA47-938E-E6BBF73D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9955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" name="Picture 3">
              <a:extLst>
                <a:ext uri="{FF2B5EF4-FFF2-40B4-BE49-F238E27FC236}">
                  <a16:creationId xmlns:a16="http://schemas.microsoft.com/office/drawing/2014/main" id="{7F0D8516-C169-3043-8697-CC7123CC17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8766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0" name="Picture 3">
              <a:extLst>
                <a:ext uri="{FF2B5EF4-FFF2-40B4-BE49-F238E27FC236}">
                  <a16:creationId xmlns:a16="http://schemas.microsoft.com/office/drawing/2014/main" id="{C338D0CA-9813-AD4D-A19F-2D7AB3D76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7577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1" name="Picture 3">
              <a:extLst>
                <a:ext uri="{FF2B5EF4-FFF2-40B4-BE49-F238E27FC236}">
                  <a16:creationId xmlns:a16="http://schemas.microsoft.com/office/drawing/2014/main" id="{F8F9903A-E0F9-2647-83A9-BDFDCFB7D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6388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2" name="Picture 3">
              <a:extLst>
                <a:ext uri="{FF2B5EF4-FFF2-40B4-BE49-F238E27FC236}">
                  <a16:creationId xmlns:a16="http://schemas.microsoft.com/office/drawing/2014/main" id="{81DFF33B-1B16-4445-861B-0E5D52C14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5199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67F287ED-8FA0-5D46-82E3-EFC9AB429F4B}"/>
              </a:ext>
            </a:extLst>
          </p:cNvPr>
          <p:cNvGrpSpPr/>
          <p:nvPr/>
        </p:nvGrpSpPr>
        <p:grpSpPr>
          <a:xfrm>
            <a:off x="8269711" y="1895476"/>
            <a:ext cx="3084089" cy="552448"/>
            <a:chOff x="4574010" y="1905000"/>
            <a:chExt cx="3084089" cy="552448"/>
          </a:xfrm>
        </p:grpSpPr>
        <p:pic>
          <p:nvPicPr>
            <p:cNvPr id="214" name="Picture 3">
              <a:extLst>
                <a:ext uri="{FF2B5EF4-FFF2-40B4-BE49-F238E27FC236}">
                  <a16:creationId xmlns:a16="http://schemas.microsoft.com/office/drawing/2014/main" id="{2B578456-1083-FF4E-AA9A-C1B472EC25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300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" name="Picture 3">
              <a:extLst>
                <a:ext uri="{FF2B5EF4-FFF2-40B4-BE49-F238E27FC236}">
                  <a16:creationId xmlns:a16="http://schemas.microsoft.com/office/drawing/2014/main" id="{5D5FC3D2-7237-5F49-A4DA-6FC28E298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2821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" name="Picture 3">
              <a:extLst>
                <a:ext uri="{FF2B5EF4-FFF2-40B4-BE49-F238E27FC236}">
                  <a16:creationId xmlns:a16="http://schemas.microsoft.com/office/drawing/2014/main" id="{54BD782B-4760-844D-A7D3-2A85CDD11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443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" name="Picture 3">
              <a:extLst>
                <a:ext uri="{FF2B5EF4-FFF2-40B4-BE49-F238E27FC236}">
                  <a16:creationId xmlns:a16="http://schemas.microsoft.com/office/drawing/2014/main" id="{2336A2D4-99A0-CE42-99FA-3D9F913BE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8065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" name="Picture 3">
              <a:extLst>
                <a:ext uri="{FF2B5EF4-FFF2-40B4-BE49-F238E27FC236}">
                  <a16:creationId xmlns:a16="http://schemas.microsoft.com/office/drawing/2014/main" id="{65CC0993-307C-0B4E-A2E9-01A8DB912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6876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" name="Picture 3">
              <a:extLst>
                <a:ext uri="{FF2B5EF4-FFF2-40B4-BE49-F238E27FC236}">
                  <a16:creationId xmlns:a16="http://schemas.microsoft.com/office/drawing/2014/main" id="{F8FDAB74-9533-9C4A-B704-1927CA48C7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687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3">
              <a:extLst>
                <a:ext uri="{FF2B5EF4-FFF2-40B4-BE49-F238E27FC236}">
                  <a16:creationId xmlns:a16="http://schemas.microsoft.com/office/drawing/2014/main" id="{495A9C4B-93FD-B24D-A635-5E322516D6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498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3">
              <a:extLst>
                <a:ext uri="{FF2B5EF4-FFF2-40B4-BE49-F238E27FC236}">
                  <a16:creationId xmlns:a16="http://schemas.microsoft.com/office/drawing/2014/main" id="{B3229C2C-C1FB-6144-8B38-1637326FC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254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3">
              <a:extLst>
                <a:ext uri="{FF2B5EF4-FFF2-40B4-BE49-F238E27FC236}">
                  <a16:creationId xmlns:a16="http://schemas.microsoft.com/office/drawing/2014/main" id="{5B326A3B-89FA-A14F-9E9F-79D47FEA4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4010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3">
              <a:extLst>
                <a:ext uri="{FF2B5EF4-FFF2-40B4-BE49-F238E27FC236}">
                  <a16:creationId xmlns:a16="http://schemas.microsoft.com/office/drawing/2014/main" id="{906134D9-B48D-A746-970A-58C92B3069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632" y="1905000"/>
              <a:ext cx="304799" cy="552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6" name="Content Placeholder 224">
            <a:extLst>
              <a:ext uri="{FF2B5EF4-FFF2-40B4-BE49-F238E27FC236}">
                <a16:creationId xmlns:a16="http://schemas.microsoft.com/office/drawing/2014/main" id="{3AF02875-6592-6343-8B3F-C1C3C8231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981" y="1721580"/>
            <a:ext cx="4655919" cy="35616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Digital twin brings predictive analytics to the forefront</a:t>
            </a:r>
          </a:p>
          <a:p>
            <a:r>
              <a:rPr lang="en-US" sz="2400" dirty="0"/>
              <a:t>Explore possible treatments</a:t>
            </a:r>
          </a:p>
          <a:p>
            <a:r>
              <a:rPr lang="en-US" sz="2400" dirty="0"/>
              <a:t>Pursue and refine hypotheses</a:t>
            </a:r>
          </a:p>
          <a:p>
            <a:r>
              <a:rPr lang="en-US" sz="2400" dirty="0"/>
              <a:t>Explore conditions and scenarios</a:t>
            </a:r>
          </a:p>
          <a:p>
            <a:r>
              <a:rPr lang="en-US" sz="2400" dirty="0"/>
              <a:t>Progressively iterate and integrate understanding and insights</a:t>
            </a:r>
          </a:p>
          <a:p>
            <a:endParaRPr lang="en-US" sz="2400" dirty="0">
              <a:latin typeface="OCRB" panose="020B0609020202020204" pitchFamily="49" charset="77"/>
            </a:endParaRPr>
          </a:p>
          <a:p>
            <a:endParaRPr lang="en-US" sz="2400" dirty="0">
              <a:latin typeface="OCRB" panose="020B0609020202020204" pitchFamily="49" charset="77"/>
            </a:endParaRPr>
          </a:p>
          <a:p>
            <a:endParaRPr lang="en-US" sz="2400" dirty="0">
              <a:latin typeface="OCRB" panose="020B0609020202020204" pitchFamily="49" charset="77"/>
            </a:endParaRPr>
          </a:p>
        </p:txBody>
      </p: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id="{F0AFDC9F-59DA-DD46-8DD1-151FF8A6C350}"/>
              </a:ext>
            </a:extLst>
          </p:cNvPr>
          <p:cNvSpPr/>
          <p:nvPr/>
        </p:nvSpPr>
        <p:spPr>
          <a:xfrm>
            <a:off x="210355" y="5525359"/>
            <a:ext cx="1177129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 Provide critical insights for the individual patient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ACCB6-8213-E4F6-CBF2-9A1C19F9B43D}"/>
              </a:ext>
            </a:extLst>
          </p:cNvPr>
          <p:cNvSpPr txBox="1"/>
          <p:nvPr/>
        </p:nvSpPr>
        <p:spPr>
          <a:xfrm rot="20155742">
            <a:off x="5388526" y="2918438"/>
            <a:ext cx="5586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Personalized  scenarios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A3B62-928F-7586-B1D1-EAF25E01D2DD}"/>
              </a:ext>
            </a:extLst>
          </p:cNvPr>
          <p:cNvSpPr txBox="1"/>
          <p:nvPr/>
        </p:nvSpPr>
        <p:spPr>
          <a:xfrm>
            <a:off x="5916266" y="5010352"/>
            <a:ext cx="4922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(identical population with directed variability)</a:t>
            </a:r>
          </a:p>
        </p:txBody>
      </p:sp>
    </p:spTree>
    <p:extLst>
      <p:ext uri="{BB962C8B-B14F-4D97-AF65-F5344CB8AC3E}">
        <p14:creationId xmlns:p14="http://schemas.microsoft.com/office/powerpoint/2010/main" val="323904463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2023-277F-458E-1C82-706FA0188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First Virtual Human Global Summit – October 3-4, 2023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3B7505-22C1-55EC-77D5-7FE333F2DBD3}"/>
              </a:ext>
            </a:extLst>
          </p:cNvPr>
          <p:cNvSpPr txBox="1">
            <a:spLocks/>
          </p:cNvSpPr>
          <p:nvPr/>
        </p:nvSpPr>
        <p:spPr>
          <a:xfrm>
            <a:off x="303406" y="1918882"/>
            <a:ext cx="3719954" cy="3891076"/>
          </a:xfrm>
          <a:prstGeom prst="rect">
            <a:avLst/>
          </a:prstGeom>
        </p:spPr>
        <p:txBody>
          <a:bodyPr/>
          <a:lstStyle>
            <a:lvl1pPr marL="342900" indent="-3317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5000"/>
              <a:buFontTx/>
              <a:buBlip>
                <a:blip r:embed="rId2"/>
              </a:buBlip>
              <a:tabLst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8102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7713" indent="-1666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2551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90613" indent="-1651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Bringing global digital twin communities together from research to patient</a:t>
            </a:r>
          </a:p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80 attendees from multiple countries, domains, disciplines, and perspectives</a:t>
            </a:r>
          </a:p>
          <a:p>
            <a:pPr marL="342900" marR="0" lvl="0" indent="-3317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https://www.bnl.gov/virtual-human-global-summit/</a:t>
            </a:r>
            <a:endParaRPr lang="en-US" sz="1800" b="0" dirty="0">
              <a:solidFill>
                <a:srgbClr val="000000"/>
              </a:solidFill>
            </a:endParaRPr>
          </a:p>
          <a:p>
            <a:pPr marL="11112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21571-DE30-3681-CEFA-4562F12056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60" t="28832" r="4950" b="19957"/>
          <a:stretch/>
        </p:blipFill>
        <p:spPr>
          <a:xfrm>
            <a:off x="4497219" y="1727496"/>
            <a:ext cx="6858352" cy="4675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EA9BD-2A0B-CB17-522A-1F211C8007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333" t="21082" r="38697" b="17767"/>
          <a:stretch/>
        </p:blipFill>
        <p:spPr>
          <a:xfrm>
            <a:off x="1565325" y="5040840"/>
            <a:ext cx="1470629" cy="15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42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72F1-3325-A84B-663F-D2EEA41F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First Virtual Human Global Summit – October 3-4,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45967-FF73-93E7-CFA6-EA398A413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" t="26064" r="801" b="11410"/>
          <a:stretch/>
        </p:blipFill>
        <p:spPr>
          <a:xfrm>
            <a:off x="222930" y="1672839"/>
            <a:ext cx="11585605" cy="483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640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NL">
      <a:dk1>
        <a:srgbClr val="000000"/>
      </a:dk1>
      <a:lt1>
        <a:srgbClr val="FFFFFF"/>
      </a:lt1>
      <a:dk2>
        <a:srgbClr val="19424E"/>
      </a:dk2>
      <a:lt2>
        <a:srgbClr val="E7E6E6"/>
      </a:lt2>
      <a:accent1>
        <a:srgbClr val="2A6A80"/>
      </a:accent1>
      <a:accent2>
        <a:srgbClr val="83B547"/>
      </a:accent2>
      <a:accent3>
        <a:srgbClr val="19424E"/>
      </a:accent3>
      <a:accent4>
        <a:srgbClr val="0D1F26"/>
      </a:accent4>
      <a:accent5>
        <a:srgbClr val="4F9CB5"/>
      </a:accent5>
      <a:accent6>
        <a:srgbClr val="ECB94B"/>
      </a:accent6>
      <a:hlink>
        <a:srgbClr val="50822F"/>
      </a:hlink>
      <a:folHlink>
        <a:srgbClr val="4F9CB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ATOM Color Palette">
      <a:dk1>
        <a:srgbClr val="4B4B4B"/>
      </a:dk1>
      <a:lt1>
        <a:srgbClr val="FFFFFF"/>
      </a:lt1>
      <a:dk2>
        <a:srgbClr val="7682A4"/>
      </a:dk2>
      <a:lt2>
        <a:srgbClr val="A7DDD8"/>
      </a:lt2>
      <a:accent1>
        <a:srgbClr val="373C50"/>
      </a:accent1>
      <a:accent2>
        <a:srgbClr val="694691"/>
      </a:accent2>
      <a:accent3>
        <a:srgbClr val="BE2369"/>
      </a:accent3>
      <a:accent4>
        <a:srgbClr val="EB1E23"/>
      </a:accent4>
      <a:accent5>
        <a:srgbClr val="6EC8BE"/>
      </a:accent5>
      <a:accent6>
        <a:srgbClr val="FFC30F"/>
      </a:accent6>
      <a:hlink>
        <a:srgbClr val="BE2369"/>
      </a:hlink>
      <a:folHlink>
        <a:srgbClr val="6946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NLAC slide template  -  Read-Only" id="{F4DB7C54-B426-4DA1-A524-0C0CDF8A005A}" vid="{D4BB2AE0-EF23-4369-BAF9-996E11FF23A3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FNL">
      <a:dk1>
        <a:srgbClr val="000000"/>
      </a:dk1>
      <a:lt1>
        <a:srgbClr val="FFFFFF"/>
      </a:lt1>
      <a:dk2>
        <a:srgbClr val="19424E"/>
      </a:dk2>
      <a:lt2>
        <a:srgbClr val="E7E6E6"/>
      </a:lt2>
      <a:accent1>
        <a:srgbClr val="2A6A80"/>
      </a:accent1>
      <a:accent2>
        <a:srgbClr val="83B547"/>
      </a:accent2>
      <a:accent3>
        <a:srgbClr val="19424E"/>
      </a:accent3>
      <a:accent4>
        <a:srgbClr val="0D1F26"/>
      </a:accent4>
      <a:accent5>
        <a:srgbClr val="4F9CB5"/>
      </a:accent5>
      <a:accent6>
        <a:srgbClr val="ECB94B"/>
      </a:accent6>
      <a:hlink>
        <a:srgbClr val="50822F"/>
      </a:hlink>
      <a:folHlink>
        <a:srgbClr val="4F9CB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FNL">
      <a:dk1>
        <a:srgbClr val="000000"/>
      </a:dk1>
      <a:lt1>
        <a:srgbClr val="FFFFFF"/>
      </a:lt1>
      <a:dk2>
        <a:srgbClr val="19424E"/>
      </a:dk2>
      <a:lt2>
        <a:srgbClr val="E7E6E6"/>
      </a:lt2>
      <a:accent1>
        <a:srgbClr val="2A6A80"/>
      </a:accent1>
      <a:accent2>
        <a:srgbClr val="83B547"/>
      </a:accent2>
      <a:accent3>
        <a:srgbClr val="19424E"/>
      </a:accent3>
      <a:accent4>
        <a:srgbClr val="0D1F26"/>
      </a:accent4>
      <a:accent5>
        <a:srgbClr val="4F9CB5"/>
      </a:accent5>
      <a:accent6>
        <a:srgbClr val="ECB94B"/>
      </a:accent6>
      <a:hlink>
        <a:srgbClr val="50822F"/>
      </a:hlink>
      <a:folHlink>
        <a:srgbClr val="4F9CB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Default Design">
  <a:themeElements>
    <a:clrScheme name="ATOM Color Palette">
      <a:dk1>
        <a:srgbClr val="4B4B4B"/>
      </a:dk1>
      <a:lt1>
        <a:srgbClr val="FFFFFF"/>
      </a:lt1>
      <a:dk2>
        <a:srgbClr val="7682A4"/>
      </a:dk2>
      <a:lt2>
        <a:srgbClr val="A7DDD8"/>
      </a:lt2>
      <a:accent1>
        <a:srgbClr val="373C50"/>
      </a:accent1>
      <a:accent2>
        <a:srgbClr val="694691"/>
      </a:accent2>
      <a:accent3>
        <a:srgbClr val="BE2369"/>
      </a:accent3>
      <a:accent4>
        <a:srgbClr val="EB1E23"/>
      </a:accent4>
      <a:accent5>
        <a:srgbClr val="6EC8BE"/>
      </a:accent5>
      <a:accent6>
        <a:srgbClr val="FFC30F"/>
      </a:accent6>
      <a:hlink>
        <a:srgbClr val="BE2369"/>
      </a:hlink>
      <a:folHlink>
        <a:srgbClr val="6946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NLAC slide template  -  Read-Only" id="{F4DB7C54-B426-4DA1-A524-0C0CDF8A005A}" vid="{D4BB2AE0-EF23-4369-BAF9-996E11FF23A3}"/>
    </a:ext>
  </a:extLst>
</a:theme>
</file>

<file path=ppt/theme/theme5.xml><?xml version="1.0" encoding="utf-8"?>
<a:theme xmlns:a="http://schemas.openxmlformats.org/drawingml/2006/main" name="7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JDACS4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FNL">
      <a:dk1>
        <a:srgbClr val="000000"/>
      </a:dk1>
      <a:lt1>
        <a:srgbClr val="FFFFFF"/>
      </a:lt1>
      <a:dk2>
        <a:srgbClr val="19424E"/>
      </a:dk2>
      <a:lt2>
        <a:srgbClr val="E7E6E6"/>
      </a:lt2>
      <a:accent1>
        <a:srgbClr val="2A6A80"/>
      </a:accent1>
      <a:accent2>
        <a:srgbClr val="83B547"/>
      </a:accent2>
      <a:accent3>
        <a:srgbClr val="19424E"/>
      </a:accent3>
      <a:accent4>
        <a:srgbClr val="0D1F26"/>
      </a:accent4>
      <a:accent5>
        <a:srgbClr val="4F9CB5"/>
      </a:accent5>
      <a:accent6>
        <a:srgbClr val="ECB94B"/>
      </a:accent6>
      <a:hlink>
        <a:srgbClr val="50822F"/>
      </a:hlink>
      <a:folHlink>
        <a:srgbClr val="4F9CB5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72e541-0581-4504-ab88-f7e304099d9c">
      <Terms xmlns="http://schemas.microsoft.com/office/infopath/2007/PartnerControls"/>
    </lcf76f155ced4ddcb4097134ff3c332f>
    <SharedWithUsers xmlns="e8f9858b-cc81-4a09-bc54-75a6765b8ea5">
      <UserInfo>
        <DisplayName>Beyers, Matthew (NIH/NCI) [C]</DisplayName>
        <AccountId>6</AccountId>
        <AccountType/>
      </UserInfo>
      <UserInfo>
        <DisplayName>Stahlberg, Eric (NIH/NCI) [C]</DisplayName>
        <AccountId>27</AccountId>
        <AccountType/>
      </UserInfo>
      <UserInfo>
        <DisplayName>Breil, Shanna (NIH/NCI) [C]</DisplayName>
        <AccountId>68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EF4281C657145AD8271D36DBF4C7F" ma:contentTypeVersion="12" ma:contentTypeDescription="Create a new document." ma:contentTypeScope="" ma:versionID="8580f2d90fbcd7c89317862edab04e06">
  <xsd:schema xmlns:xsd="http://www.w3.org/2001/XMLSchema" xmlns:xs="http://www.w3.org/2001/XMLSchema" xmlns:p="http://schemas.microsoft.com/office/2006/metadata/properties" xmlns:ns2="4e72e541-0581-4504-ab88-f7e304099d9c" xmlns:ns3="e8f9858b-cc81-4a09-bc54-75a6765b8ea5" targetNamespace="http://schemas.microsoft.com/office/2006/metadata/properties" ma:root="true" ma:fieldsID="36e3262b13c9127eefae26ffd718ca86" ns2:_="" ns3:_="">
    <xsd:import namespace="4e72e541-0581-4504-ab88-f7e304099d9c"/>
    <xsd:import namespace="e8f9858b-cc81-4a09-bc54-75a6765b8e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72e541-0581-4504-ab88-f7e304099d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9858b-cc81-4a09-bc54-75a6765b8e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4FFB61-C2CB-4B78-818F-F2FBAEF2D73C}">
  <ds:schemaRefs>
    <ds:schemaRef ds:uri="e8f9858b-cc81-4a09-bc54-75a6765b8ea5"/>
    <ds:schemaRef ds:uri="http://purl.org/dc/terms/"/>
    <ds:schemaRef ds:uri="http://purl.org/dc/dcmitype/"/>
    <ds:schemaRef ds:uri="4e72e541-0581-4504-ab88-f7e304099d9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1A1E96D-232E-4FAE-B60D-F12FE59467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855675-891A-4093-83CE-BE1ADF18FFE4}">
  <ds:schemaRefs>
    <ds:schemaRef ds:uri="4e72e541-0581-4504-ab88-f7e304099d9c"/>
    <ds:schemaRef ds:uri="e8f9858b-cc81-4a09-bc54-75a6765b8e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May 4 meeting</Template>
  <TotalTime>10665</TotalTime>
  <Words>2181</Words>
  <Application>Microsoft Macintosh PowerPoint</Application>
  <PresentationFormat>Widescreen</PresentationFormat>
  <Paragraphs>387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</vt:lpstr>
      <vt:lpstr>Calibri</vt:lpstr>
      <vt:lpstr>Calibri Light</vt:lpstr>
      <vt:lpstr>OCRB</vt:lpstr>
      <vt:lpstr>Times</vt:lpstr>
      <vt:lpstr>Wingdings</vt:lpstr>
      <vt:lpstr>1_Office Theme</vt:lpstr>
      <vt:lpstr>2_Office Theme</vt:lpstr>
      <vt:lpstr>6_Office Theme</vt:lpstr>
      <vt:lpstr>5_Default Design</vt:lpstr>
      <vt:lpstr>7_Default Design</vt:lpstr>
      <vt:lpstr>8_Default Design</vt:lpstr>
      <vt:lpstr>JDACS4C Template</vt:lpstr>
      <vt:lpstr>5_Office Theme</vt:lpstr>
      <vt:lpstr>3_Office Theme</vt:lpstr>
      <vt:lpstr>4_Default Design</vt:lpstr>
      <vt:lpstr>6_Default Design</vt:lpstr>
      <vt:lpstr>4_Office Theme</vt:lpstr>
      <vt:lpstr>Virtual Human Global Summit:  Overview and Updates</vt:lpstr>
      <vt:lpstr>PowerPoint Presentation</vt:lpstr>
      <vt:lpstr>Frederick National Laboratory for Cancer Research</vt:lpstr>
      <vt:lpstr>NCI-DOE Collaborations Advance Cancer Research Using Computing A collaboration between the Department of Energy and the National Cancer Institute</vt:lpstr>
      <vt:lpstr>Cancer Patient Digital Twin:  New insights and approaches from molecular to patient scale</vt:lpstr>
      <vt:lpstr>Challenges in Medicine Today</vt:lpstr>
      <vt:lpstr>“The Digital Twin Approach”</vt:lpstr>
      <vt:lpstr>First Virtual Human Global Summit – October 3-4, 2023</vt:lpstr>
      <vt:lpstr>First Virtual Human Global Summit – October 3-4, 2023</vt:lpstr>
      <vt:lpstr>First Virtual Human Global Summit – October 3-4, 2023</vt:lpstr>
      <vt:lpstr>VHGS Participation Statistics</vt:lpstr>
      <vt:lpstr>National Academies of Science, Engineering and Medicine:  2023 Report on Digital Twins</vt:lpstr>
      <vt:lpstr>PowerPoint Presentation</vt:lpstr>
      <vt:lpstr>Digital Twin Paradigm for Cancer Patients</vt:lpstr>
      <vt:lpstr>The Challenge: Digital Twin Learning System</vt:lpstr>
      <vt:lpstr>Medical Digital Twins: Drivers and Interest</vt:lpstr>
      <vt:lpstr>Challenges Facing Medical Digital Twins</vt:lpstr>
      <vt:lpstr>Feasibility of Medical Digital Twins</vt:lpstr>
      <vt:lpstr>Medical Digital Twins: Things to Address Now</vt:lpstr>
      <vt:lpstr>Updates on Medical Digital Twins</vt:lpstr>
      <vt:lpstr>ATOM: Portable Predictive Models in Health</vt:lpstr>
      <vt:lpstr>University of Delaware – ATOM Hackathon</vt:lpstr>
      <vt:lpstr>Takeaway Points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NCI-DOE Collaboration Computational Resources Portal: Technical Working Group Meeting</dc:title>
  <dc:creator>Borkon, Lynn (NIH/NCI) [C]</dc:creator>
  <cp:lastModifiedBy>Stahlberg, Eric (NIH/NCI) [C]</cp:lastModifiedBy>
  <cp:revision>173</cp:revision>
  <cp:lastPrinted>2023-05-11T23:00:03Z</cp:lastPrinted>
  <dcterms:created xsi:type="dcterms:W3CDTF">2023-05-10T18:42:29Z</dcterms:created>
  <dcterms:modified xsi:type="dcterms:W3CDTF">2024-09-16T10:13:57Z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0x0101000B7EF4281C657145AD8271D36DBF4C7F</vt:lpwstr>
  </property>
  <property fmtid="{D5CDD505-2E9C-101B-9397-08002B2CF9AE}" pid="3" name="MediaServiceImageTags">
    <vt:lpwstr/>
  </property>
</Properties>
</file>