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20"/>
  </p:notesMasterIdLst>
  <p:sldIdLst>
    <p:sldId id="257" r:id="rId6"/>
    <p:sldId id="671" r:id="rId7"/>
    <p:sldId id="672" r:id="rId8"/>
    <p:sldId id="2147309479" r:id="rId9"/>
    <p:sldId id="2147309442" r:id="rId10"/>
    <p:sldId id="280" r:id="rId11"/>
    <p:sldId id="2147309448" r:id="rId12"/>
    <p:sldId id="2147309449" r:id="rId13"/>
    <p:sldId id="2183" r:id="rId14"/>
    <p:sldId id="2041" r:id="rId15"/>
    <p:sldId id="2048" r:id="rId16"/>
    <p:sldId id="2205" r:id="rId17"/>
    <p:sldId id="2147472174" r:id="rId18"/>
    <p:sldId id="2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94F004-3350-C202-F820-E46D2C36142D}" name="Rose, Kelly K." initials="RK" userId="S::kelly.rose@netl.doe.gov::9763c192-5b2d-4dda-b5c6-b04372ce5304" providerId="AD"/>
  <p188:author id="{D1E84842-B681-17BC-228E-4CF81608FDFA}" name="Bauer, Jennifer R." initials="BR" userId="S::jennifer.bauer@netl.doe.gov::028d3a1a-d1ab-4001-b1a5-ec19cde27b3f" providerId="AD"/>
  <p188:author id="{F99A394F-E6D9-8D77-368A-C37834D58703}" name="Patrick Wingo" initials="PW" userId="S-1-5-21-1616119228-2370311415-3205457814-17642" providerId="AD"/>
  <p188:author id="{E725F98D-9584-32C7-573A-2A82FDCF5A63}" name="Warman, Elizabeth A. (CONTR)" initials="WEA(" userId="S::Elizabeth.Warman@netl.doe.gov::2f0b86df-88b4-4c52-bbcf-54bbe50c1bea" providerId="AD"/>
  <p188:author id="{FD4F8D94-7784-55AE-A24E-1CDC6B6BB102}" name="Morkner, Paige A. (CONTR)" initials="M(" userId="S::paige.morkner@netl.doe.gov::381d2fdb-22ad-4347-8738-c0001c6cd1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AA"/>
    <a:srgbClr val="DDE9AF"/>
    <a:srgbClr val="9BBB5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848" autoAdjust="0"/>
  </p:normalViewPr>
  <p:slideViewPr>
    <p:cSldViewPr snapToGrid="0">
      <p:cViewPr varScale="1">
        <p:scale>
          <a:sx n="119" d="100"/>
          <a:sy n="119" d="100"/>
        </p:scale>
        <p:origin x="581"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6BB28-07F5-4873-8120-D0A9840083D0}"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9BE19-EACD-45EB-8889-41A8EF191F99}" type="slidenum">
              <a:rPr lang="en-US" smtClean="0"/>
              <a:t>‹#›</a:t>
            </a:fld>
            <a:endParaRPr lang="en-US"/>
          </a:p>
        </p:txBody>
      </p:sp>
    </p:spTree>
    <p:extLst>
      <p:ext uri="{BB962C8B-B14F-4D97-AF65-F5344CB8AC3E}">
        <p14:creationId xmlns:p14="http://schemas.microsoft.com/office/powerpoint/2010/main" val="120284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83C0B-AF10-47FF-80E9-83FAC3EDE016}" type="slidenum">
              <a:rPr lang="en-US" smtClean="0"/>
              <a:t>1</a:t>
            </a:fld>
            <a:endParaRPr lang="en-US"/>
          </a:p>
        </p:txBody>
      </p:sp>
    </p:spTree>
    <p:extLst>
      <p:ext uri="{BB962C8B-B14F-4D97-AF65-F5344CB8AC3E}">
        <p14:creationId xmlns:p14="http://schemas.microsoft.com/office/powerpoint/2010/main" val="3504365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1082675"/>
            <a:ext cx="5110163" cy="2874963"/>
          </a:xfrm>
        </p:spPr>
      </p:sp>
      <p:sp>
        <p:nvSpPr>
          <p:cNvPr id="3" name="Notes Placeholder 2"/>
          <p:cNvSpPr>
            <a:spLocks noGrp="1"/>
          </p:cNvSpPr>
          <p:nvPr>
            <p:ph type="body" idx="1"/>
          </p:nvPr>
        </p:nvSpPr>
        <p:spPr/>
        <p:txBody>
          <a:bodyPr/>
          <a:lstStyle/>
          <a:p>
            <a:r>
              <a:rPr lang="en-US"/>
              <a:t>Photo:  3-D printing of NETL logo in the Multiphase Flow Analysis Laboratory at NETL Morgantown</a:t>
            </a:r>
          </a:p>
        </p:txBody>
      </p:sp>
      <p:sp>
        <p:nvSpPr>
          <p:cNvPr id="4" name="Slide Number Placeholder 3"/>
          <p:cNvSpPr>
            <a:spLocks noGrp="1"/>
          </p:cNvSpPr>
          <p:nvPr>
            <p:ph type="sldNum" sz="quarter" idx="10"/>
          </p:nvPr>
        </p:nvSpPr>
        <p:spPr/>
        <p:txBody>
          <a:bodyPr/>
          <a:lstStyle/>
          <a:p>
            <a:fld id="{73CD7893-45D1-7F45-B0BF-8C09AECC2D99}" type="slidenum">
              <a:rPr lang="en-US" smtClean="0"/>
              <a:t>14</a:t>
            </a:fld>
            <a:endParaRPr lang="en-US"/>
          </a:p>
        </p:txBody>
      </p:sp>
    </p:spTree>
    <p:extLst>
      <p:ext uri="{BB962C8B-B14F-4D97-AF65-F5344CB8AC3E}">
        <p14:creationId xmlns:p14="http://schemas.microsoft.com/office/powerpoint/2010/main" val="35250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BB8322E-DE8E-4A0D-ABA3-B37031B5A846}" type="slidenum">
              <a:rPr lang="en-US" smtClean="0"/>
              <a:t>5</a:t>
            </a:fld>
            <a:endParaRPr lang="en-US" dirty="0"/>
          </a:p>
        </p:txBody>
      </p:sp>
    </p:spTree>
    <p:extLst>
      <p:ext uri="{BB962C8B-B14F-4D97-AF65-F5344CB8AC3E}">
        <p14:creationId xmlns:p14="http://schemas.microsoft.com/office/powerpoint/2010/main" val="645761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E34BB3-209C-450E-B73C-C4F44A83A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804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BB8322E-DE8E-4A0D-ABA3-B37031B5A846}" type="slidenum">
              <a:rPr lang="en-US" smtClean="0"/>
              <a:t>7</a:t>
            </a:fld>
            <a:endParaRPr lang="en-US" dirty="0"/>
          </a:p>
        </p:txBody>
      </p:sp>
    </p:spTree>
    <p:extLst>
      <p:ext uri="{BB962C8B-B14F-4D97-AF65-F5344CB8AC3E}">
        <p14:creationId xmlns:p14="http://schemas.microsoft.com/office/powerpoint/2010/main" val="3666885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BB8322E-DE8E-4A0D-ABA3-B37031B5A846}" type="slidenum">
              <a:rPr lang="en-US" smtClean="0"/>
              <a:t>8</a:t>
            </a:fld>
            <a:endParaRPr lang="en-US" dirty="0"/>
          </a:p>
        </p:txBody>
      </p:sp>
    </p:spTree>
    <p:extLst>
      <p:ext uri="{BB962C8B-B14F-4D97-AF65-F5344CB8AC3E}">
        <p14:creationId xmlns:p14="http://schemas.microsoft.com/office/powerpoint/2010/main" val="19156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D1120F-1461-47AA-94B8-F3F137099CE2}" type="slidenum">
              <a:rPr lang="en-US" smtClean="0"/>
              <a:t>9</a:t>
            </a:fld>
            <a:endParaRPr lang="en-US" dirty="0"/>
          </a:p>
        </p:txBody>
      </p:sp>
    </p:spTree>
    <p:extLst>
      <p:ext uri="{BB962C8B-B14F-4D97-AF65-F5344CB8AC3E}">
        <p14:creationId xmlns:p14="http://schemas.microsoft.com/office/powerpoint/2010/main" val="1007407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BB8322E-DE8E-4A0D-ABA3-B37031B5A846}" type="slidenum">
              <a:rPr lang="en-US" smtClean="0"/>
              <a:t>10</a:t>
            </a:fld>
            <a:endParaRPr lang="en-US" dirty="0"/>
          </a:p>
        </p:txBody>
      </p:sp>
    </p:spTree>
    <p:extLst>
      <p:ext uri="{BB962C8B-B14F-4D97-AF65-F5344CB8AC3E}">
        <p14:creationId xmlns:p14="http://schemas.microsoft.com/office/powerpoint/2010/main" val="2510664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AA83C0B-AF10-47FF-80E9-83FAC3EDE016}" type="slidenum">
              <a:rPr lang="en-US" smtClean="0"/>
              <a:t>12</a:t>
            </a:fld>
            <a:endParaRPr lang="en-US"/>
          </a:p>
        </p:txBody>
      </p:sp>
    </p:spTree>
    <p:extLst>
      <p:ext uri="{BB962C8B-B14F-4D97-AF65-F5344CB8AC3E}">
        <p14:creationId xmlns:p14="http://schemas.microsoft.com/office/powerpoint/2010/main" val="1874100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F0B475-68A5-2044-B762-F964EB09B9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52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F870-4558-7432-C313-9E13977DFB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57F782-EAD0-67D2-CA9A-715634C96B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7A98D0-0877-D910-8472-42827ABAD3FF}"/>
              </a:ext>
            </a:extLst>
          </p:cNvPr>
          <p:cNvSpPr>
            <a:spLocks noGrp="1"/>
          </p:cNvSpPr>
          <p:nvPr>
            <p:ph type="dt" sz="half" idx="10"/>
          </p:nvPr>
        </p:nvSpPr>
        <p:spPr/>
        <p:txBody>
          <a:bodyPr/>
          <a:lstStyle/>
          <a:p>
            <a:fld id="{FC69FB32-9FF3-4862-B7A7-9952D3F51EA8}" type="datetimeFigureOut">
              <a:rPr lang="en-US" smtClean="0"/>
              <a:t>9/11/2024</a:t>
            </a:fld>
            <a:endParaRPr lang="en-US"/>
          </a:p>
        </p:txBody>
      </p:sp>
      <p:sp>
        <p:nvSpPr>
          <p:cNvPr id="5" name="Footer Placeholder 4">
            <a:extLst>
              <a:ext uri="{FF2B5EF4-FFF2-40B4-BE49-F238E27FC236}">
                <a16:creationId xmlns:a16="http://schemas.microsoft.com/office/drawing/2014/main" id="{06C26036-58DD-0076-3C5D-A7A0F4518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43B6D-ACB7-DCAD-8374-55A7492B79A8}"/>
              </a:ext>
            </a:extLst>
          </p:cNvPr>
          <p:cNvSpPr>
            <a:spLocks noGrp="1"/>
          </p:cNvSpPr>
          <p:nvPr>
            <p:ph type="sldNum" sz="quarter" idx="12"/>
          </p:nvPr>
        </p:nvSpPr>
        <p:spPr/>
        <p:txBody>
          <a:bodyPr/>
          <a:lstStyle/>
          <a:p>
            <a:fld id="{CCA7312E-267F-4DC2-B75B-401BF40B9200}" type="slidenum">
              <a:rPr lang="en-US" smtClean="0"/>
              <a:t>‹#›</a:t>
            </a:fld>
            <a:endParaRPr lang="en-US"/>
          </a:p>
        </p:txBody>
      </p:sp>
    </p:spTree>
    <p:extLst>
      <p:ext uri="{BB962C8B-B14F-4D97-AF65-F5344CB8AC3E}">
        <p14:creationId xmlns:p14="http://schemas.microsoft.com/office/powerpoint/2010/main" val="157429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B4978-3400-CA36-450E-82ABE8D81B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1CB4-8892-97B2-8E3B-8405BB05D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E8AAA-7C2B-EB76-D167-B828F97327A6}"/>
              </a:ext>
            </a:extLst>
          </p:cNvPr>
          <p:cNvSpPr>
            <a:spLocks noGrp="1"/>
          </p:cNvSpPr>
          <p:nvPr>
            <p:ph type="dt" sz="half" idx="10"/>
          </p:nvPr>
        </p:nvSpPr>
        <p:spPr/>
        <p:txBody>
          <a:bodyPr/>
          <a:lstStyle/>
          <a:p>
            <a:fld id="{FC69FB32-9FF3-4862-B7A7-9952D3F51EA8}" type="datetimeFigureOut">
              <a:rPr lang="en-US" smtClean="0"/>
              <a:t>9/11/2024</a:t>
            </a:fld>
            <a:endParaRPr lang="en-US"/>
          </a:p>
        </p:txBody>
      </p:sp>
      <p:sp>
        <p:nvSpPr>
          <p:cNvPr id="5" name="Footer Placeholder 4">
            <a:extLst>
              <a:ext uri="{FF2B5EF4-FFF2-40B4-BE49-F238E27FC236}">
                <a16:creationId xmlns:a16="http://schemas.microsoft.com/office/drawing/2014/main" id="{8D86A33C-F1ED-1342-614B-4C0BDC773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FC94-3614-5EEE-CD26-DA9C9DFE537E}"/>
              </a:ext>
            </a:extLst>
          </p:cNvPr>
          <p:cNvSpPr>
            <a:spLocks noGrp="1"/>
          </p:cNvSpPr>
          <p:nvPr>
            <p:ph type="sldNum" sz="quarter" idx="12"/>
          </p:nvPr>
        </p:nvSpPr>
        <p:spPr/>
        <p:txBody>
          <a:bodyPr/>
          <a:lstStyle/>
          <a:p>
            <a:fld id="{CCA7312E-267F-4DC2-B75B-401BF40B9200}" type="slidenum">
              <a:rPr lang="en-US" smtClean="0"/>
              <a:t>‹#›</a:t>
            </a:fld>
            <a:endParaRPr lang="en-US"/>
          </a:p>
        </p:txBody>
      </p:sp>
    </p:spTree>
    <p:extLst>
      <p:ext uri="{BB962C8B-B14F-4D97-AF65-F5344CB8AC3E}">
        <p14:creationId xmlns:p14="http://schemas.microsoft.com/office/powerpoint/2010/main" val="3432271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4E8BCB-2327-68D4-FFA1-5D588F4767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C89D86-4731-5417-9F0F-D8420FB70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7AD6ED-752C-6541-7DDE-22BF43820869}"/>
              </a:ext>
            </a:extLst>
          </p:cNvPr>
          <p:cNvSpPr>
            <a:spLocks noGrp="1"/>
          </p:cNvSpPr>
          <p:nvPr>
            <p:ph type="dt" sz="half" idx="10"/>
          </p:nvPr>
        </p:nvSpPr>
        <p:spPr/>
        <p:txBody>
          <a:bodyPr/>
          <a:lstStyle/>
          <a:p>
            <a:fld id="{FC69FB32-9FF3-4862-B7A7-9952D3F51EA8}" type="datetimeFigureOut">
              <a:rPr lang="en-US" smtClean="0"/>
              <a:t>9/11/2024</a:t>
            </a:fld>
            <a:endParaRPr lang="en-US"/>
          </a:p>
        </p:txBody>
      </p:sp>
      <p:sp>
        <p:nvSpPr>
          <p:cNvPr id="5" name="Footer Placeholder 4">
            <a:extLst>
              <a:ext uri="{FF2B5EF4-FFF2-40B4-BE49-F238E27FC236}">
                <a16:creationId xmlns:a16="http://schemas.microsoft.com/office/drawing/2014/main" id="{1502E178-CF37-9001-7B28-F88F8CB71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F9D25-EC84-C6A0-D481-04C921B417D5}"/>
              </a:ext>
            </a:extLst>
          </p:cNvPr>
          <p:cNvSpPr>
            <a:spLocks noGrp="1"/>
          </p:cNvSpPr>
          <p:nvPr>
            <p:ph type="sldNum" sz="quarter" idx="12"/>
          </p:nvPr>
        </p:nvSpPr>
        <p:spPr/>
        <p:txBody>
          <a:bodyPr/>
          <a:lstStyle/>
          <a:p>
            <a:fld id="{CCA7312E-267F-4DC2-B75B-401BF40B9200}" type="slidenum">
              <a:rPr lang="en-US" smtClean="0"/>
              <a:t>‹#›</a:t>
            </a:fld>
            <a:endParaRPr lang="en-US"/>
          </a:p>
        </p:txBody>
      </p:sp>
    </p:spTree>
    <p:extLst>
      <p:ext uri="{BB962C8B-B14F-4D97-AF65-F5344CB8AC3E}">
        <p14:creationId xmlns:p14="http://schemas.microsoft.com/office/powerpoint/2010/main" val="719452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2"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9"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hasCustomPrompt="1"/>
          </p:nvPr>
        </p:nvSpPr>
        <p:spPr>
          <a:xfrm>
            <a:off x="270629" y="150098"/>
            <a:ext cx="11580921" cy="600980"/>
          </a:xfrm>
        </p:spPr>
        <p:txBody>
          <a:bodyPr anchor="b">
            <a:normAutofit/>
          </a:bodyPr>
          <a:lstStyle>
            <a:lvl1pPr algn="l">
              <a:defRPr sz="3000" b="1">
                <a:solidFill>
                  <a:srgbClr val="373838"/>
                </a:solidFill>
                <a:latin typeface="Century Gothic" panose="020B0502020202020204" pitchFamily="34" charset="0"/>
              </a:defRPr>
            </a:lvl1pPr>
          </a:lstStyle>
          <a:p>
            <a:r>
              <a:rPr lang="en-US"/>
              <a:t>Master Page Title 1</a:t>
            </a:r>
          </a:p>
        </p:txBody>
      </p:sp>
      <p:sp>
        <p:nvSpPr>
          <p:cNvPr id="9" name="Subtitle 2"/>
          <p:cNvSpPr>
            <a:spLocks noGrp="1"/>
          </p:cNvSpPr>
          <p:nvPr>
            <p:ph type="subTitle" idx="13" hasCustomPrompt="1"/>
          </p:nvPr>
        </p:nvSpPr>
        <p:spPr>
          <a:xfrm>
            <a:off x="270629" y="778081"/>
            <a:ext cx="11580921" cy="373510"/>
          </a:xfrm>
        </p:spPr>
        <p:txBody>
          <a:bodyPr>
            <a:noAutofit/>
          </a:bodyPr>
          <a:lstStyle>
            <a:lvl1pPr marL="0" indent="0" algn="l">
              <a:buNone/>
              <a:defRPr sz="1350" b="0">
                <a:solidFill>
                  <a:srgbClr val="373838"/>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9"/>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p:cNvSpPr/>
          <p:nvPr userDrawn="1"/>
        </p:nvSpPr>
        <p:spPr>
          <a:xfrm rot="5400000" flipH="1">
            <a:off x="6073143"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p:cNvSpPr/>
          <p:nvPr userDrawn="1"/>
        </p:nvSpPr>
        <p:spPr>
          <a:xfrm>
            <a:off x="11448581" y="6383051"/>
            <a:ext cx="372218" cy="30008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sz="1350" b="1" smtClean="0">
                <a:solidFill>
                  <a:schemeClr val="bg1"/>
                </a:solidFill>
                <a:latin typeface="Century Gothic" panose="020B0502020202020204" pitchFamily="34" charset="0"/>
              </a:rPr>
              <a:pPr/>
              <a:t>‹#›</a:t>
            </a:fld>
            <a:endParaRPr lang="en-US" sz="135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80"/>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522273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Picture Placeholder 15"/>
          <p:cNvSpPr>
            <a:spLocks noGrp="1"/>
          </p:cNvSpPr>
          <p:nvPr>
            <p:ph type="pic" sz="quarter" idx="10" hasCustomPrompt="1"/>
          </p:nvPr>
        </p:nvSpPr>
        <p:spPr>
          <a:xfrm>
            <a:off x="0" y="2237554"/>
            <a:ext cx="12192000" cy="4620446"/>
          </a:xfrm>
          <a:prstGeom prst="rect">
            <a:avLst/>
          </a:prstGeom>
        </p:spPr>
        <p:txBody>
          <a:bodyPr/>
          <a:lstStyle>
            <a:lvl1pPr marL="0" indent="0">
              <a:buNone/>
              <a:defRPr sz="2400" baseline="0">
                <a:latin typeface="Century Gothic" panose="020B0502020202020204" pitchFamily="34" charset="0"/>
                <a:cs typeface="Arial" panose="020B0604020202020204" pitchFamily="34" charset="0"/>
              </a:defRPr>
            </a:lvl1pPr>
          </a:lstStyle>
          <a:p>
            <a:r>
              <a:rPr lang="en-US"/>
              <a:t>Insert image here</a:t>
            </a:r>
          </a:p>
        </p:txBody>
      </p:sp>
      <p:sp>
        <p:nvSpPr>
          <p:cNvPr id="8" name="Title 1"/>
          <p:cNvSpPr>
            <a:spLocks noGrp="1"/>
          </p:cNvSpPr>
          <p:nvPr>
            <p:ph type="ctrTitle" hasCustomPrompt="1"/>
            <p:custDataLst>
              <p:tags r:id="rId1"/>
            </p:custDataLst>
          </p:nvPr>
        </p:nvSpPr>
        <p:spPr>
          <a:xfrm>
            <a:off x="270628" y="285430"/>
            <a:ext cx="9033029" cy="919232"/>
          </a:xfrm>
          <a:prstGeom prst="rect">
            <a:avLst/>
          </a:prstGeom>
        </p:spPr>
        <p:txBody>
          <a:bodyPr anchor="b"/>
          <a:lstStyle>
            <a:lvl1pPr algn="l">
              <a:defRPr sz="6000" b="1">
                <a:solidFill>
                  <a:srgbClr val="373838"/>
                </a:solidFill>
                <a:latin typeface="Century Gothic" panose="020B0502020202020204" pitchFamily="34" charset="0"/>
              </a:defRPr>
            </a:lvl1pPr>
          </a:lstStyle>
          <a:p>
            <a:r>
              <a:rPr lang="en-US"/>
              <a:t>Master Cover Title</a:t>
            </a:r>
          </a:p>
        </p:txBody>
      </p:sp>
      <p:sp>
        <p:nvSpPr>
          <p:cNvPr id="9" name="Subtitle 2"/>
          <p:cNvSpPr>
            <a:spLocks noGrp="1"/>
          </p:cNvSpPr>
          <p:nvPr>
            <p:ph type="subTitle" idx="1" hasCustomPrompt="1"/>
          </p:nvPr>
        </p:nvSpPr>
        <p:spPr>
          <a:xfrm>
            <a:off x="270628" y="1208302"/>
            <a:ext cx="9033029" cy="373510"/>
          </a:xfrm>
          <a:prstGeom prst="rect">
            <a:avLst/>
          </a:prstGeom>
        </p:spPr>
        <p:txBody>
          <a:bodyPr>
            <a:noAutofit/>
          </a:bodyPr>
          <a:lstStyle>
            <a:lvl1pPr marL="0" indent="0" algn="l">
              <a:buNone/>
              <a:defRPr sz="32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Cover Subtitle</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614099" y="284249"/>
            <a:ext cx="2307273" cy="917977"/>
          </a:xfrm>
          <a:prstGeom prst="rect">
            <a:avLst/>
          </a:prstGeom>
        </p:spPr>
      </p:pic>
      <p:cxnSp>
        <p:nvCxnSpPr>
          <p:cNvPr id="11" name="Straight Connector 10"/>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1E1FE1B-DFC9-4F1F-A0E3-1591BAF824A0}"/>
              </a:ext>
            </a:extLst>
          </p:cNvPr>
          <p:cNvSpPr>
            <a:spLocks noGrp="1"/>
          </p:cNvSpPr>
          <p:nvPr>
            <p:ph type="body" sz="quarter" idx="12" hasCustomPrompt="1"/>
            <p:custDataLst>
              <p:tags r:id="rId2"/>
            </p:custDataLst>
          </p:nvPr>
        </p:nvSpPr>
        <p:spPr>
          <a:xfrm>
            <a:off x="6915150" y="1658858"/>
            <a:ext cx="5160963" cy="284242"/>
          </a:xfrm>
          <a:prstGeom prst="rect">
            <a:avLst/>
          </a:prstGeom>
        </p:spPr>
        <p:txBody>
          <a:bodyPr/>
          <a:lstStyle>
            <a:lvl1pPr algn="l">
              <a:spcBef>
                <a:spcPts val="200"/>
              </a:spcBef>
              <a:defRPr sz="1400" b="1" i="1"/>
            </a:lvl1pPr>
          </a:lstStyle>
          <a:p>
            <a:pPr lvl="0"/>
            <a:r>
              <a:rPr lang="en-US"/>
              <a:t>NETL Presenter’s Name</a:t>
            </a:r>
          </a:p>
        </p:txBody>
      </p:sp>
      <p:sp>
        <p:nvSpPr>
          <p:cNvPr id="14" name="Text Placeholder 4">
            <a:extLst>
              <a:ext uri="{FF2B5EF4-FFF2-40B4-BE49-F238E27FC236}">
                <a16:creationId xmlns:a16="http://schemas.microsoft.com/office/drawing/2014/main" id="{BE494581-0B25-475D-A228-1638172171C0}"/>
              </a:ext>
            </a:extLst>
          </p:cNvPr>
          <p:cNvSpPr>
            <a:spLocks noGrp="1"/>
          </p:cNvSpPr>
          <p:nvPr>
            <p:ph type="body" sz="quarter" idx="14" hasCustomPrompt="1"/>
            <p:custDataLst>
              <p:tags r:id="rId3"/>
            </p:custDataLst>
          </p:nvPr>
        </p:nvSpPr>
        <p:spPr>
          <a:xfrm>
            <a:off x="6915150" y="1943100"/>
            <a:ext cx="5160963" cy="275745"/>
          </a:xfrm>
          <a:prstGeom prst="rect">
            <a:avLst/>
          </a:prstGeom>
        </p:spPr>
        <p:txBody>
          <a:bodyPr/>
          <a:lstStyle>
            <a:lvl1pPr algn="l">
              <a:spcBef>
                <a:spcPts val="200"/>
              </a:spcBef>
              <a:defRPr sz="1400" i="1"/>
            </a:lvl1pPr>
          </a:lstStyle>
          <a:p>
            <a:pPr lvl="0"/>
            <a:r>
              <a:rPr lang="en-US"/>
              <a:t>NETL Presenter’s Title/Office</a:t>
            </a:r>
          </a:p>
        </p:txBody>
      </p:sp>
      <p:sp>
        <p:nvSpPr>
          <p:cNvPr id="2" name="TextBox 1">
            <a:extLst>
              <a:ext uri="{FF2B5EF4-FFF2-40B4-BE49-F238E27FC236}">
                <a16:creationId xmlns:a16="http://schemas.microsoft.com/office/drawing/2014/main" id="{73712CBE-C3C2-4BCA-BE64-F63C88DA8FD2}"/>
              </a:ext>
            </a:extLst>
          </p:cNvPr>
          <p:cNvSpPr txBox="1"/>
          <p:nvPr userDrawn="1"/>
        </p:nvSpPr>
        <p:spPr>
          <a:xfrm>
            <a:off x="46892" y="5981232"/>
            <a:ext cx="1536970" cy="307777"/>
          </a:xfrm>
          <a:prstGeom prst="rect">
            <a:avLst/>
          </a:prstGeom>
          <a:noFill/>
        </p:spPr>
        <p:txBody>
          <a:bodyPr vert="horz" wrap="square" rtlCol="0">
            <a:spAutoFit/>
          </a:bodyPr>
          <a:lstStyle/>
          <a:p>
            <a:pPr algn="r" rtl="0" eaLnBrk="1" fontAlgn="auto" hangingPunct="1">
              <a:lnSpc>
                <a:spcPct val="100000"/>
              </a:lnSpc>
              <a:spcBef>
                <a:spcPts val="0"/>
              </a:spcBef>
              <a:spcAft>
                <a:spcPts val="0"/>
              </a:spcAft>
            </a:pPr>
            <a:r>
              <a:rPr lang="en-US" sz="1400" b="1" i="1" u="none" baseline="0">
                <a:solidFill>
                  <a:schemeClr val="bg1"/>
                </a:solidFill>
                <a:latin typeface="Century Gothic" panose="020B0502020202020204" pitchFamily="34" charset="0"/>
              </a:rPr>
              <a:t>Presentation to</a:t>
            </a:r>
          </a:p>
        </p:txBody>
      </p:sp>
      <p:sp>
        <p:nvSpPr>
          <p:cNvPr id="13" name="Text Placeholder 2" hidden="1">
            <a:extLst>
              <a:ext uri="{FF2B5EF4-FFF2-40B4-BE49-F238E27FC236}">
                <a16:creationId xmlns:a16="http://schemas.microsoft.com/office/drawing/2014/main" id="{01C11D97-687E-4C98-AF16-A6BF317B543D}"/>
              </a:ext>
            </a:extLst>
          </p:cNvPr>
          <p:cNvSpPr>
            <a:spLocks noGrp="1"/>
          </p:cNvSpPr>
          <p:nvPr>
            <p:ph type="body" sz="quarter" idx="13" hasCustomPrompt="1"/>
            <p:custDataLst>
              <p:tags r:id="rId4"/>
            </p:custDataLst>
          </p:nvPr>
        </p:nvSpPr>
        <p:spPr>
          <a:xfrm>
            <a:off x="1442520" y="6321690"/>
            <a:ext cx="4653480" cy="314260"/>
          </a:xfrm>
          <a:prstGeom prst="rect">
            <a:avLst/>
          </a:prstGeom>
        </p:spPr>
        <p:txBody>
          <a:bodyPr/>
          <a:lstStyle>
            <a:lvl1pPr>
              <a:spcBef>
                <a:spcPts val="200"/>
              </a:spcBef>
              <a:defRPr sz="1400" b="1" i="1">
                <a:solidFill>
                  <a:schemeClr val="bg1"/>
                </a:solidFill>
              </a:defRPr>
            </a:lvl1pPr>
          </a:lstStyle>
          <a:p>
            <a:pPr lvl="0"/>
            <a:r>
              <a:rPr lang="en-US"/>
              <a:t>Enter Month Day, Year</a:t>
            </a:r>
          </a:p>
        </p:txBody>
      </p:sp>
      <p:sp>
        <p:nvSpPr>
          <p:cNvPr id="3" name="Text Placeholder 2">
            <a:extLst>
              <a:ext uri="{FF2B5EF4-FFF2-40B4-BE49-F238E27FC236}">
                <a16:creationId xmlns:a16="http://schemas.microsoft.com/office/drawing/2014/main" id="{46D906A8-711F-4DBE-A6F7-CFA4055643EC}"/>
              </a:ext>
            </a:extLst>
          </p:cNvPr>
          <p:cNvSpPr>
            <a:spLocks noGrp="1"/>
          </p:cNvSpPr>
          <p:nvPr>
            <p:ph type="body" sz="quarter" idx="11" hasCustomPrompt="1"/>
            <p:custDataLst>
              <p:tags r:id="rId5"/>
            </p:custDataLst>
          </p:nvPr>
        </p:nvSpPr>
        <p:spPr>
          <a:xfrm>
            <a:off x="1442520" y="6010340"/>
            <a:ext cx="8768280" cy="278668"/>
          </a:xfrm>
          <a:prstGeom prst="rect">
            <a:avLst/>
          </a:prstGeom>
        </p:spPr>
        <p:txBody>
          <a:bodyPr/>
          <a:lstStyle>
            <a:lvl1pPr>
              <a:spcBef>
                <a:spcPts val="200"/>
              </a:spcBef>
              <a:defRPr sz="1400" b="1" i="1">
                <a:solidFill>
                  <a:schemeClr val="bg1"/>
                </a:solidFill>
              </a:defRPr>
            </a:lvl1pPr>
          </a:lstStyle>
          <a:p>
            <a:pPr lvl="0"/>
            <a:r>
              <a:rPr lang="en-US"/>
              <a:t>[Audience Name]</a:t>
            </a:r>
          </a:p>
        </p:txBody>
      </p:sp>
      <p:pic>
        <p:nvPicPr>
          <p:cNvPr id="7" name="Picture 6"/>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0475650" y="6337699"/>
            <a:ext cx="1431208" cy="348387"/>
          </a:xfrm>
          <a:prstGeom prst="rect">
            <a:avLst/>
          </a:prstGeom>
          <a:effectLst/>
        </p:spPr>
      </p:pic>
    </p:spTree>
    <p:extLst>
      <p:ext uri="{BB962C8B-B14F-4D97-AF65-F5344CB8AC3E}">
        <p14:creationId xmlns:p14="http://schemas.microsoft.com/office/powerpoint/2010/main" val="3229367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7" name="Straight Connector 6"/>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a:t>Master Page Title</a:t>
            </a:r>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C6C4CF05-5886-432D-AF02-8685DE49CF6A}" type="datetime1">
              <a:rPr lang="en-US" smtClean="0"/>
              <a:t>9/11/2024</a:t>
            </a:fld>
            <a:endParaRPr lang="en-US"/>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a:p>
        </p:txBody>
      </p:sp>
    </p:spTree>
    <p:extLst>
      <p:ext uri="{BB962C8B-B14F-4D97-AF65-F5344CB8AC3E}">
        <p14:creationId xmlns:p14="http://schemas.microsoft.com/office/powerpoint/2010/main" val="91848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cxnSp>
        <p:nvCxnSpPr>
          <p:cNvPr id="5" name="Straight Connector 4"/>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0" name="Rectangle 9"/>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5" name="Title 1">
            <a:extLst>
              <a:ext uri="{FF2B5EF4-FFF2-40B4-BE49-F238E27FC236}">
                <a16:creationId xmlns:a16="http://schemas.microsoft.com/office/drawing/2014/main" id="{87DD57E2-0574-433F-BC43-601C1EAE085D}"/>
              </a:ext>
            </a:extLst>
          </p:cNvPr>
          <p:cNvSpPr>
            <a:spLocks noGrp="1"/>
          </p:cNvSpPr>
          <p:nvPr>
            <p:ph type="title" hasCustomPrompt="1"/>
          </p:nvPr>
        </p:nvSpPr>
        <p:spPr>
          <a:xfrm>
            <a:off x="270626" y="134544"/>
            <a:ext cx="9587749" cy="602548"/>
          </a:xfrm>
          <a:prstGeom prst="rect">
            <a:avLst/>
          </a:prstGeom>
        </p:spPr>
        <p:txBody>
          <a:bodyPr/>
          <a:lstStyle>
            <a:lvl1pPr>
              <a:defRPr sz="3300" b="1"/>
            </a:lvl1pPr>
          </a:lstStyle>
          <a:p>
            <a:r>
              <a:rPr lang="en-US" dirty="0"/>
              <a:t>Master Page Title</a:t>
            </a:r>
          </a:p>
        </p:txBody>
      </p:sp>
      <p:sp>
        <p:nvSpPr>
          <p:cNvPr id="3" name="Slide Number Placeholder 2">
            <a:extLst>
              <a:ext uri="{FF2B5EF4-FFF2-40B4-BE49-F238E27FC236}">
                <a16:creationId xmlns:a16="http://schemas.microsoft.com/office/drawing/2014/main" id="{2A92C0DA-F991-4453-B8B7-C8241C3895E2}"/>
              </a:ext>
            </a:extLst>
          </p:cNvPr>
          <p:cNvSpPr>
            <a:spLocks noGrp="1"/>
          </p:cNvSpPr>
          <p:nvPr>
            <p:ph type="sldNum" sz="quarter" idx="15"/>
          </p:nvPr>
        </p:nvSpPr>
        <p:spPr/>
        <p:txBody>
          <a:body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153557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Two Line Header">
    <p:spTree>
      <p:nvGrpSpPr>
        <p:cNvPr id="1" name=""/>
        <p:cNvGrpSpPr/>
        <p:nvPr/>
      </p:nvGrpSpPr>
      <p:grpSpPr>
        <a:xfrm>
          <a:off x="0" y="0"/>
          <a:ext cx="0" cy="0"/>
          <a:chOff x="0" y="0"/>
          <a:chExt cx="0" cy="0"/>
        </a:xfrm>
      </p:grpSpPr>
      <p:cxnSp>
        <p:nvCxnSpPr>
          <p:cNvPr id="7" name="Straight Connector 6"/>
          <p:cNvCxnSpPr/>
          <p:nvPr userDrawn="1"/>
        </p:nvCxnSpPr>
        <p:spPr>
          <a:xfrm>
            <a:off x="0" y="1186755"/>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634981"/>
            <a:ext cx="11580921" cy="436187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dirty="0"/>
              <a:t>Click to edit Master text styles</a:t>
            </a:r>
          </a:p>
        </p:txBody>
      </p:sp>
      <p:sp>
        <p:nvSpPr>
          <p:cNvPr id="10" name="Subtitle 2"/>
          <p:cNvSpPr>
            <a:spLocks noGrp="1"/>
          </p:cNvSpPr>
          <p:nvPr>
            <p:ph type="subTitle" idx="13" hasCustomPrompt="1"/>
          </p:nvPr>
        </p:nvSpPr>
        <p:spPr>
          <a:xfrm>
            <a:off x="270627" y="1223825"/>
            <a:ext cx="11580921" cy="411156"/>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15293"/>
            <a:ext cx="9587749" cy="1052207"/>
          </a:xfrm>
          <a:prstGeom prst="rect">
            <a:avLst/>
          </a:prstGeom>
        </p:spPr>
        <p:txBody>
          <a:bodyPr/>
          <a:lstStyle>
            <a:lvl1pPr>
              <a:defRPr sz="3300" b="1">
                <a:latin typeface="Century Gothic" panose="020B0502020202020204" pitchFamily="34" charset="0"/>
              </a:defRPr>
            </a:lvl1pPr>
          </a:lstStyle>
          <a:p>
            <a:r>
              <a:rPr lang="en-US" dirty="0"/>
              <a:t>Master Page Title with two lines </a:t>
            </a:r>
            <a:br>
              <a:rPr lang="en-US" dirty="0"/>
            </a:br>
            <a:endParaRPr lang="en-US" dirty="0"/>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CC4F356A-DCEE-42E9-BE1D-9A703B24D457}" type="datetime1">
              <a:rPr lang="en-US" smtClean="0"/>
              <a:t>9/11/2024</a:t>
            </a:fld>
            <a:endParaRPr lang="en-US" dirty="0"/>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lvl1pPr>
              <a:defRPr sz="1400" b="1">
                <a:solidFill>
                  <a:schemeClr val="bg1"/>
                </a:solidFill>
                <a:latin typeface="Century Gothic" panose="020B0502020202020204" pitchFamily="34" charset="0"/>
              </a:defRPr>
            </a:lvl1pPr>
          </a:lstStyle>
          <a:p>
            <a:fld id="{6CBE36CA-A7C6-4838-9ACB-C8D30B8F2C6D}" type="slidenum">
              <a:rPr lang="en-US" smtClean="0"/>
              <a:pPr/>
              <a:t>‹#›</a:t>
            </a:fld>
            <a:endParaRPr lang="en-US" dirty="0"/>
          </a:p>
        </p:txBody>
      </p:sp>
    </p:spTree>
    <p:extLst>
      <p:ext uri="{BB962C8B-B14F-4D97-AF65-F5344CB8AC3E}">
        <p14:creationId xmlns:p14="http://schemas.microsoft.com/office/powerpoint/2010/main" val="3348182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93252" name="Rectangle 4"/>
          <p:cNvSpPr>
            <a:spLocks noGrp="1" noChangeArrowheads="1"/>
          </p:cNvSpPr>
          <p:nvPr>
            <p:ph type="ctrTitle" sz="quarter"/>
          </p:nvPr>
        </p:nvSpPr>
        <p:spPr>
          <a:xfrm>
            <a:off x="3655484" y="3526773"/>
            <a:ext cx="8227483" cy="492443"/>
          </a:xfrm>
        </p:spPr>
        <p:txBody>
          <a:bodyPr anchor="b"/>
          <a:lstStyle>
            <a:lvl1pPr algn="l" fontAlgn="t">
              <a:defRPr sz="2600"/>
            </a:lvl1pPr>
          </a:lstStyle>
          <a:p>
            <a:r>
              <a:rPr lang="en-US"/>
              <a:t>Click to edit Master title style</a:t>
            </a:r>
          </a:p>
        </p:txBody>
      </p:sp>
      <p:sp>
        <p:nvSpPr>
          <p:cNvPr id="693253" name="Rectangle 5"/>
          <p:cNvSpPr>
            <a:spLocks noGrp="1" noChangeArrowheads="1"/>
          </p:cNvSpPr>
          <p:nvPr>
            <p:ph type="subTitle" sz="quarter" idx="1"/>
          </p:nvPr>
        </p:nvSpPr>
        <p:spPr>
          <a:xfrm>
            <a:off x="3655484" y="4049377"/>
            <a:ext cx="8227483" cy="366712"/>
          </a:xfrm>
          <a:prstGeom prst="rect">
            <a:avLst/>
          </a:prstGeom>
          <a:ln w="12700"/>
        </p:spPr>
        <p:txBody>
          <a:bodyPr>
            <a:spAutoFit/>
          </a:bodyPr>
          <a:lstStyle>
            <a:lvl1pPr marL="0" indent="0">
              <a:buFontTx/>
              <a:buNone/>
              <a:defRPr sz="1800" b="0"/>
            </a:lvl1pPr>
          </a:lstStyle>
          <a:p>
            <a:r>
              <a:rPr lang="en-US"/>
              <a:t>Click to edit Master subtitle style</a:t>
            </a:r>
          </a:p>
        </p:txBody>
      </p:sp>
      <p:sp>
        <p:nvSpPr>
          <p:cNvPr id="2" name="Slide Number Placeholder 1">
            <a:extLst>
              <a:ext uri="{FF2B5EF4-FFF2-40B4-BE49-F238E27FC236}">
                <a16:creationId xmlns:a16="http://schemas.microsoft.com/office/drawing/2014/main" id="{51AD3D4A-7E28-4220-9909-287F9B6EBBB9}"/>
              </a:ext>
            </a:extLst>
          </p:cNvPr>
          <p:cNvSpPr>
            <a:spLocks noGrp="1"/>
          </p:cNvSpPr>
          <p:nvPr>
            <p:ph type="sldNum" sz="quarter" idx="10"/>
          </p:nvPr>
        </p:nvSpPr>
        <p:spPr/>
        <p:txBody>
          <a:bodyPr/>
          <a:lstStyle/>
          <a:p>
            <a:fld id="{41B67AC3-44BE-1249-A8B0-A1E33CC73C33}" type="slidenum">
              <a:rPr lang="en-US" smtClean="0"/>
              <a:pPr/>
              <a:t>‹#›</a:t>
            </a:fld>
            <a:endParaRPr lang="en-US"/>
          </a:p>
        </p:txBody>
      </p:sp>
    </p:spTree>
    <p:extLst>
      <p:ext uri="{BB962C8B-B14F-4D97-AF65-F5344CB8AC3E}">
        <p14:creationId xmlns:p14="http://schemas.microsoft.com/office/powerpoint/2010/main" val="1468395065"/>
      </p:ext>
    </p:extLst>
  </p:cSld>
  <p:clrMapOvr>
    <a:masterClrMapping/>
  </p:clrMapOvr>
  <p:transition spd="med"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61237"/>
            <a:ext cx="10972801" cy="5307788"/>
          </a:xfrm>
          <a:prstGeom prst="rect">
            <a:avLst/>
          </a:prstGeom>
        </p:spPr>
        <p:txBody>
          <a:bodyPr>
            <a:norm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7" name="Slide Number Placeholder 2"/>
          <p:cNvSpPr>
            <a:spLocks noGrp="1"/>
          </p:cNvSpPr>
          <p:nvPr>
            <p:ph type="sldNum" sz="quarter" idx="4"/>
          </p:nvPr>
        </p:nvSpPr>
        <p:spPr>
          <a:xfrm>
            <a:off x="9068573" y="6400801"/>
            <a:ext cx="28439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67AC3-44BE-1249-A8B0-A1E33CC73C33}" type="slidenum">
              <a:rPr lang="en-US" smtClean="0"/>
              <a:t>‹#›</a:t>
            </a:fld>
            <a:endParaRPr lang="en-US"/>
          </a:p>
        </p:txBody>
      </p:sp>
    </p:spTree>
    <p:extLst>
      <p:ext uri="{BB962C8B-B14F-4D97-AF65-F5344CB8AC3E}">
        <p14:creationId xmlns:p14="http://schemas.microsoft.com/office/powerpoint/2010/main" val="2437077653"/>
      </p:ext>
    </p:extLst>
  </p:cSld>
  <p:clrMapOvr>
    <a:masterClrMapping/>
  </p:clrMapOvr>
  <p:transition spd="med"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965202"/>
            <a:ext cx="5384800" cy="5203825"/>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82133"/>
            <a:ext cx="5384800" cy="5186892"/>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4"/>
          </p:nvPr>
        </p:nvSpPr>
        <p:spPr>
          <a:xfrm>
            <a:off x="9068573" y="6400801"/>
            <a:ext cx="28439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67AC3-44BE-1249-A8B0-A1E33CC73C33}" type="slidenum">
              <a:rPr lang="en-US" smtClean="0"/>
              <a:t>‹#›</a:t>
            </a:fld>
            <a:endParaRPr lang="en-US"/>
          </a:p>
        </p:txBody>
      </p:sp>
    </p:spTree>
    <p:extLst>
      <p:ext uri="{BB962C8B-B14F-4D97-AF65-F5344CB8AC3E}">
        <p14:creationId xmlns:p14="http://schemas.microsoft.com/office/powerpoint/2010/main" val="3185048982"/>
      </p:ext>
    </p:extLst>
  </p:cSld>
  <p:clrMapOvr>
    <a:masterClrMapping/>
  </p:clrMapOvr>
  <p:transition spd="med"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0F8D-F5A6-3F68-501C-56817C678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24E82-DE67-6196-076A-0FF3902C3E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EB375-87F7-D9F1-D573-544BF22EA2D0}"/>
              </a:ext>
            </a:extLst>
          </p:cNvPr>
          <p:cNvSpPr>
            <a:spLocks noGrp="1"/>
          </p:cNvSpPr>
          <p:nvPr>
            <p:ph type="dt" sz="half" idx="10"/>
          </p:nvPr>
        </p:nvSpPr>
        <p:spPr/>
        <p:txBody>
          <a:bodyPr/>
          <a:lstStyle/>
          <a:p>
            <a:fld id="{FC69FB32-9FF3-4862-B7A7-9952D3F51EA8}" type="datetimeFigureOut">
              <a:rPr lang="en-US" smtClean="0"/>
              <a:t>9/11/2024</a:t>
            </a:fld>
            <a:endParaRPr lang="en-US"/>
          </a:p>
        </p:txBody>
      </p:sp>
      <p:sp>
        <p:nvSpPr>
          <p:cNvPr id="5" name="Footer Placeholder 4">
            <a:extLst>
              <a:ext uri="{FF2B5EF4-FFF2-40B4-BE49-F238E27FC236}">
                <a16:creationId xmlns:a16="http://schemas.microsoft.com/office/drawing/2014/main" id="{F98496C7-1169-71E1-8BF3-77A981A56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122C2F-9B3A-4619-AF51-2DCD237E4082}"/>
              </a:ext>
            </a:extLst>
          </p:cNvPr>
          <p:cNvSpPr>
            <a:spLocks noGrp="1"/>
          </p:cNvSpPr>
          <p:nvPr>
            <p:ph type="sldNum" sz="quarter" idx="12"/>
          </p:nvPr>
        </p:nvSpPr>
        <p:spPr/>
        <p:txBody>
          <a:bodyPr/>
          <a:lstStyle/>
          <a:p>
            <a:fld id="{CCA7312E-267F-4DC2-B75B-401BF40B9200}" type="slidenum">
              <a:rPr lang="en-US" smtClean="0"/>
              <a:t>‹#›</a:t>
            </a:fld>
            <a:endParaRPr lang="en-US"/>
          </a:p>
        </p:txBody>
      </p:sp>
    </p:spTree>
    <p:extLst>
      <p:ext uri="{BB962C8B-B14F-4D97-AF65-F5344CB8AC3E}">
        <p14:creationId xmlns:p14="http://schemas.microsoft.com/office/powerpoint/2010/main" val="2212283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2"/>
          <p:cNvSpPr>
            <a:spLocks noGrp="1"/>
          </p:cNvSpPr>
          <p:nvPr>
            <p:ph type="sldNum" sz="quarter" idx="4"/>
          </p:nvPr>
        </p:nvSpPr>
        <p:spPr>
          <a:xfrm>
            <a:off x="9068573" y="6400801"/>
            <a:ext cx="28439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67AC3-44BE-1249-A8B0-A1E33CC73C33}" type="slidenum">
              <a:rPr lang="en-US" smtClean="0"/>
              <a:t>‹#›</a:t>
            </a:fld>
            <a:endParaRPr lang="en-US"/>
          </a:p>
        </p:txBody>
      </p:sp>
    </p:spTree>
    <p:extLst>
      <p:ext uri="{BB962C8B-B14F-4D97-AF65-F5344CB8AC3E}">
        <p14:creationId xmlns:p14="http://schemas.microsoft.com/office/powerpoint/2010/main" val="2150326443"/>
      </p:ext>
    </p:extLst>
  </p:cSld>
  <p:clrMapOvr>
    <a:masterClrMapping/>
  </p:clrMapOvr>
  <p:transition spd="med"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a:solidFill>
                <a:schemeClr val="bg1"/>
              </a:solidFill>
            </a:endParaRP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331406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Two Line Header">
    <p:spTree>
      <p:nvGrpSpPr>
        <p:cNvPr id="1" name=""/>
        <p:cNvGrpSpPr/>
        <p:nvPr/>
      </p:nvGrpSpPr>
      <p:grpSpPr>
        <a:xfrm>
          <a:off x="0" y="0"/>
          <a:ext cx="0" cy="0"/>
          <a:chOff x="0" y="0"/>
          <a:chExt cx="0" cy="0"/>
        </a:xfrm>
      </p:grpSpPr>
      <p:cxnSp>
        <p:nvCxnSpPr>
          <p:cNvPr id="7" name="Straight Connector 6"/>
          <p:cNvCxnSpPr>
            <a:cxnSpLocks/>
          </p:cNvCxnSpPr>
          <p:nvPr userDrawn="1"/>
        </p:nvCxnSpPr>
        <p:spPr>
          <a:xfrm>
            <a:off x="0" y="1186755"/>
            <a:ext cx="121920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634981"/>
            <a:ext cx="11580921" cy="4361873"/>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7" y="1223825"/>
            <a:ext cx="11580921" cy="411156"/>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7" y="115293"/>
            <a:ext cx="7078353" cy="1052207"/>
          </a:xfrm>
          <a:prstGeom prst="rect">
            <a:avLst/>
          </a:prstGeom>
        </p:spPr>
        <p:txBody>
          <a:bodyPr/>
          <a:lstStyle>
            <a:lvl1pPr>
              <a:defRPr sz="3300" b="1">
                <a:solidFill>
                  <a:schemeClr val="tx1">
                    <a:lumMod val="85000"/>
                    <a:lumOff val="15000"/>
                  </a:schemeClr>
                </a:solidFill>
                <a:latin typeface="Century Gothic" panose="020B0502020202020204" pitchFamily="34" charset="0"/>
              </a:defRPr>
            </a:lvl1pPr>
          </a:lstStyle>
          <a:p>
            <a:r>
              <a:rPr lang="en-US"/>
              <a:t>Master Page Title with two lines </a:t>
            </a:r>
            <a:br>
              <a:rPr lang="en-US"/>
            </a:br>
            <a:endParaRPr lang="en-US"/>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p>
            <a:fld id="{8D17A343-A79E-463A-977A-59F23D319189}" type="datetime1">
              <a:rPr lang="en-US" smtClean="0"/>
              <a:t>9/11/2024</a:t>
            </a:fld>
            <a:endParaRPr lang="en-US"/>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a:p>
        </p:txBody>
      </p:sp>
      <p:pic>
        <p:nvPicPr>
          <p:cNvPr id="14" name="Picture 13">
            <a:extLst>
              <a:ext uri="{FF2B5EF4-FFF2-40B4-BE49-F238E27FC236}">
                <a16:creationId xmlns:a16="http://schemas.microsoft.com/office/drawing/2014/main" id="{CEBA9BE1-20E1-374F-8EFF-374ED7DAD32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512887" y="228188"/>
            <a:ext cx="2257319" cy="894669"/>
          </a:xfrm>
          <a:prstGeom prst="rect">
            <a:avLst/>
          </a:prstGeom>
        </p:spPr>
      </p:pic>
      <p:cxnSp>
        <p:nvCxnSpPr>
          <p:cNvPr id="16" name="Straight Connector 15">
            <a:extLst>
              <a:ext uri="{FF2B5EF4-FFF2-40B4-BE49-F238E27FC236}">
                <a16:creationId xmlns:a16="http://schemas.microsoft.com/office/drawing/2014/main" id="{595FA001-F72D-1841-9B50-042FE07AC209}"/>
              </a:ext>
            </a:extLst>
          </p:cNvPr>
          <p:cNvCxnSpPr>
            <a:cxnSpLocks/>
          </p:cNvCxnSpPr>
          <p:nvPr userDrawn="1"/>
        </p:nvCxnSpPr>
        <p:spPr>
          <a:xfrm>
            <a:off x="9770207" y="260267"/>
            <a:ext cx="0" cy="762875"/>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391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7" name="Straight Connector 6"/>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8878"/>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endParaRPr lang="en-US"/>
          </a:p>
        </p:txBody>
      </p:sp>
      <p:sp>
        <p:nvSpPr>
          <p:cNvPr id="10" name="Subtitle 2"/>
          <p:cNvSpPr>
            <a:spLocks noGrp="1"/>
          </p:cNvSpPr>
          <p:nvPr>
            <p:ph type="subTitle" idx="13" hasCustomPrompt="1"/>
          </p:nvPr>
        </p:nvSpPr>
        <p:spPr>
          <a:xfrm>
            <a:off x="270628" y="778081"/>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2" name="Rectangle 11"/>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a:t>Master Page Title</a:t>
            </a:r>
          </a:p>
        </p:txBody>
      </p:sp>
      <p:sp>
        <p:nvSpPr>
          <p:cNvPr id="14" name="Rectangle 13">
            <a:extLst>
              <a:ext uri="{FF2B5EF4-FFF2-40B4-BE49-F238E27FC236}">
                <a16:creationId xmlns:a16="http://schemas.microsoft.com/office/drawing/2014/main" id="{7B2FF6A4-EC85-4305-9373-DD302F9026DA}"/>
              </a:ext>
            </a:extLst>
          </p:cNvPr>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a:solidFill>
                <a:schemeClr val="bg1"/>
              </a:solidFill>
            </a:endParaRPr>
          </a:p>
        </p:txBody>
      </p:sp>
    </p:spTree>
    <p:extLst>
      <p:ext uri="{BB962C8B-B14F-4D97-AF65-F5344CB8AC3E}">
        <p14:creationId xmlns:p14="http://schemas.microsoft.com/office/powerpoint/2010/main" val="1235064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2" name="Rectangle 11"/>
          <p:cNvSpPr/>
          <p:nvPr userDrawn="1"/>
        </p:nvSpPr>
        <p:spPr>
          <a:xfrm>
            <a:off x="0" y="625431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270627" y="1163331"/>
            <a:ext cx="11580921" cy="4827976"/>
          </a:xfrm>
          <a:prstGeom prst="rect">
            <a:avLst/>
          </a:prstGeom>
        </p:spPr>
        <p:txBody>
          <a:bodyPr/>
          <a:lstStyle>
            <a:lvl1pPr marL="342900" indent="-342900">
              <a:buFont typeface="Arial" panose="020B0604020202020204" pitchFamily="34" charset="0"/>
              <a:buChar char="•"/>
              <a:defRPr sz="2400" b="0">
                <a:latin typeface="Century Gothic" panose="020B0502020202020204" pitchFamily="34" charset="0"/>
                <a:cs typeface="Arial" panose="020B0604020202020204" pitchFamily="34" charset="0"/>
              </a:defRPr>
            </a:lvl1pPr>
            <a:lvl2pPr>
              <a:defRPr sz="2000">
                <a:latin typeface="Century Gothic" panose="020B0502020202020204" pitchFamily="34" charset="0"/>
                <a:cs typeface="Arial" panose="020B0604020202020204" pitchFamily="34" charset="0"/>
              </a:defRPr>
            </a:lvl2pPr>
            <a:lvl3pPr>
              <a:defRPr sz="1800">
                <a:latin typeface="Century Gothic" panose="020B0502020202020204" pitchFamily="34" charset="0"/>
                <a:cs typeface="Arial" panose="020B0604020202020204" pitchFamily="34" charset="0"/>
              </a:defRPr>
            </a:lvl3pPr>
            <a:lvl4pPr>
              <a:defRPr sz="1600">
                <a:latin typeface="Century Gothic" panose="020B0502020202020204" pitchFamily="34" charset="0"/>
                <a:cs typeface="Arial" panose="020B0604020202020204" pitchFamily="34" charset="0"/>
              </a:defRPr>
            </a:lvl4pPr>
            <a:lvl5pPr>
              <a:defRPr sz="1600">
                <a:latin typeface="Century Gothic" panose="020B0502020202020204" pitchFamily="34" charset="0"/>
                <a:cs typeface="Arial" panose="020B0604020202020204" pitchFamily="34" charset="0"/>
              </a:defRPr>
            </a:lvl5pPr>
          </a:lstStyle>
          <a:p>
            <a:pPr lvl="0"/>
            <a:r>
              <a:rPr lang="en-US"/>
              <a:t>Click to edit Master text styles</a:t>
            </a:r>
          </a:p>
        </p:txBody>
      </p:sp>
      <p:sp>
        <p:nvSpPr>
          <p:cNvPr id="10" name="Subtitle 2"/>
          <p:cNvSpPr>
            <a:spLocks noGrp="1"/>
          </p:cNvSpPr>
          <p:nvPr>
            <p:ph type="subTitle" idx="13" hasCustomPrompt="1"/>
          </p:nvPr>
        </p:nvSpPr>
        <p:spPr>
          <a:xfrm>
            <a:off x="270627" y="771720"/>
            <a:ext cx="11580921" cy="373510"/>
          </a:xfrm>
          <a:prstGeom prst="rect">
            <a:avLst/>
          </a:prstGeom>
        </p:spPr>
        <p:txBody>
          <a:bodyPr>
            <a:noAutofit/>
          </a:bodyPr>
          <a:lstStyle>
            <a:lvl1pPr marL="0" indent="0" algn="l">
              <a:buNone/>
              <a:defRPr sz="2000" b="1">
                <a:solidFill>
                  <a:srgbClr val="F7932B"/>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Page Subtitle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4113" y="260267"/>
            <a:ext cx="1917435" cy="762875"/>
          </a:xfrm>
          <a:prstGeom prst="rect">
            <a:avLst/>
          </a:prstGeom>
        </p:spPr>
      </p:pic>
      <p:sp>
        <p:nvSpPr>
          <p:cNvPr id="13" name="Rectangle 12"/>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2" name="Title 1">
            <a:extLst>
              <a:ext uri="{FF2B5EF4-FFF2-40B4-BE49-F238E27FC236}">
                <a16:creationId xmlns:a16="http://schemas.microsoft.com/office/drawing/2014/main" id="{8C977DC4-18C7-4A68-8918-D979F70F69D3}"/>
              </a:ext>
            </a:extLst>
          </p:cNvPr>
          <p:cNvSpPr>
            <a:spLocks noGrp="1"/>
          </p:cNvSpPr>
          <p:nvPr>
            <p:ph type="title" hasCustomPrompt="1"/>
          </p:nvPr>
        </p:nvSpPr>
        <p:spPr>
          <a:xfrm>
            <a:off x="270626" y="134544"/>
            <a:ext cx="9587749" cy="602548"/>
          </a:xfrm>
          <a:prstGeom prst="rect">
            <a:avLst/>
          </a:prstGeom>
        </p:spPr>
        <p:txBody>
          <a:bodyPr/>
          <a:lstStyle>
            <a:lvl1pPr>
              <a:defRPr sz="3300"/>
            </a:lvl1pPr>
          </a:lstStyle>
          <a:p>
            <a:r>
              <a:rPr lang="en-US"/>
              <a:t>Master Page Title</a:t>
            </a:r>
          </a:p>
        </p:txBody>
      </p:sp>
      <p:sp>
        <p:nvSpPr>
          <p:cNvPr id="6" name="Date Placeholder 5">
            <a:extLst>
              <a:ext uri="{FF2B5EF4-FFF2-40B4-BE49-F238E27FC236}">
                <a16:creationId xmlns:a16="http://schemas.microsoft.com/office/drawing/2014/main" id="{FD390063-3279-473E-9C81-A81F139E21B8}"/>
              </a:ext>
            </a:extLst>
          </p:cNvPr>
          <p:cNvSpPr>
            <a:spLocks noGrp="1"/>
          </p:cNvSpPr>
          <p:nvPr>
            <p:ph type="dt" sz="half" idx="14"/>
          </p:nvPr>
        </p:nvSpPr>
        <p:spPr/>
        <p:txBody>
          <a:bodyPr/>
          <a:lstStyle>
            <a:lvl1pPr>
              <a:defRPr/>
            </a:lvl1pPr>
          </a:lstStyle>
          <a:p>
            <a:r>
              <a:rPr lang="en-US"/>
              <a:t>12/09/2021</a:t>
            </a:r>
          </a:p>
        </p:txBody>
      </p:sp>
      <p:sp>
        <p:nvSpPr>
          <p:cNvPr id="9" name="Slide Number Placeholder 8">
            <a:extLst>
              <a:ext uri="{FF2B5EF4-FFF2-40B4-BE49-F238E27FC236}">
                <a16:creationId xmlns:a16="http://schemas.microsoft.com/office/drawing/2014/main" id="{C3DD2D5C-73ED-4C16-9EE0-B380D143C951}"/>
              </a:ext>
            </a:extLst>
          </p:cNvPr>
          <p:cNvSpPr>
            <a:spLocks noGrp="1"/>
          </p:cNvSpPr>
          <p:nvPr>
            <p:ph type="sldNum" sz="quarter" idx="15"/>
          </p:nvPr>
        </p:nvSpPr>
        <p:spPr/>
        <p:txBody>
          <a:bodyPr/>
          <a:lstStyle/>
          <a:p>
            <a:fld id="{6CBE36CA-A7C6-4838-9ACB-C8D30B8F2C6D}" type="slidenum">
              <a:rPr lang="en-US" smtClean="0"/>
              <a:pPr/>
              <a:t>‹#›</a:t>
            </a:fld>
            <a:endParaRPr lang="en-US"/>
          </a:p>
        </p:txBody>
      </p:sp>
      <p:sp>
        <p:nvSpPr>
          <p:cNvPr id="14" name="TextBox 1">
            <a:extLst>
              <a:ext uri="{FF2B5EF4-FFF2-40B4-BE49-F238E27FC236}">
                <a16:creationId xmlns:a16="http://schemas.microsoft.com/office/drawing/2014/main" id="{1EBD1CAB-57C5-4151-B233-A88DE9BBB037}"/>
              </a:ext>
            </a:extLst>
          </p:cNvPr>
          <p:cNvSpPr txBox="1">
            <a:spLocks/>
          </p:cNvSpPr>
          <p:nvPr userDrawn="1"/>
        </p:nvSpPr>
        <p:spPr>
          <a:xfrm>
            <a:off x="2010985" y="6349307"/>
            <a:ext cx="305215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C00000"/>
                </a:solidFill>
                <a:latin typeface="Century Gothic" panose="020B0502020202020204" pitchFamily="34" charset="0"/>
              </a:rPr>
              <a:t>INTERNAL USE ONLY – </a:t>
            </a:r>
            <a:br>
              <a:rPr lang="en-US" sz="800">
                <a:solidFill>
                  <a:srgbClr val="C00000"/>
                </a:solidFill>
                <a:latin typeface="Century Gothic" panose="020B0502020202020204" pitchFamily="34" charset="0"/>
              </a:rPr>
            </a:br>
            <a:r>
              <a:rPr lang="en-US" sz="800">
                <a:solidFill>
                  <a:srgbClr val="C00000"/>
                </a:solidFill>
                <a:latin typeface="Century Gothic" panose="020B0502020202020204" pitchFamily="34" charset="0"/>
              </a:rPr>
              <a:t>NOT APPROVED FOR PUBLIC RELEASE</a:t>
            </a:r>
          </a:p>
        </p:txBody>
      </p:sp>
    </p:spTree>
    <p:extLst>
      <p:ext uri="{BB962C8B-B14F-4D97-AF65-F5344CB8AC3E}">
        <p14:creationId xmlns:p14="http://schemas.microsoft.com/office/powerpoint/2010/main" val="176498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1CB87-E1C8-1EB3-3A3C-CF91FB8AA7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0EFBE3-02DD-B52C-7767-959FE4E4A4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686413-7DE2-5C37-12C6-E9892C2BEC59}"/>
              </a:ext>
            </a:extLst>
          </p:cNvPr>
          <p:cNvSpPr>
            <a:spLocks noGrp="1"/>
          </p:cNvSpPr>
          <p:nvPr>
            <p:ph type="dt" sz="half" idx="10"/>
          </p:nvPr>
        </p:nvSpPr>
        <p:spPr/>
        <p:txBody>
          <a:bodyPr/>
          <a:lstStyle/>
          <a:p>
            <a:fld id="{FC69FB32-9FF3-4862-B7A7-9952D3F51EA8}" type="datetimeFigureOut">
              <a:rPr lang="en-US" smtClean="0"/>
              <a:t>9/11/2024</a:t>
            </a:fld>
            <a:endParaRPr lang="en-US"/>
          </a:p>
        </p:txBody>
      </p:sp>
      <p:sp>
        <p:nvSpPr>
          <p:cNvPr id="5" name="Footer Placeholder 4">
            <a:extLst>
              <a:ext uri="{FF2B5EF4-FFF2-40B4-BE49-F238E27FC236}">
                <a16:creationId xmlns:a16="http://schemas.microsoft.com/office/drawing/2014/main" id="{905419C3-A18E-1422-1DD8-8C5E1ECBB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D5EA0-3737-48CB-460F-7EC3006DC66B}"/>
              </a:ext>
            </a:extLst>
          </p:cNvPr>
          <p:cNvSpPr>
            <a:spLocks noGrp="1"/>
          </p:cNvSpPr>
          <p:nvPr>
            <p:ph type="sldNum" sz="quarter" idx="12"/>
          </p:nvPr>
        </p:nvSpPr>
        <p:spPr/>
        <p:txBody>
          <a:bodyPr/>
          <a:lstStyle/>
          <a:p>
            <a:fld id="{CCA7312E-267F-4DC2-B75B-401BF40B9200}" type="slidenum">
              <a:rPr lang="en-US" smtClean="0"/>
              <a:t>‹#›</a:t>
            </a:fld>
            <a:endParaRPr lang="en-US"/>
          </a:p>
        </p:txBody>
      </p:sp>
    </p:spTree>
    <p:extLst>
      <p:ext uri="{BB962C8B-B14F-4D97-AF65-F5344CB8AC3E}">
        <p14:creationId xmlns:p14="http://schemas.microsoft.com/office/powerpoint/2010/main" val="1505489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3224B-622E-EB87-4F4D-4D9DC5016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009F9-EA21-A3E6-171D-9554D598DC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67CEE6-5439-F560-F8F7-BF75C98AC3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E0D9F0-36F1-8049-F9D7-223CF820957F}"/>
              </a:ext>
            </a:extLst>
          </p:cNvPr>
          <p:cNvSpPr>
            <a:spLocks noGrp="1"/>
          </p:cNvSpPr>
          <p:nvPr>
            <p:ph type="dt" sz="half" idx="10"/>
          </p:nvPr>
        </p:nvSpPr>
        <p:spPr/>
        <p:txBody>
          <a:bodyPr/>
          <a:lstStyle/>
          <a:p>
            <a:fld id="{FC69FB32-9FF3-4862-B7A7-9952D3F51EA8}" type="datetimeFigureOut">
              <a:rPr lang="en-US" smtClean="0"/>
              <a:t>9/11/2024</a:t>
            </a:fld>
            <a:endParaRPr lang="en-US"/>
          </a:p>
        </p:txBody>
      </p:sp>
      <p:sp>
        <p:nvSpPr>
          <p:cNvPr id="6" name="Footer Placeholder 5">
            <a:extLst>
              <a:ext uri="{FF2B5EF4-FFF2-40B4-BE49-F238E27FC236}">
                <a16:creationId xmlns:a16="http://schemas.microsoft.com/office/drawing/2014/main" id="{68D1AB60-ECCD-D598-FF95-799B742BA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28A32-99AE-28ED-2226-35475F3E2647}"/>
              </a:ext>
            </a:extLst>
          </p:cNvPr>
          <p:cNvSpPr>
            <a:spLocks noGrp="1"/>
          </p:cNvSpPr>
          <p:nvPr>
            <p:ph type="sldNum" sz="quarter" idx="12"/>
          </p:nvPr>
        </p:nvSpPr>
        <p:spPr/>
        <p:txBody>
          <a:bodyPr/>
          <a:lstStyle/>
          <a:p>
            <a:fld id="{CCA7312E-267F-4DC2-B75B-401BF40B9200}" type="slidenum">
              <a:rPr lang="en-US" smtClean="0"/>
              <a:t>‹#›</a:t>
            </a:fld>
            <a:endParaRPr lang="en-US"/>
          </a:p>
        </p:txBody>
      </p:sp>
    </p:spTree>
    <p:extLst>
      <p:ext uri="{BB962C8B-B14F-4D97-AF65-F5344CB8AC3E}">
        <p14:creationId xmlns:p14="http://schemas.microsoft.com/office/powerpoint/2010/main" val="386645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2B067-C50D-6C79-06B7-A9B54B4FA7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108F48-8C51-0759-801D-2654BED253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C82C9-3051-7DB2-EFA5-52ECBDE2F7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434F6F-9126-D1C9-2FC0-25BA861496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6D5627-78B4-B429-BA85-99C3B74BD3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8EADAC-7644-891D-C9CF-3C94D3B2E884}"/>
              </a:ext>
            </a:extLst>
          </p:cNvPr>
          <p:cNvSpPr>
            <a:spLocks noGrp="1"/>
          </p:cNvSpPr>
          <p:nvPr>
            <p:ph type="dt" sz="half" idx="10"/>
          </p:nvPr>
        </p:nvSpPr>
        <p:spPr/>
        <p:txBody>
          <a:bodyPr/>
          <a:lstStyle/>
          <a:p>
            <a:fld id="{FC69FB32-9FF3-4862-B7A7-9952D3F51EA8}" type="datetimeFigureOut">
              <a:rPr lang="en-US" smtClean="0"/>
              <a:t>9/11/2024</a:t>
            </a:fld>
            <a:endParaRPr lang="en-US"/>
          </a:p>
        </p:txBody>
      </p:sp>
      <p:sp>
        <p:nvSpPr>
          <p:cNvPr id="8" name="Footer Placeholder 7">
            <a:extLst>
              <a:ext uri="{FF2B5EF4-FFF2-40B4-BE49-F238E27FC236}">
                <a16:creationId xmlns:a16="http://schemas.microsoft.com/office/drawing/2014/main" id="{6EA7A7AE-4511-DCA5-12A2-9300D57AA2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0F2E4F-BAAD-46CF-B647-70F3C182C6DC}"/>
              </a:ext>
            </a:extLst>
          </p:cNvPr>
          <p:cNvSpPr>
            <a:spLocks noGrp="1"/>
          </p:cNvSpPr>
          <p:nvPr>
            <p:ph type="sldNum" sz="quarter" idx="12"/>
          </p:nvPr>
        </p:nvSpPr>
        <p:spPr/>
        <p:txBody>
          <a:bodyPr/>
          <a:lstStyle/>
          <a:p>
            <a:fld id="{CCA7312E-267F-4DC2-B75B-401BF40B9200}" type="slidenum">
              <a:rPr lang="en-US" smtClean="0"/>
              <a:t>‹#›</a:t>
            </a:fld>
            <a:endParaRPr lang="en-US"/>
          </a:p>
        </p:txBody>
      </p:sp>
    </p:spTree>
    <p:extLst>
      <p:ext uri="{BB962C8B-B14F-4D97-AF65-F5344CB8AC3E}">
        <p14:creationId xmlns:p14="http://schemas.microsoft.com/office/powerpoint/2010/main" val="3068742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D3FD5-7F9F-1847-7BB4-F51A4F6DC2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48B6DE-A9BF-9C35-4144-3FCDDA1E31D1}"/>
              </a:ext>
            </a:extLst>
          </p:cNvPr>
          <p:cNvSpPr>
            <a:spLocks noGrp="1"/>
          </p:cNvSpPr>
          <p:nvPr>
            <p:ph type="dt" sz="half" idx="10"/>
          </p:nvPr>
        </p:nvSpPr>
        <p:spPr/>
        <p:txBody>
          <a:bodyPr/>
          <a:lstStyle/>
          <a:p>
            <a:fld id="{FC69FB32-9FF3-4862-B7A7-9952D3F51EA8}" type="datetimeFigureOut">
              <a:rPr lang="en-US" smtClean="0"/>
              <a:t>9/11/2024</a:t>
            </a:fld>
            <a:endParaRPr lang="en-US"/>
          </a:p>
        </p:txBody>
      </p:sp>
      <p:sp>
        <p:nvSpPr>
          <p:cNvPr id="4" name="Footer Placeholder 3">
            <a:extLst>
              <a:ext uri="{FF2B5EF4-FFF2-40B4-BE49-F238E27FC236}">
                <a16:creationId xmlns:a16="http://schemas.microsoft.com/office/drawing/2014/main" id="{68D080FF-1A1F-9B03-4513-4F441CFF8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B3DBD0-199A-402E-984A-61547110A236}"/>
              </a:ext>
            </a:extLst>
          </p:cNvPr>
          <p:cNvSpPr>
            <a:spLocks noGrp="1"/>
          </p:cNvSpPr>
          <p:nvPr>
            <p:ph type="sldNum" sz="quarter" idx="12"/>
          </p:nvPr>
        </p:nvSpPr>
        <p:spPr/>
        <p:txBody>
          <a:bodyPr/>
          <a:lstStyle/>
          <a:p>
            <a:fld id="{CCA7312E-267F-4DC2-B75B-401BF40B9200}" type="slidenum">
              <a:rPr lang="en-US" smtClean="0"/>
              <a:t>‹#›</a:t>
            </a:fld>
            <a:endParaRPr lang="en-US"/>
          </a:p>
        </p:txBody>
      </p:sp>
    </p:spTree>
    <p:extLst>
      <p:ext uri="{BB962C8B-B14F-4D97-AF65-F5344CB8AC3E}">
        <p14:creationId xmlns:p14="http://schemas.microsoft.com/office/powerpoint/2010/main" val="1330919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CE51FF-D8E3-1A98-1A8D-4E0478122F42}"/>
              </a:ext>
            </a:extLst>
          </p:cNvPr>
          <p:cNvSpPr>
            <a:spLocks noGrp="1"/>
          </p:cNvSpPr>
          <p:nvPr>
            <p:ph type="dt" sz="half" idx="10"/>
          </p:nvPr>
        </p:nvSpPr>
        <p:spPr/>
        <p:txBody>
          <a:bodyPr/>
          <a:lstStyle/>
          <a:p>
            <a:fld id="{FC69FB32-9FF3-4862-B7A7-9952D3F51EA8}" type="datetimeFigureOut">
              <a:rPr lang="en-US" smtClean="0"/>
              <a:t>9/11/2024</a:t>
            </a:fld>
            <a:endParaRPr lang="en-US"/>
          </a:p>
        </p:txBody>
      </p:sp>
      <p:sp>
        <p:nvSpPr>
          <p:cNvPr id="3" name="Footer Placeholder 2">
            <a:extLst>
              <a:ext uri="{FF2B5EF4-FFF2-40B4-BE49-F238E27FC236}">
                <a16:creationId xmlns:a16="http://schemas.microsoft.com/office/drawing/2014/main" id="{4827622C-BDD6-7350-CB2E-89DE7555BA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A5D4D4-D5B8-3068-A81D-7AA75C8C6DD4}"/>
              </a:ext>
            </a:extLst>
          </p:cNvPr>
          <p:cNvSpPr>
            <a:spLocks noGrp="1"/>
          </p:cNvSpPr>
          <p:nvPr>
            <p:ph type="sldNum" sz="quarter" idx="12"/>
          </p:nvPr>
        </p:nvSpPr>
        <p:spPr/>
        <p:txBody>
          <a:bodyPr/>
          <a:lstStyle/>
          <a:p>
            <a:fld id="{CCA7312E-267F-4DC2-B75B-401BF40B9200}" type="slidenum">
              <a:rPr lang="en-US" smtClean="0"/>
              <a:t>‹#›</a:t>
            </a:fld>
            <a:endParaRPr lang="en-US"/>
          </a:p>
        </p:txBody>
      </p:sp>
    </p:spTree>
    <p:extLst>
      <p:ext uri="{BB962C8B-B14F-4D97-AF65-F5344CB8AC3E}">
        <p14:creationId xmlns:p14="http://schemas.microsoft.com/office/powerpoint/2010/main" val="2904515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870A-AFD7-A136-F8D2-A82B4CE5F2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400B92-C4FD-9402-F06A-76839F9430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358E9-CF3C-8605-8963-15F16DF3F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E29626-53A6-8D59-E14F-BE697F41F7ED}"/>
              </a:ext>
            </a:extLst>
          </p:cNvPr>
          <p:cNvSpPr>
            <a:spLocks noGrp="1"/>
          </p:cNvSpPr>
          <p:nvPr>
            <p:ph type="dt" sz="half" idx="10"/>
          </p:nvPr>
        </p:nvSpPr>
        <p:spPr/>
        <p:txBody>
          <a:bodyPr/>
          <a:lstStyle/>
          <a:p>
            <a:fld id="{FC69FB32-9FF3-4862-B7A7-9952D3F51EA8}" type="datetimeFigureOut">
              <a:rPr lang="en-US" smtClean="0"/>
              <a:t>9/11/2024</a:t>
            </a:fld>
            <a:endParaRPr lang="en-US"/>
          </a:p>
        </p:txBody>
      </p:sp>
      <p:sp>
        <p:nvSpPr>
          <p:cNvPr id="6" name="Footer Placeholder 5">
            <a:extLst>
              <a:ext uri="{FF2B5EF4-FFF2-40B4-BE49-F238E27FC236}">
                <a16:creationId xmlns:a16="http://schemas.microsoft.com/office/drawing/2014/main" id="{ABCC1760-3940-AC67-FAB5-8B28AE9AE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8AC19-BCBC-6C74-6DCC-699DCBC04B19}"/>
              </a:ext>
            </a:extLst>
          </p:cNvPr>
          <p:cNvSpPr>
            <a:spLocks noGrp="1"/>
          </p:cNvSpPr>
          <p:nvPr>
            <p:ph type="sldNum" sz="quarter" idx="12"/>
          </p:nvPr>
        </p:nvSpPr>
        <p:spPr/>
        <p:txBody>
          <a:bodyPr/>
          <a:lstStyle/>
          <a:p>
            <a:fld id="{CCA7312E-267F-4DC2-B75B-401BF40B9200}" type="slidenum">
              <a:rPr lang="en-US" smtClean="0"/>
              <a:t>‹#›</a:t>
            </a:fld>
            <a:endParaRPr lang="en-US"/>
          </a:p>
        </p:txBody>
      </p:sp>
    </p:spTree>
    <p:extLst>
      <p:ext uri="{BB962C8B-B14F-4D97-AF65-F5344CB8AC3E}">
        <p14:creationId xmlns:p14="http://schemas.microsoft.com/office/powerpoint/2010/main" val="178706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378C-8833-923B-E92E-9E4091CCD8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9A3F9B-7812-7C3B-FAE6-0E622F00E5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A09A79-71B2-D9BB-8843-8B367AB40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DD46A9-B950-5BA7-4650-65A31783CB49}"/>
              </a:ext>
            </a:extLst>
          </p:cNvPr>
          <p:cNvSpPr>
            <a:spLocks noGrp="1"/>
          </p:cNvSpPr>
          <p:nvPr>
            <p:ph type="dt" sz="half" idx="10"/>
          </p:nvPr>
        </p:nvSpPr>
        <p:spPr/>
        <p:txBody>
          <a:bodyPr/>
          <a:lstStyle/>
          <a:p>
            <a:fld id="{FC69FB32-9FF3-4862-B7A7-9952D3F51EA8}" type="datetimeFigureOut">
              <a:rPr lang="en-US" smtClean="0"/>
              <a:t>9/11/2024</a:t>
            </a:fld>
            <a:endParaRPr lang="en-US"/>
          </a:p>
        </p:txBody>
      </p:sp>
      <p:sp>
        <p:nvSpPr>
          <p:cNvPr id="6" name="Footer Placeholder 5">
            <a:extLst>
              <a:ext uri="{FF2B5EF4-FFF2-40B4-BE49-F238E27FC236}">
                <a16:creationId xmlns:a16="http://schemas.microsoft.com/office/drawing/2014/main" id="{872466F7-C096-AE2F-DC81-B2C64D0A6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2D6F03-B18E-F8EA-A2F4-44CED58797E0}"/>
              </a:ext>
            </a:extLst>
          </p:cNvPr>
          <p:cNvSpPr>
            <a:spLocks noGrp="1"/>
          </p:cNvSpPr>
          <p:nvPr>
            <p:ph type="sldNum" sz="quarter" idx="12"/>
          </p:nvPr>
        </p:nvSpPr>
        <p:spPr/>
        <p:txBody>
          <a:bodyPr/>
          <a:lstStyle/>
          <a:p>
            <a:fld id="{CCA7312E-267F-4DC2-B75B-401BF40B9200}" type="slidenum">
              <a:rPr lang="en-US" smtClean="0"/>
              <a:t>‹#›</a:t>
            </a:fld>
            <a:endParaRPr lang="en-US"/>
          </a:p>
        </p:txBody>
      </p:sp>
    </p:spTree>
    <p:extLst>
      <p:ext uri="{BB962C8B-B14F-4D97-AF65-F5344CB8AC3E}">
        <p14:creationId xmlns:p14="http://schemas.microsoft.com/office/powerpoint/2010/main" val="3776081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5.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352AD9-ACD7-B72F-A3E1-D9E9A2CEC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C39DF4-C494-DC69-BF33-E6DA806427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94D4E-35E3-82C1-3786-566F7E408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69FB32-9FF3-4862-B7A7-9952D3F51EA8}" type="datetimeFigureOut">
              <a:rPr lang="en-US" smtClean="0"/>
              <a:t>9/11/2024</a:t>
            </a:fld>
            <a:endParaRPr lang="en-US"/>
          </a:p>
        </p:txBody>
      </p:sp>
      <p:sp>
        <p:nvSpPr>
          <p:cNvPr id="5" name="Footer Placeholder 4">
            <a:extLst>
              <a:ext uri="{FF2B5EF4-FFF2-40B4-BE49-F238E27FC236}">
                <a16:creationId xmlns:a16="http://schemas.microsoft.com/office/drawing/2014/main" id="{CC77F40A-5C4A-63E8-3E73-68E9970F99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731BA2-3206-4CC7-AFAC-767708E001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7312E-267F-4DC2-B75B-401BF40B9200}" type="slidenum">
              <a:rPr lang="en-US" smtClean="0"/>
              <a:t>‹#›</a:t>
            </a:fld>
            <a:endParaRPr lang="en-US"/>
          </a:p>
        </p:txBody>
      </p:sp>
    </p:spTree>
    <p:extLst>
      <p:ext uri="{BB962C8B-B14F-4D97-AF65-F5344CB8AC3E}">
        <p14:creationId xmlns:p14="http://schemas.microsoft.com/office/powerpoint/2010/main" val="64266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76"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609600" y="182565"/>
            <a:ext cx="10972801" cy="549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8" name="Rectangle 4"/>
          <p:cNvSpPr>
            <a:spLocks noGrp="1" noChangeArrowheads="1"/>
          </p:cNvSpPr>
          <p:nvPr>
            <p:ph type="body" idx="1"/>
          </p:nvPr>
        </p:nvSpPr>
        <p:spPr bwMode="auto">
          <a:xfrm>
            <a:off x="609600" y="1370013"/>
            <a:ext cx="10972801"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2">
            <a:extLst>
              <a:ext uri="{FF2B5EF4-FFF2-40B4-BE49-F238E27FC236}">
                <a16:creationId xmlns:a16="http://schemas.microsoft.com/office/drawing/2014/main" id="{29C87F91-BFE2-284C-8E09-D1E69062BE6D}"/>
              </a:ext>
            </a:extLst>
          </p:cNvPr>
          <p:cNvSpPr>
            <a:spLocks noGrp="1"/>
          </p:cNvSpPr>
          <p:nvPr>
            <p:ph type="sldNum" sz="quarter" idx="4"/>
          </p:nvPr>
        </p:nvSpPr>
        <p:spPr>
          <a:xfrm>
            <a:off x="9068573" y="6406817"/>
            <a:ext cx="2843953"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41B67AC3-44BE-1249-A8B0-A1E33CC73C33}" type="slidenum">
              <a:rPr lang="en-US" smtClean="0"/>
              <a:pPr/>
              <a:t>‹#›</a:t>
            </a:fld>
            <a:endParaRPr lang="en-US"/>
          </a:p>
        </p:txBody>
      </p:sp>
      <p:pic>
        <p:nvPicPr>
          <p:cNvPr id="7" name="Picture 6">
            <a:extLst>
              <a:ext uri="{FF2B5EF4-FFF2-40B4-BE49-F238E27FC236}">
                <a16:creationId xmlns:a16="http://schemas.microsoft.com/office/drawing/2014/main" id="{8D4478A3-3854-E447-9F5D-DF98C155F9F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9574" y="6281153"/>
            <a:ext cx="1403845" cy="549275"/>
          </a:xfrm>
          <a:prstGeom prst="rect">
            <a:avLst/>
          </a:prstGeom>
        </p:spPr>
      </p:pic>
    </p:spTree>
    <p:extLst>
      <p:ext uri="{BB962C8B-B14F-4D97-AF65-F5344CB8AC3E}">
        <p14:creationId xmlns:p14="http://schemas.microsoft.com/office/powerpoint/2010/main" val="232422520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2" r:id="rId5"/>
    <p:sldLayoutId id="2147483673" r:id="rId6"/>
    <p:sldLayoutId id="2147483674" r:id="rId7"/>
    <p:sldLayoutId id="2147483675" r:id="rId8"/>
  </p:sldLayoutIdLst>
  <p:transition spd="med" advClick="0"/>
  <p:hf hdr="0" ftr="0" dt="0"/>
  <p:txStyles>
    <p:title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p:titleStyle>
    <p:bodyStyle>
      <a:lvl1pPr marL="342900" indent="-342900" algn="l" rtl="0" fontAlgn="base">
        <a:spcBef>
          <a:spcPct val="20000"/>
        </a:spcBef>
        <a:spcAft>
          <a:spcPct val="0"/>
        </a:spcAft>
        <a:buChar char="•"/>
        <a:defRPr sz="24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61.png"/><Relationship Id="rId4" Type="http://schemas.openxmlformats.org/officeDocument/2006/relationships/hyperlink" Target="https://doi.org/10.1016/j.cageo.2021.10494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s://doi.org/10.1016/j.cageo.2021.104945" TargetMode="External"/><Relationship Id="rId2" Type="http://schemas.openxmlformats.org/officeDocument/2006/relationships/image" Target="../media/image62.png"/><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7.png"/><Relationship Id="rId7" Type="http://schemas.openxmlformats.org/officeDocument/2006/relationships/hyperlink" Target="https://edx.netl.doe.gov/dataset/carbon-storage-open-database"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6.png"/><Relationship Id="rId3" Type="http://schemas.openxmlformats.org/officeDocument/2006/relationships/hyperlink" Target="https://www.rokbase.org/" TargetMode="External"/><Relationship Id="rId7" Type="http://schemas.openxmlformats.org/officeDocument/2006/relationships/image" Target="../media/image73.png"/><Relationship Id="rId12" Type="http://schemas.openxmlformats.org/officeDocument/2006/relationships/hyperlink" Target="https://edx.netl.doe.gov/dataset/ccs-ej-sj-database" TargetMode="External"/><Relationship Id="rId17" Type="http://schemas.openxmlformats.org/officeDocument/2006/relationships/image" Target="../media/image79.png"/><Relationship Id="rId2" Type="http://schemas.openxmlformats.org/officeDocument/2006/relationships/notesSlide" Target="../notesSlides/notesSlide9.xml"/><Relationship Id="rId16" Type="http://schemas.openxmlformats.org/officeDocument/2006/relationships/hyperlink" Target="https://edx.netl.doe.gov/dataset/edx4ccs-carbon-storage-technical-viability-database-version-0-1" TargetMode="External"/><Relationship Id="rId1" Type="http://schemas.openxmlformats.org/officeDocument/2006/relationships/slideLayout" Target="../slideLayouts/slideLayout16.xml"/><Relationship Id="rId6" Type="http://schemas.openxmlformats.org/officeDocument/2006/relationships/hyperlink" Target="https://edx.netl.doe.gov/dataset/class-vi-data-support-tool-geodatabase" TargetMode="External"/><Relationship Id="rId11" Type="http://schemas.openxmlformats.org/officeDocument/2006/relationships/hyperlink" Target="https://edx.netl.doe.gov/dataset/3d3133aa-dabb-41c3-a39a-3ffd28d91fa4/resource/f5b9fc05-b74a-44a1-9ff6-03b237d99e25" TargetMode="External"/><Relationship Id="rId5" Type="http://schemas.openxmlformats.org/officeDocument/2006/relationships/image" Target="../media/image72.png"/><Relationship Id="rId15" Type="http://schemas.openxmlformats.org/officeDocument/2006/relationships/image" Target="../media/image78.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hyperlink" Target="https://edx.netl.doe.gov/dataset/co2-locate" TargetMode="External"/><Relationship Id="rId14"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0.xml"/><Relationship Id="rId7"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0.png"/><Relationship Id="rId9"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sv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svg"/><Relationship Id="rId25" Type="http://schemas.openxmlformats.org/officeDocument/2006/relationships/image" Target="../media/image31.sv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svg"/><Relationship Id="rId1" Type="http://schemas.openxmlformats.org/officeDocument/2006/relationships/slideLayout" Target="../slideLayouts/slideLayout23.xml"/><Relationship Id="rId6" Type="http://schemas.openxmlformats.org/officeDocument/2006/relationships/image" Target="../media/image12.sv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svg"/><Relationship Id="rId23" Type="http://schemas.openxmlformats.org/officeDocument/2006/relationships/image" Target="../media/image29.svg"/><Relationship Id="rId28" Type="http://schemas.openxmlformats.org/officeDocument/2006/relationships/image" Target="../media/image34.sv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emf"/><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3.xml"/><Relationship Id="rId16" Type="http://schemas.openxmlformats.org/officeDocument/2006/relationships/image" Target="../media/image48.png"/><Relationship Id="rId1" Type="http://schemas.openxmlformats.org/officeDocument/2006/relationships/slideLayout" Target="../slideLayouts/slideLayout1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jp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FF9270-E920-4385-AB60-AAB3C9014B9E}"/>
              </a:ext>
            </a:extLst>
          </p:cNvPr>
          <p:cNvSpPr>
            <a:spLocks noGrp="1"/>
          </p:cNvSpPr>
          <p:nvPr>
            <p:ph type="ctrTitle"/>
          </p:nvPr>
        </p:nvSpPr>
        <p:spPr>
          <a:xfrm>
            <a:off x="137845" y="846251"/>
            <a:ext cx="9268631" cy="919232"/>
          </a:xfrm>
        </p:spPr>
        <p:txBody>
          <a:bodyPr>
            <a:noAutofit/>
          </a:bodyPr>
          <a:lstStyle/>
          <a:p>
            <a:r>
              <a:rPr lang="en-US" sz="3200" dirty="0">
                <a:solidFill>
                  <a:srgbClr val="333333"/>
                </a:solidFill>
                <a:latin typeface="Calibri"/>
                <a:cs typeface="Calibri"/>
              </a:rPr>
              <a:t>Curating Carbon Storage Data for Reuse: Enabling Research and Modeling from Earth’s Surface to Subsurface</a:t>
            </a:r>
            <a:endParaRPr lang="en-US" sz="3200" dirty="0">
              <a:latin typeface="Calibri"/>
              <a:cs typeface="Calibri"/>
            </a:endParaRPr>
          </a:p>
        </p:txBody>
      </p:sp>
      <p:sp>
        <p:nvSpPr>
          <p:cNvPr id="10" name="Text Placeholder 9">
            <a:extLst>
              <a:ext uri="{FF2B5EF4-FFF2-40B4-BE49-F238E27FC236}">
                <a16:creationId xmlns:a16="http://schemas.microsoft.com/office/drawing/2014/main" id="{2B10BC50-F62D-4375-A7BE-778AC7EDAB92}"/>
              </a:ext>
            </a:extLst>
          </p:cNvPr>
          <p:cNvSpPr>
            <a:spLocks noGrp="1"/>
          </p:cNvSpPr>
          <p:nvPr>
            <p:ph type="body" sz="quarter" idx="12"/>
          </p:nvPr>
        </p:nvSpPr>
        <p:spPr>
          <a:xfrm>
            <a:off x="9227821" y="1506735"/>
            <a:ext cx="2852792" cy="523623"/>
          </a:xfrm>
        </p:spPr>
        <p:txBody>
          <a:bodyPr vert="horz" lIns="91440" tIns="45720" rIns="91440" bIns="45720" rtlCol="0" anchor="t">
            <a:noAutofit/>
          </a:bodyPr>
          <a:lstStyle/>
          <a:p>
            <a:pPr marL="0" indent="0">
              <a:buNone/>
            </a:pPr>
            <a:r>
              <a:rPr lang="en-US" sz="2000" dirty="0">
                <a:solidFill>
                  <a:srgbClr val="000000"/>
                </a:solidFill>
              </a:rPr>
              <a:t>Paige Morkner</a:t>
            </a:r>
            <a:endParaRPr lang="en-US" sz="2000" dirty="0">
              <a:solidFill>
                <a:srgbClr val="000000"/>
              </a:solidFill>
              <a:cs typeface="Calibri"/>
            </a:endParaRPr>
          </a:p>
          <a:p>
            <a:pPr marL="0" indent="0">
              <a:buNone/>
            </a:pPr>
            <a:r>
              <a:rPr lang="en-US" sz="1600" b="0" dirty="0">
                <a:solidFill>
                  <a:srgbClr val="000000"/>
                </a:solidFill>
              </a:rPr>
              <a:t>Geologist + Geo-Data Scientist</a:t>
            </a:r>
            <a:endParaRPr lang="en-US" b="0" dirty="0">
              <a:solidFill>
                <a:srgbClr val="000000"/>
              </a:solidFill>
            </a:endParaRPr>
          </a:p>
        </p:txBody>
      </p:sp>
      <p:sp>
        <p:nvSpPr>
          <p:cNvPr id="11" name="Text Placeholder 10">
            <a:extLst>
              <a:ext uri="{FF2B5EF4-FFF2-40B4-BE49-F238E27FC236}">
                <a16:creationId xmlns:a16="http://schemas.microsoft.com/office/drawing/2014/main" id="{B3D881BA-9B12-478C-8994-7BF074D862B5}"/>
              </a:ext>
            </a:extLst>
          </p:cNvPr>
          <p:cNvSpPr>
            <a:spLocks noGrp="1"/>
          </p:cNvSpPr>
          <p:nvPr>
            <p:ph type="body" sz="quarter" idx="13"/>
          </p:nvPr>
        </p:nvSpPr>
        <p:spPr>
          <a:xfrm>
            <a:off x="114165" y="6481901"/>
            <a:ext cx="4653480" cy="314260"/>
          </a:xfrm>
        </p:spPr>
        <p:txBody>
          <a:bodyPr vert="horz" lIns="91440" tIns="45720" rIns="91440" bIns="45720" rtlCol="0" anchor="t">
            <a:normAutofit/>
          </a:bodyPr>
          <a:lstStyle/>
          <a:p>
            <a:pPr marL="0" indent="0">
              <a:buNone/>
            </a:pPr>
            <a:r>
              <a:rPr lang="en-US" dirty="0">
                <a:solidFill>
                  <a:schemeClr val="tx1"/>
                </a:solidFill>
              </a:rPr>
              <a:t>September, 2024</a:t>
            </a:r>
          </a:p>
        </p:txBody>
      </p:sp>
      <p:sp>
        <p:nvSpPr>
          <p:cNvPr id="9" name="Text Placeholder 8">
            <a:extLst>
              <a:ext uri="{FF2B5EF4-FFF2-40B4-BE49-F238E27FC236}">
                <a16:creationId xmlns:a16="http://schemas.microsoft.com/office/drawing/2014/main" id="{06664064-4B01-451F-8B7B-53EE47A8A366}"/>
              </a:ext>
            </a:extLst>
          </p:cNvPr>
          <p:cNvSpPr>
            <a:spLocks noGrp="1"/>
          </p:cNvSpPr>
          <p:nvPr>
            <p:ph type="body" sz="quarter" idx="11"/>
          </p:nvPr>
        </p:nvSpPr>
        <p:spPr>
          <a:xfrm>
            <a:off x="114165" y="5838656"/>
            <a:ext cx="2488805" cy="712380"/>
          </a:xfrm>
        </p:spPr>
        <p:txBody>
          <a:bodyPr vert="horz" lIns="91440" tIns="45720" rIns="91440" bIns="45720" rtlCol="0" anchor="t">
            <a:normAutofit/>
          </a:bodyPr>
          <a:lstStyle/>
          <a:p>
            <a:pPr marL="0" indent="0">
              <a:buNone/>
            </a:pPr>
            <a:r>
              <a:rPr lang="en-US" dirty="0">
                <a:solidFill>
                  <a:srgbClr val="000000"/>
                </a:solidFill>
              </a:rPr>
              <a:t>New York Scientific Data Summit </a:t>
            </a:r>
          </a:p>
        </p:txBody>
      </p:sp>
      <p:pic>
        <p:nvPicPr>
          <p:cNvPr id="1026" name="Picture 2">
            <a:extLst>
              <a:ext uri="{FF2B5EF4-FFF2-40B4-BE49-F238E27FC236}">
                <a16:creationId xmlns:a16="http://schemas.microsoft.com/office/drawing/2014/main" id="{ABCB118D-B0C4-C54B-8F20-8C1E1575B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146" y="2271798"/>
            <a:ext cx="8149394" cy="464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43035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101495-92EF-F99C-BAE0-575C032DB316}"/>
              </a:ext>
            </a:extLst>
          </p:cNvPr>
          <p:cNvSpPr>
            <a:spLocks noGrp="1"/>
          </p:cNvSpPr>
          <p:nvPr>
            <p:ph type="title"/>
          </p:nvPr>
        </p:nvSpPr>
        <p:spPr>
          <a:xfrm>
            <a:off x="270626" y="115293"/>
            <a:ext cx="9317257" cy="1052207"/>
          </a:xfrm>
        </p:spPr>
        <p:txBody>
          <a:bodyPr>
            <a:normAutofit fontScale="90000"/>
          </a:bodyPr>
          <a:lstStyle/>
          <a:p>
            <a:r>
              <a:rPr kumimoji="0" lang="en-US" sz="3600" b="1" i="0" u="none" strike="noStrike" kern="1200" cap="none" spc="0" normalizeH="0" baseline="0" noProof="0" dirty="0">
                <a:ln>
                  <a:noFill/>
                </a:ln>
                <a:solidFill>
                  <a:schemeClr val="tx1"/>
                </a:solidFill>
                <a:effectLst/>
                <a:uLnTx/>
                <a:uFillTx/>
                <a:latin typeface="Century Gothic"/>
              </a:rPr>
              <a:t>NLP Unsupervised ML for Document Classification</a:t>
            </a:r>
            <a:endParaRPr lang="en-US" dirty="0"/>
          </a:p>
        </p:txBody>
      </p:sp>
      <p:sp>
        <p:nvSpPr>
          <p:cNvPr id="5" name="Content Placeholder 1">
            <a:extLst>
              <a:ext uri="{FF2B5EF4-FFF2-40B4-BE49-F238E27FC236}">
                <a16:creationId xmlns:a16="http://schemas.microsoft.com/office/drawing/2014/main" id="{D36610D7-AC77-4812-ADD9-C71D7DF6DA10}"/>
              </a:ext>
            </a:extLst>
          </p:cNvPr>
          <p:cNvSpPr txBox="1">
            <a:spLocks/>
          </p:cNvSpPr>
          <p:nvPr/>
        </p:nvSpPr>
        <p:spPr>
          <a:xfrm>
            <a:off x="-224735" y="1268165"/>
            <a:ext cx="4339535" cy="391514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0"/>
              </a:spcBef>
              <a:buNone/>
              <a:defRPr/>
            </a:pPr>
            <a:r>
              <a:rPr kumimoji="0" lang="en-US" sz="1600" b="1" i="0" u="none" strike="noStrike" kern="1200" cap="none" spc="0" normalizeH="0" baseline="0" noProof="0" dirty="0">
                <a:ln>
                  <a:noFill/>
                </a:ln>
                <a:solidFill>
                  <a:schemeClr val="tx1"/>
                </a:solidFill>
                <a:effectLst/>
                <a:uLnTx/>
                <a:uFillTx/>
              </a:rPr>
              <a:t>Problem: </a:t>
            </a:r>
            <a:r>
              <a:rPr kumimoji="0" lang="en-US" sz="1600" b="0" i="0" u="none" strike="noStrike" kern="1200" cap="none" spc="0" normalizeH="0" baseline="0" noProof="0" dirty="0">
                <a:ln>
                  <a:noFill/>
                </a:ln>
                <a:solidFill>
                  <a:schemeClr val="tx1"/>
                </a:solidFill>
                <a:effectLst/>
                <a:uLnTx/>
                <a:uFillTx/>
              </a:rPr>
              <a:t>1800+ documents were collected from public resources but needed to be organized prior to publishing on EDX</a:t>
            </a:r>
            <a:endParaRPr lang="en-US" sz="1600" b="0" i="0" u="none" strike="noStrike" kern="1200" cap="none" spc="0" normalizeH="0" baseline="0" noProof="0" dirty="0">
              <a:ln>
                <a:noFill/>
              </a:ln>
              <a:solidFill>
                <a:schemeClr val="tx1"/>
              </a:solidFill>
              <a:effectLst/>
              <a:uLnTx/>
              <a:uFillTx/>
            </a:endParaRPr>
          </a:p>
          <a:p>
            <a:pPr marL="457200" marR="0" lvl="1" indent="0" algn="l" defTabSz="914400" rtl="0" eaLnBrk="1" fontAlgn="auto" latinLnBrk="0" hangingPunct="1">
              <a:lnSpc>
                <a:spcPct val="90000"/>
              </a:lnSpc>
              <a:spcBef>
                <a:spcPts val="0"/>
              </a:spcBef>
              <a:spcAft>
                <a:spcPts val="0"/>
              </a:spcAft>
              <a:buClrTx/>
              <a:buSzTx/>
              <a:buNone/>
              <a:tabLst/>
              <a:defRPr/>
            </a:pPr>
            <a:endParaRPr lang="en-US" sz="1600" b="1" dirty="0">
              <a:solidFill>
                <a:schemeClr val="tx1"/>
              </a:solidFill>
            </a:endParaRPr>
          </a:p>
          <a:p>
            <a:pPr marL="457200" marR="0" lvl="1" indent="0" algn="l" defTabSz="914400" rtl="0" eaLnBrk="1" fontAlgn="auto" latinLnBrk="0" hangingPunct="1">
              <a:lnSpc>
                <a:spcPct val="90000"/>
              </a:lnSpc>
              <a:spcBef>
                <a:spcPts val="0"/>
              </a:spcBef>
              <a:spcAft>
                <a:spcPts val="0"/>
              </a:spcAft>
              <a:buClrTx/>
              <a:buSzTx/>
              <a:buNone/>
              <a:tabLst/>
              <a:defRPr/>
            </a:pPr>
            <a:r>
              <a:rPr lang="en-US" sz="1600" b="1" dirty="0">
                <a:solidFill>
                  <a:schemeClr val="tx1"/>
                </a:solidFill>
              </a:rPr>
              <a:t>Solution: NLP topic modeling</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rPr>
              <a:t>Latent Dirichlet allocation </a:t>
            </a:r>
            <a:r>
              <a:rPr kumimoji="0" lang="en-US" sz="1600" b="1" i="0" u="none" strike="noStrike" kern="1200" cap="none" spc="0" normalizeH="0" baseline="0" noProof="0" dirty="0">
                <a:ln>
                  <a:noFill/>
                </a:ln>
                <a:solidFill>
                  <a:schemeClr val="tx1"/>
                </a:solidFill>
                <a:effectLst/>
                <a:uLnTx/>
                <a:uFillTx/>
              </a:rPr>
              <a:t>(LDA) model based on corpus of 2071 text-based documents</a:t>
            </a:r>
            <a:endParaRPr lang="en-US" sz="1600" b="1" i="0" u="none" strike="noStrike" kern="1200" cap="none" spc="0" normalizeH="0" baseline="0" noProof="0" dirty="0">
              <a:ln>
                <a:noFill/>
              </a:ln>
              <a:solidFill>
                <a:schemeClr val="tx1"/>
              </a:solidFill>
              <a:effectLst/>
              <a:uLnTx/>
              <a:uFillTx/>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rPr>
              <a:t>Topic names assigned by subject-matter experts</a:t>
            </a:r>
            <a:endParaRPr lang="en-US" sz="1600" b="0" i="0" u="none" strike="noStrike" kern="1200" cap="none" spc="0" normalizeH="0" baseline="0" noProof="0" dirty="0">
              <a:ln>
                <a:noFill/>
              </a:ln>
              <a:solidFill>
                <a:schemeClr val="tx1"/>
              </a:solidFill>
              <a:effectLst/>
              <a:uLnTx/>
              <a:uFillTx/>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rPr>
              <a:t>Each document is classified </a:t>
            </a:r>
            <a:r>
              <a:rPr kumimoji="0" lang="en-US" sz="1600" b="0" i="0" u="none" strike="noStrike" kern="1200" cap="none" spc="0" normalizeH="0" baseline="0" noProof="0" dirty="0">
                <a:ln>
                  <a:noFill/>
                </a:ln>
                <a:solidFill>
                  <a:schemeClr val="tx1"/>
                </a:solidFill>
                <a:effectLst/>
                <a:uLnTx/>
                <a:uFillTx/>
              </a:rPr>
              <a:t>by % of each topic it’s associated with</a:t>
            </a:r>
            <a:endParaRPr lang="en-US" sz="1600" b="0" i="0" u="none" strike="noStrike" kern="1200" cap="none" spc="0" normalizeH="0" baseline="0" noProof="0" dirty="0">
              <a:ln>
                <a:noFill/>
              </a:ln>
              <a:solidFill>
                <a:schemeClr val="tx1"/>
              </a:solidFill>
              <a:effectLst/>
              <a:uLnTx/>
              <a:uFillTx/>
            </a:endParaRPr>
          </a:p>
          <a:p>
            <a:pPr lvl="1">
              <a:defRPr/>
            </a:pPr>
            <a:r>
              <a:rPr kumimoji="0" lang="en-US" sz="1600" b="1" i="0" u="none" strike="noStrike" kern="1200" cap="none" spc="0" normalizeH="0" baseline="0" noProof="0" dirty="0">
                <a:ln>
                  <a:noFill/>
                </a:ln>
                <a:solidFill>
                  <a:schemeClr val="tx1"/>
                </a:solidFill>
                <a:effectLst/>
                <a:uLnTx/>
                <a:uFillTx/>
              </a:rPr>
              <a:t>Each document has 50+ keywords identified </a:t>
            </a:r>
            <a:r>
              <a:rPr kumimoji="0" lang="en-US" sz="1600" b="0" i="0" u="none" strike="noStrike" kern="1200" cap="none" spc="0" normalizeH="0" baseline="0" noProof="0" dirty="0">
                <a:ln>
                  <a:noFill/>
                </a:ln>
                <a:solidFill>
                  <a:schemeClr val="tx1"/>
                </a:solidFill>
                <a:effectLst/>
                <a:uLnTx/>
                <a:uFillTx/>
              </a:rPr>
              <a:t>and can be </a:t>
            </a:r>
            <a:r>
              <a:rPr kumimoji="0" lang="en-US" sz="1600" b="1" i="0" u="none" strike="noStrike" kern="1200" cap="none" spc="0" normalizeH="0" baseline="0" noProof="0" dirty="0">
                <a:ln>
                  <a:noFill/>
                </a:ln>
                <a:solidFill>
                  <a:schemeClr val="tx1"/>
                </a:solidFill>
                <a:effectLst/>
                <a:uLnTx/>
                <a:uFillTx/>
              </a:rPr>
              <a:t>associated with metadata on EDX</a:t>
            </a:r>
            <a:endParaRPr lang="en-US" sz="1600" b="1" i="0" u="none" strike="noStrike" kern="1200" cap="none" spc="0" normalizeH="0" baseline="0" noProof="0" dirty="0">
              <a:ln>
                <a:noFill/>
              </a:ln>
              <a:solidFill>
                <a:schemeClr val="tx1"/>
              </a:solidFill>
              <a:effectLst/>
              <a:uLnTx/>
              <a:uFillTx/>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rPr>
              <a:t>Parse geographic location to associate with each document </a:t>
            </a:r>
            <a:r>
              <a:rPr kumimoji="0" lang="en-US" sz="1600" b="0" i="0" u="none" strike="noStrike" kern="1200" cap="none" spc="0" normalizeH="0" baseline="0" noProof="0" dirty="0">
                <a:ln>
                  <a:noFill/>
                </a:ln>
                <a:solidFill>
                  <a:schemeClr val="tx1"/>
                </a:solidFill>
                <a:effectLst/>
                <a:uLnTx/>
                <a:uFillTx/>
              </a:rPr>
              <a:t>– when possible</a:t>
            </a:r>
            <a:endParaRPr lang="en-US" sz="1600" b="0" i="0" u="none" strike="noStrike" kern="1200" cap="none" spc="0" normalizeH="0" baseline="0" noProof="0" dirty="0">
              <a:ln>
                <a:noFill/>
              </a:ln>
              <a:solidFill>
                <a:schemeClr val="tx1"/>
              </a:solidFill>
              <a:effectLst/>
              <a:uLnTx/>
              <a:uFillTx/>
            </a:endParaRPr>
          </a:p>
        </p:txBody>
      </p:sp>
      <p:pic>
        <p:nvPicPr>
          <p:cNvPr id="11" name="Picture 10">
            <a:extLst>
              <a:ext uri="{FF2B5EF4-FFF2-40B4-BE49-F238E27FC236}">
                <a16:creationId xmlns:a16="http://schemas.microsoft.com/office/drawing/2014/main" id="{910C6B03-7AFB-4222-9BE5-B299B43A1045}"/>
              </a:ext>
            </a:extLst>
          </p:cNvPr>
          <p:cNvPicPr>
            <a:picLocks noChangeAspect="1"/>
          </p:cNvPicPr>
          <p:nvPr/>
        </p:nvPicPr>
        <p:blipFill>
          <a:blip r:embed="rId3"/>
          <a:stretch>
            <a:fillRect/>
          </a:stretch>
        </p:blipFill>
        <p:spPr>
          <a:xfrm>
            <a:off x="977346" y="5283976"/>
            <a:ext cx="2059209" cy="678647"/>
          </a:xfrm>
          <a:prstGeom prst="rect">
            <a:avLst/>
          </a:prstGeom>
        </p:spPr>
      </p:pic>
      <p:sp>
        <p:nvSpPr>
          <p:cNvPr id="2" name="TextBox 1">
            <a:extLst>
              <a:ext uri="{FF2B5EF4-FFF2-40B4-BE49-F238E27FC236}">
                <a16:creationId xmlns:a16="http://schemas.microsoft.com/office/drawing/2014/main" id="{4213272B-E0C3-5415-10C1-8CCE56992CE4}"/>
              </a:ext>
            </a:extLst>
          </p:cNvPr>
          <p:cNvSpPr txBox="1"/>
          <p:nvPr/>
        </p:nvSpPr>
        <p:spPr>
          <a:xfrm>
            <a:off x="0" y="5819157"/>
            <a:ext cx="4176965" cy="415498"/>
          </a:xfrm>
          <a:prstGeom prst="rect">
            <a:avLst/>
          </a:prstGeom>
          <a:noFill/>
        </p:spPr>
        <p:txBody>
          <a:bodyPr wrap="square" rtlCol="0">
            <a:spAutoFit/>
          </a:bodyPr>
          <a:lstStyle/>
          <a:p>
            <a:r>
              <a:rPr lang="en-US" sz="1050" dirty="0"/>
              <a:t>Morkner et al. 2022. Distilling data to drive carbon storage insights. Computers &amp; Geosciences, </a:t>
            </a:r>
            <a:r>
              <a:rPr lang="en-US" sz="1050" b="0" i="0" u="none" strike="noStrike" dirty="0">
                <a:solidFill>
                  <a:srgbClr val="007398"/>
                </a:solidFill>
                <a:effectLst/>
                <a:latin typeface="NexusSans"/>
                <a:hlinkClick r:id="rId4" tooltip="Persistent link using digital object identifier"/>
              </a:rPr>
              <a:t>https://doi.org/10.1016/j.cageo.2021.104945</a:t>
            </a:r>
            <a:endParaRPr lang="en-US" sz="1050" dirty="0"/>
          </a:p>
        </p:txBody>
      </p:sp>
      <p:sp>
        <p:nvSpPr>
          <p:cNvPr id="10" name="Slide Number Placeholder 9">
            <a:extLst>
              <a:ext uri="{FF2B5EF4-FFF2-40B4-BE49-F238E27FC236}">
                <a16:creationId xmlns:a16="http://schemas.microsoft.com/office/drawing/2014/main" id="{D05755A0-653B-7709-1D3A-582E9DF89F02}"/>
              </a:ext>
            </a:extLst>
          </p:cNvPr>
          <p:cNvSpPr>
            <a:spLocks noGrp="1"/>
          </p:cNvSpPr>
          <p:nvPr>
            <p:ph type="sldNum" sz="quarter" idx="15"/>
          </p:nvPr>
        </p:nvSpPr>
        <p:spPr/>
        <p:txBody>
          <a:bodyPr/>
          <a:lstStyle/>
          <a:p>
            <a:fld id="{6CBE36CA-A7C6-4838-9ACB-C8D30B8F2C6D}" type="slidenum">
              <a:rPr lang="en-US" smtClean="0"/>
              <a:pPr/>
              <a:t>10</a:t>
            </a:fld>
            <a:endParaRPr lang="en-US" dirty="0"/>
          </a:p>
        </p:txBody>
      </p:sp>
      <p:pic>
        <p:nvPicPr>
          <p:cNvPr id="6" name="Picture 5" descr="Timeline&#10;&#10;Description automatically generated">
            <a:extLst>
              <a:ext uri="{FF2B5EF4-FFF2-40B4-BE49-F238E27FC236}">
                <a16:creationId xmlns:a16="http://schemas.microsoft.com/office/drawing/2014/main" id="{1587EC5F-4440-F286-353F-837EF6C7D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9562" y="1268165"/>
            <a:ext cx="7422082" cy="4966490"/>
          </a:xfrm>
          <a:prstGeom prst="rect">
            <a:avLst/>
          </a:prstGeom>
        </p:spPr>
      </p:pic>
    </p:spTree>
    <p:extLst>
      <p:ext uri="{BB962C8B-B14F-4D97-AF65-F5344CB8AC3E}">
        <p14:creationId xmlns:p14="http://schemas.microsoft.com/office/powerpoint/2010/main" val="415537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BC5ABE-2690-2B86-B68A-A36B7917DFE9}"/>
              </a:ext>
            </a:extLst>
          </p:cNvPr>
          <p:cNvSpPr>
            <a:spLocks noGrp="1"/>
          </p:cNvSpPr>
          <p:nvPr>
            <p:ph type="title"/>
          </p:nvPr>
        </p:nvSpPr>
        <p:spPr/>
        <p:txBody>
          <a:bodyPr>
            <a:normAutofit/>
          </a:bodyPr>
          <a:lstStyle/>
          <a:p>
            <a:r>
              <a:rPr kumimoji="0" lang="en-US" sz="3200" b="1" i="0" u="none" strike="noStrike" kern="1200" cap="none" spc="0" normalizeH="0" baseline="0" noProof="0" dirty="0">
                <a:ln>
                  <a:noFill/>
                </a:ln>
                <a:solidFill>
                  <a:srgbClr val="000000"/>
                </a:solidFill>
                <a:effectLst/>
                <a:uLnTx/>
                <a:uFillTx/>
                <a:latin typeface="Century Gothic"/>
              </a:rPr>
              <a:t>Results: NLP</a:t>
            </a:r>
            <a:endParaRPr lang="en-US" sz="3200" dirty="0"/>
          </a:p>
        </p:txBody>
      </p:sp>
      <p:sp>
        <p:nvSpPr>
          <p:cNvPr id="7" name="Slide Number Placeholder 6">
            <a:extLst>
              <a:ext uri="{FF2B5EF4-FFF2-40B4-BE49-F238E27FC236}">
                <a16:creationId xmlns:a16="http://schemas.microsoft.com/office/drawing/2014/main" id="{8C297362-E984-8AAB-FFD9-122AE66E52BD}"/>
              </a:ext>
            </a:extLst>
          </p:cNvPr>
          <p:cNvSpPr>
            <a:spLocks noGrp="1"/>
          </p:cNvSpPr>
          <p:nvPr>
            <p:ph type="sldNum" sz="quarter" idx="15"/>
          </p:nvPr>
        </p:nvSpPr>
        <p:spPr/>
        <p:txBody>
          <a:bodyPr/>
          <a:lstStyle/>
          <a:p>
            <a:fld id="{6CBE36CA-A7C6-4838-9ACB-C8D30B8F2C6D}" type="slidenum">
              <a:rPr lang="en-US" smtClean="0"/>
              <a:pPr/>
              <a:t>11</a:t>
            </a:fld>
            <a:endParaRPr lang="en-US" dirty="0"/>
          </a:p>
        </p:txBody>
      </p:sp>
      <p:sp>
        <p:nvSpPr>
          <p:cNvPr id="19" name="Content Placeholder 1">
            <a:extLst>
              <a:ext uri="{FF2B5EF4-FFF2-40B4-BE49-F238E27FC236}">
                <a16:creationId xmlns:a16="http://schemas.microsoft.com/office/drawing/2014/main" id="{01ED7E79-A901-447E-811D-19111ABA5677}"/>
              </a:ext>
            </a:extLst>
          </p:cNvPr>
          <p:cNvSpPr txBox="1">
            <a:spLocks/>
          </p:cNvSpPr>
          <p:nvPr/>
        </p:nvSpPr>
        <p:spPr>
          <a:xfrm>
            <a:off x="270626" y="940710"/>
            <a:ext cx="7768474" cy="16023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rPr>
              <a:t>Produced a </a:t>
            </a:r>
            <a:r>
              <a:rPr lang="en-US" sz="2400" dirty="0">
                <a:solidFill>
                  <a:schemeClr val="tx1"/>
                </a:solidFill>
              </a:rPr>
              <a:t>nine</a:t>
            </a:r>
            <a:r>
              <a:rPr kumimoji="0" lang="en-US" sz="2400" b="1" i="0" u="none" strike="noStrike" kern="1200" cap="none" spc="0" normalizeH="0" baseline="0" noProof="0" dirty="0">
                <a:ln>
                  <a:noFill/>
                </a:ln>
                <a:solidFill>
                  <a:schemeClr val="tx1"/>
                </a:solidFill>
                <a:effectLst/>
                <a:uLnTx/>
                <a:uFillTx/>
              </a:rPr>
              <a:t> topic LDA model </a:t>
            </a:r>
            <a:r>
              <a:rPr kumimoji="0" lang="en-US" sz="2400" b="0" i="0" u="none" strike="noStrike" kern="1200" cap="none" spc="0" normalizeH="0" baseline="0" noProof="0" dirty="0">
                <a:ln>
                  <a:noFill/>
                </a:ln>
                <a:solidFill>
                  <a:schemeClr val="tx1"/>
                </a:solidFill>
                <a:effectLst/>
                <a:uLnTx/>
                <a:uFillTx/>
              </a:rPr>
              <a:t>– grouping similar papers</a:t>
            </a:r>
            <a:endParaRPr lang="en-US" sz="2400" b="0" i="0" u="none" strike="noStrike" kern="1200" cap="none" spc="0" normalizeH="0" baseline="0" noProof="0" dirty="0">
              <a:ln>
                <a:noFill/>
              </a:ln>
              <a:solidFill>
                <a:schemeClr val="tx1"/>
              </a:solidFill>
              <a:effectLst/>
              <a:uLnTx/>
              <a:uFillTx/>
            </a:endParaRPr>
          </a:p>
          <a:p>
            <a:pPr marL="228600" marR="0" lvl="0" indent="-22860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rPr>
              <a:t>Produced </a:t>
            </a:r>
            <a:r>
              <a:rPr kumimoji="0" lang="en-US" sz="2400" b="1" i="0" u="none" strike="noStrike" kern="1200" cap="none" spc="0" normalizeH="0" baseline="0" noProof="0" dirty="0">
                <a:ln>
                  <a:noFill/>
                </a:ln>
                <a:solidFill>
                  <a:schemeClr val="tx1"/>
                </a:solidFill>
                <a:effectLst/>
                <a:uLnTx/>
                <a:uFillTx/>
              </a:rPr>
              <a:t>keywords</a:t>
            </a:r>
            <a:r>
              <a:rPr kumimoji="0" lang="en-US" sz="2400" b="0" i="0" u="none" strike="noStrike" kern="1200" cap="none" spc="0" normalizeH="0" baseline="0" noProof="0" dirty="0">
                <a:ln>
                  <a:noFill/>
                </a:ln>
                <a:solidFill>
                  <a:schemeClr val="tx1"/>
                </a:solidFill>
                <a:effectLst/>
                <a:uLnTx/>
                <a:uFillTx/>
              </a:rPr>
              <a:t> associated with resources</a:t>
            </a:r>
            <a:endParaRPr lang="en-US" sz="2400" b="0" i="0" u="none" strike="noStrike" kern="1200" cap="none" spc="0" normalizeH="0" baseline="0" noProof="0" dirty="0">
              <a:ln>
                <a:noFill/>
              </a:ln>
              <a:solidFill>
                <a:schemeClr val="tx1"/>
              </a:solidFill>
              <a:effectLst/>
              <a:uLnTx/>
              <a:uFillTx/>
            </a:endParaRPr>
          </a:p>
          <a:p>
            <a:pPr>
              <a:spcBef>
                <a:spcPts val="400"/>
              </a:spcBef>
              <a:defRPr/>
            </a:pPr>
            <a:r>
              <a:rPr kumimoji="0" lang="en-US" sz="2400" b="0" i="0" u="none" strike="noStrike" kern="1200" cap="none" spc="0" normalizeH="0" baseline="0" noProof="0" dirty="0">
                <a:ln>
                  <a:noFill/>
                </a:ln>
                <a:solidFill>
                  <a:schemeClr val="tx1"/>
                </a:solidFill>
                <a:effectLst/>
                <a:uLnTx/>
                <a:uFillTx/>
              </a:rPr>
              <a:t>Geographic location recognition</a:t>
            </a:r>
            <a:endParaRPr lang="en-US" sz="2400" b="0" dirty="0">
              <a:solidFill>
                <a:schemeClr val="tx1"/>
              </a:solidFill>
            </a:endParaRPr>
          </a:p>
          <a:p>
            <a:pPr marL="228600" marR="0" lvl="0" indent="-22860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lang="en-US" sz="2400" b="0" dirty="0">
                <a:solidFill>
                  <a:schemeClr val="tx1"/>
                </a:solidFill>
              </a:rPr>
              <a:t>Papers published in groupings to EDX</a:t>
            </a:r>
            <a:endParaRPr lang="en-US" sz="2400" b="1" i="0" u="none" strike="noStrike" kern="1200" cap="none" spc="0" normalizeH="0" baseline="0" noProof="0" dirty="0">
              <a:ln>
                <a:noFill/>
              </a:ln>
              <a:solidFill>
                <a:schemeClr val="tx1"/>
              </a:solidFill>
              <a:effectLst/>
              <a:uLnTx/>
              <a:uFillTx/>
            </a:endParaRPr>
          </a:p>
        </p:txBody>
      </p:sp>
      <p:sp>
        <p:nvSpPr>
          <p:cNvPr id="21" name="Subtitle 3">
            <a:extLst>
              <a:ext uri="{FF2B5EF4-FFF2-40B4-BE49-F238E27FC236}">
                <a16:creationId xmlns:a16="http://schemas.microsoft.com/office/drawing/2014/main" id="{965FE5F7-7B6C-4EC1-871A-ABDFDEA2D008}"/>
              </a:ext>
            </a:extLst>
          </p:cNvPr>
          <p:cNvSpPr txBox="1">
            <a:spLocks/>
          </p:cNvSpPr>
          <p:nvPr/>
        </p:nvSpPr>
        <p:spPr>
          <a:xfrm>
            <a:off x="-5361" y="1256672"/>
            <a:ext cx="9944790" cy="3735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98C9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chemeClr val="accent2"/>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BB8809E1-C86B-4A1E-95D6-EF3B03ADA6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33" t="3394" r="964" b="1321"/>
          <a:stretch/>
        </p:blipFill>
        <p:spPr>
          <a:xfrm>
            <a:off x="4636792" y="3794606"/>
            <a:ext cx="2429590" cy="2394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Content Placeholder 1">
            <a:extLst>
              <a:ext uri="{FF2B5EF4-FFF2-40B4-BE49-F238E27FC236}">
                <a16:creationId xmlns:a16="http://schemas.microsoft.com/office/drawing/2014/main" id="{084A1872-D5A6-4EB0-813F-8CF818F8741A}"/>
              </a:ext>
            </a:extLst>
          </p:cNvPr>
          <p:cNvSpPr txBox="1">
            <a:spLocks/>
          </p:cNvSpPr>
          <p:nvPr/>
        </p:nvSpPr>
        <p:spPr>
          <a:xfrm>
            <a:off x="173735" y="2659515"/>
            <a:ext cx="6292667" cy="610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24" name="Picture 4" descr="spaCy - Wikipedia">
            <a:extLst>
              <a:ext uri="{FF2B5EF4-FFF2-40B4-BE49-F238E27FC236}">
                <a16:creationId xmlns:a16="http://schemas.microsoft.com/office/drawing/2014/main" id="{BAB09A0D-524A-4758-9116-B47D52E78E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7034" y="3063800"/>
            <a:ext cx="1718541" cy="61437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26B9485D-9B08-4779-99D9-42B0159E9E69}"/>
              </a:ext>
            </a:extLst>
          </p:cNvPr>
          <p:cNvGrpSpPr/>
          <p:nvPr/>
        </p:nvGrpSpPr>
        <p:grpSpPr>
          <a:xfrm>
            <a:off x="154274" y="2748535"/>
            <a:ext cx="4367719" cy="2919601"/>
            <a:chOff x="17064" y="2119470"/>
            <a:chExt cx="5451843" cy="3497820"/>
          </a:xfrm>
        </p:grpSpPr>
        <p:pic>
          <p:nvPicPr>
            <p:cNvPr id="26" name="Picture 25">
              <a:extLst>
                <a:ext uri="{FF2B5EF4-FFF2-40B4-BE49-F238E27FC236}">
                  <a16:creationId xmlns:a16="http://schemas.microsoft.com/office/drawing/2014/main" id="{E88D221B-04D5-4C17-8935-241325ACD0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910"/>
            <a:stretch/>
          </p:blipFill>
          <p:spPr>
            <a:xfrm>
              <a:off x="17064" y="2119470"/>
              <a:ext cx="5451843" cy="3497820"/>
            </a:xfrm>
            <a:prstGeom prst="rect">
              <a:avLst/>
            </a:prstGeom>
          </p:spPr>
        </p:pic>
        <p:sp>
          <p:nvSpPr>
            <p:cNvPr id="27" name="TextBox 26">
              <a:extLst>
                <a:ext uri="{FF2B5EF4-FFF2-40B4-BE49-F238E27FC236}">
                  <a16:creationId xmlns:a16="http://schemas.microsoft.com/office/drawing/2014/main" id="{089B6A65-AFE3-42FD-B440-A1FEA6EED58F}"/>
                </a:ext>
              </a:extLst>
            </p:cNvPr>
            <p:cNvSpPr txBox="1"/>
            <p:nvPr/>
          </p:nvSpPr>
          <p:spPr>
            <a:xfrm>
              <a:off x="1629594" y="4549936"/>
              <a:ext cx="987771" cy="6001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73838"/>
                  </a:solidFill>
                  <a:effectLst/>
                  <a:uLnTx/>
                  <a:uFillTx/>
                  <a:latin typeface="Calibri"/>
                  <a:ea typeface="+mn-ea"/>
                  <a:cs typeface="+mn-cs"/>
                </a:rPr>
                <a:t>Field Injection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73838"/>
                  </a:solidFill>
                  <a:effectLst/>
                  <a:uLnTx/>
                  <a:uFillTx/>
                  <a:latin typeface="Calibri"/>
                  <a:ea typeface="+mn-ea"/>
                  <a:cs typeface="+mn-cs"/>
                </a:rPr>
                <a:t>tests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73838"/>
                  </a:solidFill>
                  <a:effectLst/>
                  <a:uLnTx/>
                  <a:uFillTx/>
                  <a:latin typeface="Calibri"/>
                  <a:ea typeface="+mn-ea"/>
                  <a:cs typeface="+mn-cs"/>
                </a:rPr>
                <a:t>monitoring</a:t>
              </a:r>
            </a:p>
          </p:txBody>
        </p:sp>
      </p:grpSp>
      <p:pic>
        <p:nvPicPr>
          <p:cNvPr id="28" name="Picture 27">
            <a:extLst>
              <a:ext uri="{FF2B5EF4-FFF2-40B4-BE49-F238E27FC236}">
                <a16:creationId xmlns:a16="http://schemas.microsoft.com/office/drawing/2014/main" id="{54E83A9E-AF34-4C3D-98BC-FF69B53BAF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923"/>
          <a:stretch/>
        </p:blipFill>
        <p:spPr>
          <a:xfrm>
            <a:off x="7077481" y="1437167"/>
            <a:ext cx="4871686" cy="4775908"/>
          </a:xfrm>
          <a:prstGeom prst="rect">
            <a:avLst/>
          </a:prstGeom>
        </p:spPr>
      </p:pic>
      <p:sp>
        <p:nvSpPr>
          <p:cNvPr id="29" name="TextBox 28">
            <a:extLst>
              <a:ext uri="{FF2B5EF4-FFF2-40B4-BE49-F238E27FC236}">
                <a16:creationId xmlns:a16="http://schemas.microsoft.com/office/drawing/2014/main" id="{EE171364-166B-4247-B2CA-831F776D7F2D}"/>
              </a:ext>
            </a:extLst>
          </p:cNvPr>
          <p:cNvSpPr txBox="1"/>
          <p:nvPr/>
        </p:nvSpPr>
        <p:spPr>
          <a:xfrm>
            <a:off x="8790981" y="3562005"/>
            <a:ext cx="1595387" cy="646331"/>
          </a:xfrm>
          <a:prstGeom prst="rect">
            <a:avLst/>
          </a:prstGeom>
          <a:solidFill>
            <a:sysClr val="window" lastClr="FFFFFF"/>
          </a:solidFill>
          <a:effectLst>
            <a:softEdge rad="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73838"/>
                </a:solidFill>
                <a:effectLst/>
                <a:uLnTx/>
                <a:uFillTx/>
                <a:latin typeface="Calibri"/>
                <a:ea typeface="+mn-ea"/>
                <a:cs typeface="+mn-cs"/>
              </a:rPr>
              <a:t>Number of documents with at least 1% topic assignment</a:t>
            </a:r>
          </a:p>
        </p:txBody>
      </p:sp>
      <p:pic>
        <p:nvPicPr>
          <p:cNvPr id="32" name="Picture 31" descr="A picture containing drawing&#10;&#10;Description automatically generated">
            <a:extLst>
              <a:ext uri="{FF2B5EF4-FFF2-40B4-BE49-F238E27FC236}">
                <a16:creationId xmlns:a16="http://schemas.microsoft.com/office/drawing/2014/main" id="{D2917DFF-EB69-4DAE-8F82-D9DBE2B6C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5838" y="2443234"/>
            <a:ext cx="2412208" cy="794160"/>
          </a:xfrm>
          <a:prstGeom prst="rect">
            <a:avLst/>
          </a:prstGeom>
        </p:spPr>
      </p:pic>
      <p:sp>
        <p:nvSpPr>
          <p:cNvPr id="2" name="TextBox 1">
            <a:extLst>
              <a:ext uri="{FF2B5EF4-FFF2-40B4-BE49-F238E27FC236}">
                <a16:creationId xmlns:a16="http://schemas.microsoft.com/office/drawing/2014/main" id="{5D743A7C-0245-1BC5-F470-EB0CCC097747}"/>
              </a:ext>
            </a:extLst>
          </p:cNvPr>
          <p:cNvSpPr txBox="1"/>
          <p:nvPr/>
        </p:nvSpPr>
        <p:spPr>
          <a:xfrm>
            <a:off x="163194" y="5644435"/>
            <a:ext cx="4358799" cy="646331"/>
          </a:xfrm>
          <a:prstGeom prst="rect">
            <a:avLst/>
          </a:prstGeom>
          <a:noFill/>
        </p:spPr>
        <p:txBody>
          <a:bodyPr wrap="square" rtlCol="0">
            <a:spAutoFit/>
          </a:bodyPr>
          <a:lstStyle/>
          <a:p>
            <a:r>
              <a:rPr lang="en-US" sz="1200" dirty="0"/>
              <a:t>Morkner et al. 2022. </a:t>
            </a:r>
            <a:r>
              <a:rPr lang="en-US" sz="1200" i="1" dirty="0"/>
              <a:t>Distilling data to drive carbon storage insights</a:t>
            </a:r>
            <a:r>
              <a:rPr lang="en-US" sz="1200" dirty="0"/>
              <a:t>. Computers &amp; Geosciences, </a:t>
            </a:r>
            <a:r>
              <a:rPr lang="en-US" sz="1200" b="0" i="0" u="none" strike="noStrike" dirty="0">
                <a:solidFill>
                  <a:srgbClr val="007398"/>
                </a:solidFill>
                <a:effectLst/>
                <a:latin typeface="NexusSans"/>
                <a:hlinkClick r:id="rId7" tooltip="Persistent link using digital object identifier"/>
              </a:rPr>
              <a:t>https://doi.org/10.1016/j.cageo.2021.104945</a:t>
            </a:r>
            <a:endParaRPr lang="en-US" sz="1200" dirty="0"/>
          </a:p>
        </p:txBody>
      </p:sp>
    </p:spTree>
    <p:extLst>
      <p:ext uri="{BB962C8B-B14F-4D97-AF65-F5344CB8AC3E}">
        <p14:creationId xmlns:p14="http://schemas.microsoft.com/office/powerpoint/2010/main" val="2231880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E8F890-4562-DB6E-3CD7-A3B74818F888}"/>
              </a:ext>
            </a:extLst>
          </p:cNvPr>
          <p:cNvSpPr>
            <a:spLocks noGrp="1"/>
          </p:cNvSpPr>
          <p:nvPr>
            <p:ph type="ctrTitle"/>
          </p:nvPr>
        </p:nvSpPr>
        <p:spPr>
          <a:xfrm>
            <a:off x="56560" y="117339"/>
            <a:ext cx="11580921" cy="600980"/>
          </a:xfrm>
        </p:spPr>
        <p:txBody>
          <a:bodyPr>
            <a:normAutofit/>
          </a:bodyPr>
          <a:lstStyle/>
          <a:p>
            <a:r>
              <a:rPr lang="en-US" sz="3200" dirty="0">
                <a:solidFill>
                  <a:schemeClr val="tx1"/>
                </a:solidFill>
                <a:latin typeface="+mn-lt"/>
              </a:rPr>
              <a:t>Updating public data collections in </a:t>
            </a:r>
          </a:p>
        </p:txBody>
      </p:sp>
      <p:pic>
        <p:nvPicPr>
          <p:cNvPr id="5" name="Picture 4" descr="Map&#10;&#10;Description automatically generated">
            <a:extLst>
              <a:ext uri="{FF2B5EF4-FFF2-40B4-BE49-F238E27FC236}">
                <a16:creationId xmlns:a16="http://schemas.microsoft.com/office/drawing/2014/main" id="{A951FE7B-AE5C-4706-9F66-31590B22B553}"/>
              </a:ext>
            </a:extLst>
          </p:cNvPr>
          <p:cNvPicPr>
            <a:picLocks noChangeAspect="1"/>
          </p:cNvPicPr>
          <p:nvPr/>
        </p:nvPicPr>
        <p:blipFill rotWithShape="1">
          <a:blip r:embed="rId3">
            <a:extLst>
              <a:ext uri="{28A0092B-C50C-407E-A947-70E740481C1C}">
                <a14:useLocalDpi xmlns:a14="http://schemas.microsoft.com/office/drawing/2010/main" val="0"/>
              </a:ext>
            </a:extLst>
          </a:blip>
          <a:srcRect b="18282"/>
          <a:stretch/>
        </p:blipFill>
        <p:spPr>
          <a:xfrm>
            <a:off x="-32584" y="1100493"/>
            <a:ext cx="6093673" cy="3647891"/>
          </a:xfrm>
          <a:prstGeom prst="rect">
            <a:avLst/>
          </a:prstGeom>
        </p:spPr>
      </p:pic>
      <p:pic>
        <p:nvPicPr>
          <p:cNvPr id="7" name="Picture 6" descr="Chart, map&#10;&#10;Description automatically generated">
            <a:extLst>
              <a:ext uri="{FF2B5EF4-FFF2-40B4-BE49-F238E27FC236}">
                <a16:creationId xmlns:a16="http://schemas.microsoft.com/office/drawing/2014/main" id="{5C21756E-5623-4A0B-AD76-6EB8984E85F7}"/>
              </a:ext>
            </a:extLst>
          </p:cNvPr>
          <p:cNvPicPr>
            <a:picLocks noChangeAspect="1"/>
          </p:cNvPicPr>
          <p:nvPr/>
        </p:nvPicPr>
        <p:blipFill rotWithShape="1">
          <a:blip r:embed="rId4">
            <a:extLst>
              <a:ext uri="{28A0092B-C50C-407E-A947-70E740481C1C}">
                <a14:useLocalDpi xmlns:a14="http://schemas.microsoft.com/office/drawing/2010/main" val="0"/>
              </a:ext>
            </a:extLst>
          </a:blip>
          <a:srcRect b="18270"/>
          <a:stretch/>
        </p:blipFill>
        <p:spPr>
          <a:xfrm>
            <a:off x="6061089" y="1085049"/>
            <a:ext cx="6130910" cy="3670763"/>
          </a:xfrm>
          <a:prstGeom prst="rect">
            <a:avLst/>
          </a:prstGeom>
        </p:spPr>
      </p:pic>
      <p:sp>
        <p:nvSpPr>
          <p:cNvPr id="2" name="TextBox 1">
            <a:extLst>
              <a:ext uri="{FF2B5EF4-FFF2-40B4-BE49-F238E27FC236}">
                <a16:creationId xmlns:a16="http://schemas.microsoft.com/office/drawing/2014/main" id="{EF6E685D-F790-42DA-A0F2-3C684DA47932}"/>
              </a:ext>
            </a:extLst>
          </p:cNvPr>
          <p:cNvSpPr txBox="1"/>
          <p:nvPr/>
        </p:nvSpPr>
        <p:spPr>
          <a:xfrm>
            <a:off x="0" y="4712560"/>
            <a:ext cx="4995333" cy="369332"/>
          </a:xfrm>
          <a:prstGeom prst="rect">
            <a:avLst/>
          </a:prstGeom>
          <a:noFill/>
        </p:spPr>
        <p:txBody>
          <a:bodyPr wrap="square" rtlCol="0">
            <a:spAutoFit/>
          </a:bodyPr>
          <a:lstStyle/>
          <a:p>
            <a:r>
              <a:rPr lang="en-US" dirty="0"/>
              <a:t>2019 Carbon Storage Open Database</a:t>
            </a:r>
          </a:p>
        </p:txBody>
      </p:sp>
      <p:sp>
        <p:nvSpPr>
          <p:cNvPr id="6" name="TextBox 5">
            <a:extLst>
              <a:ext uri="{FF2B5EF4-FFF2-40B4-BE49-F238E27FC236}">
                <a16:creationId xmlns:a16="http://schemas.microsoft.com/office/drawing/2014/main" id="{311BB46E-23D4-45D9-823F-0E52189120B6}"/>
              </a:ext>
            </a:extLst>
          </p:cNvPr>
          <p:cNvSpPr txBox="1"/>
          <p:nvPr/>
        </p:nvSpPr>
        <p:spPr>
          <a:xfrm>
            <a:off x="7159429" y="4748383"/>
            <a:ext cx="4995333" cy="646331"/>
          </a:xfrm>
          <a:prstGeom prst="rect">
            <a:avLst/>
          </a:prstGeom>
          <a:noFill/>
        </p:spPr>
        <p:txBody>
          <a:bodyPr wrap="square" rtlCol="0">
            <a:spAutoFit/>
          </a:bodyPr>
          <a:lstStyle/>
          <a:p>
            <a:pPr algn="ctr"/>
            <a:r>
              <a:rPr lang="en-US" dirty="0"/>
              <a:t>2022 Carbon Storage Open Database</a:t>
            </a:r>
          </a:p>
          <a:p>
            <a:pPr algn="ctr"/>
            <a:r>
              <a:rPr lang="en-US" dirty="0"/>
              <a:t>with 580 additional shapefiles and </a:t>
            </a:r>
            <a:r>
              <a:rPr lang="en-US" dirty="0" err="1"/>
              <a:t>rasters</a:t>
            </a:r>
            <a:endParaRPr lang="en-US" dirty="0"/>
          </a:p>
        </p:txBody>
      </p:sp>
      <p:pic>
        <p:nvPicPr>
          <p:cNvPr id="8" name="Picture 7">
            <a:extLst>
              <a:ext uri="{FF2B5EF4-FFF2-40B4-BE49-F238E27FC236}">
                <a16:creationId xmlns:a16="http://schemas.microsoft.com/office/drawing/2014/main" id="{4736DCB0-F40A-4A6A-A865-14495E83EB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4019" y="5054635"/>
            <a:ext cx="2004446" cy="1113337"/>
          </a:xfrm>
          <a:prstGeom prst="rect">
            <a:avLst/>
          </a:prstGeom>
          <a:effectLst>
            <a:glow rad="203200">
              <a:schemeClr val="bg1"/>
            </a:glow>
          </a:effectLst>
          <a:scene3d>
            <a:camera prst="perspectiveLeft"/>
            <a:lightRig rig="threePt" dir="t"/>
          </a:scene3d>
        </p:spPr>
      </p:pic>
      <p:grpSp>
        <p:nvGrpSpPr>
          <p:cNvPr id="9" name="Group 8">
            <a:extLst>
              <a:ext uri="{FF2B5EF4-FFF2-40B4-BE49-F238E27FC236}">
                <a16:creationId xmlns:a16="http://schemas.microsoft.com/office/drawing/2014/main" id="{747AFA3E-C663-40FC-9399-62E860BA114E}"/>
              </a:ext>
            </a:extLst>
          </p:cNvPr>
          <p:cNvGrpSpPr/>
          <p:nvPr/>
        </p:nvGrpSpPr>
        <p:grpSpPr>
          <a:xfrm>
            <a:off x="4161473" y="4946909"/>
            <a:ext cx="2016520" cy="1268374"/>
            <a:chOff x="154528" y="3425861"/>
            <a:chExt cx="2016520" cy="1268374"/>
          </a:xfrm>
        </p:grpSpPr>
        <p:pic>
          <p:nvPicPr>
            <p:cNvPr id="10" name="Picture 9" descr="A picture containing icon&#10;&#10;Description automatically generated">
              <a:extLst>
                <a:ext uri="{FF2B5EF4-FFF2-40B4-BE49-F238E27FC236}">
                  <a16:creationId xmlns:a16="http://schemas.microsoft.com/office/drawing/2014/main" id="{6CF72B75-7711-4D8C-9EA5-6F2B7B5C93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528" y="3425861"/>
              <a:ext cx="1268374" cy="1268374"/>
            </a:xfrm>
            <a:prstGeom prst="rect">
              <a:avLst/>
            </a:prstGeom>
          </p:spPr>
        </p:pic>
        <p:sp>
          <p:nvSpPr>
            <p:cNvPr id="11" name="TextBox 10">
              <a:extLst>
                <a:ext uri="{FF2B5EF4-FFF2-40B4-BE49-F238E27FC236}">
                  <a16:creationId xmlns:a16="http://schemas.microsoft.com/office/drawing/2014/main" id="{068DCB6B-E777-4B4C-812C-E6307044313E}"/>
                </a:ext>
              </a:extLst>
            </p:cNvPr>
            <p:cNvSpPr txBox="1"/>
            <p:nvPr/>
          </p:nvSpPr>
          <p:spPr>
            <a:xfrm>
              <a:off x="876760" y="3425861"/>
              <a:ext cx="12942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Carbon Storage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Open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Database</a:t>
              </a:r>
            </a:p>
          </p:txBody>
        </p:sp>
      </p:grpSp>
      <p:sp>
        <p:nvSpPr>
          <p:cNvPr id="12" name="TextBox 11">
            <a:extLst>
              <a:ext uri="{FF2B5EF4-FFF2-40B4-BE49-F238E27FC236}">
                <a16:creationId xmlns:a16="http://schemas.microsoft.com/office/drawing/2014/main" id="{6F562E44-43FB-4561-95A3-FCF20AD4D1E1}"/>
              </a:ext>
            </a:extLst>
          </p:cNvPr>
          <p:cNvSpPr txBox="1"/>
          <p:nvPr/>
        </p:nvSpPr>
        <p:spPr>
          <a:xfrm>
            <a:off x="4740131" y="6337619"/>
            <a:ext cx="6823610" cy="430887"/>
          </a:xfrm>
          <a:prstGeom prst="rect">
            <a:avLst/>
          </a:prstGeom>
          <a:noFill/>
        </p:spPr>
        <p:txBody>
          <a:bodyPr wrap="square">
            <a:spAutoFit/>
          </a:bodyPr>
          <a:lstStyle/>
          <a:p>
            <a:pPr marL="0" indent="0">
              <a:buNone/>
            </a:pPr>
            <a:r>
              <a:rPr lang="en-US" sz="1050" b="0" u="sng" dirty="0">
                <a:solidFill>
                  <a:schemeClr val="accent1"/>
                </a:solidFill>
                <a:latin typeface="+mn-lt"/>
                <a:hlinkClick r:id="rId7"/>
              </a:rPr>
              <a:t>https://edx.netl.doe.gov/dataset/carbon-storage-open-database</a:t>
            </a:r>
            <a:endParaRPr lang="en-US" sz="1050" b="0" u="sng" dirty="0">
              <a:solidFill>
                <a:schemeClr val="accent1"/>
              </a:solidFill>
              <a:latin typeface="+mn-lt"/>
            </a:endParaRPr>
          </a:p>
          <a:p>
            <a:pPr marL="0" indent="0">
              <a:buNone/>
            </a:pPr>
            <a:r>
              <a:rPr lang="en-US" sz="1050" b="0" u="sng" dirty="0">
                <a:solidFill>
                  <a:schemeClr val="accent1"/>
                </a:solidFill>
                <a:latin typeface="+mn-lt"/>
              </a:rPr>
              <a:t>https://edx.netl.doe.gov/dataset/geocube</a:t>
            </a:r>
          </a:p>
        </p:txBody>
      </p:sp>
      <p:pic>
        <p:nvPicPr>
          <p:cNvPr id="4" name="Picture 3">
            <a:extLst>
              <a:ext uri="{FF2B5EF4-FFF2-40B4-BE49-F238E27FC236}">
                <a16:creationId xmlns:a16="http://schemas.microsoft.com/office/drawing/2014/main" id="{BA2577C3-09B7-32D1-483C-747E5F585E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5627" y="63115"/>
            <a:ext cx="3810074" cy="709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76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5D1C485-BE49-7226-9638-C1579E6F34E3}"/>
              </a:ext>
            </a:extLst>
          </p:cNvPr>
          <p:cNvSpPr>
            <a:spLocks noGrp="1"/>
          </p:cNvSpPr>
          <p:nvPr>
            <p:ph idx="1"/>
          </p:nvPr>
        </p:nvSpPr>
        <p:spPr>
          <a:xfrm>
            <a:off x="3058366" y="1866216"/>
            <a:ext cx="3550709" cy="860204"/>
          </a:xfrm>
        </p:spPr>
        <p:txBody>
          <a:bodyPr vert="horz" lIns="27432" tIns="13716" rIns="27432" bIns="13716" rtlCol="0" anchor="t">
            <a:noAutofit/>
          </a:bodyPr>
          <a:lstStyle/>
          <a:p>
            <a:pPr marL="0" indent="0">
              <a:buNone/>
            </a:pPr>
            <a:r>
              <a:rPr lang="en-US" sz="1600" dirty="0">
                <a:latin typeface="Calibri"/>
                <a:ea typeface="Calibri"/>
                <a:cs typeface="Calibri"/>
              </a:rPr>
              <a:t>Virtual portal and tool for users to access, explore and query available core and rock property data collected from carbon storage spots across the U.S. </a:t>
            </a:r>
            <a:endParaRPr lang="en-US" sz="1600" b="1" i="1" dirty="0">
              <a:solidFill>
                <a:schemeClr val="accent1"/>
              </a:solidFill>
              <a:latin typeface="Calibri"/>
              <a:ea typeface="Calibri"/>
              <a:cs typeface="Calibri"/>
            </a:endParaRPr>
          </a:p>
          <a:p>
            <a:pPr marL="0" indent="0">
              <a:buNone/>
            </a:pPr>
            <a:endParaRPr lang="en-US" sz="1500" b="1" i="1" dirty="0">
              <a:solidFill>
                <a:schemeClr val="accent1"/>
              </a:solidFill>
              <a:latin typeface="Calibri"/>
              <a:ea typeface="Calibri"/>
              <a:cs typeface="Calibri"/>
            </a:endParaRPr>
          </a:p>
        </p:txBody>
      </p:sp>
      <p:sp>
        <p:nvSpPr>
          <p:cNvPr id="5" name="Title 4">
            <a:extLst>
              <a:ext uri="{FF2B5EF4-FFF2-40B4-BE49-F238E27FC236}">
                <a16:creationId xmlns:a16="http://schemas.microsoft.com/office/drawing/2014/main" id="{173189EB-FA00-41E6-B0FB-0883796C3D9B}"/>
              </a:ext>
            </a:extLst>
          </p:cNvPr>
          <p:cNvSpPr>
            <a:spLocks noGrp="1"/>
          </p:cNvSpPr>
          <p:nvPr>
            <p:ph type="title"/>
          </p:nvPr>
        </p:nvSpPr>
        <p:spPr>
          <a:xfrm>
            <a:off x="270627" y="115293"/>
            <a:ext cx="7768474" cy="1052207"/>
          </a:xfrm>
        </p:spPr>
        <p:txBody>
          <a:bodyPr>
            <a:noAutofit/>
          </a:bodyPr>
          <a:lstStyle/>
          <a:p>
            <a:r>
              <a:rPr lang="en-US" sz="3200" dirty="0">
                <a:latin typeface="Calibri"/>
                <a:cs typeface="Calibri"/>
              </a:rPr>
              <a:t>Workflows such as this have enabled action-orientated science under BIL work</a:t>
            </a:r>
          </a:p>
        </p:txBody>
      </p:sp>
      <p:sp>
        <p:nvSpPr>
          <p:cNvPr id="3" name="TextBox 2">
            <a:extLst>
              <a:ext uri="{FF2B5EF4-FFF2-40B4-BE49-F238E27FC236}">
                <a16:creationId xmlns:a16="http://schemas.microsoft.com/office/drawing/2014/main" id="{0ECBEED2-7293-431B-93BA-F610233BA7CC}"/>
              </a:ext>
            </a:extLst>
          </p:cNvPr>
          <p:cNvSpPr txBox="1"/>
          <p:nvPr/>
        </p:nvSpPr>
        <p:spPr>
          <a:xfrm>
            <a:off x="3154782" y="1353986"/>
            <a:ext cx="6155603" cy="458587"/>
          </a:xfrm>
          <a:prstGeom prst="rect">
            <a:avLst/>
          </a:prstGeom>
          <a:noFill/>
        </p:spPr>
        <p:txBody>
          <a:bodyPr wrap="square" lIns="27432" tIns="13716" rIns="27432" bIns="13716" rtlCol="0" anchor="t">
            <a:spAutoFit/>
          </a:bodyPr>
          <a:lstStyle/>
          <a:p>
            <a:pPr marL="0" marR="0" lvl="0" indent="0" algn="l" defTabSz="78181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72C4"/>
                </a:solidFill>
                <a:effectLst/>
                <a:uLnTx/>
                <a:uFillTx/>
                <a:latin typeface="Calibri"/>
                <a:ea typeface="+mn-ea"/>
                <a:cs typeface="Calibri"/>
                <a:hlinkClick r:id="rId3"/>
              </a:rPr>
              <a:t>RokBase</a:t>
            </a:r>
            <a:r>
              <a:rPr kumimoji="0" lang="en-US" sz="2800" b="1" i="0" u="none" strike="noStrike" kern="1200" cap="none" spc="0" normalizeH="0" baseline="0" noProof="0">
                <a:ln>
                  <a:noFill/>
                </a:ln>
                <a:solidFill>
                  <a:srgbClr val="4472C4"/>
                </a:solidFill>
                <a:effectLst/>
                <a:uLnTx/>
                <a:uFillTx/>
                <a:latin typeface="Calibri"/>
                <a:ea typeface="+mn-ea"/>
                <a:cs typeface="Calibri"/>
              </a:rPr>
              <a:t> </a:t>
            </a:r>
          </a:p>
        </p:txBody>
      </p:sp>
      <p:pic>
        <p:nvPicPr>
          <p:cNvPr id="10" name="Picture 9">
            <a:extLst>
              <a:ext uri="{FF2B5EF4-FFF2-40B4-BE49-F238E27FC236}">
                <a16:creationId xmlns:a16="http://schemas.microsoft.com/office/drawing/2014/main" id="{C77149B1-E362-40A9-9BD8-309D7609BAEA}"/>
              </a:ext>
            </a:extLst>
          </p:cNvPr>
          <p:cNvPicPr>
            <a:picLocks noChangeAspect="1"/>
          </p:cNvPicPr>
          <p:nvPr/>
        </p:nvPicPr>
        <p:blipFill rotWithShape="1">
          <a:blip r:embed="rId4"/>
          <a:srcRect t="-5119" r="54564" b="1"/>
          <a:stretch/>
        </p:blipFill>
        <p:spPr>
          <a:xfrm>
            <a:off x="2649471" y="5976423"/>
            <a:ext cx="473620" cy="247624"/>
          </a:xfrm>
          <a:prstGeom prst="rect">
            <a:avLst/>
          </a:prstGeom>
        </p:spPr>
      </p:pic>
      <p:cxnSp>
        <p:nvCxnSpPr>
          <p:cNvPr id="11" name="Straight Connector 10">
            <a:extLst>
              <a:ext uri="{FF2B5EF4-FFF2-40B4-BE49-F238E27FC236}">
                <a16:creationId xmlns:a16="http://schemas.microsoft.com/office/drawing/2014/main" id="{CAB75CCF-40F1-4CBA-A5DE-AB266DDC2A5C}"/>
              </a:ext>
            </a:extLst>
          </p:cNvPr>
          <p:cNvCxnSpPr/>
          <p:nvPr/>
        </p:nvCxnSpPr>
        <p:spPr>
          <a:xfrm>
            <a:off x="2553809" y="5901576"/>
            <a:ext cx="0" cy="3821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Example of RokBase's ability to extract data from well sites">
            <a:extLst>
              <a:ext uri="{FF2B5EF4-FFF2-40B4-BE49-F238E27FC236}">
                <a16:creationId xmlns:a16="http://schemas.microsoft.com/office/drawing/2014/main" id="{94EBBFF7-3B5F-3BEF-16E4-EA028E9409A1}"/>
              </a:ext>
            </a:extLst>
          </p:cNvPr>
          <p:cNvPicPr>
            <a:picLocks noChangeAspect="1"/>
          </p:cNvPicPr>
          <p:nvPr/>
        </p:nvPicPr>
        <p:blipFill>
          <a:blip r:embed="rId5"/>
          <a:stretch>
            <a:fillRect/>
          </a:stretch>
        </p:blipFill>
        <p:spPr>
          <a:xfrm>
            <a:off x="273059" y="1248571"/>
            <a:ext cx="2725006" cy="1789890"/>
          </a:xfrm>
          <a:prstGeom prst="rect">
            <a:avLst/>
          </a:prstGeom>
        </p:spPr>
      </p:pic>
      <p:sp>
        <p:nvSpPr>
          <p:cNvPr id="20" name="TextBox 19">
            <a:extLst>
              <a:ext uri="{FF2B5EF4-FFF2-40B4-BE49-F238E27FC236}">
                <a16:creationId xmlns:a16="http://schemas.microsoft.com/office/drawing/2014/main" id="{813E8106-10BA-1050-29D4-A7551D0B4114}"/>
              </a:ext>
            </a:extLst>
          </p:cNvPr>
          <p:cNvSpPr txBox="1"/>
          <p:nvPr/>
        </p:nvSpPr>
        <p:spPr>
          <a:xfrm>
            <a:off x="2760911" y="4778354"/>
            <a:ext cx="4280995" cy="397032"/>
          </a:xfrm>
          <a:prstGeom prst="rect">
            <a:avLst/>
          </a:prstGeom>
          <a:noFill/>
        </p:spPr>
        <p:txBody>
          <a:bodyPr vert="horz" wrap="square" lIns="27432" tIns="13716" rIns="27432" bIns="13716" rtlCol="0" anchor="t">
            <a:spAutoFit/>
          </a:bodyPr>
          <a:lstStyle/>
          <a:p>
            <a:pPr marL="0" marR="0" lvl="0" indent="0" algn="l" defTabSz="13716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a:ea typeface="+mn-ea"/>
                <a:cs typeface="Calibri"/>
                <a:hlinkClick r:id="rId6">
                  <a:extLst>
                    <a:ext uri="{A12FA001-AC4F-418D-AE19-62706E023703}">
                      <ahyp:hlinkClr xmlns:ahyp="http://schemas.microsoft.com/office/drawing/2018/hyperlinkcolor" val="tx"/>
                    </a:ext>
                  </a:extLst>
                </a:hlinkClick>
              </a:rPr>
              <a:t>Class VI Data Support Tool</a:t>
            </a:r>
            <a:endParaRPr kumimoji="0" lang="en-US" sz="2400" b="1" i="0" u="none" strike="noStrike" kern="1200" cap="none" spc="0" normalizeH="0" baseline="0" noProof="0" dirty="0">
              <a:ln>
                <a:noFill/>
              </a:ln>
              <a:solidFill>
                <a:srgbClr val="4472C4"/>
              </a:solidFill>
              <a:effectLst/>
              <a:uLnTx/>
              <a:uFillTx/>
              <a:latin typeface="Calibri"/>
              <a:ea typeface="+mn-ea"/>
              <a:cs typeface="Calibri"/>
            </a:endParaRPr>
          </a:p>
        </p:txBody>
      </p:sp>
      <p:sp>
        <p:nvSpPr>
          <p:cNvPr id="22" name="TextBox 21">
            <a:extLst>
              <a:ext uri="{FF2B5EF4-FFF2-40B4-BE49-F238E27FC236}">
                <a16:creationId xmlns:a16="http://schemas.microsoft.com/office/drawing/2014/main" id="{3552B580-A83F-805C-6713-E25377413231}"/>
              </a:ext>
            </a:extLst>
          </p:cNvPr>
          <p:cNvSpPr txBox="1"/>
          <p:nvPr/>
        </p:nvSpPr>
        <p:spPr>
          <a:xfrm>
            <a:off x="2856265" y="5209663"/>
            <a:ext cx="3437690" cy="1012585"/>
          </a:xfrm>
          <a:prstGeom prst="rect">
            <a:avLst/>
          </a:prstGeom>
          <a:noFill/>
        </p:spPr>
        <p:txBody>
          <a:bodyPr vert="horz" wrap="square" lIns="27432" tIns="13716" rIns="27432" bIns="13716" rtlCol="0" anchor="t">
            <a:spAutoFit/>
          </a:bodyPr>
          <a:lstStyle/>
          <a:p>
            <a:pPr marL="0" marR="0" lvl="0" indent="0" algn="l" defTabSz="13716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Calibri"/>
              </a:rPr>
              <a:t>Geodatabase of spatial data layers to support the initial development of EPA Underground Injection Control (UIC) Class VI permits</a:t>
            </a: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4" name="Picture 23" descr="Background pattern&#10;&#10;Description automatically generated">
            <a:extLst>
              <a:ext uri="{FF2B5EF4-FFF2-40B4-BE49-F238E27FC236}">
                <a16:creationId xmlns:a16="http://schemas.microsoft.com/office/drawing/2014/main" id="{86DA3A56-B232-04CA-D55D-8595238743B2}"/>
              </a:ext>
            </a:extLst>
          </p:cNvPr>
          <p:cNvPicPr>
            <a:picLocks noChangeAspect="1"/>
          </p:cNvPicPr>
          <p:nvPr/>
        </p:nvPicPr>
        <p:blipFill>
          <a:blip r:embed="rId7"/>
          <a:stretch>
            <a:fillRect/>
          </a:stretch>
        </p:blipFill>
        <p:spPr>
          <a:xfrm>
            <a:off x="270626" y="4643163"/>
            <a:ext cx="2489978" cy="1608474"/>
          </a:xfrm>
          <a:prstGeom prst="rect">
            <a:avLst/>
          </a:prstGeom>
        </p:spPr>
      </p:pic>
      <p:pic>
        <p:nvPicPr>
          <p:cNvPr id="8" name="Picture 7" descr="A blue sign with white text&#10;&#10;Description automatically generated with low confidence">
            <a:extLst>
              <a:ext uri="{FF2B5EF4-FFF2-40B4-BE49-F238E27FC236}">
                <a16:creationId xmlns:a16="http://schemas.microsoft.com/office/drawing/2014/main" id="{D2C05474-B5A5-9477-E109-5A4A743C2D99}"/>
              </a:ext>
            </a:extLst>
          </p:cNvPr>
          <p:cNvPicPr>
            <a:picLocks noChangeAspect="1"/>
          </p:cNvPicPr>
          <p:nvPr/>
        </p:nvPicPr>
        <p:blipFill>
          <a:blip r:embed="rId8"/>
          <a:stretch>
            <a:fillRect/>
          </a:stretch>
        </p:blipFill>
        <p:spPr>
          <a:xfrm>
            <a:off x="7919485" y="596044"/>
            <a:ext cx="1846870" cy="522353"/>
          </a:xfrm>
          <a:prstGeom prst="rect">
            <a:avLst/>
          </a:prstGeom>
        </p:spPr>
      </p:pic>
      <p:grpSp>
        <p:nvGrpSpPr>
          <p:cNvPr id="4" name="Group 3">
            <a:extLst>
              <a:ext uri="{FF2B5EF4-FFF2-40B4-BE49-F238E27FC236}">
                <a16:creationId xmlns:a16="http://schemas.microsoft.com/office/drawing/2014/main" id="{A899DAD4-4CE4-DE18-7CA6-2D7827F0A97B}"/>
              </a:ext>
            </a:extLst>
          </p:cNvPr>
          <p:cNvGrpSpPr/>
          <p:nvPr/>
        </p:nvGrpSpPr>
        <p:grpSpPr>
          <a:xfrm>
            <a:off x="-1444227" y="2994913"/>
            <a:ext cx="8103430" cy="1717434"/>
            <a:chOff x="-225387" y="2581010"/>
            <a:chExt cx="8103430" cy="1717434"/>
          </a:xfrm>
        </p:grpSpPr>
        <p:sp>
          <p:nvSpPr>
            <p:cNvPr id="16" name="TextBox 15">
              <a:extLst>
                <a:ext uri="{FF2B5EF4-FFF2-40B4-BE49-F238E27FC236}">
                  <a16:creationId xmlns:a16="http://schemas.microsoft.com/office/drawing/2014/main" id="{326A9F9A-88DA-F159-8536-669764BA14D2}"/>
                </a:ext>
              </a:extLst>
            </p:cNvPr>
            <p:cNvSpPr txBox="1"/>
            <p:nvPr/>
          </p:nvSpPr>
          <p:spPr>
            <a:xfrm>
              <a:off x="-225387" y="2655743"/>
              <a:ext cx="4849874" cy="458587"/>
            </a:xfrm>
            <a:prstGeom prst="rect">
              <a:avLst/>
            </a:prstGeom>
            <a:noFill/>
          </p:spPr>
          <p:txBody>
            <a:bodyPr wrap="square" lIns="27432" tIns="13716" rIns="27432" bIns="13716" anchor="t">
              <a:spAutoFit/>
            </a:bodyPr>
            <a:lstStyle/>
            <a:p>
              <a:pPr marL="0" marR="0" lvl="0" indent="0" algn="r" defTabSz="1371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72C4"/>
                  </a:solidFill>
                  <a:effectLst/>
                  <a:uLnTx/>
                  <a:uFillTx/>
                  <a:latin typeface="Calibri"/>
                  <a:ea typeface="+mn-ea"/>
                  <a:cs typeface="Calibri"/>
                  <a:hlinkClick r:id="rId9"/>
                </a:rPr>
                <a:t>CO</a:t>
              </a:r>
              <a:r>
                <a:rPr kumimoji="0" lang="en-US" sz="2800" b="1" i="0" u="none" strike="noStrike" kern="1200" cap="none" spc="0" normalizeH="0" baseline="-25000" noProof="0">
                  <a:ln>
                    <a:noFill/>
                  </a:ln>
                  <a:solidFill>
                    <a:srgbClr val="4472C4"/>
                  </a:solidFill>
                  <a:effectLst/>
                  <a:uLnTx/>
                  <a:uFillTx/>
                  <a:latin typeface="Calibri"/>
                  <a:ea typeface="+mn-ea"/>
                  <a:cs typeface="Calibri"/>
                  <a:hlinkClick r:id="rId9"/>
                </a:rPr>
                <a:t>2</a:t>
              </a:r>
              <a:r>
                <a:rPr kumimoji="0" lang="en-US" sz="2800" b="1" i="0" u="none" strike="noStrike" kern="1200" cap="none" spc="0" normalizeH="0" baseline="0" noProof="0">
                  <a:ln>
                    <a:noFill/>
                  </a:ln>
                  <a:solidFill>
                    <a:srgbClr val="4472C4"/>
                  </a:solidFill>
                  <a:effectLst/>
                  <a:uLnTx/>
                  <a:uFillTx/>
                  <a:latin typeface="Calibri"/>
                  <a:ea typeface="+mn-ea"/>
                  <a:cs typeface="Calibri"/>
                  <a:hlinkClick r:id="rId9">
                    <a:extLst>
                      <a:ext uri="{A12FA001-AC4F-418D-AE19-62706E023703}">
                        <ahyp:hlinkClr xmlns:ahyp="http://schemas.microsoft.com/office/drawing/2018/hyperlinkcolor" val="tx"/>
                      </a:ext>
                    </a:extLst>
                  </a:hlinkClick>
                </a:rPr>
                <a:t>-Locate Database</a:t>
              </a:r>
              <a:endParaRPr kumimoji="0" lang="en-US" sz="2800" b="1" i="0" u="none" strike="noStrike" kern="1200" cap="none" spc="0" normalizeH="0" baseline="0" noProof="0">
                <a:ln>
                  <a:noFill/>
                </a:ln>
                <a:solidFill>
                  <a:srgbClr val="242424"/>
                </a:solidFill>
                <a:effectLst/>
                <a:uLnTx/>
                <a:uFillTx/>
                <a:latin typeface="Calibri"/>
                <a:ea typeface="+mn-ea"/>
                <a:cs typeface="Calibri"/>
              </a:endParaRPr>
            </a:p>
          </p:txBody>
        </p:sp>
        <p:sp>
          <p:nvSpPr>
            <p:cNvPr id="17" name="TextBox 16">
              <a:extLst>
                <a:ext uri="{FF2B5EF4-FFF2-40B4-BE49-F238E27FC236}">
                  <a16:creationId xmlns:a16="http://schemas.microsoft.com/office/drawing/2014/main" id="{36CAB0C2-FB9A-E947-90CF-2A0817416FA8}"/>
                </a:ext>
              </a:extLst>
            </p:cNvPr>
            <p:cNvSpPr txBox="1"/>
            <p:nvPr/>
          </p:nvSpPr>
          <p:spPr>
            <a:xfrm>
              <a:off x="1215518" y="3072771"/>
              <a:ext cx="3623743" cy="1077218"/>
            </a:xfrm>
            <a:prstGeom prst="rect">
              <a:avLst/>
            </a:prstGeom>
            <a:noFill/>
          </p:spPr>
          <p:txBody>
            <a:bodyPr vert="horz" wrap="square" lIns="91440" tIns="45720" rIns="91440" bIns="45720" rtlCol="0" anchor="t">
              <a:spAutoFit/>
            </a:bodyPr>
            <a:lstStyle/>
            <a:p>
              <a:pPr marL="0" marR="0" lvl="0" indent="0" algn="l" defTabSz="13716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2424"/>
                  </a:solidFill>
                  <a:effectLst/>
                  <a:uLnTx/>
                  <a:uFillTx/>
                  <a:latin typeface="Calibri"/>
                  <a:ea typeface="Calibri"/>
                  <a:cs typeface="Calibri"/>
                </a:rPr>
                <a:t>National Well Database &amp; Class II Well Reuse and Regional Evaluation Tool built to support site selection, risk analysis and other stakeholder needs</a:t>
              </a:r>
              <a:endParaRPr kumimoji="0" lang="en-US" sz="1600" b="0" i="0" u="none" strike="noStrike" kern="1200" cap="none" spc="0" normalizeH="0" baseline="0" noProof="0">
                <a:ln>
                  <a:noFill/>
                </a:ln>
                <a:solidFill>
                  <a:prstClr val="black"/>
                </a:solidFill>
                <a:effectLst/>
                <a:uLnTx/>
                <a:uFillTx/>
                <a:latin typeface="Calibri"/>
                <a:ea typeface="Calibri"/>
                <a:cs typeface="Calibri"/>
              </a:endParaRPr>
            </a:p>
          </p:txBody>
        </p:sp>
        <p:pic>
          <p:nvPicPr>
            <p:cNvPr id="19" name="Picture 18" descr="Map&#10;&#10;Description automatically generated">
              <a:extLst>
                <a:ext uri="{FF2B5EF4-FFF2-40B4-BE49-F238E27FC236}">
                  <a16:creationId xmlns:a16="http://schemas.microsoft.com/office/drawing/2014/main" id="{395F05A3-2CD5-8804-42CB-717CF02BDDF3}"/>
                </a:ext>
              </a:extLst>
            </p:cNvPr>
            <p:cNvPicPr>
              <a:picLocks noChangeAspect="1"/>
            </p:cNvPicPr>
            <p:nvPr/>
          </p:nvPicPr>
          <p:blipFill>
            <a:blip r:embed="rId10"/>
            <a:stretch>
              <a:fillRect/>
            </a:stretch>
          </p:blipFill>
          <p:spPr>
            <a:xfrm>
              <a:off x="4841953" y="2581010"/>
              <a:ext cx="3036090" cy="1691244"/>
            </a:xfrm>
            <a:prstGeom prst="rect">
              <a:avLst/>
            </a:prstGeom>
          </p:spPr>
        </p:pic>
        <p:sp>
          <p:nvSpPr>
            <p:cNvPr id="2" name="TextBox 1">
              <a:extLst>
                <a:ext uri="{FF2B5EF4-FFF2-40B4-BE49-F238E27FC236}">
                  <a16:creationId xmlns:a16="http://schemas.microsoft.com/office/drawing/2014/main" id="{0168FBB5-B081-0909-1430-3A25D37005E6}"/>
                </a:ext>
              </a:extLst>
            </p:cNvPr>
            <p:cNvSpPr txBox="1"/>
            <p:nvPr/>
          </p:nvSpPr>
          <p:spPr>
            <a:xfrm>
              <a:off x="1327625" y="4055301"/>
              <a:ext cx="4600219" cy="243143"/>
            </a:xfrm>
            <a:prstGeom prst="rect">
              <a:avLst/>
            </a:prstGeom>
            <a:noFill/>
          </p:spPr>
          <p:txBody>
            <a:bodyPr rot="0" spcFirstLastPara="0" vertOverflow="overflow" horzOverflow="overflow" vert="horz" wrap="square" lIns="27432" tIns="13716" rIns="27432" bIns="13716" numCol="1" spcCol="0" rtlCol="0" fromWordArt="0" anchor="t" anchorCtr="0" forceAA="0" compatLnSpc="1">
              <a:prstTxWarp prst="textNoShape">
                <a:avLst/>
              </a:prstTxWarp>
              <a:spAutoFit/>
            </a:bodyPr>
            <a:lstStyle/>
            <a:p>
              <a:pPr marL="0" marR="0" lvl="0" indent="0" algn="l" defTabSz="13716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4472C4"/>
                </a:solidFill>
                <a:effectLst/>
                <a:uLnTx/>
                <a:uFillTx/>
                <a:latin typeface="Calibri" panose="020F0502020204030204" pitchFamily="34" charset="0"/>
                <a:ea typeface="Calibri"/>
                <a:cs typeface="Calibri"/>
              </a:endParaRPr>
            </a:p>
          </p:txBody>
        </p:sp>
      </p:grpSp>
      <p:sp>
        <p:nvSpPr>
          <p:cNvPr id="7" name="TextBox 6">
            <a:extLst>
              <a:ext uri="{FF2B5EF4-FFF2-40B4-BE49-F238E27FC236}">
                <a16:creationId xmlns:a16="http://schemas.microsoft.com/office/drawing/2014/main" id="{A175AE37-9F0F-B437-9210-AC763F653DF2}"/>
              </a:ext>
            </a:extLst>
          </p:cNvPr>
          <p:cNvSpPr txBox="1"/>
          <p:nvPr/>
        </p:nvSpPr>
        <p:spPr>
          <a:xfrm>
            <a:off x="9171021" y="1295494"/>
            <a:ext cx="3013515" cy="766364"/>
          </a:xfrm>
          <a:prstGeom prst="rect">
            <a:avLst/>
          </a:prstGeom>
          <a:noFill/>
        </p:spPr>
        <p:txBody>
          <a:bodyPr wrap="square" lIns="27432" tIns="13716" rIns="27432" bIns="13716" rtlCol="0" anchor="t">
            <a:spAutoFit/>
          </a:bodyPr>
          <a:lstStyle/>
          <a:p>
            <a:pPr marL="0" marR="0" lvl="0" indent="0" algn="l" defTabSz="7818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a:ea typeface="+mn-ea"/>
                <a:cs typeface="Calibri"/>
                <a:hlinkClick r:id="rId11"/>
              </a:rPr>
              <a:t>CCS Pipeline Route Planning Database </a:t>
            </a:r>
            <a:r>
              <a:rPr kumimoji="0" lang="en-US" sz="2400" b="1" i="0" u="none" strike="noStrike" kern="1200" cap="none" spc="0" normalizeH="0" baseline="0" noProof="0" dirty="0">
                <a:ln>
                  <a:noFill/>
                </a:ln>
                <a:solidFill>
                  <a:srgbClr val="4472C4"/>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Content Placeholder 5">
            <a:extLst>
              <a:ext uri="{FF2B5EF4-FFF2-40B4-BE49-F238E27FC236}">
                <a16:creationId xmlns:a16="http://schemas.microsoft.com/office/drawing/2014/main" id="{53967F50-E053-07BE-5F4A-184CD429F590}"/>
              </a:ext>
            </a:extLst>
          </p:cNvPr>
          <p:cNvSpPr txBox="1">
            <a:spLocks/>
          </p:cNvSpPr>
          <p:nvPr/>
        </p:nvSpPr>
        <p:spPr>
          <a:xfrm>
            <a:off x="9075108" y="2061858"/>
            <a:ext cx="3123090" cy="899629"/>
          </a:xfrm>
          <a:prstGeom prst="rect">
            <a:avLst/>
          </a:prstGeom>
        </p:spPr>
        <p:txBody>
          <a:bodyPr vert="horz" lIns="91440" tIns="45720" rIns="91440" bIns="45720" rtlCol="0" anchor="t">
            <a:normAutofit fontScale="92500" lnSpcReduction="10000"/>
          </a:bodyPr>
          <a:lstStyle>
            <a:lvl1pPr marL="293180" indent="-293180" algn="l" defTabSz="781812" rtl="0" eaLnBrk="1" latinLnBrk="0" hangingPunct="1">
              <a:lnSpc>
                <a:spcPct val="90000"/>
              </a:lnSpc>
              <a:spcBef>
                <a:spcPts val="855"/>
              </a:spcBef>
              <a:buFont typeface="Arial" panose="020B0604020202020204" pitchFamily="34" charset="0"/>
              <a:buChar char="•"/>
              <a:defRPr sz="2052" b="0" kern="1200">
                <a:solidFill>
                  <a:schemeClr val="tx1"/>
                </a:solidFill>
                <a:latin typeface="Century Gothic" panose="020B0502020202020204" pitchFamily="34" charset="0"/>
                <a:ea typeface="+mn-ea"/>
                <a:cs typeface="Arial" panose="020B0604020202020204" pitchFamily="34" charset="0"/>
              </a:defRPr>
            </a:lvl1pPr>
            <a:lvl2pPr marL="586359" indent="-195453" algn="l" defTabSz="781812" rtl="0" eaLnBrk="1" latinLnBrk="0" hangingPunct="1">
              <a:lnSpc>
                <a:spcPct val="90000"/>
              </a:lnSpc>
              <a:spcBef>
                <a:spcPts val="428"/>
              </a:spcBef>
              <a:buFont typeface="Arial" panose="020B0604020202020204" pitchFamily="34" charset="0"/>
              <a:buChar char="•"/>
              <a:defRPr sz="1710" kern="1200">
                <a:solidFill>
                  <a:schemeClr val="tx1"/>
                </a:solidFill>
                <a:latin typeface="Century Gothic" panose="020B0502020202020204" pitchFamily="34" charset="0"/>
                <a:ea typeface="+mn-ea"/>
                <a:cs typeface="Arial" panose="020B0604020202020204" pitchFamily="34" charset="0"/>
              </a:defRPr>
            </a:lvl2pPr>
            <a:lvl3pPr marL="977265" indent="-195453" algn="l" defTabSz="781812" rtl="0" eaLnBrk="1" latinLnBrk="0" hangingPunct="1">
              <a:lnSpc>
                <a:spcPct val="90000"/>
              </a:lnSpc>
              <a:spcBef>
                <a:spcPts val="428"/>
              </a:spcBef>
              <a:buFont typeface="Arial" panose="020B0604020202020204" pitchFamily="34" charset="0"/>
              <a:buChar char="•"/>
              <a:defRPr sz="1539" kern="1200">
                <a:solidFill>
                  <a:schemeClr val="tx1"/>
                </a:solidFill>
                <a:latin typeface="Century Gothic" panose="020B0502020202020204" pitchFamily="34" charset="0"/>
                <a:ea typeface="+mn-ea"/>
                <a:cs typeface="Arial" panose="020B0604020202020204" pitchFamily="34" charset="0"/>
              </a:defRPr>
            </a:lvl3pPr>
            <a:lvl4pPr marL="1368171" indent="-195453" algn="l" defTabSz="781812" rtl="0" eaLnBrk="1" latinLnBrk="0" hangingPunct="1">
              <a:lnSpc>
                <a:spcPct val="90000"/>
              </a:lnSpc>
              <a:spcBef>
                <a:spcPts val="428"/>
              </a:spcBef>
              <a:buFont typeface="Arial" panose="020B0604020202020204" pitchFamily="34" charset="0"/>
              <a:buChar char="•"/>
              <a:defRPr sz="1368" kern="1200">
                <a:solidFill>
                  <a:schemeClr val="tx1"/>
                </a:solidFill>
                <a:latin typeface="Century Gothic" panose="020B0502020202020204" pitchFamily="34" charset="0"/>
                <a:ea typeface="+mn-ea"/>
                <a:cs typeface="Arial" panose="020B0604020202020204" pitchFamily="34" charset="0"/>
              </a:defRPr>
            </a:lvl4pPr>
            <a:lvl5pPr marL="1759077" indent="-195453" algn="l" defTabSz="781812" rtl="0" eaLnBrk="1" latinLnBrk="0" hangingPunct="1">
              <a:lnSpc>
                <a:spcPct val="90000"/>
              </a:lnSpc>
              <a:spcBef>
                <a:spcPts val="428"/>
              </a:spcBef>
              <a:buFont typeface="Arial" panose="020B0604020202020204" pitchFamily="34" charset="0"/>
              <a:buChar char="•"/>
              <a:defRPr sz="1368" kern="1200">
                <a:solidFill>
                  <a:schemeClr val="tx1"/>
                </a:solidFill>
                <a:latin typeface="Century Gothic" panose="020B0502020202020204" pitchFamily="34" charset="0"/>
                <a:ea typeface="+mn-ea"/>
                <a:cs typeface="Arial" panose="020B0604020202020204" pitchFamily="34" charset="0"/>
              </a:defRPr>
            </a:lvl5pPr>
            <a:lvl6pPr marL="2149983" indent="-195453" algn="l" defTabSz="781812" rtl="0" eaLnBrk="1" latinLnBrk="0" hangingPunct="1">
              <a:lnSpc>
                <a:spcPct val="90000"/>
              </a:lnSpc>
              <a:spcBef>
                <a:spcPts val="428"/>
              </a:spcBef>
              <a:buFont typeface="Arial" panose="020B0604020202020204" pitchFamily="34" charset="0"/>
              <a:buChar char="•"/>
              <a:defRPr sz="1539" kern="1200">
                <a:solidFill>
                  <a:schemeClr val="tx1"/>
                </a:solidFill>
                <a:latin typeface="+mn-lt"/>
                <a:ea typeface="+mn-ea"/>
                <a:cs typeface="+mn-cs"/>
              </a:defRPr>
            </a:lvl6pPr>
            <a:lvl7pPr marL="2540889" indent="-195453" algn="l" defTabSz="781812" rtl="0" eaLnBrk="1" latinLnBrk="0" hangingPunct="1">
              <a:lnSpc>
                <a:spcPct val="90000"/>
              </a:lnSpc>
              <a:spcBef>
                <a:spcPts val="428"/>
              </a:spcBef>
              <a:buFont typeface="Arial" panose="020B0604020202020204" pitchFamily="34" charset="0"/>
              <a:buChar char="•"/>
              <a:defRPr sz="1539" kern="1200">
                <a:solidFill>
                  <a:schemeClr val="tx1"/>
                </a:solidFill>
                <a:latin typeface="+mn-lt"/>
                <a:ea typeface="+mn-ea"/>
                <a:cs typeface="+mn-cs"/>
              </a:defRPr>
            </a:lvl7pPr>
            <a:lvl8pPr marL="2931795" indent="-195453" algn="l" defTabSz="781812" rtl="0" eaLnBrk="1" latinLnBrk="0" hangingPunct="1">
              <a:lnSpc>
                <a:spcPct val="90000"/>
              </a:lnSpc>
              <a:spcBef>
                <a:spcPts val="428"/>
              </a:spcBef>
              <a:buFont typeface="Arial" panose="020B0604020202020204" pitchFamily="34" charset="0"/>
              <a:buChar char="•"/>
              <a:defRPr sz="1539" kern="1200">
                <a:solidFill>
                  <a:schemeClr val="tx1"/>
                </a:solidFill>
                <a:latin typeface="+mn-lt"/>
                <a:ea typeface="+mn-ea"/>
                <a:cs typeface="+mn-cs"/>
              </a:defRPr>
            </a:lvl8pPr>
            <a:lvl9pPr marL="3322701" indent="-195453" algn="l" defTabSz="781812" rtl="0" eaLnBrk="1" latinLnBrk="0" hangingPunct="1">
              <a:lnSpc>
                <a:spcPct val="90000"/>
              </a:lnSpc>
              <a:spcBef>
                <a:spcPts val="428"/>
              </a:spcBef>
              <a:buFont typeface="Arial" panose="020B0604020202020204" pitchFamily="34" charset="0"/>
              <a:buChar char="•"/>
              <a:defRPr sz="1539" kern="1200">
                <a:solidFill>
                  <a:schemeClr val="tx1"/>
                </a:solidFill>
                <a:latin typeface="+mn-lt"/>
                <a:ea typeface="+mn-ea"/>
                <a:cs typeface="+mn-cs"/>
              </a:defRPr>
            </a:lvl9pPr>
          </a:lstStyle>
          <a:p>
            <a:pPr marL="0" marR="0" lvl="0" indent="0" algn="l" defTabSz="781812" rtl="0" eaLnBrk="1" fontAlgn="auto" latinLnBrk="0" hangingPunct="1">
              <a:lnSpc>
                <a:spcPct val="90000"/>
              </a:lnSpc>
              <a:spcBef>
                <a:spcPts val="855"/>
              </a:spcBef>
              <a:spcAft>
                <a:spcPts val="0"/>
              </a:spcAft>
              <a:buClrTx/>
              <a:buSzTx/>
              <a:buNone/>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Calibri"/>
              </a:rPr>
              <a:t>Containing &gt;90 gigabytes of data representing critical considerations for the spatial routing of pipelines and transport of CO2</a:t>
            </a:r>
            <a:endParaRPr kumimoji="0" lang="en-US" sz="2052"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0" marR="0" lvl="0" indent="0" algn="l" defTabSz="781812" rtl="0" eaLnBrk="1" fontAlgn="auto" latinLnBrk="0" hangingPunct="1">
              <a:lnSpc>
                <a:spcPct val="90000"/>
              </a:lnSpc>
              <a:spcBef>
                <a:spcPts val="855"/>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TextBox 11">
            <a:extLst>
              <a:ext uri="{FF2B5EF4-FFF2-40B4-BE49-F238E27FC236}">
                <a16:creationId xmlns:a16="http://schemas.microsoft.com/office/drawing/2014/main" id="{68FD8A85-B01B-27CC-145F-6D108A2F4535}"/>
              </a:ext>
            </a:extLst>
          </p:cNvPr>
          <p:cNvSpPr txBox="1"/>
          <p:nvPr/>
        </p:nvSpPr>
        <p:spPr>
          <a:xfrm>
            <a:off x="6605415" y="3182945"/>
            <a:ext cx="3115074" cy="397032"/>
          </a:xfrm>
          <a:prstGeom prst="rect">
            <a:avLst/>
          </a:prstGeom>
          <a:noFill/>
        </p:spPr>
        <p:txBody>
          <a:bodyPr wrap="square" lIns="27432" tIns="13716" rIns="27432" bIns="13716" anchor="t">
            <a:spAutoFit/>
          </a:bodyPr>
          <a:lstStyle/>
          <a:p>
            <a:pPr marL="0" marR="0" lvl="0" indent="0" algn="r" defTabSz="13716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a:ea typeface="+mn-ea"/>
                <a:cs typeface="Calibri"/>
                <a:hlinkClick r:id="rId12">
                  <a:extLst>
                    <a:ext uri="{A12FA001-AC4F-418D-AE19-62706E023703}">
                      <ahyp:hlinkClr xmlns:ahyp="http://schemas.microsoft.com/office/drawing/2018/hyperlinkcolor" val="tx"/>
                    </a:ext>
                  </a:extLst>
                </a:hlinkClick>
              </a:rPr>
              <a:t>CCS EJ-SJ Database</a:t>
            </a:r>
            <a:endParaRPr kumimoji="0" lang="en-US" sz="2400" b="1" i="0" u="none" strike="noStrike" kern="1200" cap="none" spc="0" normalizeH="0" baseline="0" noProof="0" dirty="0">
              <a:ln>
                <a:noFill/>
              </a:ln>
              <a:solidFill>
                <a:srgbClr val="242424"/>
              </a:solidFill>
              <a:effectLst/>
              <a:uLnTx/>
              <a:uFillTx/>
              <a:latin typeface="Calibri"/>
              <a:ea typeface="+mn-ea"/>
              <a:cs typeface="Calibri"/>
            </a:endParaRPr>
          </a:p>
        </p:txBody>
      </p:sp>
      <p:sp>
        <p:nvSpPr>
          <p:cNvPr id="14" name="TextBox 13">
            <a:extLst>
              <a:ext uri="{FF2B5EF4-FFF2-40B4-BE49-F238E27FC236}">
                <a16:creationId xmlns:a16="http://schemas.microsoft.com/office/drawing/2014/main" id="{14C925F1-49CC-B402-8661-C9012D30ACDB}"/>
              </a:ext>
            </a:extLst>
          </p:cNvPr>
          <p:cNvSpPr txBox="1"/>
          <p:nvPr/>
        </p:nvSpPr>
        <p:spPr>
          <a:xfrm>
            <a:off x="7134749" y="3548205"/>
            <a:ext cx="3036090" cy="1169551"/>
          </a:xfrm>
          <a:prstGeom prst="rect">
            <a:avLst/>
          </a:prstGeom>
          <a:noFill/>
        </p:spPr>
        <p:txBody>
          <a:bodyPr vert="horz" wrap="square" lIns="91440" tIns="45720" rIns="91440" bIns="45720" rtlCol="0" anchor="t">
            <a:spAutoFit/>
          </a:bodyPr>
          <a:lstStyle/>
          <a:p>
            <a:pPr marL="0" marR="0" lvl="0" indent="0" algn="l" defTabSz="1371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Calibri"/>
                <a:cs typeface="Calibri"/>
              </a:rPr>
              <a:t>Social and environmental justice database aligned to carbon storage systems to aid in decision making around key future infrastructure placement &amp; more</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5" name="Picture 14" descr="Map&#10;&#10;Description automatically generated">
            <a:extLst>
              <a:ext uri="{FF2B5EF4-FFF2-40B4-BE49-F238E27FC236}">
                <a16:creationId xmlns:a16="http://schemas.microsoft.com/office/drawing/2014/main" id="{B3E7D15D-011D-4F49-7C22-D40A7C8A698F}"/>
              </a:ext>
            </a:extLst>
          </p:cNvPr>
          <p:cNvPicPr>
            <a:picLocks noChangeAspect="1"/>
          </p:cNvPicPr>
          <p:nvPr/>
        </p:nvPicPr>
        <p:blipFill>
          <a:blip r:embed="rId13"/>
          <a:stretch>
            <a:fillRect/>
          </a:stretch>
        </p:blipFill>
        <p:spPr>
          <a:xfrm>
            <a:off x="9858971" y="3258359"/>
            <a:ext cx="2256267" cy="1308418"/>
          </a:xfrm>
          <a:prstGeom prst="rect">
            <a:avLst/>
          </a:prstGeom>
        </p:spPr>
      </p:pic>
      <p:pic>
        <p:nvPicPr>
          <p:cNvPr id="18" name="Picture 17" descr="Map&#10;&#10;Description automatically generated">
            <a:extLst>
              <a:ext uri="{FF2B5EF4-FFF2-40B4-BE49-F238E27FC236}">
                <a16:creationId xmlns:a16="http://schemas.microsoft.com/office/drawing/2014/main" id="{99C73428-3600-1C1B-69B0-85D881CF1D66}"/>
              </a:ext>
            </a:extLst>
          </p:cNvPr>
          <p:cNvPicPr>
            <a:picLocks noChangeAspect="1"/>
          </p:cNvPicPr>
          <p:nvPr/>
        </p:nvPicPr>
        <p:blipFill>
          <a:blip r:embed="rId14"/>
          <a:stretch>
            <a:fillRect/>
          </a:stretch>
        </p:blipFill>
        <p:spPr>
          <a:xfrm>
            <a:off x="6801604" y="1255734"/>
            <a:ext cx="2235762" cy="1709786"/>
          </a:xfrm>
          <a:prstGeom prst="rect">
            <a:avLst/>
          </a:prstGeom>
        </p:spPr>
      </p:pic>
      <p:pic>
        <p:nvPicPr>
          <p:cNvPr id="27" name="Picture 7" descr="Screenshot 2023-06-29 102617.png">
            <a:extLst>
              <a:ext uri="{FF2B5EF4-FFF2-40B4-BE49-F238E27FC236}">
                <a16:creationId xmlns:a16="http://schemas.microsoft.com/office/drawing/2014/main" id="{FFB1DF95-B6A7-8C60-9623-722A0A4BBBEA}"/>
              </a:ext>
            </a:extLst>
          </p:cNvPr>
          <p:cNvPicPr>
            <a:picLocks noChangeAspect="1"/>
          </p:cNvPicPr>
          <p:nvPr/>
        </p:nvPicPr>
        <p:blipFill>
          <a:blip r:embed="rId15"/>
          <a:stretch>
            <a:fillRect/>
          </a:stretch>
        </p:blipFill>
        <p:spPr>
          <a:xfrm>
            <a:off x="6394538" y="4761544"/>
            <a:ext cx="2680570" cy="1604198"/>
          </a:xfrm>
          <a:prstGeom prst="rect">
            <a:avLst/>
          </a:prstGeom>
        </p:spPr>
      </p:pic>
      <p:sp>
        <p:nvSpPr>
          <p:cNvPr id="28" name="TextBox 27">
            <a:extLst>
              <a:ext uri="{FF2B5EF4-FFF2-40B4-BE49-F238E27FC236}">
                <a16:creationId xmlns:a16="http://schemas.microsoft.com/office/drawing/2014/main" id="{8AEA66C4-67B5-7533-68E1-C70A2863473C}"/>
              </a:ext>
            </a:extLst>
          </p:cNvPr>
          <p:cNvSpPr txBox="1"/>
          <p:nvPr/>
        </p:nvSpPr>
        <p:spPr>
          <a:xfrm>
            <a:off x="9025003" y="4651332"/>
            <a:ext cx="37765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563C1"/>
                </a:solidFill>
                <a:effectLst/>
                <a:uLnTx/>
                <a:uFillTx/>
                <a:latin typeface="Calibri"/>
                <a:ea typeface="+mn-ea"/>
                <a:cs typeface="Segoe UI"/>
                <a:hlinkClick r:id="rId16"/>
              </a:rPr>
              <a:t>CS Technical Viability Database V0.1</a:t>
            </a: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0D23CECD-2993-C9E4-4391-F0D2CF446914}"/>
              </a:ext>
            </a:extLst>
          </p:cNvPr>
          <p:cNvSpPr txBox="1"/>
          <p:nvPr/>
        </p:nvSpPr>
        <p:spPr>
          <a:xfrm>
            <a:off x="9025003" y="4891414"/>
            <a:ext cx="306678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Calibri"/>
              </a:rPr>
              <a:t>Geodatabase of geologic, geophysical, structural, hydrologic, energy extraction, transportation infrastructure, local political boundaries, community and environmental data</a:t>
            </a:r>
          </a:p>
        </p:txBody>
      </p:sp>
      <p:pic>
        <p:nvPicPr>
          <p:cNvPr id="31" name="Picture 30">
            <a:extLst>
              <a:ext uri="{FF2B5EF4-FFF2-40B4-BE49-F238E27FC236}">
                <a16:creationId xmlns:a16="http://schemas.microsoft.com/office/drawing/2014/main" id="{1DEEB227-BAA0-CA3C-A5A0-84732035B8CA}"/>
              </a:ext>
            </a:extLst>
          </p:cNvPr>
          <p:cNvPicPr>
            <a:picLocks noChangeAspect="1"/>
          </p:cNvPicPr>
          <p:nvPr/>
        </p:nvPicPr>
        <p:blipFill>
          <a:blip r:embed="rId17"/>
          <a:stretch>
            <a:fillRect/>
          </a:stretch>
        </p:blipFill>
        <p:spPr>
          <a:xfrm>
            <a:off x="2379873" y="6300834"/>
            <a:ext cx="747574" cy="400110"/>
          </a:xfrm>
          <a:prstGeom prst="rect">
            <a:avLst/>
          </a:prstGeom>
          <a:ln>
            <a:noFill/>
          </a:ln>
          <a:effectLst>
            <a:glow rad="114300">
              <a:srgbClr val="26AAE0"/>
            </a:glow>
            <a:softEdge rad="0"/>
          </a:effectLst>
        </p:spPr>
      </p:pic>
    </p:spTree>
    <p:extLst>
      <p:ext uri="{BB962C8B-B14F-4D97-AF65-F5344CB8AC3E}">
        <p14:creationId xmlns:p14="http://schemas.microsoft.com/office/powerpoint/2010/main" val="1157784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E463D2-9D80-48C3-9F21-7B023D895C70}"/>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saturation sat="30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5901207" y="75127"/>
            <a:ext cx="6221880" cy="6707746"/>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ln w="53975" cmpd="dbl">
            <a:solidFill>
              <a:srgbClr val="99CA3E"/>
            </a:solidFill>
          </a:ln>
        </p:spPr>
      </p:pic>
      <p:sp>
        <p:nvSpPr>
          <p:cNvPr id="15" name="TextBox 14">
            <a:extLst>
              <a:ext uri="{FF2B5EF4-FFF2-40B4-BE49-F238E27FC236}">
                <a16:creationId xmlns:a16="http://schemas.microsoft.com/office/drawing/2014/main" id="{819D6F75-D973-40C4-83AB-AE94F6E76FCD}"/>
              </a:ext>
            </a:extLst>
          </p:cNvPr>
          <p:cNvSpPr txBox="1"/>
          <p:nvPr/>
        </p:nvSpPr>
        <p:spPr>
          <a:xfrm>
            <a:off x="464822" y="497525"/>
            <a:ext cx="4983480" cy="239744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6000" b="1" cap="small">
                <a:ea typeface="+mj-ea"/>
                <a:cs typeface="+mj-cs"/>
              </a:rPr>
              <a:t>NETL</a:t>
            </a:r>
          </a:p>
          <a:p>
            <a:pPr>
              <a:lnSpc>
                <a:spcPct val="90000"/>
              </a:lnSpc>
              <a:spcBef>
                <a:spcPct val="0"/>
              </a:spcBef>
              <a:spcAft>
                <a:spcPts val="600"/>
              </a:spcAft>
            </a:pPr>
            <a:r>
              <a:rPr lang="en-US" sz="6000" b="1" cap="small">
                <a:ea typeface="+mj-ea"/>
                <a:cs typeface="+mj-cs"/>
              </a:rPr>
              <a:t>Resources</a:t>
            </a:r>
            <a:endParaRPr lang="en-US" sz="6000" b="1">
              <a:ea typeface="+mj-ea"/>
              <a:cs typeface="+mj-cs"/>
            </a:endParaRPr>
          </a:p>
        </p:txBody>
      </p:sp>
      <p:pic>
        <p:nvPicPr>
          <p:cNvPr id="16" name="Picture 15">
            <a:extLst>
              <a:ext uri="{FF2B5EF4-FFF2-40B4-BE49-F238E27FC236}">
                <a16:creationId xmlns:a16="http://schemas.microsoft.com/office/drawing/2014/main" id="{FF25F323-36FC-418B-9901-364B19100D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56139" y="6338656"/>
            <a:ext cx="1824890" cy="444217"/>
          </a:xfrm>
          <a:prstGeom prst="rect">
            <a:avLst/>
          </a:prstGeom>
          <a:effectLst>
            <a:outerShdw blurRad="63500" sx="102000" sy="102000" algn="ctr" rotWithShape="0">
              <a:prstClr val="black">
                <a:alpha val="40000"/>
              </a:prstClr>
            </a:outerShdw>
          </a:effectLst>
        </p:spPr>
      </p:pic>
      <p:cxnSp>
        <p:nvCxnSpPr>
          <p:cNvPr id="17" name="Straight Connector 16">
            <a:extLst>
              <a:ext uri="{FF2B5EF4-FFF2-40B4-BE49-F238E27FC236}">
                <a16:creationId xmlns:a16="http://schemas.microsoft.com/office/drawing/2014/main" id="{FACE2054-889D-4FB3-8EC4-408830151378}"/>
              </a:ext>
            </a:extLst>
          </p:cNvPr>
          <p:cNvCxnSpPr>
            <a:cxnSpLocks/>
          </p:cNvCxnSpPr>
          <p:nvPr/>
        </p:nvCxnSpPr>
        <p:spPr>
          <a:xfrm>
            <a:off x="537761" y="2286000"/>
            <a:ext cx="4770839" cy="0"/>
          </a:xfrm>
          <a:prstGeom prst="line">
            <a:avLst/>
          </a:prstGeom>
        </p:spPr>
        <p:style>
          <a:lnRef idx="3">
            <a:schemeClr val="dk1"/>
          </a:lnRef>
          <a:fillRef idx="0">
            <a:schemeClr val="dk1"/>
          </a:fillRef>
          <a:effectRef idx="2">
            <a:schemeClr val="dk1"/>
          </a:effectRef>
          <a:fontRef idx="minor">
            <a:schemeClr val="tx1"/>
          </a:fontRef>
        </p:style>
      </p:cxnSp>
      <p:sp>
        <p:nvSpPr>
          <p:cNvPr id="18" name="Rectangle 17">
            <a:extLst>
              <a:ext uri="{FF2B5EF4-FFF2-40B4-BE49-F238E27FC236}">
                <a16:creationId xmlns:a16="http://schemas.microsoft.com/office/drawing/2014/main" id="{D79A8F87-6641-40AD-86C8-C2C985F0EE64}"/>
              </a:ext>
            </a:extLst>
          </p:cNvPr>
          <p:cNvSpPr/>
          <p:nvPr/>
        </p:nvSpPr>
        <p:spPr>
          <a:xfrm>
            <a:off x="506611" y="2952902"/>
            <a:ext cx="4043094" cy="400110"/>
          </a:xfrm>
          <a:prstGeom prst="rect">
            <a:avLst/>
          </a:prstGeom>
        </p:spPr>
        <p:txBody>
          <a:bodyPr wrap="none">
            <a:spAutoFit/>
          </a:bodyPr>
          <a:lstStyle/>
          <a:p>
            <a:r>
              <a:rPr lang="en-US" sz="2000">
                <a:latin typeface="Century Gothic" panose="020B0502020202020204" pitchFamily="34" charset="0"/>
              </a:rPr>
              <a:t>VISIT US AT:  </a:t>
            </a:r>
            <a:r>
              <a:rPr lang="en-US" sz="2000" b="1">
                <a:latin typeface="Century Gothic" panose="020B0502020202020204" pitchFamily="34" charset="0"/>
              </a:rPr>
              <a:t>www.N</a:t>
            </a:r>
            <a:r>
              <a:rPr lang="en-US" sz="2000" b="1">
                <a:solidFill>
                  <a:srgbClr val="99CA3E"/>
                </a:solidFill>
                <a:latin typeface="Century Gothic" panose="020B0502020202020204" pitchFamily="34" charset="0"/>
              </a:rPr>
              <a:t>E</a:t>
            </a:r>
            <a:r>
              <a:rPr lang="en-US" sz="2000" b="1">
                <a:latin typeface="Century Gothic" panose="020B0502020202020204" pitchFamily="34" charset="0"/>
              </a:rPr>
              <a:t>TL.DOE.gov</a:t>
            </a:r>
          </a:p>
        </p:txBody>
      </p:sp>
      <p:sp>
        <p:nvSpPr>
          <p:cNvPr id="19" name="Rectangle 18">
            <a:extLst>
              <a:ext uri="{FF2B5EF4-FFF2-40B4-BE49-F238E27FC236}">
                <a16:creationId xmlns:a16="http://schemas.microsoft.com/office/drawing/2014/main" id="{B7783966-77A9-4AE7-B386-EA27AEFC79D6}"/>
              </a:ext>
            </a:extLst>
          </p:cNvPr>
          <p:cNvSpPr/>
          <p:nvPr/>
        </p:nvSpPr>
        <p:spPr>
          <a:xfrm>
            <a:off x="1262888" y="5350955"/>
            <a:ext cx="5057795" cy="400110"/>
          </a:xfrm>
          <a:prstGeom prst="rect">
            <a:avLst/>
          </a:prstGeom>
        </p:spPr>
        <p:txBody>
          <a:bodyPr wrap="none">
            <a:spAutoFit/>
          </a:bodyPr>
          <a:lstStyle/>
          <a:p>
            <a:r>
              <a:rPr lang="en-US" sz="2000" b="1">
                <a:latin typeface="Century Gothic" panose="020B0502020202020204" pitchFamily="34" charset="0"/>
              </a:rPr>
              <a:t>@NationalEnergyTechnologyLaboratory</a:t>
            </a:r>
          </a:p>
        </p:txBody>
      </p:sp>
      <p:sp>
        <p:nvSpPr>
          <p:cNvPr id="20" name="Rectangle 19">
            <a:extLst>
              <a:ext uri="{FF2B5EF4-FFF2-40B4-BE49-F238E27FC236}">
                <a16:creationId xmlns:a16="http://schemas.microsoft.com/office/drawing/2014/main" id="{B3AD054A-4898-4EAC-9135-36607111DD91}"/>
              </a:ext>
            </a:extLst>
          </p:cNvPr>
          <p:cNvSpPr/>
          <p:nvPr/>
        </p:nvSpPr>
        <p:spPr>
          <a:xfrm>
            <a:off x="1231738" y="3653405"/>
            <a:ext cx="1571264" cy="400110"/>
          </a:xfrm>
          <a:prstGeom prst="rect">
            <a:avLst/>
          </a:prstGeom>
        </p:spPr>
        <p:txBody>
          <a:bodyPr wrap="none">
            <a:spAutoFit/>
          </a:bodyPr>
          <a:lstStyle/>
          <a:p>
            <a:r>
              <a:rPr lang="en-US" sz="2000" b="1">
                <a:latin typeface="Century Gothic" panose="020B0502020202020204" pitchFamily="34" charset="0"/>
              </a:rPr>
              <a:t>@NETL_DOE</a:t>
            </a:r>
          </a:p>
        </p:txBody>
      </p:sp>
      <p:sp>
        <p:nvSpPr>
          <p:cNvPr id="21" name="Rectangle 20">
            <a:extLst>
              <a:ext uri="{FF2B5EF4-FFF2-40B4-BE49-F238E27FC236}">
                <a16:creationId xmlns:a16="http://schemas.microsoft.com/office/drawing/2014/main" id="{1B1BEF47-AAB8-4898-8A1A-FDB3D760E5A0}"/>
              </a:ext>
            </a:extLst>
          </p:cNvPr>
          <p:cNvSpPr/>
          <p:nvPr/>
        </p:nvSpPr>
        <p:spPr>
          <a:xfrm>
            <a:off x="1231738" y="4506428"/>
            <a:ext cx="1571264" cy="400110"/>
          </a:xfrm>
          <a:prstGeom prst="rect">
            <a:avLst/>
          </a:prstGeom>
        </p:spPr>
        <p:txBody>
          <a:bodyPr wrap="none">
            <a:spAutoFit/>
          </a:bodyPr>
          <a:lstStyle/>
          <a:p>
            <a:r>
              <a:rPr lang="en-US" sz="2000" b="1">
                <a:latin typeface="Century Gothic" panose="020B0502020202020204" pitchFamily="34" charset="0"/>
              </a:rPr>
              <a:t>@NETL_DOE</a:t>
            </a:r>
          </a:p>
        </p:txBody>
      </p:sp>
      <p:pic>
        <p:nvPicPr>
          <p:cNvPr id="22" name="Picture 21">
            <a:extLst>
              <a:ext uri="{FF2B5EF4-FFF2-40B4-BE49-F238E27FC236}">
                <a16:creationId xmlns:a16="http://schemas.microsoft.com/office/drawing/2014/main" id="{4F6D6EF3-3AE2-499C-B194-7018FC46DB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6611" y="3412835"/>
            <a:ext cx="886142" cy="886142"/>
          </a:xfrm>
          <a:prstGeom prst="rect">
            <a:avLst/>
          </a:prstGeom>
        </p:spPr>
      </p:pic>
      <p:pic>
        <p:nvPicPr>
          <p:cNvPr id="23" name="Picture 22">
            <a:extLst>
              <a:ext uri="{FF2B5EF4-FFF2-40B4-BE49-F238E27FC236}">
                <a16:creationId xmlns:a16="http://schemas.microsoft.com/office/drawing/2014/main" id="{BB5C21FE-F4B1-47B7-9691-06031D1661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6611" y="4200382"/>
            <a:ext cx="941956" cy="937471"/>
          </a:xfrm>
          <a:prstGeom prst="rect">
            <a:avLst/>
          </a:prstGeom>
        </p:spPr>
      </p:pic>
      <p:pic>
        <p:nvPicPr>
          <p:cNvPr id="24" name="Picture 23">
            <a:extLst>
              <a:ext uri="{FF2B5EF4-FFF2-40B4-BE49-F238E27FC236}">
                <a16:creationId xmlns:a16="http://schemas.microsoft.com/office/drawing/2014/main" id="{DA3D1C9A-84E9-4AE5-AB5F-7FF245A8A9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7761" y="5067929"/>
            <a:ext cx="886142" cy="881922"/>
          </a:xfrm>
          <a:prstGeom prst="rect">
            <a:avLst/>
          </a:prstGeom>
        </p:spPr>
      </p:pic>
    </p:spTree>
    <p:custDataLst>
      <p:tags r:id="rId1"/>
    </p:custDataLst>
    <p:extLst>
      <p:ext uri="{BB962C8B-B14F-4D97-AF65-F5344CB8AC3E}">
        <p14:creationId xmlns:p14="http://schemas.microsoft.com/office/powerpoint/2010/main" val="2724498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FE7D13-0CAF-4B22-89C8-8EE203A7FE5F}"/>
              </a:ext>
            </a:extLst>
          </p:cNvPr>
          <p:cNvSpPr>
            <a:spLocks noGrp="1"/>
          </p:cNvSpPr>
          <p:nvPr>
            <p:ph type="ctrTitle"/>
          </p:nvPr>
        </p:nvSpPr>
        <p:spPr/>
        <p:txBody>
          <a:bodyPr/>
          <a:lstStyle/>
          <a:p>
            <a:r>
              <a:rPr lang="en-US" b="1">
                <a:solidFill>
                  <a:srgbClr val="000000"/>
                </a:solidFill>
                <a:latin typeface="Century Gothic" panose="020B0502020202020204" pitchFamily="34" charset="0"/>
              </a:rPr>
              <a:t>Authors and Contact Information</a:t>
            </a:r>
          </a:p>
        </p:txBody>
      </p:sp>
      <p:sp>
        <p:nvSpPr>
          <p:cNvPr id="8" name="Rectangle 7">
            <a:extLst>
              <a:ext uri="{FF2B5EF4-FFF2-40B4-BE49-F238E27FC236}">
                <a16:creationId xmlns:a16="http://schemas.microsoft.com/office/drawing/2014/main" id="{3E1030CD-9C1E-4A39-BC10-1E49535BED2A}"/>
              </a:ext>
            </a:extLst>
          </p:cNvPr>
          <p:cNvSpPr/>
          <p:nvPr/>
        </p:nvSpPr>
        <p:spPr>
          <a:xfrm>
            <a:off x="432154" y="2875486"/>
            <a:ext cx="11327692" cy="1968231"/>
          </a:xfrm>
          <a:prstGeom prst="rect">
            <a:avLst/>
          </a:prstGeom>
        </p:spPr>
        <p:txBody>
          <a:bodyPr wrap="square" lIns="91440" tIns="45720" rIns="91440" bIns="45720" anchor="t">
            <a:spAutoFit/>
          </a:bodyPr>
          <a:lstStyle/>
          <a:p>
            <a:pPr algn="ctr">
              <a:lnSpc>
                <a:spcPct val="150000"/>
              </a:lnSpc>
              <a:defRPr/>
            </a:pPr>
            <a:r>
              <a:rPr lang="en-US" sz="2000" b="1" baseline="30000" dirty="0">
                <a:solidFill>
                  <a:srgbClr val="000000"/>
                </a:solidFill>
                <a:cs typeface="Calibri"/>
              </a:rPr>
              <a:t>1 </a:t>
            </a:r>
            <a:r>
              <a:rPr lang="en-US" sz="2000" b="1" dirty="0">
                <a:solidFill>
                  <a:srgbClr val="000000"/>
                </a:solidFill>
                <a:cs typeface="Calibri"/>
              </a:rPr>
              <a:t>National</a:t>
            </a:r>
            <a:r>
              <a:rPr kumimoji="0" lang="en-US" sz="2000" b="1" i="0" u="none" strike="noStrike" kern="1200" cap="none" spc="0" normalizeH="0" baseline="0" noProof="0" dirty="0">
                <a:ln>
                  <a:noFill/>
                </a:ln>
                <a:solidFill>
                  <a:srgbClr val="000000"/>
                </a:solidFill>
                <a:effectLst/>
                <a:uLnTx/>
                <a:uFillTx/>
                <a:cs typeface="Calibri"/>
              </a:rPr>
              <a:t> Energy Technology Laboratory, 1450 Queen Avenue SW, Albany, OR</a:t>
            </a:r>
            <a:r>
              <a:rPr lang="en-US" sz="2000" b="1" dirty="0">
                <a:solidFill>
                  <a:srgbClr val="000000"/>
                </a:solidFill>
                <a:cs typeface="Calibri"/>
              </a:rPr>
              <a:t> </a:t>
            </a:r>
            <a:r>
              <a:rPr kumimoji="0" lang="en-US" sz="2000" b="1" i="0" u="none" strike="noStrike" kern="1200" cap="none" spc="0" normalizeH="0" baseline="0" noProof="0" dirty="0">
                <a:ln>
                  <a:noFill/>
                </a:ln>
                <a:solidFill>
                  <a:srgbClr val="000000"/>
                </a:solidFill>
                <a:effectLst/>
                <a:uLnTx/>
                <a:uFillTx/>
                <a:cs typeface="Calibri"/>
              </a:rPr>
              <a:t> 97321, USA</a:t>
            </a:r>
          </a:p>
          <a:p>
            <a:pPr algn="ctr">
              <a:lnSpc>
                <a:spcPct val="150000"/>
              </a:lnSpc>
              <a:defRPr/>
            </a:pPr>
            <a:r>
              <a:rPr lang="en-US" sz="2000" b="1" baseline="30000" dirty="0">
                <a:solidFill>
                  <a:srgbClr val="000000"/>
                </a:solidFill>
                <a:cs typeface="Calibri"/>
              </a:rPr>
              <a:t>2 </a:t>
            </a:r>
            <a:r>
              <a:rPr lang="en-US" sz="2000" b="1" dirty="0">
                <a:solidFill>
                  <a:srgbClr val="000000"/>
                </a:solidFill>
                <a:cs typeface="Calibri"/>
              </a:rPr>
              <a:t>NETL</a:t>
            </a:r>
            <a:r>
              <a:rPr kumimoji="0" lang="en-US" sz="2000" b="1" i="0" u="none" strike="noStrike" kern="1200" cap="none" spc="0" normalizeH="0" baseline="0" noProof="0" dirty="0">
                <a:ln>
                  <a:noFill/>
                </a:ln>
                <a:solidFill>
                  <a:srgbClr val="000000"/>
                </a:solidFill>
                <a:effectLst/>
                <a:uLnTx/>
                <a:uFillTx/>
                <a:cs typeface="Calibri"/>
              </a:rPr>
              <a:t> Support Contractor, 1450 Queen Avenue SW, Albany, OR</a:t>
            </a:r>
            <a:r>
              <a:rPr lang="en-US" sz="2000" b="1" dirty="0">
                <a:solidFill>
                  <a:srgbClr val="000000"/>
                </a:solidFill>
                <a:cs typeface="Calibri"/>
              </a:rPr>
              <a:t> </a:t>
            </a:r>
            <a:r>
              <a:rPr kumimoji="0" lang="en-US" sz="2000" b="1" i="0" u="none" strike="noStrike" kern="1200" cap="none" spc="0" normalizeH="0" baseline="0" noProof="0" dirty="0">
                <a:ln>
                  <a:noFill/>
                </a:ln>
                <a:solidFill>
                  <a:srgbClr val="000000"/>
                </a:solidFill>
                <a:effectLst/>
                <a:uLnTx/>
                <a:uFillTx/>
                <a:cs typeface="Calibri"/>
              </a:rPr>
              <a:t> 97321, USA</a:t>
            </a:r>
            <a:endParaRPr lang="en-US" sz="2000" b="1" i="0" u="none" strike="noStrike" kern="1200" cap="none" spc="0" normalizeH="0" baseline="0" noProof="0" dirty="0">
              <a:ln>
                <a:noFill/>
              </a:ln>
              <a:solidFill>
                <a:srgbClr val="000000"/>
              </a:solidFill>
              <a:effectLst/>
              <a:uLnTx/>
              <a:uFillTx/>
              <a:cs typeface="Calibri"/>
            </a:endParaRPr>
          </a:p>
          <a:p>
            <a:pPr marL="0" marR="0" lvl="0" indent="0" algn="ctr" defTabSz="914400" rtl="0" eaLnBrk="1" fontAlgn="auto" latinLnBrk="0" hangingPunct="1">
              <a:lnSpc>
                <a:spcPct val="150000"/>
              </a:lnSpc>
              <a:spcBef>
                <a:spcPts val="0"/>
              </a:spcBef>
              <a:spcAft>
                <a:spcPts val="600"/>
              </a:spcAft>
              <a:buClrTx/>
              <a:buSzTx/>
              <a:buFontTx/>
              <a:buNone/>
              <a:tabLst/>
              <a:defRPr/>
            </a:pPr>
            <a:endParaRPr kumimoji="0" lang="en-US" sz="2000" b="1" i="0" u="none" strike="noStrike" kern="1200" cap="none" spc="0" normalizeH="0" baseline="0" noProof="0">
              <a:ln>
                <a:noFill/>
              </a:ln>
              <a:solidFill>
                <a:srgbClr val="000000"/>
              </a:solidFill>
              <a:effectLst/>
              <a:uLnTx/>
              <a:uFillTx/>
              <a:cs typeface="Calibri" panose="020F0502020204030204" pitchFamily="34" charset="0"/>
            </a:endParaRPr>
          </a:p>
          <a:p>
            <a:pPr marL="0" marR="0" lvl="0" indent="0" algn="ctr" defTabSz="914400" rtl="0" eaLnBrk="1" fontAlgn="auto" latinLnBrk="0" hangingPunct="1">
              <a:lnSpc>
                <a:spcPct val="150000"/>
              </a:lnSpc>
              <a:spcBef>
                <a:spcPts val="0"/>
              </a:spcBef>
              <a:spcAft>
                <a:spcPts val="600"/>
              </a:spcAft>
              <a:buClrTx/>
              <a:buSzTx/>
              <a:buFontTx/>
              <a:buNone/>
              <a:tabLst/>
              <a:defRPr/>
            </a:pPr>
            <a:endParaRPr kumimoji="0" lang="en-US" sz="2000" b="1" i="0" u="none" strike="noStrike" kern="1200" cap="none" spc="0" normalizeH="0" baseline="0" noProof="0">
              <a:ln>
                <a:noFill/>
              </a:ln>
              <a:solidFill>
                <a:srgbClr val="000000"/>
              </a:solidFill>
              <a:effectLst/>
              <a:uLnTx/>
              <a:uFillTx/>
              <a:ea typeface="Times New Roman" panose="02020603050405020304" pitchFamily="18" charset="0"/>
              <a:cs typeface="Calibri" panose="020F0502020204030204" pitchFamily="34" charset="0"/>
            </a:endParaRPr>
          </a:p>
        </p:txBody>
      </p:sp>
      <p:sp>
        <p:nvSpPr>
          <p:cNvPr id="7" name="TextBox 6">
            <a:extLst>
              <a:ext uri="{FF2B5EF4-FFF2-40B4-BE49-F238E27FC236}">
                <a16:creationId xmlns:a16="http://schemas.microsoft.com/office/drawing/2014/main" id="{3A7460C1-B3D3-4606-8952-18806FB9B438}"/>
              </a:ext>
            </a:extLst>
          </p:cNvPr>
          <p:cNvSpPr txBox="1"/>
          <p:nvPr/>
        </p:nvSpPr>
        <p:spPr>
          <a:xfrm>
            <a:off x="1644008" y="1714940"/>
            <a:ext cx="8899097" cy="738664"/>
          </a:xfrm>
          <a:prstGeom prst="rect">
            <a:avLst/>
          </a:prstGeom>
          <a:noFill/>
        </p:spPr>
        <p:txBody>
          <a:bodyPr wrap="square" lIns="91440" tIns="45720" rIns="91440" bIns="45720" anchor="t">
            <a:spAutoFit/>
          </a:bodyPr>
          <a:lstStyle/>
          <a:p>
            <a:pPr algn="ctr">
              <a:defRPr/>
            </a:pPr>
            <a:r>
              <a:rPr kumimoji="0" lang="en-US" sz="2000" b="1" i="0" u="none" strike="noStrike" kern="1200" cap="none" spc="0" normalizeH="0" baseline="0" noProof="0" dirty="0">
                <a:ln>
                  <a:noFill/>
                </a:ln>
                <a:solidFill>
                  <a:srgbClr val="000000"/>
                </a:solidFill>
                <a:effectLst/>
                <a:uLnTx/>
                <a:uFillTx/>
                <a:cs typeface="Calibri"/>
              </a:rPr>
              <a:t>Paige Morkner</a:t>
            </a:r>
            <a:r>
              <a:rPr kumimoji="0" lang="en-US" sz="2000" b="1" i="0" u="none" strike="noStrike" kern="1200" cap="none" spc="0" normalizeH="0" baseline="30000" noProof="0" dirty="0">
                <a:ln>
                  <a:noFill/>
                </a:ln>
                <a:solidFill>
                  <a:srgbClr val="000000"/>
                </a:solidFill>
                <a:effectLst/>
                <a:uLnTx/>
                <a:uFillTx/>
                <a:cs typeface="Calibri"/>
              </a:rPr>
              <a:t>1,2</a:t>
            </a:r>
            <a:r>
              <a:rPr kumimoji="0" lang="en-US" sz="2000" b="1" i="0" u="none" strike="noStrike" kern="1200" cap="none" spc="0" normalizeH="0" baseline="0" noProof="0" dirty="0">
                <a:ln>
                  <a:noFill/>
                </a:ln>
                <a:solidFill>
                  <a:srgbClr val="000000"/>
                </a:solidFill>
                <a:effectLst/>
                <a:uLnTx/>
                <a:uFillTx/>
                <a:cs typeface="Calibri"/>
              </a:rPr>
              <a:t>; Abigail Choisser</a:t>
            </a:r>
            <a:r>
              <a:rPr kumimoji="0" lang="en-US" sz="2000" b="1" i="0" u="none" strike="noStrike" kern="1200" cap="none" spc="0" normalizeH="0" baseline="30000" noProof="0" dirty="0">
                <a:ln>
                  <a:noFill/>
                </a:ln>
                <a:solidFill>
                  <a:srgbClr val="000000"/>
                </a:solidFill>
                <a:effectLst/>
                <a:uLnTx/>
                <a:uFillTx/>
                <a:cs typeface="Calibri"/>
              </a:rPr>
              <a:t>1,2</a:t>
            </a:r>
            <a:r>
              <a:rPr kumimoji="0" lang="en-US" sz="2000" b="1" i="0" u="none" strike="noStrike" kern="1200" cap="none" spc="0" normalizeH="0" baseline="0" noProof="0" dirty="0">
                <a:ln>
                  <a:noFill/>
                </a:ln>
                <a:solidFill>
                  <a:srgbClr val="000000"/>
                </a:solidFill>
                <a:effectLst/>
                <a:uLnTx/>
                <a:uFillTx/>
                <a:cs typeface="Calibri"/>
              </a:rPr>
              <a:t>; Michael Sabbatino</a:t>
            </a:r>
            <a:r>
              <a:rPr kumimoji="0" lang="en-US" sz="2000" b="1" i="0" u="none" strike="noStrike" kern="1200" cap="none" spc="0" normalizeH="0" baseline="30000" noProof="0" dirty="0">
                <a:ln>
                  <a:noFill/>
                </a:ln>
                <a:solidFill>
                  <a:srgbClr val="000000"/>
                </a:solidFill>
                <a:effectLst/>
                <a:uLnTx/>
                <a:uFillTx/>
                <a:cs typeface="Calibri"/>
              </a:rPr>
              <a:t>1,2</a:t>
            </a:r>
            <a:r>
              <a:rPr kumimoji="0" lang="en-US" sz="2000" b="1" i="0" u="none" strike="noStrike" kern="1200" cap="none" spc="0" normalizeH="0" baseline="0" noProof="0" dirty="0">
                <a:ln>
                  <a:noFill/>
                </a:ln>
                <a:solidFill>
                  <a:srgbClr val="000000"/>
                </a:solidFill>
                <a:effectLst/>
                <a:uLnTx/>
                <a:uFillTx/>
                <a:cs typeface="Calibri"/>
              </a:rPr>
              <a:t>; </a:t>
            </a:r>
            <a:r>
              <a:rPr lang="en-US" sz="2000" b="1" dirty="0">
                <a:solidFill>
                  <a:srgbClr val="000000"/>
                </a:solidFill>
                <a:cs typeface="Calibri"/>
              </a:rPr>
              <a:t>Stephen Leveckis</a:t>
            </a:r>
            <a:r>
              <a:rPr lang="en-US" sz="2000" b="1" baseline="30000" dirty="0">
                <a:solidFill>
                  <a:srgbClr val="000000"/>
                </a:solidFill>
                <a:cs typeface="Calibri"/>
              </a:rPr>
              <a:t>1,2</a:t>
            </a:r>
            <a:r>
              <a:rPr lang="en-US" sz="2000" b="1" dirty="0">
                <a:solidFill>
                  <a:srgbClr val="000000"/>
                </a:solidFill>
                <a:cs typeface="Calibri"/>
              </a:rPr>
              <a:t>; </a:t>
            </a:r>
            <a:r>
              <a:rPr kumimoji="0" lang="en-US" sz="2000" b="1" i="0" u="none" strike="noStrike" kern="1200" cap="none" spc="0" normalizeH="0" baseline="0" noProof="0" dirty="0">
                <a:ln>
                  <a:noFill/>
                </a:ln>
                <a:solidFill>
                  <a:srgbClr val="000000"/>
                </a:solidFill>
                <a:effectLst/>
                <a:uLnTx/>
                <a:uFillTx/>
                <a:cs typeface="Calibri"/>
              </a:rPr>
              <a:t>Kelly </a:t>
            </a:r>
            <a:r>
              <a:rPr lang="en-US" sz="2000" b="1" dirty="0">
                <a:solidFill>
                  <a:srgbClr val="000000"/>
                </a:solidFill>
                <a:cs typeface="Calibri"/>
              </a:rPr>
              <a:t>Rose</a:t>
            </a:r>
            <a:r>
              <a:rPr lang="en-US" sz="2000" b="1" baseline="30000" dirty="0">
                <a:solidFill>
                  <a:srgbClr val="000000"/>
                </a:solidFill>
                <a:cs typeface="Calibri"/>
              </a:rPr>
              <a:t>1</a:t>
            </a:r>
            <a:r>
              <a:rPr lang="en-US" sz="2000" b="1" dirty="0">
                <a:solidFill>
                  <a:srgbClr val="000000"/>
                </a:solidFill>
                <a:cs typeface="Calibri"/>
              </a:rPr>
              <a:t>; </a:t>
            </a:r>
            <a:r>
              <a:rPr lang="en-US" sz="2100" b="1" dirty="0">
                <a:solidFill>
                  <a:srgbClr val="000000"/>
                </a:solidFill>
                <a:cs typeface="Calibri"/>
              </a:rPr>
              <a:t>Jennifer Bauer</a:t>
            </a:r>
            <a:r>
              <a:rPr lang="en-US" sz="2100" b="1" baseline="30000" dirty="0">
                <a:solidFill>
                  <a:srgbClr val="000000"/>
                </a:solidFill>
                <a:cs typeface="Calibri"/>
              </a:rPr>
              <a:t>1</a:t>
            </a:r>
            <a:endParaRPr lang="en-US" sz="2100" b="1" i="0" u="none" strike="noStrike" kern="1200" cap="none" spc="0" normalizeH="0" baseline="30000" noProof="0" dirty="0">
              <a:ln>
                <a:noFill/>
              </a:ln>
              <a:solidFill>
                <a:srgbClr val="000000"/>
              </a:solidFill>
              <a:effectLst/>
              <a:uLnTx/>
              <a:uFillTx/>
              <a:cs typeface="Calibri"/>
            </a:endParaRPr>
          </a:p>
        </p:txBody>
      </p:sp>
    </p:spTree>
    <p:extLst>
      <p:ext uri="{BB962C8B-B14F-4D97-AF65-F5344CB8AC3E}">
        <p14:creationId xmlns:p14="http://schemas.microsoft.com/office/powerpoint/2010/main" val="3872366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66C7CA-375E-438C-8615-C01FD2872AD0}"/>
              </a:ext>
            </a:extLst>
          </p:cNvPr>
          <p:cNvSpPr>
            <a:spLocks noGrp="1"/>
          </p:cNvSpPr>
          <p:nvPr>
            <p:ph type="ctrTitle"/>
          </p:nvPr>
        </p:nvSpPr>
        <p:spPr/>
        <p:txBody>
          <a:bodyPr/>
          <a:lstStyle/>
          <a:p>
            <a:r>
              <a:rPr lang="en-US" b="1" dirty="0">
                <a:solidFill>
                  <a:srgbClr val="000000"/>
                </a:solidFill>
                <a:latin typeface="+mn-lt"/>
              </a:rPr>
              <a:t>Disclaimer and Acknowledgement</a:t>
            </a:r>
          </a:p>
        </p:txBody>
      </p:sp>
      <p:sp>
        <p:nvSpPr>
          <p:cNvPr id="2" name="Rectangle 1">
            <a:extLst>
              <a:ext uri="{FF2B5EF4-FFF2-40B4-BE49-F238E27FC236}">
                <a16:creationId xmlns:a16="http://schemas.microsoft.com/office/drawing/2014/main" id="{5FB86683-021A-EB96-1631-2CCE198C8E2E}"/>
              </a:ext>
            </a:extLst>
          </p:cNvPr>
          <p:cNvSpPr/>
          <p:nvPr/>
        </p:nvSpPr>
        <p:spPr>
          <a:xfrm>
            <a:off x="305539" y="1164831"/>
            <a:ext cx="11580921" cy="4093428"/>
          </a:xfrm>
          <a:prstGeom prst="rect">
            <a:avLst/>
          </a:prstGeom>
        </p:spPr>
        <p:txBody>
          <a:bodyPr wrap="square">
            <a:spAutoFit/>
          </a:bodyPr>
          <a:lstStyle/>
          <a:p>
            <a:pPr marL="0" marR="0" algn="just">
              <a:spcBef>
                <a:spcPts val="0"/>
              </a:spcBef>
              <a:spcAft>
                <a:spcPts val="0"/>
              </a:spcAft>
            </a:pPr>
            <a:r>
              <a:rPr lang="en-US" sz="2000" dirty="0">
                <a:ea typeface="Calibri" panose="020F0502020204030204" pitchFamily="34" charset="0"/>
              </a:rPr>
              <a:t>This project was funded by the United States Department of Energy, National Energy Technology Laboratory. Neither the United States Government nor any agency thereof, nor any of their employees, nor the support contractor,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r>
              <a:rPr lang="en-US" sz="2000" i="1" dirty="0">
                <a:ea typeface="Calibri" panose="020F0502020204030204" pitchFamily="34" charset="0"/>
              </a:rPr>
              <a:t>.</a:t>
            </a:r>
          </a:p>
          <a:p>
            <a:pPr marL="0" marR="0" algn="just">
              <a:spcBef>
                <a:spcPts val="0"/>
              </a:spcBef>
              <a:spcAft>
                <a:spcPts val="0"/>
              </a:spcAft>
            </a:pPr>
            <a:endParaRPr lang="en-US" sz="2000" i="1" dirty="0">
              <a:ea typeface="Calibri" panose="020F0502020204030204" pitchFamily="34" charset="0"/>
            </a:endParaRPr>
          </a:p>
          <a:p>
            <a:pPr marL="0" marR="0" algn="just">
              <a:spcBef>
                <a:spcPts val="0"/>
              </a:spcBef>
              <a:spcAft>
                <a:spcPts val="0"/>
              </a:spcAft>
            </a:pPr>
            <a:r>
              <a:rPr lang="en-US" sz="2000" dirty="0">
                <a:ea typeface="Calibri" panose="020F0502020204030204" pitchFamily="34" charset="0"/>
              </a:rPr>
              <a:t>This work was performed in support of the U.S. Department of Energy’s Fossil Energy and Carbon Management’s Advanced Storage R&amp;D Carbon Transport and Storage Multiyear Research Plan and executed through the National Energy Technology Laboratory (NETL) Research &amp; Innovation Center’s FWP1025032.</a:t>
            </a:r>
          </a:p>
        </p:txBody>
      </p:sp>
    </p:spTree>
    <p:extLst>
      <p:ext uri="{BB962C8B-B14F-4D97-AF65-F5344CB8AC3E}">
        <p14:creationId xmlns:p14="http://schemas.microsoft.com/office/powerpoint/2010/main" val="3499094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47E97-5F0F-8E11-F4E7-263556680996}"/>
              </a:ext>
            </a:extLst>
          </p:cNvPr>
          <p:cNvSpPr>
            <a:spLocks noGrp="1"/>
          </p:cNvSpPr>
          <p:nvPr>
            <p:ph type="ctrTitle"/>
          </p:nvPr>
        </p:nvSpPr>
        <p:spPr>
          <a:xfrm>
            <a:off x="270629" y="70766"/>
            <a:ext cx="11580921" cy="600980"/>
          </a:xfrm>
        </p:spPr>
        <p:txBody>
          <a:bodyPr>
            <a:normAutofit/>
          </a:bodyPr>
          <a:lstStyle/>
          <a:p>
            <a:r>
              <a:rPr lang="en-US" sz="3200" dirty="0">
                <a:latin typeface="+mn-lt"/>
              </a:rPr>
              <a:t>Geologic Carbon Storage </a:t>
            </a:r>
          </a:p>
        </p:txBody>
      </p:sp>
      <p:sp>
        <p:nvSpPr>
          <p:cNvPr id="3" name="Content Placeholder 2">
            <a:extLst>
              <a:ext uri="{FF2B5EF4-FFF2-40B4-BE49-F238E27FC236}">
                <a16:creationId xmlns:a16="http://schemas.microsoft.com/office/drawing/2014/main" id="{72322B59-A3C9-6CA9-6B7F-178C79C3102B}"/>
              </a:ext>
            </a:extLst>
          </p:cNvPr>
          <p:cNvSpPr>
            <a:spLocks noGrp="1"/>
          </p:cNvSpPr>
          <p:nvPr>
            <p:ph idx="1"/>
          </p:nvPr>
        </p:nvSpPr>
        <p:spPr>
          <a:xfrm>
            <a:off x="270629" y="925049"/>
            <a:ext cx="6571873" cy="5189032"/>
          </a:xfrm>
        </p:spPr>
        <p:txBody>
          <a:bodyPr>
            <a:normAutofit/>
          </a:bodyPr>
          <a:lstStyle/>
          <a:p>
            <a:r>
              <a:rPr lang="en-US" b="0" dirty="0">
                <a:latin typeface="+mn-lt"/>
              </a:rPr>
              <a:t>Geologic carbon storage is the engineered process of injecting captured CO</a:t>
            </a:r>
            <a:r>
              <a:rPr lang="en-US" b="0" baseline="-25000" dirty="0">
                <a:latin typeface="+mn-lt"/>
              </a:rPr>
              <a:t>2</a:t>
            </a:r>
            <a:r>
              <a:rPr lang="en-US" b="0" dirty="0">
                <a:latin typeface="+mn-lt"/>
              </a:rPr>
              <a:t> into the deep subsurface for permanent storage</a:t>
            </a:r>
          </a:p>
          <a:p>
            <a:r>
              <a:rPr lang="en-US" b="0" dirty="0">
                <a:latin typeface="+mn-lt"/>
              </a:rPr>
              <a:t>To safely and confidently store CO</a:t>
            </a:r>
            <a:r>
              <a:rPr lang="en-US" b="0" baseline="-25000" dirty="0">
                <a:latin typeface="+mn-lt"/>
              </a:rPr>
              <a:t>2</a:t>
            </a:r>
            <a:r>
              <a:rPr lang="en-US" b="0" dirty="0">
                <a:latin typeface="+mn-lt"/>
              </a:rPr>
              <a:t>, extensive subsurface and surface data is necessary quantify </a:t>
            </a:r>
          </a:p>
          <a:p>
            <a:pPr lvl="1"/>
            <a:r>
              <a:rPr lang="en-US" dirty="0">
                <a:latin typeface="+mn-lt"/>
              </a:rPr>
              <a:t>Feasibility </a:t>
            </a:r>
          </a:p>
          <a:p>
            <a:pPr lvl="1"/>
            <a:r>
              <a:rPr lang="en-US" dirty="0">
                <a:latin typeface="+mn-lt"/>
              </a:rPr>
              <a:t>Storage capacity</a:t>
            </a:r>
            <a:endParaRPr lang="en-US" b="0" dirty="0">
              <a:latin typeface="+mn-lt"/>
            </a:endParaRPr>
          </a:p>
          <a:p>
            <a:pPr lvl="1"/>
            <a:r>
              <a:rPr lang="en-US" dirty="0">
                <a:latin typeface="+mn-lt"/>
              </a:rPr>
              <a:t>Risk quantification </a:t>
            </a:r>
          </a:p>
          <a:p>
            <a:pPr lvl="1"/>
            <a:r>
              <a:rPr lang="en-US" b="0" dirty="0">
                <a:latin typeface="+mn-lt"/>
              </a:rPr>
              <a:t>Cost analysis </a:t>
            </a:r>
          </a:p>
          <a:p>
            <a:pPr lvl="1"/>
            <a:r>
              <a:rPr lang="en-US" dirty="0">
                <a:latin typeface="+mn-lt"/>
              </a:rPr>
              <a:t>Impact to communities/environmental justice/social justice </a:t>
            </a:r>
            <a:endParaRPr lang="en-US" b="0" dirty="0">
              <a:latin typeface="+mn-lt"/>
            </a:endParaRPr>
          </a:p>
        </p:txBody>
      </p:sp>
      <p:pic>
        <p:nvPicPr>
          <p:cNvPr id="6" name="Picture 5">
            <a:extLst>
              <a:ext uri="{FF2B5EF4-FFF2-40B4-BE49-F238E27FC236}">
                <a16:creationId xmlns:a16="http://schemas.microsoft.com/office/drawing/2014/main" id="{3BC4EAA1-74B3-166D-A6A6-C69CA8CE2C9B}"/>
              </a:ext>
            </a:extLst>
          </p:cNvPr>
          <p:cNvPicPr>
            <a:picLocks noChangeAspect="1"/>
          </p:cNvPicPr>
          <p:nvPr/>
        </p:nvPicPr>
        <p:blipFill rotWithShape="1">
          <a:blip r:embed="rId2"/>
          <a:srcRect t="13581" r="71780"/>
          <a:stretch/>
        </p:blipFill>
        <p:spPr>
          <a:xfrm>
            <a:off x="7269480" y="1059825"/>
            <a:ext cx="3902473" cy="5727409"/>
          </a:xfrm>
          <a:prstGeom prst="rect">
            <a:avLst/>
          </a:prstGeom>
        </p:spPr>
      </p:pic>
    </p:spTree>
    <p:extLst>
      <p:ext uri="{BB962C8B-B14F-4D97-AF65-F5344CB8AC3E}">
        <p14:creationId xmlns:p14="http://schemas.microsoft.com/office/powerpoint/2010/main" val="1164860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7A2B11-AA44-452E-A395-2473971D0A59}"/>
              </a:ext>
            </a:extLst>
          </p:cNvPr>
          <p:cNvPicPr>
            <a:picLocks noChangeAspect="1"/>
          </p:cNvPicPr>
          <p:nvPr/>
        </p:nvPicPr>
        <p:blipFill>
          <a:blip r:embed="rId3"/>
          <a:stretch>
            <a:fillRect/>
          </a:stretch>
        </p:blipFill>
        <p:spPr>
          <a:xfrm>
            <a:off x="7442774" y="3930813"/>
            <a:ext cx="674855" cy="294237"/>
          </a:xfrm>
          <a:prstGeom prst="rect">
            <a:avLst/>
          </a:prstGeom>
        </p:spPr>
      </p:pic>
      <p:sp>
        <p:nvSpPr>
          <p:cNvPr id="6" name="Content Placeholder 1">
            <a:extLst>
              <a:ext uri="{FF2B5EF4-FFF2-40B4-BE49-F238E27FC236}">
                <a16:creationId xmlns:a16="http://schemas.microsoft.com/office/drawing/2014/main" id="{30D76FAD-3AB4-4C57-AED2-66295C195158}"/>
              </a:ext>
            </a:extLst>
          </p:cNvPr>
          <p:cNvSpPr>
            <a:spLocks noGrp="1"/>
          </p:cNvSpPr>
          <p:nvPr>
            <p:ph idx="1"/>
          </p:nvPr>
        </p:nvSpPr>
        <p:spPr>
          <a:xfrm>
            <a:off x="194818" y="879746"/>
            <a:ext cx="4638019" cy="4011701"/>
          </a:xfrm>
        </p:spPr>
        <p:txBody>
          <a:bodyPr anchor="t">
            <a:noAutofit/>
          </a:bodyPr>
          <a:lstStyle/>
          <a:p>
            <a:pPr marL="285750" indent="-285750">
              <a:lnSpc>
                <a:spcPct val="120000"/>
              </a:lnSpc>
              <a:spcBef>
                <a:spcPts val="600"/>
              </a:spcBef>
            </a:pPr>
            <a:r>
              <a:rPr lang="en-US" sz="2000" dirty="0">
                <a:latin typeface="Calibri" panose="020F0502020204030204" pitchFamily="34" charset="0"/>
                <a:cs typeface="Calibri" panose="020F0502020204030204" pitchFamily="34" charset="0"/>
              </a:rPr>
              <a:t>A</a:t>
            </a:r>
            <a:r>
              <a:rPr lang="en-US" sz="2000" b="0" dirty="0">
                <a:latin typeface="Calibri" panose="020F0502020204030204" pitchFamily="34" charset="0"/>
                <a:cs typeface="Calibri" panose="020F0502020204030204" pitchFamily="34" charset="0"/>
              </a:rPr>
              <a:t>n online </a:t>
            </a:r>
            <a:r>
              <a:rPr lang="en-US" sz="2000" b="1" dirty="0">
                <a:latin typeface="Calibri" panose="020F0502020204030204" pitchFamily="34" charset="0"/>
                <a:cs typeface="Calibri" panose="020F0502020204030204" pitchFamily="34" charset="0"/>
              </a:rPr>
              <a:t>virtual library and laboratory </a:t>
            </a:r>
          </a:p>
          <a:p>
            <a:pPr marL="285750" indent="-285750">
              <a:lnSpc>
                <a:spcPct val="120000"/>
              </a:lnSpc>
              <a:spcBef>
                <a:spcPts val="600"/>
              </a:spcBef>
            </a:pPr>
            <a:r>
              <a:rPr lang="en-US" sz="2000" dirty="0">
                <a:latin typeface="Calibri" panose="020F0502020204030204" pitchFamily="34" charset="0"/>
                <a:cs typeface="Calibri" panose="020F0502020204030204" pitchFamily="34" charset="0"/>
              </a:rPr>
              <a:t>A</a:t>
            </a:r>
            <a:r>
              <a:rPr lang="en-US" sz="2000" b="0" dirty="0">
                <a:latin typeface="Calibri" panose="020F0502020204030204" pitchFamily="34" charset="0"/>
                <a:cs typeface="Calibri" panose="020F0502020204030204" pitchFamily="34" charset="0"/>
              </a:rPr>
              <a:t> </a:t>
            </a:r>
            <a:r>
              <a:rPr lang="en-US" sz="2000" b="0" u="sng" dirty="0">
                <a:latin typeface="Calibri" panose="020F0502020204030204" pitchFamily="34" charset="0"/>
                <a:cs typeface="Calibri" panose="020F0502020204030204" pitchFamily="34" charset="0"/>
              </a:rPr>
              <a:t>comprehensive data clearinghouse and system</a:t>
            </a:r>
            <a:r>
              <a:rPr lang="en-US" sz="2000" b="0" dirty="0">
                <a:latin typeface="Calibri" panose="020F0502020204030204" pitchFamily="34" charset="0"/>
                <a:cs typeface="Calibri" panose="020F0502020204030204" pitchFamily="34" charset="0"/>
              </a:rPr>
              <a:t> that </a:t>
            </a:r>
            <a:r>
              <a:rPr lang="en-US" sz="2000" b="1" dirty="0">
                <a:latin typeface="Calibri" panose="020F0502020204030204" pitchFamily="34" charset="0"/>
                <a:cs typeface="Calibri" panose="020F0502020204030204" pitchFamily="34" charset="0"/>
              </a:rPr>
              <a:t>enables access to data, tools, presentations, publications, and promotes reuse</a:t>
            </a:r>
          </a:p>
          <a:p>
            <a:pPr marL="285750" indent="-285750">
              <a:lnSpc>
                <a:spcPct val="120000"/>
              </a:lnSpc>
              <a:spcBef>
                <a:spcPts val="600"/>
              </a:spcBef>
            </a:pPr>
            <a:r>
              <a:rPr lang="en-US" sz="2000" b="1" dirty="0">
                <a:latin typeface="Calibri" panose="020F0502020204030204" pitchFamily="34" charset="0"/>
                <a:cs typeface="Calibri" panose="020F0502020204030204" pitchFamily="34" charset="0"/>
              </a:rPr>
              <a:t>Supports the entire life-cycle of data curation</a:t>
            </a:r>
            <a:r>
              <a:rPr lang="en-US" sz="2000" b="0" dirty="0">
                <a:latin typeface="Calibri" panose="020F0502020204030204" pitchFamily="34" charset="0"/>
                <a:cs typeface="Calibri" panose="020F0502020204030204" pitchFamily="34" charset="0"/>
              </a:rPr>
              <a:t> through </a:t>
            </a:r>
            <a:r>
              <a:rPr lang="en-US" sz="2000" b="0" u="sng" dirty="0">
                <a:latin typeface="Calibri" panose="020F0502020204030204" pitchFamily="34" charset="0"/>
                <a:cs typeface="Calibri" panose="020F0502020204030204" pitchFamily="34" charset="0"/>
              </a:rPr>
              <a:t>private</a:t>
            </a:r>
            <a:r>
              <a:rPr lang="en-US" sz="2000" b="0" dirty="0">
                <a:latin typeface="Calibri" panose="020F0502020204030204" pitchFamily="34" charset="0"/>
                <a:cs typeface="Calibri" panose="020F0502020204030204" pitchFamily="34" charset="0"/>
              </a:rPr>
              <a:t> collaboration and </a:t>
            </a:r>
            <a:r>
              <a:rPr lang="en-US" sz="2000" b="0" u="sng" dirty="0">
                <a:latin typeface="Calibri" panose="020F0502020204030204" pitchFamily="34" charset="0"/>
                <a:cs typeface="Calibri" panose="020F0502020204030204" pitchFamily="34" charset="0"/>
              </a:rPr>
              <a:t>public</a:t>
            </a:r>
            <a:r>
              <a:rPr lang="en-US" sz="2000" b="0" dirty="0">
                <a:latin typeface="Calibri" panose="020F0502020204030204" pitchFamily="34" charset="0"/>
                <a:cs typeface="Calibri" panose="020F0502020204030204" pitchFamily="34" charset="0"/>
              </a:rPr>
              <a:t> dissemination</a:t>
            </a:r>
          </a:p>
          <a:p>
            <a:pPr marL="285750" indent="-285750">
              <a:lnSpc>
                <a:spcPct val="120000"/>
              </a:lnSpc>
              <a:spcBef>
                <a:spcPts val="600"/>
              </a:spcBef>
            </a:pPr>
            <a:r>
              <a:rPr lang="en-US" sz="2000" dirty="0">
                <a:latin typeface="Calibri" panose="020F0502020204030204" pitchFamily="34" charset="0"/>
                <a:cs typeface="Calibri" panose="020F0502020204030204" pitchFamily="34" charset="0"/>
              </a:rPr>
              <a:t>U</a:t>
            </a:r>
            <a:r>
              <a:rPr lang="en-US" sz="2000" b="0" dirty="0">
                <a:latin typeface="Calibri" panose="020F0502020204030204" pitchFamily="34" charset="0"/>
                <a:cs typeface="Calibri" panose="020F0502020204030204" pitchFamily="34" charset="0"/>
              </a:rPr>
              <a:t>ses a </a:t>
            </a:r>
            <a:r>
              <a:rPr lang="en-US" sz="2000" b="1" dirty="0">
                <a:latin typeface="Calibri" panose="020F0502020204030204" pitchFamily="34" charset="0"/>
                <a:cs typeface="Calibri" panose="020F0502020204030204" pitchFamily="34" charset="0"/>
              </a:rPr>
              <a:t>tiered access approach </a:t>
            </a:r>
            <a:r>
              <a:rPr lang="en-US" sz="2000" b="0" dirty="0">
                <a:latin typeface="Calibri" panose="020F0502020204030204" pitchFamily="34" charset="0"/>
                <a:cs typeface="Calibri" panose="020F0502020204030204" pitchFamily="34" charset="0"/>
              </a:rPr>
              <a:t>and roll-based security</a:t>
            </a:r>
          </a:p>
          <a:p>
            <a:pPr marL="285750" indent="-285750">
              <a:lnSpc>
                <a:spcPct val="120000"/>
              </a:lnSpc>
              <a:spcBef>
                <a:spcPts val="600"/>
              </a:spcBef>
            </a:pPr>
            <a:r>
              <a:rPr lang="en-US" sz="2000" b="1" dirty="0">
                <a:latin typeface="Calibri" panose="020F0502020204030204" pitchFamily="34" charset="0"/>
                <a:cs typeface="Calibri" panose="020F0502020204030204" pitchFamily="34" charset="0"/>
              </a:rPr>
              <a:t>Provides tools</a:t>
            </a:r>
            <a:r>
              <a:rPr lang="en-US" sz="2000" b="0" dirty="0">
                <a:latin typeface="Calibri" panose="020F0502020204030204" pitchFamily="34" charset="0"/>
                <a:cs typeface="Calibri" panose="020F0502020204030204" pitchFamily="34" charset="0"/>
              </a:rPr>
              <a:t> to enable data visualization and query</a:t>
            </a:r>
          </a:p>
        </p:txBody>
      </p:sp>
      <p:sp>
        <p:nvSpPr>
          <p:cNvPr id="2" name="Title 1">
            <a:extLst>
              <a:ext uri="{FF2B5EF4-FFF2-40B4-BE49-F238E27FC236}">
                <a16:creationId xmlns:a16="http://schemas.microsoft.com/office/drawing/2014/main" id="{003660CF-DDA4-4A74-F679-66678F869057}"/>
              </a:ext>
            </a:extLst>
          </p:cNvPr>
          <p:cNvSpPr>
            <a:spLocks noGrp="1"/>
          </p:cNvSpPr>
          <p:nvPr>
            <p:ph type="title"/>
          </p:nvPr>
        </p:nvSpPr>
        <p:spPr>
          <a:xfrm>
            <a:off x="120931" y="102736"/>
            <a:ext cx="9587749" cy="602548"/>
          </a:xfrm>
        </p:spPr>
        <p:txBody>
          <a:bodyPr>
            <a:normAutofit fontScale="90000"/>
          </a:bodyPr>
          <a:lstStyle/>
          <a:p>
            <a:pPr algn="l"/>
            <a:r>
              <a:rPr lang="en-US" sz="3600" b="1" dirty="0">
                <a:solidFill>
                  <a:schemeClr val="tx1"/>
                </a:solidFill>
                <a:latin typeface="Calibri" panose="020F0502020204030204" pitchFamily="34" charset="0"/>
                <a:cs typeface="Calibri" panose="020F0502020204030204" pitchFamily="34" charset="0"/>
              </a:rPr>
              <a:t>What is the Energy Data Exchange (EDX)? </a:t>
            </a:r>
            <a:endParaRPr lang="en-US" sz="3600" dirty="0">
              <a:solidFill>
                <a:schemeClr val="tx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36BB5A58-D438-47DB-BEE3-191C2F99C378}"/>
              </a:ext>
            </a:extLst>
          </p:cNvPr>
          <p:cNvGrpSpPr/>
          <p:nvPr/>
        </p:nvGrpSpPr>
        <p:grpSpPr>
          <a:xfrm>
            <a:off x="5076439" y="982854"/>
            <a:ext cx="8179780" cy="2874547"/>
            <a:chOff x="3534470" y="3495790"/>
            <a:chExt cx="7076647" cy="3017384"/>
          </a:xfrm>
        </p:grpSpPr>
        <p:pic>
          <p:nvPicPr>
            <p:cNvPr id="8" name="Picture 7">
              <a:extLst>
                <a:ext uri="{FF2B5EF4-FFF2-40B4-BE49-F238E27FC236}">
                  <a16:creationId xmlns:a16="http://schemas.microsoft.com/office/drawing/2014/main" id="{3FA92AA6-7BE4-4534-9BF0-6F3165CB8789}"/>
                </a:ext>
              </a:extLst>
            </p:cNvPr>
            <p:cNvPicPr>
              <a:picLocks noChangeAspect="1"/>
            </p:cNvPicPr>
            <p:nvPr/>
          </p:nvPicPr>
          <p:blipFill>
            <a:blip r:embed="rId4"/>
            <a:stretch>
              <a:fillRect/>
            </a:stretch>
          </p:blipFill>
          <p:spPr>
            <a:xfrm>
              <a:off x="4965836" y="3738252"/>
              <a:ext cx="2492925" cy="2422322"/>
            </a:xfrm>
            <a:prstGeom prst="rect">
              <a:avLst/>
            </a:prstGeom>
          </p:spPr>
        </p:pic>
        <p:sp>
          <p:nvSpPr>
            <p:cNvPr id="9" name="TextBox 6">
              <a:extLst>
                <a:ext uri="{FF2B5EF4-FFF2-40B4-BE49-F238E27FC236}">
                  <a16:creationId xmlns:a16="http://schemas.microsoft.com/office/drawing/2014/main" id="{19EE9A5C-06D4-4CA3-B7C5-7C38AF1D558F}"/>
                </a:ext>
              </a:extLst>
            </p:cNvPr>
            <p:cNvSpPr txBox="1"/>
            <p:nvPr/>
          </p:nvSpPr>
          <p:spPr>
            <a:xfrm>
              <a:off x="3894593" y="4667764"/>
              <a:ext cx="1016002" cy="38768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rgbClr val="92D050"/>
                  </a:solidFill>
                  <a:effectLst/>
                  <a:uLnTx/>
                  <a:uFillTx/>
                  <a:latin typeface="Century Gothic" panose="020B0502020202020204" pitchFamily="34" charset="0"/>
                </a:rPr>
                <a:t>Transfer</a:t>
              </a:r>
              <a:endParaRPr kumimoji="0" lang="en-US" sz="1400" b="1" i="0" u="none" strike="noStrike" kern="1200" cap="all" spc="0" normalizeH="0" baseline="0" noProof="0" dirty="0">
                <a:ln>
                  <a:noFill/>
                </a:ln>
                <a:solidFill>
                  <a:srgbClr val="92D050"/>
                </a:solidFill>
                <a:effectLst/>
                <a:uLnTx/>
                <a:uFillTx/>
                <a:latin typeface="Century Gothic" panose="020B0502020202020204" pitchFamily="34" charset="0"/>
              </a:endParaRPr>
            </a:p>
          </p:txBody>
        </p:sp>
        <p:sp>
          <p:nvSpPr>
            <p:cNvPr id="10" name="TextBox 7">
              <a:extLst>
                <a:ext uri="{FF2B5EF4-FFF2-40B4-BE49-F238E27FC236}">
                  <a16:creationId xmlns:a16="http://schemas.microsoft.com/office/drawing/2014/main" id="{D471BC47-1395-474E-BFE2-EE7D32A5F65E}"/>
                </a:ext>
              </a:extLst>
            </p:cNvPr>
            <p:cNvSpPr txBox="1"/>
            <p:nvPr/>
          </p:nvSpPr>
          <p:spPr>
            <a:xfrm>
              <a:off x="4448697" y="5647663"/>
              <a:ext cx="844966" cy="38768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1">
                  <a:ln>
                    <a:noFill/>
                  </a:ln>
                  <a:solidFill>
                    <a:srgbClr val="CC0000"/>
                  </a:solidFill>
                  <a:effectLst/>
                  <a:uLnTx/>
                  <a:uFillTx/>
                  <a:latin typeface="Century Gothic" panose="020B0502020202020204" pitchFamily="34" charset="0"/>
                </a:rPr>
                <a:t>clean</a:t>
              </a:r>
              <a:endParaRPr kumimoji="0" lang="en-US" sz="1400" b="1" i="0" u="none" strike="noStrike" kern="1200" cap="all" spc="0" normalizeH="0" baseline="0" noProof="1">
                <a:ln>
                  <a:noFill/>
                </a:ln>
                <a:solidFill>
                  <a:srgbClr val="CC0000"/>
                </a:solidFill>
                <a:effectLst/>
                <a:uLnTx/>
                <a:uFillTx/>
                <a:latin typeface="Century Gothic" panose="020B0502020202020204" pitchFamily="34" charset="0"/>
              </a:endParaRPr>
            </a:p>
          </p:txBody>
        </p:sp>
        <p:sp>
          <p:nvSpPr>
            <p:cNvPr id="11" name="TextBox 8">
              <a:extLst>
                <a:ext uri="{FF2B5EF4-FFF2-40B4-BE49-F238E27FC236}">
                  <a16:creationId xmlns:a16="http://schemas.microsoft.com/office/drawing/2014/main" id="{CAD18875-4880-4EEF-9EAE-0C958982F94F}"/>
                </a:ext>
              </a:extLst>
            </p:cNvPr>
            <p:cNvSpPr txBox="1"/>
            <p:nvPr/>
          </p:nvSpPr>
          <p:spPr>
            <a:xfrm>
              <a:off x="4547895" y="3563717"/>
              <a:ext cx="926201" cy="38768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1">
                  <a:ln>
                    <a:noFill/>
                  </a:ln>
                  <a:solidFill>
                    <a:srgbClr val="3399FF"/>
                  </a:solidFill>
                  <a:effectLst/>
                  <a:uLnTx/>
                  <a:uFillTx/>
                  <a:latin typeface="Century Gothic" panose="020B0502020202020204" pitchFamily="34" charset="0"/>
                </a:rPr>
                <a:t>Acquire</a:t>
              </a:r>
              <a:endParaRPr kumimoji="0" lang="en-US" sz="3600" b="1" i="0" u="none" strike="noStrike" kern="1200" cap="all" spc="0" normalizeH="0" baseline="0" noProof="1">
                <a:ln>
                  <a:noFill/>
                </a:ln>
                <a:solidFill>
                  <a:srgbClr val="3399FF"/>
                </a:solidFill>
                <a:effectLst/>
                <a:uLnTx/>
                <a:uFillTx/>
                <a:latin typeface="Century Gothic" panose="020B0502020202020204" pitchFamily="34" charset="0"/>
              </a:endParaRPr>
            </a:p>
          </p:txBody>
        </p:sp>
        <p:pic>
          <p:nvPicPr>
            <p:cNvPr id="12" name="Graphic 9" descr="Cloud Computing">
              <a:extLst>
                <a:ext uri="{FF2B5EF4-FFF2-40B4-BE49-F238E27FC236}">
                  <a16:creationId xmlns:a16="http://schemas.microsoft.com/office/drawing/2014/main" id="{8213AAA1-EDAB-4162-ACD5-3724D368D62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34470" y="4968507"/>
              <a:ext cx="457201" cy="457200"/>
            </a:xfrm>
            <a:prstGeom prst="rect">
              <a:avLst/>
            </a:prstGeom>
          </p:spPr>
        </p:pic>
        <p:pic>
          <p:nvPicPr>
            <p:cNvPr id="13" name="Graphic 10" descr="Puzzle pieces">
              <a:extLst>
                <a:ext uri="{FF2B5EF4-FFF2-40B4-BE49-F238E27FC236}">
                  <a16:creationId xmlns:a16="http://schemas.microsoft.com/office/drawing/2014/main" id="{0075A520-C759-45CB-A90D-D23ADD2FEE2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155198" y="3538135"/>
              <a:ext cx="457201" cy="457200"/>
            </a:xfrm>
            <a:prstGeom prst="rect">
              <a:avLst/>
            </a:prstGeom>
          </p:spPr>
        </p:pic>
        <p:pic>
          <p:nvPicPr>
            <p:cNvPr id="14" name="Graphic 11" descr="Checklist">
              <a:extLst>
                <a:ext uri="{FF2B5EF4-FFF2-40B4-BE49-F238E27FC236}">
                  <a16:creationId xmlns:a16="http://schemas.microsoft.com/office/drawing/2014/main" id="{EF0E5610-1D03-46AD-8E1B-8C3C201CED7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155199" y="5622082"/>
              <a:ext cx="457200" cy="457200"/>
            </a:xfrm>
            <a:prstGeom prst="rect">
              <a:avLst/>
            </a:prstGeom>
          </p:spPr>
        </p:pic>
        <p:sp>
          <p:nvSpPr>
            <p:cNvPr id="15" name="TextBox 12">
              <a:extLst>
                <a:ext uri="{FF2B5EF4-FFF2-40B4-BE49-F238E27FC236}">
                  <a16:creationId xmlns:a16="http://schemas.microsoft.com/office/drawing/2014/main" id="{9EB80E63-67EE-4E52-ABB5-7B21681D9F66}"/>
                </a:ext>
              </a:extLst>
            </p:cNvPr>
            <p:cNvSpPr txBox="1"/>
            <p:nvPr/>
          </p:nvSpPr>
          <p:spPr>
            <a:xfrm>
              <a:off x="3869357" y="3538737"/>
              <a:ext cx="185500" cy="38768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1">
                  <a:ln>
                    <a:noFill/>
                  </a:ln>
                  <a:solidFill>
                    <a:srgbClr val="E7E6E6">
                      <a:lumMod val="25000"/>
                    </a:srgbClr>
                  </a:solidFill>
                  <a:effectLst/>
                  <a:uLnTx/>
                  <a:uFillTx/>
                  <a:latin typeface="Century Gothic" panose="020B0502020202020204" pitchFamily="34" charset="0"/>
                </a:rPr>
                <a:t>1</a:t>
              </a:r>
              <a:endParaRPr kumimoji="0" lang="en-US" sz="3600" b="1" i="0" u="none" strike="noStrike" kern="1200" cap="all" spc="0" normalizeH="0" baseline="0" noProof="1">
                <a:ln>
                  <a:noFill/>
                </a:ln>
                <a:solidFill>
                  <a:srgbClr val="E7E6E6">
                    <a:lumMod val="25000"/>
                  </a:srgbClr>
                </a:solidFill>
                <a:effectLst/>
                <a:uLnTx/>
                <a:uFillTx/>
                <a:latin typeface="Century Gothic" panose="020B0502020202020204" pitchFamily="34" charset="0"/>
              </a:endParaRPr>
            </a:p>
          </p:txBody>
        </p:sp>
        <p:sp>
          <p:nvSpPr>
            <p:cNvPr id="16" name="TextBox 13">
              <a:extLst>
                <a:ext uri="{FF2B5EF4-FFF2-40B4-BE49-F238E27FC236}">
                  <a16:creationId xmlns:a16="http://schemas.microsoft.com/office/drawing/2014/main" id="{6FC2389E-3788-4CAA-AAD8-1D5F2858641E}"/>
                </a:ext>
              </a:extLst>
            </p:cNvPr>
            <p:cNvSpPr txBox="1"/>
            <p:nvPr/>
          </p:nvSpPr>
          <p:spPr>
            <a:xfrm>
              <a:off x="5474096" y="4255726"/>
              <a:ext cx="218143" cy="48460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1">
                  <a:ln>
                    <a:noFill/>
                  </a:ln>
                  <a:solidFill>
                    <a:srgbClr val="E7E6E6">
                      <a:lumMod val="25000"/>
                    </a:srgbClr>
                  </a:solidFill>
                  <a:effectLst/>
                  <a:uLnTx/>
                  <a:uFillTx/>
                  <a:latin typeface="Century Gothic" panose="020B0502020202020204" pitchFamily="34" charset="0"/>
                </a:rPr>
                <a:t>1</a:t>
              </a:r>
              <a:endParaRPr kumimoji="0" lang="en-US" sz="5400" b="1" i="0" u="none" strike="noStrike" kern="1200" cap="all" spc="0" normalizeH="0" baseline="0" noProof="1">
                <a:ln>
                  <a:noFill/>
                </a:ln>
                <a:solidFill>
                  <a:srgbClr val="E7E6E6">
                    <a:lumMod val="25000"/>
                  </a:srgbClr>
                </a:solidFill>
                <a:effectLst/>
                <a:uLnTx/>
                <a:uFillTx/>
                <a:latin typeface="Century Gothic" panose="020B0502020202020204" pitchFamily="34" charset="0"/>
              </a:endParaRPr>
            </a:p>
          </p:txBody>
        </p:sp>
        <p:sp>
          <p:nvSpPr>
            <p:cNvPr id="17" name="TextBox 14">
              <a:extLst>
                <a:ext uri="{FF2B5EF4-FFF2-40B4-BE49-F238E27FC236}">
                  <a16:creationId xmlns:a16="http://schemas.microsoft.com/office/drawing/2014/main" id="{D2FFD15D-07EF-47F9-A560-338229C2801C}"/>
                </a:ext>
              </a:extLst>
            </p:cNvPr>
            <p:cNvSpPr txBox="1"/>
            <p:nvPr/>
          </p:nvSpPr>
          <p:spPr>
            <a:xfrm>
              <a:off x="3655093" y="4668944"/>
              <a:ext cx="218143" cy="38768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1">
                  <a:ln>
                    <a:noFill/>
                  </a:ln>
                  <a:solidFill>
                    <a:srgbClr val="E7E6E6">
                      <a:lumMod val="25000"/>
                    </a:srgbClr>
                  </a:solidFill>
                  <a:effectLst/>
                  <a:uLnTx/>
                  <a:uFillTx/>
                  <a:latin typeface="Century Gothic" panose="020B0502020202020204" pitchFamily="34" charset="0"/>
                </a:rPr>
                <a:t>2</a:t>
              </a:r>
              <a:endParaRPr kumimoji="0" lang="en-US" sz="4400" b="1" i="0" u="none" strike="noStrike" kern="1200" cap="all" spc="0" normalizeH="0" baseline="0" noProof="1">
                <a:ln>
                  <a:noFill/>
                </a:ln>
                <a:solidFill>
                  <a:srgbClr val="E7E6E6">
                    <a:lumMod val="25000"/>
                  </a:srgbClr>
                </a:solidFill>
                <a:effectLst/>
                <a:uLnTx/>
                <a:uFillTx/>
                <a:latin typeface="Century Gothic" panose="020B0502020202020204" pitchFamily="34" charset="0"/>
              </a:endParaRPr>
            </a:p>
          </p:txBody>
        </p:sp>
        <p:sp>
          <p:nvSpPr>
            <p:cNvPr id="18" name="TextBox 15">
              <a:extLst>
                <a:ext uri="{FF2B5EF4-FFF2-40B4-BE49-F238E27FC236}">
                  <a16:creationId xmlns:a16="http://schemas.microsoft.com/office/drawing/2014/main" id="{E6586F4D-BA2C-4F45-A6CB-BBEF6E0360A4}"/>
                </a:ext>
              </a:extLst>
            </p:cNvPr>
            <p:cNvSpPr txBox="1"/>
            <p:nvPr/>
          </p:nvSpPr>
          <p:spPr>
            <a:xfrm>
              <a:off x="5472080" y="5026972"/>
              <a:ext cx="218143" cy="48460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1">
                  <a:ln>
                    <a:noFill/>
                  </a:ln>
                  <a:solidFill>
                    <a:srgbClr val="E7E6E6">
                      <a:lumMod val="25000"/>
                    </a:srgbClr>
                  </a:solidFill>
                  <a:effectLst/>
                  <a:uLnTx/>
                  <a:uFillTx/>
                  <a:latin typeface="Century Gothic" panose="020B0502020202020204" pitchFamily="34" charset="0"/>
                </a:rPr>
                <a:t>2</a:t>
              </a:r>
              <a:endParaRPr kumimoji="0" lang="en-US" sz="5400" b="1" i="0" u="none" strike="noStrike" kern="1200" cap="all" spc="0" normalizeH="0" baseline="0" noProof="1">
                <a:ln>
                  <a:noFill/>
                </a:ln>
                <a:solidFill>
                  <a:srgbClr val="E7E6E6">
                    <a:lumMod val="25000"/>
                  </a:srgbClr>
                </a:solidFill>
                <a:effectLst/>
                <a:uLnTx/>
                <a:uFillTx/>
                <a:latin typeface="Century Gothic" panose="020B0502020202020204" pitchFamily="34" charset="0"/>
              </a:endParaRPr>
            </a:p>
          </p:txBody>
        </p:sp>
        <p:sp>
          <p:nvSpPr>
            <p:cNvPr id="19" name="TextBox 16">
              <a:extLst>
                <a:ext uri="{FF2B5EF4-FFF2-40B4-BE49-F238E27FC236}">
                  <a16:creationId xmlns:a16="http://schemas.microsoft.com/office/drawing/2014/main" id="{F3F00C3A-294B-4306-8D7D-AF327E4D2ECC}"/>
                </a:ext>
              </a:extLst>
            </p:cNvPr>
            <p:cNvSpPr txBox="1"/>
            <p:nvPr/>
          </p:nvSpPr>
          <p:spPr>
            <a:xfrm>
              <a:off x="3869357" y="5665635"/>
              <a:ext cx="218143" cy="38768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1">
                  <a:ln>
                    <a:noFill/>
                  </a:ln>
                  <a:solidFill>
                    <a:srgbClr val="E7E6E6">
                      <a:lumMod val="25000"/>
                    </a:srgbClr>
                  </a:solidFill>
                  <a:effectLst/>
                  <a:uLnTx/>
                  <a:uFillTx/>
                  <a:latin typeface="Century Gothic" panose="020B0502020202020204" pitchFamily="34" charset="0"/>
                </a:rPr>
                <a:t>3</a:t>
              </a:r>
              <a:endParaRPr kumimoji="0" lang="en-US" sz="4400" b="1" i="0" u="none" strike="noStrike" kern="1200" cap="all" spc="0" normalizeH="0" baseline="0" noProof="1">
                <a:ln>
                  <a:noFill/>
                </a:ln>
                <a:solidFill>
                  <a:srgbClr val="E7E6E6">
                    <a:lumMod val="25000"/>
                  </a:srgbClr>
                </a:solidFill>
                <a:effectLst/>
                <a:uLnTx/>
                <a:uFillTx/>
                <a:latin typeface="Century Gothic" panose="020B0502020202020204" pitchFamily="34" charset="0"/>
              </a:endParaRPr>
            </a:p>
          </p:txBody>
        </p:sp>
        <p:sp>
          <p:nvSpPr>
            <p:cNvPr id="20" name="TextBox 17">
              <a:extLst>
                <a:ext uri="{FF2B5EF4-FFF2-40B4-BE49-F238E27FC236}">
                  <a16:creationId xmlns:a16="http://schemas.microsoft.com/office/drawing/2014/main" id="{9E9625C6-CCD6-4C9D-8DB9-D38067ED0474}"/>
                </a:ext>
              </a:extLst>
            </p:cNvPr>
            <p:cNvSpPr txBox="1"/>
            <p:nvPr/>
          </p:nvSpPr>
          <p:spPr>
            <a:xfrm>
              <a:off x="6103226" y="5499597"/>
              <a:ext cx="218143" cy="48460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1">
                  <a:ln>
                    <a:noFill/>
                  </a:ln>
                  <a:solidFill>
                    <a:srgbClr val="E7E6E6">
                      <a:lumMod val="25000"/>
                    </a:srgbClr>
                  </a:solidFill>
                  <a:effectLst/>
                  <a:uLnTx/>
                  <a:uFillTx/>
                  <a:latin typeface="Century Gothic" panose="020B0502020202020204" pitchFamily="34" charset="0"/>
                </a:rPr>
                <a:t>3</a:t>
              </a:r>
              <a:endParaRPr kumimoji="0" lang="en-US" sz="5400" b="1" i="0" u="none" strike="noStrike" kern="1200" cap="all" spc="0" normalizeH="0" baseline="0" noProof="1">
                <a:ln>
                  <a:noFill/>
                </a:ln>
                <a:solidFill>
                  <a:srgbClr val="E7E6E6">
                    <a:lumMod val="25000"/>
                  </a:srgbClr>
                </a:solidFill>
                <a:effectLst/>
                <a:uLnTx/>
                <a:uFillTx/>
                <a:latin typeface="Century Gothic" panose="020B0502020202020204" pitchFamily="34" charset="0"/>
              </a:endParaRPr>
            </a:p>
          </p:txBody>
        </p:sp>
        <p:pic>
          <p:nvPicPr>
            <p:cNvPr id="21" name="Picture 20">
              <a:extLst>
                <a:ext uri="{FF2B5EF4-FFF2-40B4-BE49-F238E27FC236}">
                  <a16:creationId xmlns:a16="http://schemas.microsoft.com/office/drawing/2014/main" id="{B7867928-D70A-4C81-8181-78DD8434C38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8750" t="19164" r="14469" b="33252"/>
            <a:stretch/>
          </p:blipFill>
          <p:spPr>
            <a:xfrm>
              <a:off x="5845552" y="4741822"/>
              <a:ext cx="728940" cy="352531"/>
            </a:xfrm>
            <a:prstGeom prst="rect">
              <a:avLst/>
            </a:prstGeom>
          </p:spPr>
        </p:pic>
        <p:sp>
          <p:nvSpPr>
            <p:cNvPr id="22" name="TextBox 19">
              <a:extLst>
                <a:ext uri="{FF2B5EF4-FFF2-40B4-BE49-F238E27FC236}">
                  <a16:creationId xmlns:a16="http://schemas.microsoft.com/office/drawing/2014/main" id="{345EF7AF-D183-4988-B7A6-AC8E1B2376FD}"/>
                </a:ext>
              </a:extLst>
            </p:cNvPr>
            <p:cNvSpPr txBox="1"/>
            <p:nvPr/>
          </p:nvSpPr>
          <p:spPr>
            <a:xfrm>
              <a:off x="7501476" y="4651624"/>
              <a:ext cx="965021" cy="38768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1">
                  <a:ln>
                    <a:noFill/>
                  </a:ln>
                  <a:solidFill>
                    <a:srgbClr val="CC99FF"/>
                  </a:solidFill>
                  <a:effectLst/>
                  <a:uLnTx/>
                  <a:uFillTx/>
                  <a:latin typeface="Century Gothic" panose="020B0502020202020204" pitchFamily="34" charset="0"/>
                </a:rPr>
                <a:t>Publish</a:t>
              </a:r>
            </a:p>
          </p:txBody>
        </p:sp>
        <p:sp>
          <p:nvSpPr>
            <p:cNvPr id="23" name="TextBox 20">
              <a:extLst>
                <a:ext uri="{FF2B5EF4-FFF2-40B4-BE49-F238E27FC236}">
                  <a16:creationId xmlns:a16="http://schemas.microsoft.com/office/drawing/2014/main" id="{CB6EB0D5-5AAA-499E-9559-FC967CBF4DD8}"/>
                </a:ext>
              </a:extLst>
            </p:cNvPr>
            <p:cNvSpPr txBox="1"/>
            <p:nvPr/>
          </p:nvSpPr>
          <p:spPr>
            <a:xfrm>
              <a:off x="6937687" y="5601393"/>
              <a:ext cx="1208630" cy="38768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1">
                  <a:ln>
                    <a:noFill/>
                  </a:ln>
                  <a:solidFill>
                    <a:srgbClr val="FFC000"/>
                  </a:solidFill>
                  <a:effectLst/>
                  <a:uLnTx/>
                  <a:uFillTx/>
                  <a:latin typeface="Century Gothic" panose="020B0502020202020204" pitchFamily="34" charset="0"/>
                </a:rPr>
                <a:t>Use/reuse</a:t>
              </a:r>
            </a:p>
          </p:txBody>
        </p:sp>
        <p:sp>
          <p:nvSpPr>
            <p:cNvPr id="24" name="TextBox 21">
              <a:extLst>
                <a:ext uri="{FF2B5EF4-FFF2-40B4-BE49-F238E27FC236}">
                  <a16:creationId xmlns:a16="http://schemas.microsoft.com/office/drawing/2014/main" id="{8A474145-78EE-4AED-A6ED-96DE50AC44F4}"/>
                </a:ext>
              </a:extLst>
            </p:cNvPr>
            <p:cNvSpPr txBox="1"/>
            <p:nvPr/>
          </p:nvSpPr>
          <p:spPr>
            <a:xfrm>
              <a:off x="6945514" y="3538737"/>
              <a:ext cx="1111923" cy="38768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1">
                  <a:ln>
                    <a:noFill/>
                  </a:ln>
                  <a:solidFill>
                    <a:srgbClr val="FF6600"/>
                  </a:solidFill>
                  <a:effectLst/>
                  <a:uLnTx/>
                  <a:uFillTx/>
                  <a:latin typeface="Century Gothic" panose="020B0502020202020204" pitchFamily="34" charset="0"/>
                </a:rPr>
                <a:t>Preserve</a:t>
              </a:r>
            </a:p>
          </p:txBody>
        </p:sp>
        <p:pic>
          <p:nvPicPr>
            <p:cNvPr id="25" name="Graphic 22" descr="Computer">
              <a:extLst>
                <a:ext uri="{FF2B5EF4-FFF2-40B4-BE49-F238E27FC236}">
                  <a16:creationId xmlns:a16="http://schemas.microsoft.com/office/drawing/2014/main" id="{EB62B85C-D1E6-4444-9864-6F5932AB122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022431" y="3495790"/>
              <a:ext cx="457201" cy="457200"/>
            </a:xfrm>
            <a:prstGeom prst="rect">
              <a:avLst/>
            </a:prstGeom>
          </p:spPr>
        </p:pic>
        <p:pic>
          <p:nvPicPr>
            <p:cNvPr id="26" name="Graphic 23" descr="Cloud Computing">
              <a:extLst>
                <a:ext uri="{FF2B5EF4-FFF2-40B4-BE49-F238E27FC236}">
                  <a16:creationId xmlns:a16="http://schemas.microsoft.com/office/drawing/2014/main" id="{0D48D855-01ED-465A-A133-58DD9583DCE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8397631" y="4608629"/>
              <a:ext cx="415277" cy="457200"/>
            </a:xfrm>
            <a:prstGeom prst="rect">
              <a:avLst/>
            </a:prstGeom>
          </p:spPr>
        </p:pic>
        <p:pic>
          <p:nvPicPr>
            <p:cNvPr id="27" name="Graphic 24" descr="Handshake">
              <a:extLst>
                <a:ext uri="{FF2B5EF4-FFF2-40B4-BE49-F238E27FC236}">
                  <a16:creationId xmlns:a16="http://schemas.microsoft.com/office/drawing/2014/main" id="{A63AC4C8-A02E-4822-B408-EEA7421EA13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072803" y="5596119"/>
              <a:ext cx="457201" cy="457200"/>
            </a:xfrm>
            <a:prstGeom prst="rect">
              <a:avLst/>
            </a:prstGeom>
          </p:spPr>
        </p:pic>
        <p:sp>
          <p:nvSpPr>
            <p:cNvPr id="28" name="TextBox 25">
              <a:extLst>
                <a:ext uri="{FF2B5EF4-FFF2-40B4-BE49-F238E27FC236}">
                  <a16:creationId xmlns:a16="http://schemas.microsoft.com/office/drawing/2014/main" id="{03D6F50D-58BF-40D2-8FE7-63C6DA3E8A9F}"/>
                </a:ext>
              </a:extLst>
            </p:cNvPr>
            <p:cNvSpPr txBox="1"/>
            <p:nvPr/>
          </p:nvSpPr>
          <p:spPr>
            <a:xfrm>
              <a:off x="3894593" y="3955500"/>
              <a:ext cx="1765163" cy="678448"/>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E7E6E6">
                      <a:lumMod val="25000"/>
                    </a:srgbClr>
                  </a:solidFill>
                  <a:effectLst/>
                  <a:uLnTx/>
                  <a:uFillTx/>
                  <a:latin typeface="Century Gothic" panose="020B0502020202020204" pitchFamily="34" charset="0"/>
                </a:rPr>
                <a:t>Collect data from sensors, experiments, simulations, geospatial assets</a:t>
              </a:r>
            </a:p>
          </p:txBody>
        </p:sp>
        <p:sp>
          <p:nvSpPr>
            <p:cNvPr id="29" name="TextBox 26">
              <a:extLst>
                <a:ext uri="{FF2B5EF4-FFF2-40B4-BE49-F238E27FC236}">
                  <a16:creationId xmlns:a16="http://schemas.microsoft.com/office/drawing/2014/main" id="{490AD704-0A83-4495-958F-BEC92F004691}"/>
                </a:ext>
              </a:extLst>
            </p:cNvPr>
            <p:cNvSpPr txBox="1"/>
            <p:nvPr/>
          </p:nvSpPr>
          <p:spPr>
            <a:xfrm>
              <a:off x="4006026" y="4973372"/>
              <a:ext cx="1763600" cy="290763"/>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E7E6E6">
                      <a:lumMod val="25000"/>
                    </a:srgbClr>
                  </a:solidFill>
                  <a:effectLst/>
                  <a:uLnTx/>
                  <a:uFillTx/>
                  <a:latin typeface="Century Gothic" panose="020B0502020202020204" pitchFamily="34" charset="0"/>
                </a:rPr>
                <a:t>Upload to EDX</a:t>
              </a:r>
            </a:p>
          </p:txBody>
        </p:sp>
        <p:sp>
          <p:nvSpPr>
            <p:cNvPr id="30" name="TextBox 27">
              <a:extLst>
                <a:ext uri="{FF2B5EF4-FFF2-40B4-BE49-F238E27FC236}">
                  <a16:creationId xmlns:a16="http://schemas.microsoft.com/office/drawing/2014/main" id="{7BA9D238-ED42-4C18-82E9-E5432D8FB02A}"/>
                </a:ext>
              </a:extLst>
            </p:cNvPr>
            <p:cNvSpPr txBox="1"/>
            <p:nvPr/>
          </p:nvSpPr>
          <p:spPr>
            <a:xfrm>
              <a:off x="3563928" y="6028569"/>
              <a:ext cx="2122543" cy="48460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E7E6E6">
                      <a:lumMod val="25000"/>
                    </a:srgbClr>
                  </a:solidFill>
                  <a:effectLst/>
                  <a:uLnTx/>
                  <a:uFillTx/>
                  <a:latin typeface="Century Gothic" panose="020B0502020202020204" pitchFamily="34" charset="0"/>
                </a:rPr>
                <a:t>Organize, annotate, package, filter</a:t>
              </a:r>
            </a:p>
          </p:txBody>
        </p:sp>
        <p:sp>
          <p:nvSpPr>
            <p:cNvPr id="31" name="TextBox 28">
              <a:extLst>
                <a:ext uri="{FF2B5EF4-FFF2-40B4-BE49-F238E27FC236}">
                  <a16:creationId xmlns:a16="http://schemas.microsoft.com/office/drawing/2014/main" id="{A8964FDB-BDB0-47AB-9BEB-E28334323C50}"/>
                </a:ext>
              </a:extLst>
            </p:cNvPr>
            <p:cNvSpPr txBox="1"/>
            <p:nvPr/>
          </p:nvSpPr>
          <p:spPr>
            <a:xfrm>
              <a:off x="6777037" y="5008476"/>
              <a:ext cx="160650" cy="48460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1">
                  <a:ln>
                    <a:noFill/>
                  </a:ln>
                  <a:solidFill>
                    <a:srgbClr val="E7E6E6">
                      <a:lumMod val="25000"/>
                    </a:srgbClr>
                  </a:solidFill>
                  <a:effectLst/>
                  <a:uLnTx/>
                  <a:uFillTx/>
                  <a:latin typeface="Century Gothic" panose="020B0502020202020204" pitchFamily="34" charset="0"/>
                </a:rPr>
                <a:t>4</a:t>
              </a:r>
              <a:endParaRPr kumimoji="0" lang="en-US" sz="5400" b="1" i="0" u="none" strike="noStrike" kern="1200" cap="all" spc="0" normalizeH="0" baseline="0" noProof="1">
                <a:ln>
                  <a:noFill/>
                </a:ln>
                <a:solidFill>
                  <a:srgbClr val="E7E6E6">
                    <a:lumMod val="25000"/>
                  </a:srgbClr>
                </a:solidFill>
                <a:effectLst/>
                <a:uLnTx/>
                <a:uFillTx/>
                <a:latin typeface="Century Gothic" panose="020B0502020202020204" pitchFamily="34" charset="0"/>
              </a:endParaRPr>
            </a:p>
          </p:txBody>
        </p:sp>
        <p:sp>
          <p:nvSpPr>
            <p:cNvPr id="32" name="TextBox 29">
              <a:extLst>
                <a:ext uri="{FF2B5EF4-FFF2-40B4-BE49-F238E27FC236}">
                  <a16:creationId xmlns:a16="http://schemas.microsoft.com/office/drawing/2014/main" id="{34ADDEEF-2A50-4829-9829-5E5CC1D1BE56}"/>
                </a:ext>
              </a:extLst>
            </p:cNvPr>
            <p:cNvSpPr txBox="1"/>
            <p:nvPr/>
          </p:nvSpPr>
          <p:spPr>
            <a:xfrm>
              <a:off x="8640662" y="5596518"/>
              <a:ext cx="185500" cy="38768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1">
                  <a:ln>
                    <a:noFill/>
                  </a:ln>
                  <a:solidFill>
                    <a:srgbClr val="E7E6E6">
                      <a:lumMod val="25000"/>
                    </a:srgbClr>
                  </a:solidFill>
                  <a:effectLst/>
                  <a:uLnTx/>
                  <a:uFillTx/>
                  <a:latin typeface="Century Gothic" panose="020B0502020202020204" pitchFamily="34" charset="0"/>
                </a:rPr>
                <a:t>4</a:t>
              </a:r>
              <a:endParaRPr kumimoji="0" lang="en-US" sz="3600" b="1" i="0" u="none" strike="noStrike" kern="1200" cap="all" spc="0" normalizeH="0" baseline="0" noProof="1">
                <a:ln>
                  <a:noFill/>
                </a:ln>
                <a:solidFill>
                  <a:srgbClr val="E7E6E6">
                    <a:lumMod val="25000"/>
                  </a:srgbClr>
                </a:solidFill>
                <a:effectLst/>
                <a:uLnTx/>
                <a:uFillTx/>
                <a:latin typeface="Century Gothic" panose="020B0502020202020204" pitchFamily="34" charset="0"/>
              </a:endParaRPr>
            </a:p>
          </p:txBody>
        </p:sp>
        <p:sp>
          <p:nvSpPr>
            <p:cNvPr id="33" name="TextBox 30">
              <a:extLst>
                <a:ext uri="{FF2B5EF4-FFF2-40B4-BE49-F238E27FC236}">
                  <a16:creationId xmlns:a16="http://schemas.microsoft.com/office/drawing/2014/main" id="{B895955F-D709-4147-9E8C-69D1FAC6B430}"/>
                </a:ext>
              </a:extLst>
            </p:cNvPr>
            <p:cNvSpPr txBox="1"/>
            <p:nvPr/>
          </p:nvSpPr>
          <p:spPr>
            <a:xfrm>
              <a:off x="6920913" y="5836560"/>
              <a:ext cx="2756665" cy="48460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E7E6E6">
                      <a:lumMod val="25000"/>
                    </a:srgbClr>
                  </a:solidFill>
                  <a:effectLst/>
                  <a:uLnTx/>
                  <a:uFillTx/>
                  <a:latin typeface="Century Gothic" panose="020B0502020202020204" pitchFamily="34" charset="0"/>
                </a:rPr>
                <a:t>Anaylyze, mine, model, learn, infer, derive, predict</a:t>
              </a:r>
            </a:p>
          </p:txBody>
        </p:sp>
        <p:sp>
          <p:nvSpPr>
            <p:cNvPr id="34" name="TextBox 31">
              <a:extLst>
                <a:ext uri="{FF2B5EF4-FFF2-40B4-BE49-F238E27FC236}">
                  <a16:creationId xmlns:a16="http://schemas.microsoft.com/office/drawing/2014/main" id="{8A7CC1AD-6C0F-459B-8720-384ADE4A995A}"/>
                </a:ext>
              </a:extLst>
            </p:cNvPr>
            <p:cNvSpPr txBox="1"/>
            <p:nvPr/>
          </p:nvSpPr>
          <p:spPr>
            <a:xfrm>
              <a:off x="6767916" y="4218127"/>
              <a:ext cx="160650" cy="48460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1">
                  <a:ln>
                    <a:noFill/>
                  </a:ln>
                  <a:solidFill>
                    <a:srgbClr val="E7E6E6">
                      <a:lumMod val="25000"/>
                    </a:srgbClr>
                  </a:solidFill>
                  <a:effectLst/>
                  <a:uLnTx/>
                  <a:uFillTx/>
                  <a:latin typeface="Century Gothic" panose="020B0502020202020204" pitchFamily="34" charset="0"/>
                </a:rPr>
                <a:t>5</a:t>
              </a:r>
              <a:endParaRPr kumimoji="0" lang="en-US" sz="5400" b="1" i="0" u="none" strike="noStrike" kern="1200" cap="all" spc="0" normalizeH="0" baseline="0" noProof="1">
                <a:ln>
                  <a:noFill/>
                </a:ln>
                <a:solidFill>
                  <a:srgbClr val="E7E6E6">
                    <a:lumMod val="25000"/>
                  </a:srgbClr>
                </a:solidFill>
                <a:effectLst/>
                <a:uLnTx/>
                <a:uFillTx/>
                <a:latin typeface="Century Gothic" panose="020B0502020202020204" pitchFamily="34" charset="0"/>
              </a:endParaRPr>
            </a:p>
          </p:txBody>
        </p:sp>
        <p:sp>
          <p:nvSpPr>
            <p:cNvPr id="35" name="TextBox 32">
              <a:extLst>
                <a:ext uri="{FF2B5EF4-FFF2-40B4-BE49-F238E27FC236}">
                  <a16:creationId xmlns:a16="http://schemas.microsoft.com/office/drawing/2014/main" id="{AAA1B878-17B1-454A-A311-2178BF936CED}"/>
                </a:ext>
              </a:extLst>
            </p:cNvPr>
            <p:cNvSpPr txBox="1"/>
            <p:nvPr/>
          </p:nvSpPr>
          <p:spPr>
            <a:xfrm>
              <a:off x="6114398" y="3856104"/>
              <a:ext cx="160650" cy="48460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1">
                  <a:ln>
                    <a:noFill/>
                  </a:ln>
                  <a:solidFill>
                    <a:srgbClr val="E7E6E6">
                      <a:lumMod val="25000"/>
                    </a:srgbClr>
                  </a:solidFill>
                  <a:effectLst/>
                  <a:uLnTx/>
                  <a:uFillTx/>
                  <a:latin typeface="Century Gothic" panose="020B0502020202020204" pitchFamily="34" charset="0"/>
                </a:rPr>
                <a:t>6</a:t>
              </a:r>
              <a:endParaRPr kumimoji="0" lang="en-US" sz="5400" b="1" i="0" u="none" strike="noStrike" kern="1200" cap="all" spc="0" normalizeH="0" baseline="0" noProof="1">
                <a:ln>
                  <a:noFill/>
                </a:ln>
                <a:solidFill>
                  <a:srgbClr val="E7E6E6">
                    <a:lumMod val="25000"/>
                  </a:srgbClr>
                </a:solidFill>
                <a:effectLst/>
                <a:uLnTx/>
                <a:uFillTx/>
                <a:latin typeface="Century Gothic" panose="020B0502020202020204" pitchFamily="34" charset="0"/>
              </a:endParaRPr>
            </a:p>
          </p:txBody>
        </p:sp>
        <p:sp>
          <p:nvSpPr>
            <p:cNvPr id="36" name="TextBox 33">
              <a:extLst>
                <a:ext uri="{FF2B5EF4-FFF2-40B4-BE49-F238E27FC236}">
                  <a16:creationId xmlns:a16="http://schemas.microsoft.com/office/drawing/2014/main" id="{CEE4F827-9B3A-4FCB-BF10-AA30109BCB8F}"/>
                </a:ext>
              </a:extLst>
            </p:cNvPr>
            <p:cNvSpPr txBox="1"/>
            <p:nvPr/>
          </p:nvSpPr>
          <p:spPr>
            <a:xfrm>
              <a:off x="8838689" y="4657014"/>
              <a:ext cx="185500" cy="38768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1">
                  <a:ln>
                    <a:noFill/>
                  </a:ln>
                  <a:solidFill>
                    <a:srgbClr val="E7E6E6">
                      <a:lumMod val="25000"/>
                    </a:srgbClr>
                  </a:solidFill>
                  <a:effectLst/>
                  <a:uLnTx/>
                  <a:uFillTx/>
                  <a:latin typeface="Century Gothic" panose="020B0502020202020204" pitchFamily="34" charset="0"/>
                </a:rPr>
                <a:t>5</a:t>
              </a:r>
              <a:endParaRPr kumimoji="0" lang="en-US" sz="3600" b="1" i="0" u="none" strike="noStrike" kern="1200" cap="all" spc="0" normalizeH="0" baseline="0" noProof="1">
                <a:ln>
                  <a:noFill/>
                </a:ln>
                <a:solidFill>
                  <a:srgbClr val="E7E6E6">
                    <a:lumMod val="25000"/>
                  </a:srgbClr>
                </a:solidFill>
                <a:effectLst/>
                <a:uLnTx/>
                <a:uFillTx/>
                <a:latin typeface="Century Gothic" panose="020B0502020202020204" pitchFamily="34" charset="0"/>
              </a:endParaRPr>
            </a:p>
          </p:txBody>
        </p:sp>
        <p:sp>
          <p:nvSpPr>
            <p:cNvPr id="37" name="TextBox 34">
              <a:extLst>
                <a:ext uri="{FF2B5EF4-FFF2-40B4-BE49-F238E27FC236}">
                  <a16:creationId xmlns:a16="http://schemas.microsoft.com/office/drawing/2014/main" id="{5D7A8F29-A59D-455C-9B02-37A880073F13}"/>
                </a:ext>
              </a:extLst>
            </p:cNvPr>
            <p:cNvSpPr txBox="1"/>
            <p:nvPr/>
          </p:nvSpPr>
          <p:spPr>
            <a:xfrm>
              <a:off x="8573869" y="3519318"/>
              <a:ext cx="185500" cy="387684"/>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1">
                  <a:ln>
                    <a:noFill/>
                  </a:ln>
                  <a:solidFill>
                    <a:srgbClr val="E7E6E6">
                      <a:lumMod val="25000"/>
                    </a:srgbClr>
                  </a:solidFill>
                  <a:effectLst/>
                  <a:uLnTx/>
                  <a:uFillTx/>
                  <a:latin typeface="Century Gothic" panose="020B0502020202020204" pitchFamily="34" charset="0"/>
                </a:rPr>
                <a:t>6</a:t>
              </a:r>
              <a:endParaRPr kumimoji="0" lang="en-US" sz="3600" b="1" i="0" u="none" strike="noStrike" kern="1200" cap="all" spc="0" normalizeH="0" baseline="0" noProof="1">
                <a:ln>
                  <a:noFill/>
                </a:ln>
                <a:solidFill>
                  <a:srgbClr val="E7E6E6">
                    <a:lumMod val="25000"/>
                  </a:srgbClr>
                </a:solidFill>
                <a:effectLst/>
                <a:uLnTx/>
                <a:uFillTx/>
                <a:latin typeface="Century Gothic" panose="020B0502020202020204" pitchFamily="34" charset="0"/>
              </a:endParaRPr>
            </a:p>
          </p:txBody>
        </p:sp>
        <p:sp>
          <p:nvSpPr>
            <p:cNvPr id="38" name="TextBox 35">
              <a:extLst>
                <a:ext uri="{FF2B5EF4-FFF2-40B4-BE49-F238E27FC236}">
                  <a16:creationId xmlns:a16="http://schemas.microsoft.com/office/drawing/2014/main" id="{5B642C72-98BE-4659-AC7F-3FC41598DA2E}"/>
                </a:ext>
              </a:extLst>
            </p:cNvPr>
            <p:cNvSpPr txBox="1"/>
            <p:nvPr/>
          </p:nvSpPr>
          <p:spPr>
            <a:xfrm>
              <a:off x="7344071" y="5068189"/>
              <a:ext cx="3267046" cy="290763"/>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25000"/>
                    </a:srgbClr>
                  </a:solidFill>
                  <a:effectLst/>
                  <a:uLnTx/>
                  <a:uFillTx/>
                  <a:latin typeface="Century Gothic" panose="020B0502020202020204" pitchFamily="34" charset="0"/>
                </a:rPr>
                <a:t>Disseminate, aggregate, promote</a:t>
              </a:r>
            </a:p>
          </p:txBody>
        </p:sp>
        <p:sp>
          <p:nvSpPr>
            <p:cNvPr id="39" name="TextBox 36">
              <a:extLst>
                <a:ext uri="{FF2B5EF4-FFF2-40B4-BE49-F238E27FC236}">
                  <a16:creationId xmlns:a16="http://schemas.microsoft.com/office/drawing/2014/main" id="{979BF230-9AB9-4E15-936E-37FDEF167F03}"/>
                </a:ext>
              </a:extLst>
            </p:cNvPr>
            <p:cNvSpPr txBox="1"/>
            <p:nvPr/>
          </p:nvSpPr>
          <p:spPr>
            <a:xfrm>
              <a:off x="6957354" y="3958203"/>
              <a:ext cx="3267046" cy="290763"/>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1">
                  <a:ln>
                    <a:noFill/>
                  </a:ln>
                  <a:solidFill>
                    <a:srgbClr val="E7E6E6">
                      <a:lumMod val="25000"/>
                    </a:srgbClr>
                  </a:solidFill>
                  <a:effectLst/>
                  <a:uLnTx/>
                  <a:uFillTx/>
                  <a:latin typeface="Century Gothic" panose="020B0502020202020204" pitchFamily="34" charset="0"/>
                </a:rPr>
                <a:t>Index, curate, age, track, provenance</a:t>
              </a:r>
            </a:p>
          </p:txBody>
        </p:sp>
      </p:grpSp>
      <p:pic>
        <p:nvPicPr>
          <p:cNvPr id="40" name="Picture 39">
            <a:extLst>
              <a:ext uri="{FF2B5EF4-FFF2-40B4-BE49-F238E27FC236}">
                <a16:creationId xmlns:a16="http://schemas.microsoft.com/office/drawing/2014/main" id="{8417269E-A6EA-40FA-919B-B711C7D8E465}"/>
              </a:ext>
            </a:extLst>
          </p:cNvPr>
          <p:cNvPicPr>
            <a:picLocks noChangeAspect="1"/>
          </p:cNvPicPr>
          <p:nvPr/>
        </p:nvPicPr>
        <p:blipFill>
          <a:blip r:embed="rId18"/>
          <a:stretch>
            <a:fillRect/>
          </a:stretch>
        </p:blipFill>
        <p:spPr>
          <a:xfrm>
            <a:off x="9387954" y="3498863"/>
            <a:ext cx="2234320" cy="2220179"/>
          </a:xfrm>
          <a:prstGeom prst="rect">
            <a:avLst/>
          </a:prstGeom>
        </p:spPr>
      </p:pic>
      <p:sp>
        <p:nvSpPr>
          <p:cNvPr id="41" name="TextBox 40">
            <a:extLst>
              <a:ext uri="{FF2B5EF4-FFF2-40B4-BE49-F238E27FC236}">
                <a16:creationId xmlns:a16="http://schemas.microsoft.com/office/drawing/2014/main" id="{5F31321F-BFF2-46FA-9FCD-085A16D6B20A}"/>
              </a:ext>
            </a:extLst>
          </p:cNvPr>
          <p:cNvSpPr txBox="1"/>
          <p:nvPr/>
        </p:nvSpPr>
        <p:spPr>
          <a:xfrm>
            <a:off x="9363444" y="5701252"/>
            <a:ext cx="2778397" cy="523220"/>
          </a:xfrm>
          <a:prstGeom prst="rect">
            <a:avLst/>
          </a:prstGeom>
          <a:noFill/>
        </p:spPr>
        <p:txBody>
          <a:bodyPr wrap="square" rtlCol="0">
            <a:spAutoFit/>
          </a:bodyPr>
          <a:lstStyle/>
          <a:p>
            <a:r>
              <a:rPr lang="en-US" sz="1400" dirty="0">
                <a:latin typeface="Century Gothic" panose="020B0502020202020204" pitchFamily="34" charset="0"/>
              </a:rPr>
              <a:t>Tiered, roll-based security for access to data resources</a:t>
            </a:r>
          </a:p>
        </p:txBody>
      </p:sp>
      <p:pic>
        <p:nvPicPr>
          <p:cNvPr id="43" name="Graphic 40">
            <a:extLst>
              <a:ext uri="{FF2B5EF4-FFF2-40B4-BE49-F238E27FC236}">
                <a16:creationId xmlns:a16="http://schemas.microsoft.com/office/drawing/2014/main" id="{66E277FF-461A-4DA1-8458-6CBBE1DC388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076439" y="3719838"/>
            <a:ext cx="2291960" cy="1285214"/>
          </a:xfrm>
          <a:prstGeom prst="rect">
            <a:avLst/>
          </a:prstGeom>
        </p:spPr>
      </p:pic>
      <p:sp>
        <p:nvSpPr>
          <p:cNvPr id="44" name="Oval 43">
            <a:extLst>
              <a:ext uri="{FF2B5EF4-FFF2-40B4-BE49-F238E27FC236}">
                <a16:creationId xmlns:a16="http://schemas.microsoft.com/office/drawing/2014/main" id="{41DEBF1D-7BA1-44B4-B06A-86EACC87F3DC}"/>
              </a:ext>
            </a:extLst>
          </p:cNvPr>
          <p:cNvSpPr/>
          <p:nvPr/>
        </p:nvSpPr>
        <p:spPr>
          <a:xfrm rot="20915538">
            <a:off x="6701420" y="4144476"/>
            <a:ext cx="886143" cy="712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Century Gothic" panose="020B0502020202020204" pitchFamily="34" charset="0"/>
            </a:endParaRPr>
          </a:p>
        </p:txBody>
      </p:sp>
      <p:sp>
        <p:nvSpPr>
          <p:cNvPr id="45" name="TextBox 35">
            <a:extLst>
              <a:ext uri="{FF2B5EF4-FFF2-40B4-BE49-F238E27FC236}">
                <a16:creationId xmlns:a16="http://schemas.microsoft.com/office/drawing/2014/main" id="{8C31ED1D-12AB-4E1A-82B3-A40216A8E11B}"/>
              </a:ext>
            </a:extLst>
          </p:cNvPr>
          <p:cNvSpPr txBox="1"/>
          <p:nvPr/>
        </p:nvSpPr>
        <p:spPr>
          <a:xfrm>
            <a:off x="7876635" y="3993170"/>
            <a:ext cx="1040680"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rgbClr val="373838"/>
                </a:solidFill>
                <a:latin typeface="Century Gothic" panose="020B0502020202020204" pitchFamily="34" charset="0"/>
              </a:rPr>
              <a:t>Other systems &amp; resources</a:t>
            </a:r>
            <a:endParaRPr kumimoji="0" lang="en-US" sz="1400" b="1" i="1" u="none" strike="noStrike" kern="1200" cap="none" spc="0" normalizeH="0" baseline="0" noProof="0" dirty="0">
              <a:ln>
                <a:noFill/>
              </a:ln>
              <a:solidFill>
                <a:srgbClr val="373838"/>
              </a:solidFill>
              <a:effectLst/>
              <a:uLnTx/>
              <a:uFillTx/>
              <a:latin typeface="Century Gothic" panose="020B0502020202020204" pitchFamily="34" charset="0"/>
            </a:endParaRPr>
          </a:p>
        </p:txBody>
      </p:sp>
      <p:pic>
        <p:nvPicPr>
          <p:cNvPr id="46" name="Picture 45">
            <a:extLst>
              <a:ext uri="{FF2B5EF4-FFF2-40B4-BE49-F238E27FC236}">
                <a16:creationId xmlns:a16="http://schemas.microsoft.com/office/drawing/2014/main" id="{F2F98DC3-3E3E-45B4-A393-A69FD743E1E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70448" y="4303957"/>
            <a:ext cx="918415" cy="371882"/>
          </a:xfrm>
          <a:prstGeom prst="rect">
            <a:avLst/>
          </a:prstGeom>
        </p:spPr>
      </p:pic>
      <p:sp>
        <p:nvSpPr>
          <p:cNvPr id="48" name="TextBox 36">
            <a:extLst>
              <a:ext uri="{FF2B5EF4-FFF2-40B4-BE49-F238E27FC236}">
                <a16:creationId xmlns:a16="http://schemas.microsoft.com/office/drawing/2014/main" id="{6948A510-13FF-4431-9072-7510602BB423}"/>
              </a:ext>
            </a:extLst>
          </p:cNvPr>
          <p:cNvSpPr txBox="1"/>
          <p:nvPr/>
        </p:nvSpPr>
        <p:spPr>
          <a:xfrm>
            <a:off x="5024642" y="4246546"/>
            <a:ext cx="198290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73838"/>
                </a:solidFill>
                <a:effectLst/>
                <a:uLnTx/>
                <a:uFillTx/>
                <a:latin typeface="Century Gothic" panose="020B0502020202020204" pitchFamily="34" charset="0"/>
              </a:rPr>
              <a:t>Off-Prem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73838"/>
                </a:solidFill>
                <a:effectLst/>
                <a:uLnTx/>
                <a:uFillTx/>
                <a:latin typeface="Century Gothic" panose="020B0502020202020204" pitchFamily="34" charset="0"/>
              </a:rPr>
              <a:t>Cloud Compute</a:t>
            </a:r>
          </a:p>
        </p:txBody>
      </p:sp>
      <p:sp>
        <p:nvSpPr>
          <p:cNvPr id="49" name="Rounded Rectangle 39">
            <a:extLst>
              <a:ext uri="{FF2B5EF4-FFF2-40B4-BE49-F238E27FC236}">
                <a16:creationId xmlns:a16="http://schemas.microsoft.com/office/drawing/2014/main" id="{77753537-3E3E-4F62-A186-1AF8B48C4B60}"/>
              </a:ext>
            </a:extLst>
          </p:cNvPr>
          <p:cNvSpPr/>
          <p:nvPr/>
        </p:nvSpPr>
        <p:spPr>
          <a:xfrm>
            <a:off x="7301463" y="4895635"/>
            <a:ext cx="2000253" cy="1124520"/>
          </a:xfrm>
          <a:prstGeom prst="roundRect">
            <a:avLst>
              <a:gd name="adj" fmla="val 13230"/>
            </a:avLst>
          </a:prstGeom>
          <a:noFill/>
          <a:ln w="1905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73838"/>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DBC96716-BE17-4C67-95C9-9E13D2A35598}"/>
              </a:ext>
            </a:extLst>
          </p:cNvPr>
          <p:cNvSpPr txBox="1"/>
          <p:nvPr/>
        </p:nvSpPr>
        <p:spPr>
          <a:xfrm>
            <a:off x="7061597" y="5614433"/>
            <a:ext cx="24723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73838"/>
                </a:solidFill>
                <a:effectLst/>
                <a:uLnTx/>
                <a:uFillTx/>
                <a:latin typeface="Century Gothic" panose="020B0502020202020204" pitchFamily="34" charset="0"/>
              </a:rPr>
              <a:t>On-Prem Compute</a:t>
            </a:r>
          </a:p>
        </p:txBody>
      </p:sp>
      <p:pic>
        <p:nvPicPr>
          <p:cNvPr id="51" name="Picture 43">
            <a:extLst>
              <a:ext uri="{FF2B5EF4-FFF2-40B4-BE49-F238E27FC236}">
                <a16:creationId xmlns:a16="http://schemas.microsoft.com/office/drawing/2014/main" id="{C28F655B-D36C-4B84-9005-2A066DD5C169}"/>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8464428" y="5312506"/>
            <a:ext cx="700938" cy="325177"/>
          </a:xfrm>
          <a:prstGeom prst="rect">
            <a:avLst/>
          </a:prstGeom>
        </p:spPr>
      </p:pic>
      <p:pic>
        <p:nvPicPr>
          <p:cNvPr id="52" name="Picture 44">
            <a:extLst>
              <a:ext uri="{FF2B5EF4-FFF2-40B4-BE49-F238E27FC236}">
                <a16:creationId xmlns:a16="http://schemas.microsoft.com/office/drawing/2014/main" id="{4B3FCF48-0562-401A-B0AD-0F2E9020BACB}"/>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7368399" y="5309427"/>
            <a:ext cx="1001971" cy="342381"/>
          </a:xfrm>
          <a:prstGeom prst="rect">
            <a:avLst/>
          </a:prstGeom>
        </p:spPr>
      </p:pic>
      <p:pic>
        <p:nvPicPr>
          <p:cNvPr id="53" name="Picture 52">
            <a:extLst>
              <a:ext uri="{FF2B5EF4-FFF2-40B4-BE49-F238E27FC236}">
                <a16:creationId xmlns:a16="http://schemas.microsoft.com/office/drawing/2014/main" id="{8904D635-B887-41CF-9070-11C8B42BF59B}"/>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946111" y="4920629"/>
            <a:ext cx="895245" cy="356184"/>
          </a:xfrm>
          <a:prstGeom prst="rect">
            <a:avLst/>
          </a:prstGeom>
        </p:spPr>
      </p:pic>
      <p:sp>
        <p:nvSpPr>
          <p:cNvPr id="54" name="Cross 53">
            <a:extLst>
              <a:ext uri="{FF2B5EF4-FFF2-40B4-BE49-F238E27FC236}">
                <a16:creationId xmlns:a16="http://schemas.microsoft.com/office/drawing/2014/main" id="{090C90FF-AE6E-453F-B296-9698872C7E56}"/>
              </a:ext>
            </a:extLst>
          </p:cNvPr>
          <p:cNvSpPr>
            <a:spLocks noChangeAspect="1"/>
          </p:cNvSpPr>
          <p:nvPr/>
        </p:nvSpPr>
        <p:spPr>
          <a:xfrm>
            <a:off x="6564921" y="4865404"/>
            <a:ext cx="457200" cy="457200"/>
          </a:xfrm>
          <a:prstGeom prst="plus">
            <a:avLst>
              <a:gd name="adj" fmla="val 35187"/>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55" name="Graphic 54">
            <a:extLst>
              <a:ext uri="{FF2B5EF4-FFF2-40B4-BE49-F238E27FC236}">
                <a16:creationId xmlns:a16="http://schemas.microsoft.com/office/drawing/2014/main" id="{F7E84DBD-2DFD-49DA-B152-ED7BD62E34E0}"/>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4770770" y="5105426"/>
            <a:ext cx="2444455" cy="1173338"/>
          </a:xfrm>
          <a:prstGeom prst="rect">
            <a:avLst/>
          </a:prstGeom>
        </p:spPr>
      </p:pic>
      <p:sp>
        <p:nvSpPr>
          <p:cNvPr id="56" name="Cross 55">
            <a:extLst>
              <a:ext uri="{FF2B5EF4-FFF2-40B4-BE49-F238E27FC236}">
                <a16:creationId xmlns:a16="http://schemas.microsoft.com/office/drawing/2014/main" id="{59233A86-37C3-461E-BC8D-B9FD09DF6E35}"/>
              </a:ext>
            </a:extLst>
          </p:cNvPr>
          <p:cNvSpPr>
            <a:spLocks noChangeAspect="1"/>
          </p:cNvSpPr>
          <p:nvPr/>
        </p:nvSpPr>
        <p:spPr>
          <a:xfrm>
            <a:off x="6825254" y="5180579"/>
            <a:ext cx="457200" cy="457200"/>
          </a:xfrm>
          <a:prstGeom prst="plus">
            <a:avLst>
              <a:gd name="adj" fmla="val 35187"/>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9" name="Graphic 31">
            <a:extLst>
              <a:ext uri="{FF2B5EF4-FFF2-40B4-BE49-F238E27FC236}">
                <a16:creationId xmlns:a16="http://schemas.microsoft.com/office/drawing/2014/main" id="{D37657AB-3328-4113-8086-9D2991413AD5}"/>
              </a:ext>
            </a:extLst>
          </p:cNvPr>
          <p:cNvSpPr/>
          <p:nvPr/>
        </p:nvSpPr>
        <p:spPr>
          <a:xfrm>
            <a:off x="6777985" y="3472229"/>
            <a:ext cx="2291736" cy="1351067"/>
          </a:xfrm>
          <a:custGeom>
            <a:avLst/>
            <a:gdLst>
              <a:gd name="connsiteX0" fmla="*/ 1875550 w 2291736"/>
              <a:gd name="connsiteY0" fmla="*/ 496748 h 1351067"/>
              <a:gd name="connsiteX1" fmla="*/ 1855150 w 2291736"/>
              <a:gd name="connsiteY1" fmla="*/ 497289 h 1351067"/>
              <a:gd name="connsiteX2" fmla="*/ 1855150 w 2291736"/>
              <a:gd name="connsiteY2" fmla="*/ 486582 h 1351067"/>
              <a:gd name="connsiteX3" fmla="*/ 1379724 w 2291736"/>
              <a:gd name="connsiteY3" fmla="*/ 0 h 1351067"/>
              <a:gd name="connsiteX4" fmla="*/ 919081 w 2291736"/>
              <a:gd name="connsiteY4" fmla="*/ 371695 h 1351067"/>
              <a:gd name="connsiteX5" fmla="*/ 435972 w 2291736"/>
              <a:gd name="connsiteY5" fmla="*/ 463584 h 1351067"/>
              <a:gd name="connsiteX6" fmla="*/ 374872 w 2291736"/>
              <a:gd name="connsiteY6" fmla="*/ 665531 h 1351067"/>
              <a:gd name="connsiteX7" fmla="*/ 376338 w 2291736"/>
              <a:gd name="connsiteY7" fmla="*/ 698012 h 1351067"/>
              <a:gd name="connsiteX8" fmla="*/ 4919 w 2291736"/>
              <a:gd name="connsiteY8" fmla="*/ 964943 h 1351067"/>
              <a:gd name="connsiteX9" fmla="*/ 265049 w 2291736"/>
              <a:gd name="connsiteY9" fmla="*/ 1346075 h 1351067"/>
              <a:gd name="connsiteX10" fmla="*/ 320885 w 2291736"/>
              <a:gd name="connsiteY10" fmla="*/ 1351068 h 1351067"/>
              <a:gd name="connsiteX11" fmla="*/ 1875550 w 2291736"/>
              <a:gd name="connsiteY11" fmla="*/ 1351068 h 1351067"/>
              <a:gd name="connsiteX12" fmla="*/ 2291737 w 2291736"/>
              <a:gd name="connsiteY12" fmla="*/ 923998 h 1351067"/>
              <a:gd name="connsiteX13" fmla="*/ 1875550 w 2291736"/>
              <a:gd name="connsiteY13" fmla="*/ 496928 h 1351067"/>
              <a:gd name="connsiteX14" fmla="*/ 1875550 w 2291736"/>
              <a:gd name="connsiteY14" fmla="*/ 1290737 h 1351067"/>
              <a:gd name="connsiteX15" fmla="*/ 320885 w 2291736"/>
              <a:gd name="connsiteY15" fmla="*/ 1290737 h 1351067"/>
              <a:gd name="connsiteX16" fmla="*/ 58845 w 2291736"/>
              <a:gd name="connsiteY16" fmla="*/ 1021881 h 1351067"/>
              <a:gd name="connsiteX17" fmla="*/ 320849 w 2291736"/>
              <a:gd name="connsiteY17" fmla="*/ 752990 h 1351067"/>
              <a:gd name="connsiteX18" fmla="*/ 402950 w 2291736"/>
              <a:gd name="connsiteY18" fmla="*/ 766524 h 1351067"/>
              <a:gd name="connsiteX19" fmla="*/ 439951 w 2291736"/>
              <a:gd name="connsiteY19" fmla="*/ 747354 h 1351067"/>
              <a:gd name="connsiteX20" fmla="*/ 440700 w 2291736"/>
              <a:gd name="connsiteY20" fmla="*/ 731336 h 1351067"/>
              <a:gd name="connsiteX21" fmla="*/ 657827 w 2291736"/>
              <a:gd name="connsiteY21" fmla="*/ 376442 h 1351067"/>
              <a:gd name="connsiteX22" fmla="*/ 722066 w 2291736"/>
              <a:gd name="connsiteY22" fmla="*/ 368988 h 1351067"/>
              <a:gd name="connsiteX23" fmla="*/ 918671 w 2291736"/>
              <a:gd name="connsiteY23" fmla="*/ 448327 h 1351067"/>
              <a:gd name="connsiteX24" fmla="*/ 960096 w 2291736"/>
              <a:gd name="connsiteY24" fmla="*/ 446877 h 1351067"/>
              <a:gd name="connsiteX25" fmla="*/ 967734 w 2291736"/>
              <a:gd name="connsiteY25" fmla="*/ 430281 h 1351067"/>
              <a:gd name="connsiteX26" fmla="*/ 1433993 w 2291736"/>
              <a:gd name="connsiteY26" fmla="*/ 61684 h 1351067"/>
              <a:gd name="connsiteX27" fmla="*/ 1796650 w 2291736"/>
              <a:gd name="connsiteY27" fmla="*/ 486582 h 1351067"/>
              <a:gd name="connsiteX28" fmla="*/ 1794715 w 2291736"/>
              <a:gd name="connsiteY28" fmla="*/ 527605 h 1351067"/>
              <a:gd name="connsiteX29" fmla="*/ 1821111 w 2291736"/>
              <a:gd name="connsiteY29" fmla="*/ 560397 h 1351067"/>
              <a:gd name="connsiteX30" fmla="*/ 1827776 w 2291736"/>
              <a:gd name="connsiteY30" fmla="*/ 560267 h 1351067"/>
              <a:gd name="connsiteX31" fmla="*/ 1875550 w 2291736"/>
              <a:gd name="connsiteY31" fmla="*/ 556899 h 1351067"/>
              <a:gd name="connsiteX32" fmla="*/ 2233119 w 2291736"/>
              <a:gd name="connsiteY32" fmla="*/ 923818 h 1351067"/>
              <a:gd name="connsiteX33" fmla="*/ 1875550 w 2291736"/>
              <a:gd name="connsiteY33" fmla="*/ 1290737 h 135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91736" h="1351067">
                <a:moveTo>
                  <a:pt x="1875550" y="496748"/>
                </a:moveTo>
                <a:cubicBezTo>
                  <a:pt x="1868867" y="496748"/>
                  <a:pt x="1862009" y="496748"/>
                  <a:pt x="1855150" y="497289"/>
                </a:cubicBezTo>
                <a:cubicBezTo>
                  <a:pt x="1855150" y="493680"/>
                  <a:pt x="1855150" y="490131"/>
                  <a:pt x="1855150" y="486582"/>
                </a:cubicBezTo>
                <a:cubicBezTo>
                  <a:pt x="1854805" y="217498"/>
                  <a:pt x="1641951" y="-352"/>
                  <a:pt x="1379724" y="0"/>
                </a:cubicBezTo>
                <a:cubicBezTo>
                  <a:pt x="1161097" y="294"/>
                  <a:pt x="970923" y="153745"/>
                  <a:pt x="919081" y="371695"/>
                </a:cubicBezTo>
                <a:cubicBezTo>
                  <a:pt x="760948" y="260174"/>
                  <a:pt x="544651" y="301315"/>
                  <a:pt x="435972" y="463584"/>
                </a:cubicBezTo>
                <a:cubicBezTo>
                  <a:pt x="396172" y="523010"/>
                  <a:pt x="374868" y="593424"/>
                  <a:pt x="374872" y="665531"/>
                </a:cubicBezTo>
                <a:cubicBezTo>
                  <a:pt x="374872" y="676358"/>
                  <a:pt x="375341" y="687185"/>
                  <a:pt x="376338" y="698012"/>
                </a:cubicBezTo>
                <a:cubicBezTo>
                  <a:pt x="201940" y="666475"/>
                  <a:pt x="35650" y="785988"/>
                  <a:pt x="4919" y="964943"/>
                </a:cubicBezTo>
                <a:cubicBezTo>
                  <a:pt x="-25813" y="1143903"/>
                  <a:pt x="90651" y="1314538"/>
                  <a:pt x="265049" y="1346075"/>
                </a:cubicBezTo>
                <a:cubicBezTo>
                  <a:pt x="283484" y="1349408"/>
                  <a:pt x="302167" y="1351080"/>
                  <a:pt x="320885" y="1351068"/>
                </a:cubicBezTo>
                <a:lnTo>
                  <a:pt x="1875550" y="1351068"/>
                </a:lnTo>
                <a:cubicBezTo>
                  <a:pt x="2105402" y="1351068"/>
                  <a:pt x="2291737" y="1159861"/>
                  <a:pt x="2291737" y="923998"/>
                </a:cubicBezTo>
                <a:cubicBezTo>
                  <a:pt x="2291737" y="688135"/>
                  <a:pt x="2105402" y="496928"/>
                  <a:pt x="1875550" y="496928"/>
                </a:cubicBezTo>
                <a:close/>
                <a:moveTo>
                  <a:pt x="1875550" y="1290737"/>
                </a:moveTo>
                <a:lnTo>
                  <a:pt x="320885" y="1290737"/>
                </a:lnTo>
                <a:cubicBezTo>
                  <a:pt x="176175" y="1290749"/>
                  <a:pt x="58855" y="1170375"/>
                  <a:pt x="58845" y="1021881"/>
                </a:cubicBezTo>
                <a:cubicBezTo>
                  <a:pt x="58835" y="873387"/>
                  <a:pt x="176138" y="753002"/>
                  <a:pt x="320849" y="752990"/>
                </a:cubicBezTo>
                <a:cubicBezTo>
                  <a:pt x="348744" y="752990"/>
                  <a:pt x="376460" y="757555"/>
                  <a:pt x="402950" y="766524"/>
                </a:cubicBezTo>
                <a:cubicBezTo>
                  <a:pt x="418327" y="771715"/>
                  <a:pt x="434893" y="763131"/>
                  <a:pt x="439951" y="747354"/>
                </a:cubicBezTo>
                <a:cubicBezTo>
                  <a:pt x="441609" y="742181"/>
                  <a:pt x="441868" y="736647"/>
                  <a:pt x="440700" y="731336"/>
                </a:cubicBezTo>
                <a:cubicBezTo>
                  <a:pt x="405154" y="571809"/>
                  <a:pt x="502364" y="412918"/>
                  <a:pt x="657827" y="376442"/>
                </a:cubicBezTo>
                <a:cubicBezTo>
                  <a:pt x="678900" y="371498"/>
                  <a:pt x="700448" y="368997"/>
                  <a:pt x="722066" y="368988"/>
                </a:cubicBezTo>
                <a:cubicBezTo>
                  <a:pt x="795040" y="368881"/>
                  <a:pt x="865317" y="397242"/>
                  <a:pt x="918671" y="448327"/>
                </a:cubicBezTo>
                <a:cubicBezTo>
                  <a:pt x="930500" y="459664"/>
                  <a:pt x="949047" y="459015"/>
                  <a:pt x="960096" y="446877"/>
                </a:cubicBezTo>
                <a:cubicBezTo>
                  <a:pt x="964264" y="442296"/>
                  <a:pt x="966937" y="436495"/>
                  <a:pt x="967734" y="430281"/>
                </a:cubicBezTo>
                <a:cubicBezTo>
                  <a:pt x="997295" y="196376"/>
                  <a:pt x="1206045" y="31349"/>
                  <a:pt x="1433993" y="61684"/>
                </a:cubicBezTo>
                <a:cubicBezTo>
                  <a:pt x="1641922" y="89355"/>
                  <a:pt x="1797324" y="271428"/>
                  <a:pt x="1796650" y="486582"/>
                </a:cubicBezTo>
                <a:cubicBezTo>
                  <a:pt x="1796650" y="499876"/>
                  <a:pt x="1796005" y="513650"/>
                  <a:pt x="1794715" y="527605"/>
                </a:cubicBezTo>
                <a:cubicBezTo>
                  <a:pt x="1793180" y="544141"/>
                  <a:pt x="1804997" y="558822"/>
                  <a:pt x="1821111" y="560397"/>
                </a:cubicBezTo>
                <a:cubicBezTo>
                  <a:pt x="1823333" y="560613"/>
                  <a:pt x="1825566" y="560570"/>
                  <a:pt x="1827776" y="560267"/>
                </a:cubicBezTo>
                <a:cubicBezTo>
                  <a:pt x="1843609" y="558068"/>
                  <a:pt x="1859570" y="556943"/>
                  <a:pt x="1875550" y="556899"/>
                </a:cubicBezTo>
                <a:cubicBezTo>
                  <a:pt x="2073027" y="556899"/>
                  <a:pt x="2233119" y="721176"/>
                  <a:pt x="2233119" y="923818"/>
                </a:cubicBezTo>
                <a:cubicBezTo>
                  <a:pt x="2233119" y="1126459"/>
                  <a:pt x="2073027" y="1290737"/>
                  <a:pt x="1875550" y="1290737"/>
                </a:cubicBezTo>
                <a:close/>
              </a:path>
            </a:pathLst>
          </a:custGeom>
          <a:solidFill>
            <a:schemeClr val="accent2">
              <a:lumMod val="40000"/>
              <a:lumOff val="60000"/>
            </a:schemeClr>
          </a:solidFill>
          <a:ln w="10263" cap="flat">
            <a:solidFill>
              <a:schemeClr val="accent4"/>
            </a:solidFill>
            <a:prstDash val="solid"/>
            <a:miter/>
          </a:ln>
        </p:spPr>
        <p:txBody>
          <a:bodyPr rtlCol="0" anchor="ctr"/>
          <a:lstStyle/>
          <a:p>
            <a:endParaRPr lang="en-US" dirty="0"/>
          </a:p>
        </p:txBody>
      </p:sp>
      <p:sp>
        <p:nvSpPr>
          <p:cNvPr id="4" name="Slide Number Placeholder 3">
            <a:extLst>
              <a:ext uri="{FF2B5EF4-FFF2-40B4-BE49-F238E27FC236}">
                <a16:creationId xmlns:a16="http://schemas.microsoft.com/office/drawing/2014/main" id="{4AA3326C-29FE-0DDD-AD5B-3163F5243B9A}"/>
              </a:ext>
            </a:extLst>
          </p:cNvPr>
          <p:cNvSpPr>
            <a:spLocks noGrp="1"/>
          </p:cNvSpPr>
          <p:nvPr>
            <p:ph type="sldNum" sz="quarter" idx="1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BE36CA-A7C6-4838-9ACB-C8D30B8F2C6D}" type="slidenum">
              <a:rPr lang="en-US" smtClean="0"/>
              <a:pPr/>
              <a:t>5</a:t>
            </a:fld>
            <a:endParaRPr lang="en-US" dirty="0"/>
          </a:p>
        </p:txBody>
      </p:sp>
      <p:sp>
        <p:nvSpPr>
          <p:cNvPr id="42" name="TextBox 41">
            <a:extLst>
              <a:ext uri="{FF2B5EF4-FFF2-40B4-BE49-F238E27FC236}">
                <a16:creationId xmlns:a16="http://schemas.microsoft.com/office/drawing/2014/main" id="{A646F206-0CEA-6734-F76D-09419C472883}"/>
              </a:ext>
            </a:extLst>
          </p:cNvPr>
          <p:cNvSpPr txBox="1"/>
          <p:nvPr/>
        </p:nvSpPr>
        <p:spPr>
          <a:xfrm>
            <a:off x="1152902" y="5741247"/>
            <a:ext cx="6627180" cy="400110"/>
          </a:xfrm>
          <a:prstGeom prst="rect">
            <a:avLst/>
          </a:prstGeom>
          <a:noFill/>
        </p:spPr>
        <p:txBody>
          <a:bodyPr wrap="square">
            <a:spAutoFit/>
          </a:bodyPr>
          <a:lstStyle/>
          <a:p>
            <a:r>
              <a:rPr lang="en-US" sz="2000" b="1" dirty="0"/>
              <a:t>https://edx.netl.doe.gov/</a:t>
            </a:r>
          </a:p>
        </p:txBody>
      </p:sp>
    </p:spTree>
    <p:extLst>
      <p:ext uri="{BB962C8B-B14F-4D97-AF65-F5344CB8AC3E}">
        <p14:creationId xmlns:p14="http://schemas.microsoft.com/office/powerpoint/2010/main" val="2837491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9BC340-515C-4800-B448-1009DFDEA75D}"/>
              </a:ext>
            </a:extLst>
          </p:cNvPr>
          <p:cNvSpPr>
            <a:spLocks noGrp="1"/>
          </p:cNvSpPr>
          <p:nvPr>
            <p:ph type="title"/>
          </p:nvPr>
        </p:nvSpPr>
        <p:spPr>
          <a:xfrm>
            <a:off x="130428" y="112809"/>
            <a:ext cx="9677605" cy="602548"/>
          </a:xfrm>
        </p:spPr>
        <p:txBody>
          <a:bodyPr vert="horz" lIns="91440" tIns="45720" rIns="91440" bIns="45720" rtlCol="0" anchor="ctr">
            <a:noAutofit/>
          </a:bodyPr>
          <a:lstStyle/>
          <a:p>
            <a:r>
              <a:rPr lang="en-US" sz="3200" spc="-100" dirty="0">
                <a:latin typeface="+mn-lt"/>
                <a:cs typeface="Calibri" panose="020F0502020204030204" pitchFamily="34" charset="0"/>
              </a:rPr>
              <a:t>Leveraging EDX for Carbon Storage Data </a:t>
            </a:r>
          </a:p>
        </p:txBody>
      </p:sp>
      <p:pic>
        <p:nvPicPr>
          <p:cNvPr id="111" name="Picture 110" descr="A picture containing drawing&#10;&#10;Description automatically generated">
            <a:extLst>
              <a:ext uri="{FF2B5EF4-FFF2-40B4-BE49-F238E27FC236}">
                <a16:creationId xmlns:a16="http://schemas.microsoft.com/office/drawing/2014/main" id="{A124BDCD-F7E8-4AD4-B39D-54358CF29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1062" y="2732103"/>
            <a:ext cx="3229002" cy="1552575"/>
          </a:xfrm>
          <a:prstGeom prst="rect">
            <a:avLst/>
          </a:prstGeom>
        </p:spPr>
      </p:pic>
      <p:grpSp>
        <p:nvGrpSpPr>
          <p:cNvPr id="164" name="Group 163">
            <a:extLst>
              <a:ext uri="{FF2B5EF4-FFF2-40B4-BE49-F238E27FC236}">
                <a16:creationId xmlns:a16="http://schemas.microsoft.com/office/drawing/2014/main" id="{B279E7C1-7DA6-42D1-A550-166FCB96F6CC}"/>
              </a:ext>
            </a:extLst>
          </p:cNvPr>
          <p:cNvGrpSpPr/>
          <p:nvPr/>
        </p:nvGrpSpPr>
        <p:grpSpPr>
          <a:xfrm>
            <a:off x="2047990" y="5324119"/>
            <a:ext cx="872775" cy="728854"/>
            <a:chOff x="2247987" y="5261606"/>
            <a:chExt cx="872775" cy="728854"/>
          </a:xfrm>
        </p:grpSpPr>
        <p:pic>
          <p:nvPicPr>
            <p:cNvPr id="159" name="Picture 158">
              <a:extLst>
                <a:ext uri="{FF2B5EF4-FFF2-40B4-BE49-F238E27FC236}">
                  <a16:creationId xmlns:a16="http://schemas.microsoft.com/office/drawing/2014/main" id="{2171485E-88C6-484D-81CD-7F36C3DEC7E9}"/>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205466" flipH="1">
              <a:off x="2467089" y="5261606"/>
              <a:ext cx="653673" cy="628869"/>
            </a:xfrm>
            <a:prstGeom prst="snip2DiagRect">
              <a:avLst/>
            </a:prstGeom>
          </p:spPr>
        </p:pic>
        <p:sp>
          <p:nvSpPr>
            <p:cNvPr id="160" name="Isosceles Triangle 159">
              <a:extLst>
                <a:ext uri="{FF2B5EF4-FFF2-40B4-BE49-F238E27FC236}">
                  <a16:creationId xmlns:a16="http://schemas.microsoft.com/office/drawing/2014/main" id="{E7677202-99BA-4BDA-9686-2F25072AB233}"/>
                </a:ext>
              </a:extLst>
            </p:cNvPr>
            <p:cNvSpPr/>
            <p:nvPr/>
          </p:nvSpPr>
          <p:spPr>
            <a:xfrm rot="21440373">
              <a:off x="2247987" y="5285217"/>
              <a:ext cx="687121" cy="7052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3" name="Picture 162" descr="Diagram&#10;&#10;Description automatically generated">
            <a:extLst>
              <a:ext uri="{FF2B5EF4-FFF2-40B4-BE49-F238E27FC236}">
                <a16:creationId xmlns:a16="http://schemas.microsoft.com/office/drawing/2014/main" id="{970B30F8-45F7-4721-A166-C0B5D32D9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00329"/>
            <a:ext cx="2843148" cy="4857538"/>
          </a:xfrm>
          <a:prstGeom prst="rect">
            <a:avLst/>
          </a:prstGeom>
        </p:spPr>
      </p:pic>
      <p:grpSp>
        <p:nvGrpSpPr>
          <p:cNvPr id="2" name="Group 1">
            <a:extLst>
              <a:ext uri="{FF2B5EF4-FFF2-40B4-BE49-F238E27FC236}">
                <a16:creationId xmlns:a16="http://schemas.microsoft.com/office/drawing/2014/main" id="{9A3A4D11-B0FC-49BF-8A7D-3BB3C41FD6B5}"/>
              </a:ext>
            </a:extLst>
          </p:cNvPr>
          <p:cNvGrpSpPr/>
          <p:nvPr/>
        </p:nvGrpSpPr>
        <p:grpSpPr>
          <a:xfrm>
            <a:off x="4563795" y="1490840"/>
            <a:ext cx="4233098" cy="1655927"/>
            <a:chOff x="4262535" y="1197692"/>
            <a:chExt cx="4233098" cy="1655927"/>
          </a:xfrm>
        </p:grpSpPr>
        <p:pic>
          <p:nvPicPr>
            <p:cNvPr id="54" name="Picture 53">
              <a:extLst>
                <a:ext uri="{FF2B5EF4-FFF2-40B4-BE49-F238E27FC236}">
                  <a16:creationId xmlns:a16="http://schemas.microsoft.com/office/drawing/2014/main" id="{236C0882-0112-4D75-B126-FE79DCDD36DD}"/>
                </a:ext>
              </a:extLst>
            </p:cNvPr>
            <p:cNvPicPr>
              <a:picLocks noChangeAspect="1"/>
            </p:cNvPicPr>
            <p:nvPr/>
          </p:nvPicPr>
          <p:blipFill>
            <a:blip r:embed="rId6"/>
            <a:stretch>
              <a:fillRect/>
            </a:stretch>
          </p:blipFill>
          <p:spPr>
            <a:xfrm>
              <a:off x="4262535" y="1197692"/>
              <a:ext cx="4233098" cy="1552575"/>
            </a:xfrm>
            <a:prstGeom prst="rect">
              <a:avLst/>
            </a:prstGeom>
          </p:spPr>
        </p:pic>
        <p:pic>
          <p:nvPicPr>
            <p:cNvPr id="55" name="Picture 54">
              <a:extLst>
                <a:ext uri="{FF2B5EF4-FFF2-40B4-BE49-F238E27FC236}">
                  <a16:creationId xmlns:a16="http://schemas.microsoft.com/office/drawing/2014/main" id="{446FE8E2-E80A-4118-A05F-0C2FEB8A156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422609" y="1320289"/>
              <a:ext cx="694547" cy="694547"/>
            </a:xfrm>
            <a:prstGeom prst="rect">
              <a:avLst/>
            </a:prstGeom>
          </p:spPr>
        </p:pic>
        <p:pic>
          <p:nvPicPr>
            <p:cNvPr id="56" name="Picture 55">
              <a:extLst>
                <a:ext uri="{FF2B5EF4-FFF2-40B4-BE49-F238E27FC236}">
                  <a16:creationId xmlns:a16="http://schemas.microsoft.com/office/drawing/2014/main" id="{5C05E132-547C-4570-A64F-7E17DE810EB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357120" y="1786819"/>
              <a:ext cx="1895475" cy="1066800"/>
            </a:xfrm>
            <a:prstGeom prst="rect">
              <a:avLst/>
            </a:prstGeom>
          </p:spPr>
        </p:pic>
        <p:pic>
          <p:nvPicPr>
            <p:cNvPr id="57" name="Picture 56">
              <a:extLst>
                <a:ext uri="{FF2B5EF4-FFF2-40B4-BE49-F238E27FC236}">
                  <a16:creationId xmlns:a16="http://schemas.microsoft.com/office/drawing/2014/main" id="{655949F8-5B61-4B96-8D0E-1CF9676BA99D}"/>
                </a:ext>
              </a:extLst>
            </p:cNvPr>
            <p:cNvPicPr>
              <a:picLocks noChangeAspect="1"/>
            </p:cNvPicPr>
            <p:nvPr/>
          </p:nvPicPr>
          <p:blipFill>
            <a:blip r:embed="rId9"/>
            <a:stretch>
              <a:fillRect/>
            </a:stretch>
          </p:blipFill>
          <p:spPr>
            <a:xfrm>
              <a:off x="5466689" y="2111545"/>
              <a:ext cx="713782" cy="425433"/>
            </a:xfrm>
            <a:prstGeom prst="rect">
              <a:avLst/>
            </a:prstGeom>
          </p:spPr>
        </p:pic>
        <p:pic>
          <p:nvPicPr>
            <p:cNvPr id="58" name="Picture 57">
              <a:extLst>
                <a:ext uri="{FF2B5EF4-FFF2-40B4-BE49-F238E27FC236}">
                  <a16:creationId xmlns:a16="http://schemas.microsoft.com/office/drawing/2014/main" id="{43D0CE9A-6010-4971-9F2E-503D53319E92}"/>
                </a:ext>
              </a:extLst>
            </p:cNvPr>
            <p:cNvPicPr>
              <a:picLocks noChangeAspect="1"/>
            </p:cNvPicPr>
            <p:nvPr/>
          </p:nvPicPr>
          <p:blipFill>
            <a:blip r:embed="rId10"/>
            <a:stretch>
              <a:fillRect/>
            </a:stretch>
          </p:blipFill>
          <p:spPr>
            <a:xfrm>
              <a:off x="4475803" y="2047826"/>
              <a:ext cx="790673" cy="314175"/>
            </a:xfrm>
            <a:prstGeom prst="rect">
              <a:avLst/>
            </a:prstGeom>
          </p:spPr>
        </p:pic>
        <p:pic>
          <p:nvPicPr>
            <p:cNvPr id="59" name="Picture 58">
              <a:extLst>
                <a:ext uri="{FF2B5EF4-FFF2-40B4-BE49-F238E27FC236}">
                  <a16:creationId xmlns:a16="http://schemas.microsoft.com/office/drawing/2014/main" id="{003C086C-E7C2-4767-8F83-E63CD49A5E4A}"/>
                </a:ext>
              </a:extLst>
            </p:cNvPr>
            <p:cNvPicPr>
              <a:picLocks noChangeAspect="1"/>
            </p:cNvPicPr>
            <p:nvPr/>
          </p:nvPicPr>
          <p:blipFill>
            <a:blip r:embed="rId11"/>
            <a:stretch>
              <a:fillRect/>
            </a:stretch>
          </p:blipFill>
          <p:spPr>
            <a:xfrm>
              <a:off x="5787576" y="1469824"/>
              <a:ext cx="580531" cy="565334"/>
            </a:xfrm>
            <a:prstGeom prst="rect">
              <a:avLst/>
            </a:prstGeom>
          </p:spPr>
        </p:pic>
        <p:pic>
          <p:nvPicPr>
            <p:cNvPr id="60" name="Picture 59">
              <a:extLst>
                <a:ext uri="{FF2B5EF4-FFF2-40B4-BE49-F238E27FC236}">
                  <a16:creationId xmlns:a16="http://schemas.microsoft.com/office/drawing/2014/main" id="{139D0DE6-233B-472F-B8C7-C0119E09AA1E}"/>
                </a:ext>
              </a:extLst>
            </p:cNvPr>
            <p:cNvPicPr>
              <a:picLocks noChangeAspect="1"/>
            </p:cNvPicPr>
            <p:nvPr/>
          </p:nvPicPr>
          <p:blipFill>
            <a:blip r:embed="rId12"/>
            <a:stretch>
              <a:fillRect/>
            </a:stretch>
          </p:blipFill>
          <p:spPr>
            <a:xfrm>
              <a:off x="7134075" y="1677157"/>
              <a:ext cx="580531" cy="498848"/>
            </a:xfrm>
            <a:prstGeom prst="rect">
              <a:avLst/>
            </a:prstGeom>
          </p:spPr>
        </p:pic>
      </p:grpSp>
      <p:grpSp>
        <p:nvGrpSpPr>
          <p:cNvPr id="3" name="Group 2">
            <a:extLst>
              <a:ext uri="{FF2B5EF4-FFF2-40B4-BE49-F238E27FC236}">
                <a16:creationId xmlns:a16="http://schemas.microsoft.com/office/drawing/2014/main" id="{7B0CE6CB-1FE9-4B0E-9DEA-D2E5A6054997}"/>
              </a:ext>
            </a:extLst>
          </p:cNvPr>
          <p:cNvGrpSpPr/>
          <p:nvPr/>
        </p:nvGrpSpPr>
        <p:grpSpPr>
          <a:xfrm>
            <a:off x="8781834" y="1114298"/>
            <a:ext cx="3365432" cy="1634504"/>
            <a:chOff x="8809942" y="1093396"/>
            <a:chExt cx="3365432" cy="1634504"/>
          </a:xfrm>
        </p:grpSpPr>
        <p:pic>
          <p:nvPicPr>
            <p:cNvPr id="53" name="Picture 52">
              <a:extLst>
                <a:ext uri="{FF2B5EF4-FFF2-40B4-BE49-F238E27FC236}">
                  <a16:creationId xmlns:a16="http://schemas.microsoft.com/office/drawing/2014/main" id="{DE681962-7A79-4A12-9B5C-0626DE9C8C9E}"/>
                </a:ext>
              </a:extLst>
            </p:cNvPr>
            <p:cNvPicPr>
              <a:picLocks noChangeAspect="1"/>
            </p:cNvPicPr>
            <p:nvPr/>
          </p:nvPicPr>
          <p:blipFill>
            <a:blip r:embed="rId13"/>
            <a:stretch>
              <a:fillRect/>
            </a:stretch>
          </p:blipFill>
          <p:spPr>
            <a:xfrm>
              <a:off x="8809942" y="1093396"/>
              <a:ext cx="3365432" cy="1634504"/>
            </a:xfrm>
            <a:prstGeom prst="rect">
              <a:avLst/>
            </a:prstGeom>
          </p:spPr>
        </p:pic>
        <p:pic>
          <p:nvPicPr>
            <p:cNvPr id="61" name="Picture 60" descr="A picture containing plate, tableware&#10;&#10;Description automatically generated">
              <a:extLst>
                <a:ext uri="{FF2B5EF4-FFF2-40B4-BE49-F238E27FC236}">
                  <a16:creationId xmlns:a16="http://schemas.microsoft.com/office/drawing/2014/main" id="{FEA781D4-2A3D-46A3-8ED5-0BA27AF08A6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67042" y="1512324"/>
              <a:ext cx="1111344" cy="575254"/>
            </a:xfrm>
            <a:prstGeom prst="rect">
              <a:avLst/>
            </a:prstGeom>
          </p:spPr>
        </p:pic>
        <p:pic>
          <p:nvPicPr>
            <p:cNvPr id="62" name="Picture 61" descr="A picture containing drawing, plate&#10;&#10;Description automatically generated">
              <a:extLst>
                <a:ext uri="{FF2B5EF4-FFF2-40B4-BE49-F238E27FC236}">
                  <a16:creationId xmlns:a16="http://schemas.microsoft.com/office/drawing/2014/main" id="{89E6575B-EF58-464B-B4B2-91E029F6FA9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79641" y="1971820"/>
              <a:ext cx="1106978" cy="382572"/>
            </a:xfrm>
            <a:prstGeom prst="rect">
              <a:avLst/>
            </a:prstGeom>
          </p:spPr>
        </p:pic>
      </p:grpSp>
      <p:sp>
        <p:nvSpPr>
          <p:cNvPr id="65" name="Plus Sign 64">
            <a:extLst>
              <a:ext uri="{FF2B5EF4-FFF2-40B4-BE49-F238E27FC236}">
                <a16:creationId xmlns:a16="http://schemas.microsoft.com/office/drawing/2014/main" id="{ACCBFCC2-1DC7-4163-9477-1FD9914EC17A}"/>
              </a:ext>
            </a:extLst>
          </p:cNvPr>
          <p:cNvSpPr/>
          <p:nvPr/>
        </p:nvSpPr>
        <p:spPr>
          <a:xfrm>
            <a:off x="8390316" y="2515509"/>
            <a:ext cx="608098" cy="616506"/>
          </a:xfrm>
          <a:prstGeom prst="mathPlus">
            <a:avLst/>
          </a:prstGeom>
          <a:solidFill>
            <a:schemeClr val="tx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Plus Sign 65">
            <a:extLst>
              <a:ext uri="{FF2B5EF4-FFF2-40B4-BE49-F238E27FC236}">
                <a16:creationId xmlns:a16="http://schemas.microsoft.com/office/drawing/2014/main" id="{563024D5-A979-476C-8006-5C840DD63521}"/>
              </a:ext>
            </a:extLst>
          </p:cNvPr>
          <p:cNvSpPr/>
          <p:nvPr/>
        </p:nvSpPr>
        <p:spPr>
          <a:xfrm>
            <a:off x="9199935" y="2101209"/>
            <a:ext cx="608098" cy="616506"/>
          </a:xfrm>
          <a:prstGeom prst="mathPlus">
            <a:avLst/>
          </a:prstGeom>
          <a:solidFill>
            <a:schemeClr val="tx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7" name="Picture 66">
            <a:extLst>
              <a:ext uri="{FF2B5EF4-FFF2-40B4-BE49-F238E27FC236}">
                <a16:creationId xmlns:a16="http://schemas.microsoft.com/office/drawing/2014/main" id="{808ED91C-5209-4E43-B8EE-93DE2B4AEFAB}"/>
              </a:ext>
            </a:extLst>
          </p:cNvPr>
          <p:cNvPicPr>
            <a:picLocks noChangeAspect="1"/>
          </p:cNvPicPr>
          <p:nvPr/>
        </p:nvPicPr>
        <p:blipFill>
          <a:blip r:embed="rId16"/>
          <a:stretch>
            <a:fillRect/>
          </a:stretch>
        </p:blipFill>
        <p:spPr>
          <a:xfrm>
            <a:off x="7601038" y="863817"/>
            <a:ext cx="1502652" cy="923928"/>
          </a:xfrm>
          <a:prstGeom prst="rect">
            <a:avLst/>
          </a:prstGeom>
        </p:spPr>
      </p:pic>
      <p:sp>
        <p:nvSpPr>
          <p:cNvPr id="63" name="TextBox 62">
            <a:extLst>
              <a:ext uri="{FF2B5EF4-FFF2-40B4-BE49-F238E27FC236}">
                <a16:creationId xmlns:a16="http://schemas.microsoft.com/office/drawing/2014/main" id="{22F58A27-7A09-4C09-828E-376528D980F4}"/>
              </a:ext>
            </a:extLst>
          </p:cNvPr>
          <p:cNvSpPr txBox="1"/>
          <p:nvPr/>
        </p:nvSpPr>
        <p:spPr>
          <a:xfrm>
            <a:off x="2085443" y="3967838"/>
            <a:ext cx="5828985" cy="10156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Since then, </a:t>
            </a:r>
            <a:r>
              <a:rPr kumimoji="0" lang="en-US" sz="20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millions of dollars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R&amp;D products have been preserved and made </a:t>
            </a:r>
            <a:r>
              <a:rPr kumimoji="0" lang="en-US" sz="20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publicly available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from carbon storage </a:t>
            </a:r>
            <a:r>
              <a:rPr lang="en-US" sz="2000" b="1" dirty="0">
                <a:solidFill>
                  <a:prstClr val="black"/>
                </a:solidFill>
                <a:latin typeface="Calibri" panose="020F0502020204030204" pitchFamily="34" charset="0"/>
                <a:cs typeface="Calibri" panose="020F0502020204030204" pitchFamily="34" charset="0"/>
              </a:rPr>
              <a:t>research and projects</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3" name="TextBox 172">
            <a:extLst>
              <a:ext uri="{FF2B5EF4-FFF2-40B4-BE49-F238E27FC236}">
                <a16:creationId xmlns:a16="http://schemas.microsoft.com/office/drawing/2014/main" id="{4BA953F6-293E-44F1-B5E4-6ED6AF06765A}"/>
              </a:ext>
            </a:extLst>
          </p:cNvPr>
          <p:cNvSpPr txBox="1"/>
          <p:nvPr/>
        </p:nvSpPr>
        <p:spPr>
          <a:xfrm>
            <a:off x="1340133" y="2331122"/>
            <a:ext cx="3646283" cy="1631216"/>
          </a:xfrm>
          <a:prstGeom prst="rect">
            <a:avLst/>
          </a:prstGeom>
          <a:noFill/>
        </p:spPr>
        <p:txBody>
          <a:bodyPr vert="horz"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Focus shifted in 2015 to preserve and curate carbon storage data products, both public and private through the EDX</a:t>
            </a:r>
          </a:p>
        </p:txBody>
      </p:sp>
      <p:sp>
        <p:nvSpPr>
          <p:cNvPr id="69" name="TextBox 68">
            <a:extLst>
              <a:ext uri="{FF2B5EF4-FFF2-40B4-BE49-F238E27FC236}">
                <a16:creationId xmlns:a16="http://schemas.microsoft.com/office/drawing/2014/main" id="{7ACDF442-887C-48E0-A950-9D77B332D93D}"/>
              </a:ext>
            </a:extLst>
          </p:cNvPr>
          <p:cNvSpPr txBox="1"/>
          <p:nvPr/>
        </p:nvSpPr>
        <p:spPr>
          <a:xfrm>
            <a:off x="440366" y="892796"/>
            <a:ext cx="4726418" cy="1600438"/>
          </a:xfrm>
          <a:prstGeom prst="rect">
            <a:avLst/>
          </a:prstGeom>
          <a:noFill/>
        </p:spPr>
        <p:txBody>
          <a:bodyPr vert="horz"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There is a need to preserve and efficiently access resources to drive the next generation of R&amp;D while ensuring compliance with DOE regulations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28" name="TextBox 30">
            <a:extLst>
              <a:ext uri="{FF2B5EF4-FFF2-40B4-BE49-F238E27FC236}">
                <a16:creationId xmlns:a16="http://schemas.microsoft.com/office/drawing/2014/main" id="{1809FC91-96E4-6E42-88EE-572118C2A37E}"/>
              </a:ext>
            </a:extLst>
          </p:cNvPr>
          <p:cNvSpPr txBox="1"/>
          <p:nvPr/>
        </p:nvSpPr>
        <p:spPr>
          <a:xfrm>
            <a:off x="10115161" y="5044949"/>
            <a:ext cx="243710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61AA"/>
                </a:solidFill>
                <a:effectLst/>
                <a:uLnTx/>
                <a:uFillTx/>
                <a:latin typeface="Arial Black" panose="020B0604020202020204" pitchFamily="34" charset="0"/>
                <a:ea typeface="+mn-ea"/>
                <a:cs typeface="Arial Black" panose="020B0604020202020204" pitchFamily="34" charset="0"/>
              </a:rPr>
              <a:t>Big Data</a:t>
            </a:r>
          </a:p>
        </p:txBody>
      </p:sp>
      <p:sp>
        <p:nvSpPr>
          <p:cNvPr id="29" name="Triangle 37">
            <a:extLst>
              <a:ext uri="{FF2B5EF4-FFF2-40B4-BE49-F238E27FC236}">
                <a16:creationId xmlns:a16="http://schemas.microsoft.com/office/drawing/2014/main" id="{13690B01-7BE9-A341-B38F-9B8B764A52C6}"/>
              </a:ext>
            </a:extLst>
          </p:cNvPr>
          <p:cNvSpPr/>
          <p:nvPr/>
        </p:nvSpPr>
        <p:spPr>
          <a:xfrm>
            <a:off x="9366080" y="4071514"/>
            <a:ext cx="673835" cy="36684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 name="Picture 29">
            <a:extLst>
              <a:ext uri="{FF2B5EF4-FFF2-40B4-BE49-F238E27FC236}">
                <a16:creationId xmlns:a16="http://schemas.microsoft.com/office/drawing/2014/main" id="{A635E6DF-04C5-1343-9B73-D7F7795FE7EB}"/>
              </a:ext>
            </a:extLst>
          </p:cNvPr>
          <p:cNvPicPr>
            <a:picLocks noChangeAspect="1"/>
          </p:cNvPicPr>
          <p:nvPr/>
        </p:nvPicPr>
        <p:blipFill>
          <a:blip r:embed="rId17"/>
          <a:srcRect/>
          <a:stretch/>
        </p:blipFill>
        <p:spPr>
          <a:xfrm>
            <a:off x="9121016" y="4771886"/>
            <a:ext cx="1374034" cy="1420987"/>
          </a:xfrm>
          <a:prstGeom prst="rect">
            <a:avLst/>
          </a:prstGeom>
        </p:spPr>
      </p:pic>
      <p:sp>
        <p:nvSpPr>
          <p:cNvPr id="31" name="Right Arrow 47">
            <a:extLst>
              <a:ext uri="{FF2B5EF4-FFF2-40B4-BE49-F238E27FC236}">
                <a16:creationId xmlns:a16="http://schemas.microsoft.com/office/drawing/2014/main" id="{BA26A197-8863-C64F-8F69-61E350CE9663}"/>
              </a:ext>
            </a:extLst>
          </p:cNvPr>
          <p:cNvSpPr/>
          <p:nvPr/>
        </p:nvSpPr>
        <p:spPr>
          <a:xfrm>
            <a:off x="2801760" y="5230980"/>
            <a:ext cx="6301930" cy="826146"/>
          </a:xfrm>
          <a:prstGeom prst="rightArrow">
            <a:avLst>
              <a:gd name="adj1" fmla="val 69671"/>
              <a:gd name="adj2" fmla="val 87975"/>
            </a:avLst>
          </a:prstGeom>
          <a:blipFill dpi="0" rotWithShape="1">
            <a:blip r:embed="rId18"/>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Slide Number Placeholder 6">
            <a:extLst>
              <a:ext uri="{FF2B5EF4-FFF2-40B4-BE49-F238E27FC236}">
                <a16:creationId xmlns:a16="http://schemas.microsoft.com/office/drawing/2014/main" id="{B0110AA6-4765-4939-8CB4-66292774E8DA}"/>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E36CA-A7C6-4838-9ACB-C8D30B8F2C6D}" type="slidenum">
              <a:rPr kumimoji="0" lang="en-US" sz="1200" b="1" i="0" u="none" strike="noStrike" kern="1200" cap="none" spc="0" normalizeH="0" baseline="0" noProof="0" smtClean="0">
                <a:ln>
                  <a:noFill/>
                </a:ln>
                <a:solidFill>
                  <a:prstClr val="white"/>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 name="Group 4">
            <a:extLst>
              <a:ext uri="{FF2B5EF4-FFF2-40B4-BE49-F238E27FC236}">
                <a16:creationId xmlns:a16="http://schemas.microsoft.com/office/drawing/2014/main" id="{A87956EA-1775-DEAD-1781-551087F1F2FE}"/>
              </a:ext>
            </a:extLst>
          </p:cNvPr>
          <p:cNvGrpSpPr/>
          <p:nvPr/>
        </p:nvGrpSpPr>
        <p:grpSpPr>
          <a:xfrm>
            <a:off x="2958343" y="5326059"/>
            <a:ext cx="1593199" cy="834448"/>
            <a:chOff x="10121752" y="3740655"/>
            <a:chExt cx="1192845" cy="895198"/>
          </a:xfrm>
        </p:grpSpPr>
        <p:sp>
          <p:nvSpPr>
            <p:cNvPr id="6" name="Rectangle: Rounded Corners 5">
              <a:extLst>
                <a:ext uri="{FF2B5EF4-FFF2-40B4-BE49-F238E27FC236}">
                  <a16:creationId xmlns:a16="http://schemas.microsoft.com/office/drawing/2014/main" id="{9C8C3619-EAA1-F17E-77F2-657B4E32A66A}"/>
                </a:ext>
              </a:extLst>
            </p:cNvPr>
            <p:cNvSpPr/>
            <p:nvPr/>
          </p:nvSpPr>
          <p:spPr>
            <a:xfrm>
              <a:off x="10171103" y="3740655"/>
              <a:ext cx="1115958" cy="895198"/>
            </a:xfrm>
            <a:prstGeom prst="roundRect">
              <a:avLst>
                <a:gd name="adj" fmla="val 4171"/>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9646"/>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8763F75F-4D2E-85CE-9720-C95426D8F53B}"/>
                </a:ext>
              </a:extLst>
            </p:cNvPr>
            <p:cNvSpPr txBox="1"/>
            <p:nvPr/>
          </p:nvSpPr>
          <p:spPr>
            <a:xfrm>
              <a:off x="10154977" y="4137199"/>
              <a:ext cx="1159620" cy="381846"/>
            </a:xfrm>
            <a:prstGeom prst="rect">
              <a:avLst/>
            </a:prstGeom>
            <a:noFill/>
          </p:spPr>
          <p:txBody>
            <a:bodyPr vert="horz"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C0504D"/>
                  </a:solidFill>
                  <a:latin typeface="Impact" panose="020B0806030902050204" pitchFamily="34" charset="0"/>
                </a:rPr>
                <a:t>1000+</a:t>
              </a:r>
              <a:r>
                <a:rPr kumimoji="0" lang="en-US" sz="2000" b="1" i="0" u="none" strike="noStrike" kern="1200" cap="none" spc="0" normalizeH="0" baseline="0" noProof="0" dirty="0">
                  <a:ln>
                    <a:noFill/>
                  </a:ln>
                  <a:solidFill>
                    <a:srgbClr val="C0504D"/>
                  </a:solidFill>
                  <a:effectLst/>
                  <a:uLnTx/>
                  <a:uFillTx/>
                  <a:latin typeface="Impact" panose="020B0806030902050204" pitchFamily="34" charset="0"/>
                  <a:ea typeface="+mn-ea"/>
                  <a:cs typeface="+mn-cs"/>
                </a:rPr>
                <a:t>  | </a:t>
              </a:r>
              <a:r>
                <a:rPr lang="en-US" sz="2000" b="1" dirty="0">
                  <a:solidFill>
                    <a:srgbClr val="C0504D"/>
                  </a:solidFill>
                  <a:latin typeface="Impact" panose="020B0806030902050204" pitchFamily="34" charset="0"/>
                </a:rPr>
                <a:t>700</a:t>
              </a:r>
              <a:r>
                <a:rPr kumimoji="0" lang="en-US" sz="2000" b="1" i="0" u="none" strike="noStrike" kern="1200" cap="none" spc="0" normalizeH="0" baseline="0" noProof="0" dirty="0">
                  <a:ln>
                    <a:noFill/>
                  </a:ln>
                  <a:solidFill>
                    <a:srgbClr val="C0504D"/>
                  </a:solidFill>
                  <a:effectLst/>
                  <a:uLnTx/>
                  <a:uFillTx/>
                  <a:latin typeface="Impact" panose="020B0806030902050204" pitchFamily="34" charset="0"/>
                  <a:ea typeface="+mn-ea"/>
                  <a:cs typeface="+mn-cs"/>
                </a:rPr>
                <a:t>+</a:t>
              </a:r>
            </a:p>
          </p:txBody>
        </p:sp>
        <p:cxnSp>
          <p:nvCxnSpPr>
            <p:cNvPr id="9" name="Straight Connector 8">
              <a:extLst>
                <a:ext uri="{FF2B5EF4-FFF2-40B4-BE49-F238E27FC236}">
                  <a16:creationId xmlns:a16="http://schemas.microsoft.com/office/drawing/2014/main" id="{65D2F51D-DFFE-8467-D1D0-E5FD21078D6A}"/>
                </a:ext>
              </a:extLst>
            </p:cNvPr>
            <p:cNvCxnSpPr>
              <a:cxnSpLocks/>
            </p:cNvCxnSpPr>
            <p:nvPr/>
          </p:nvCxnSpPr>
          <p:spPr>
            <a:xfrm>
              <a:off x="10351964" y="4111679"/>
              <a:ext cx="66359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A16E9F3-3F9C-BA1B-8EA8-0B65B49A2A4A}"/>
                </a:ext>
              </a:extLst>
            </p:cNvPr>
            <p:cNvSpPr txBox="1"/>
            <p:nvPr/>
          </p:nvSpPr>
          <p:spPr>
            <a:xfrm>
              <a:off x="10121752" y="3834683"/>
              <a:ext cx="1147618" cy="249668"/>
            </a:xfrm>
            <a:prstGeom prst="rect">
              <a:avLst/>
            </a:prstGeom>
            <a:noFill/>
          </p:spPr>
          <p:txBody>
            <a:bodyPr vert="horz"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504D"/>
                  </a:solidFill>
                  <a:effectLst/>
                  <a:uLnTx/>
                  <a:uFillTx/>
                  <a:latin typeface="Calibri" panose="020F0502020204030204" pitchFamily="34" charset="0"/>
                  <a:ea typeface="+mn-ea"/>
                  <a:cs typeface="+mn-cs"/>
                </a:rPr>
                <a:t>PUBS | </a:t>
              </a:r>
              <a:r>
                <a:rPr lang="en-US" sz="1100" dirty="0">
                  <a:solidFill>
                    <a:srgbClr val="C0504D"/>
                  </a:solidFill>
                  <a:latin typeface="Calibri" panose="020F0502020204030204" pitchFamily="34" charset="0"/>
                </a:rPr>
                <a:t>SPATIAL LAYERS</a:t>
              </a:r>
              <a:endParaRPr kumimoji="0" lang="en-US" sz="1100" b="0" i="0" u="none" strike="noStrike" kern="1200" cap="none" spc="0" normalizeH="0" baseline="0" noProof="0" dirty="0">
                <a:ln>
                  <a:noFill/>
                </a:ln>
                <a:solidFill>
                  <a:srgbClr val="C0504D"/>
                </a:solidFill>
                <a:effectLst/>
                <a:uLnTx/>
                <a:uFillTx/>
                <a:latin typeface="Calibri" panose="020F0502020204030204" pitchFamily="34" charset="0"/>
                <a:ea typeface="+mn-ea"/>
                <a:cs typeface="+mn-cs"/>
              </a:endParaRPr>
            </a:p>
          </p:txBody>
        </p:sp>
      </p:grpSp>
      <p:grpSp>
        <p:nvGrpSpPr>
          <p:cNvPr id="11" name="Group 10">
            <a:extLst>
              <a:ext uri="{FF2B5EF4-FFF2-40B4-BE49-F238E27FC236}">
                <a16:creationId xmlns:a16="http://schemas.microsoft.com/office/drawing/2014/main" id="{9A738373-8326-3714-2BF6-B9F9807816B8}"/>
              </a:ext>
            </a:extLst>
          </p:cNvPr>
          <p:cNvGrpSpPr/>
          <p:nvPr/>
        </p:nvGrpSpPr>
        <p:grpSpPr>
          <a:xfrm>
            <a:off x="4766496" y="5342062"/>
            <a:ext cx="1686765" cy="894927"/>
            <a:chOff x="10091566" y="3740655"/>
            <a:chExt cx="1262897" cy="973482"/>
          </a:xfrm>
        </p:grpSpPr>
        <p:sp>
          <p:nvSpPr>
            <p:cNvPr id="12" name="Rectangle: Rounded Corners 11">
              <a:extLst>
                <a:ext uri="{FF2B5EF4-FFF2-40B4-BE49-F238E27FC236}">
                  <a16:creationId xmlns:a16="http://schemas.microsoft.com/office/drawing/2014/main" id="{4E83C534-4447-825A-7639-F3695545F77A}"/>
                </a:ext>
              </a:extLst>
            </p:cNvPr>
            <p:cNvSpPr/>
            <p:nvPr/>
          </p:nvSpPr>
          <p:spPr>
            <a:xfrm>
              <a:off x="10171103" y="3740655"/>
              <a:ext cx="1115958" cy="895198"/>
            </a:xfrm>
            <a:prstGeom prst="roundRect">
              <a:avLst>
                <a:gd name="adj" fmla="val 4171"/>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9646"/>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id="{DA3CB778-B049-03CE-BD46-75BD4DF1CA14}"/>
                </a:ext>
              </a:extLst>
            </p:cNvPr>
            <p:cNvSpPr txBox="1"/>
            <p:nvPr/>
          </p:nvSpPr>
          <p:spPr>
            <a:xfrm>
              <a:off x="10407239" y="4078032"/>
              <a:ext cx="631537" cy="636105"/>
            </a:xfrm>
            <a:prstGeom prst="rect">
              <a:avLst/>
            </a:prstGeom>
            <a:noFill/>
          </p:spPr>
          <p:txBody>
            <a:bodyPr vert="horz"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C0504D"/>
                  </a:solidFill>
                  <a:latin typeface="Impact" panose="020B0806030902050204" pitchFamily="34" charset="0"/>
                </a:rPr>
                <a:t>80+</a:t>
              </a:r>
              <a:endParaRPr kumimoji="0" lang="en-US" sz="3200" b="1" i="0" u="none" strike="noStrike" kern="1200" cap="none" spc="0" normalizeH="0" baseline="0" noProof="0" dirty="0">
                <a:ln>
                  <a:noFill/>
                </a:ln>
                <a:solidFill>
                  <a:srgbClr val="C0504D"/>
                </a:solidFill>
                <a:effectLst/>
                <a:uLnTx/>
                <a:uFillTx/>
                <a:latin typeface="Impact" panose="020B0806030902050204" pitchFamily="34" charset="0"/>
                <a:ea typeface="+mn-ea"/>
                <a:cs typeface="+mn-cs"/>
              </a:endParaRPr>
            </a:p>
          </p:txBody>
        </p:sp>
        <p:cxnSp>
          <p:nvCxnSpPr>
            <p:cNvPr id="14" name="Straight Connector 13">
              <a:extLst>
                <a:ext uri="{FF2B5EF4-FFF2-40B4-BE49-F238E27FC236}">
                  <a16:creationId xmlns:a16="http://schemas.microsoft.com/office/drawing/2014/main" id="{E6724DEA-01F9-F652-DA75-C588E2E34403}"/>
                </a:ext>
              </a:extLst>
            </p:cNvPr>
            <p:cNvCxnSpPr>
              <a:cxnSpLocks/>
            </p:cNvCxnSpPr>
            <p:nvPr/>
          </p:nvCxnSpPr>
          <p:spPr>
            <a:xfrm>
              <a:off x="10351964" y="4111679"/>
              <a:ext cx="66359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D624F19-E7D8-6798-1E2D-A4A30F5F7996}"/>
                </a:ext>
              </a:extLst>
            </p:cNvPr>
            <p:cNvSpPr txBox="1"/>
            <p:nvPr/>
          </p:nvSpPr>
          <p:spPr>
            <a:xfrm>
              <a:off x="10091566" y="3826043"/>
              <a:ext cx="1262897" cy="284574"/>
            </a:xfrm>
            <a:prstGeom prst="rect">
              <a:avLst/>
            </a:prstGeom>
            <a:noFill/>
          </p:spPr>
          <p:txBody>
            <a:bodyPr vert="horz"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C0504D"/>
                  </a:solidFill>
                  <a:effectLst/>
                  <a:uLnTx/>
                  <a:uFillTx/>
                  <a:latin typeface="Calibri" panose="020F0502020204030204" pitchFamily="34" charset="0"/>
                  <a:ea typeface="+mn-ea"/>
                  <a:cs typeface="+mn-cs"/>
                </a:rPr>
                <a:t>DATA &amp; WEB TOOLS</a:t>
              </a:r>
            </a:p>
          </p:txBody>
        </p:sp>
      </p:grpSp>
      <p:sp>
        <p:nvSpPr>
          <p:cNvPr id="16" name="TextBox 15">
            <a:extLst>
              <a:ext uri="{FF2B5EF4-FFF2-40B4-BE49-F238E27FC236}">
                <a16:creationId xmlns:a16="http://schemas.microsoft.com/office/drawing/2014/main" id="{2B450A75-99C3-0481-37DA-E5FF679E4DCA}"/>
              </a:ext>
            </a:extLst>
          </p:cNvPr>
          <p:cNvSpPr txBox="1"/>
          <p:nvPr/>
        </p:nvSpPr>
        <p:spPr>
          <a:xfrm>
            <a:off x="4502122" y="4962470"/>
            <a:ext cx="2085186" cy="369332"/>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504D"/>
                </a:solidFill>
                <a:effectLst/>
                <a:uLnTx/>
                <a:uFillTx/>
                <a:latin typeface="Calibri" panose="020F0502020204030204" pitchFamily="34" charset="0"/>
                <a:ea typeface="+mn-ea"/>
                <a:cs typeface="+mn-cs"/>
              </a:rPr>
              <a:t>PUBLIC PRODUCTS*</a:t>
            </a:r>
          </a:p>
        </p:txBody>
      </p:sp>
      <p:grpSp>
        <p:nvGrpSpPr>
          <p:cNvPr id="17" name="Group 16">
            <a:extLst>
              <a:ext uri="{FF2B5EF4-FFF2-40B4-BE49-F238E27FC236}">
                <a16:creationId xmlns:a16="http://schemas.microsoft.com/office/drawing/2014/main" id="{92512E0B-9DD8-7200-38B2-7ECE963D617F}"/>
              </a:ext>
            </a:extLst>
          </p:cNvPr>
          <p:cNvGrpSpPr/>
          <p:nvPr/>
        </p:nvGrpSpPr>
        <p:grpSpPr>
          <a:xfrm>
            <a:off x="6544344" y="5331802"/>
            <a:ext cx="1595135" cy="822961"/>
            <a:chOff x="10106768" y="3740655"/>
            <a:chExt cx="1194296" cy="895198"/>
          </a:xfrm>
        </p:grpSpPr>
        <p:sp>
          <p:nvSpPr>
            <p:cNvPr id="18" name="Rectangle: Rounded Corners 17">
              <a:extLst>
                <a:ext uri="{FF2B5EF4-FFF2-40B4-BE49-F238E27FC236}">
                  <a16:creationId xmlns:a16="http://schemas.microsoft.com/office/drawing/2014/main" id="{1702C0C3-E977-4A95-22F3-948C9FC14C7F}"/>
                </a:ext>
              </a:extLst>
            </p:cNvPr>
            <p:cNvSpPr/>
            <p:nvPr/>
          </p:nvSpPr>
          <p:spPr>
            <a:xfrm>
              <a:off x="10171103" y="3740655"/>
              <a:ext cx="1115958" cy="895198"/>
            </a:xfrm>
            <a:prstGeom prst="roundRect">
              <a:avLst>
                <a:gd name="adj" fmla="val 4171"/>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9646"/>
                </a:solidFill>
                <a:effectLst/>
                <a:uLnTx/>
                <a:uFillTx/>
                <a:latin typeface="Calibri" panose="020F0502020204030204" pitchFamily="34" charset="0"/>
                <a:ea typeface="+mn-ea"/>
                <a:cs typeface="+mn-cs"/>
              </a:endParaRPr>
            </a:p>
          </p:txBody>
        </p:sp>
        <p:sp>
          <p:nvSpPr>
            <p:cNvPr id="19" name="TextBox 18">
              <a:extLst>
                <a:ext uri="{FF2B5EF4-FFF2-40B4-BE49-F238E27FC236}">
                  <a16:creationId xmlns:a16="http://schemas.microsoft.com/office/drawing/2014/main" id="{7527A448-24DB-F294-1868-51A16551FDD3}"/>
                </a:ext>
              </a:extLst>
            </p:cNvPr>
            <p:cNvSpPr txBox="1"/>
            <p:nvPr/>
          </p:nvSpPr>
          <p:spPr>
            <a:xfrm>
              <a:off x="10106768" y="4144545"/>
              <a:ext cx="1194296" cy="401751"/>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0504D"/>
                  </a:solidFill>
                  <a:effectLst/>
                  <a:uLnTx/>
                  <a:uFillTx/>
                  <a:latin typeface="Impact"/>
                  <a:ea typeface="+mn-ea"/>
                  <a:cs typeface="+mn-cs"/>
                </a:rPr>
                <a:t>&gt;</a:t>
              </a:r>
              <a:r>
                <a:rPr lang="en-US" b="1" dirty="0">
                  <a:solidFill>
                    <a:srgbClr val="C0504D"/>
                  </a:solidFill>
                  <a:latin typeface="Impact"/>
                </a:rPr>
                <a:t>3500</a:t>
              </a:r>
              <a:r>
                <a:rPr kumimoji="0" lang="en-US" b="1" i="0" u="none" strike="noStrike" kern="1200" cap="none" spc="0" normalizeH="0" baseline="0" noProof="0" dirty="0">
                  <a:ln>
                    <a:noFill/>
                  </a:ln>
                  <a:solidFill>
                    <a:srgbClr val="C0504D"/>
                  </a:solidFill>
                  <a:effectLst/>
                  <a:uLnTx/>
                  <a:uFillTx/>
                  <a:latin typeface="Impact"/>
                  <a:ea typeface="+mn-ea"/>
                  <a:cs typeface="+mn-cs"/>
                </a:rPr>
                <a:t>k | &gt;20</a:t>
              </a:r>
              <a:endParaRPr kumimoji="0" lang="en-US" b="1" i="0" u="none" strike="noStrike" kern="1200" cap="none" spc="0" normalizeH="0" baseline="0" noProof="0" dirty="0">
                <a:ln>
                  <a:noFill/>
                </a:ln>
                <a:solidFill>
                  <a:srgbClr val="C0504D"/>
                </a:solidFill>
                <a:effectLst/>
                <a:uLnTx/>
                <a:uFillTx/>
                <a:latin typeface="Impact" panose="020B0806030902050204" pitchFamily="34" charset="0"/>
                <a:ea typeface="+mn-ea"/>
                <a:cs typeface="+mn-cs"/>
              </a:endParaRPr>
            </a:p>
          </p:txBody>
        </p:sp>
        <p:cxnSp>
          <p:nvCxnSpPr>
            <p:cNvPr id="20" name="Straight Connector 19">
              <a:extLst>
                <a:ext uri="{FF2B5EF4-FFF2-40B4-BE49-F238E27FC236}">
                  <a16:creationId xmlns:a16="http://schemas.microsoft.com/office/drawing/2014/main" id="{64A65755-CA37-2AA4-046F-03608584037B}"/>
                </a:ext>
              </a:extLst>
            </p:cNvPr>
            <p:cNvCxnSpPr>
              <a:cxnSpLocks/>
            </p:cNvCxnSpPr>
            <p:nvPr/>
          </p:nvCxnSpPr>
          <p:spPr>
            <a:xfrm>
              <a:off x="10351964" y="4111679"/>
              <a:ext cx="66359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64CE2D-E003-C8B4-27C1-81EC45BDC637}"/>
                </a:ext>
              </a:extLst>
            </p:cNvPr>
            <p:cNvSpPr txBox="1"/>
            <p:nvPr/>
          </p:nvSpPr>
          <p:spPr>
            <a:xfrm>
              <a:off x="10161927" y="3810674"/>
              <a:ext cx="1102689" cy="284573"/>
            </a:xfrm>
            <a:prstGeom prst="rect">
              <a:avLst/>
            </a:prstGeom>
            <a:noFill/>
          </p:spPr>
          <p:txBody>
            <a:bodyPr vert="horz"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0504D"/>
                  </a:solidFill>
                  <a:effectLst/>
                  <a:uLnTx/>
                  <a:uFillTx/>
                  <a:latin typeface="Calibri" panose="020F0502020204030204" pitchFamily="34" charset="0"/>
                  <a:ea typeface="+mn-ea"/>
                  <a:cs typeface="+mn-cs"/>
                </a:rPr>
                <a:t>PRODUCTS | </a:t>
              </a:r>
              <a:r>
                <a:rPr lang="en-US" sz="1100" dirty="0">
                  <a:solidFill>
                    <a:srgbClr val="C0504D"/>
                  </a:solidFill>
                  <a:latin typeface="Calibri" panose="020F0502020204030204" pitchFamily="34" charset="0"/>
                </a:rPr>
                <a:t>GROUPS</a:t>
              </a:r>
              <a:endParaRPr kumimoji="0" lang="en-US" sz="1100" b="0" i="0" u="none" strike="noStrike" kern="1200" cap="none" spc="0" normalizeH="0" baseline="0" noProof="0" dirty="0">
                <a:ln>
                  <a:noFill/>
                </a:ln>
                <a:solidFill>
                  <a:srgbClr val="C0504D"/>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1639585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CBBD6F-FB07-6234-B698-DBD476F5FCA7}"/>
              </a:ext>
            </a:extLst>
          </p:cNvPr>
          <p:cNvSpPr>
            <a:spLocks noGrp="1"/>
          </p:cNvSpPr>
          <p:nvPr>
            <p:ph type="title"/>
          </p:nvPr>
        </p:nvSpPr>
        <p:spPr>
          <a:xfrm>
            <a:off x="270626" y="115293"/>
            <a:ext cx="6137923" cy="1052207"/>
          </a:xfrm>
        </p:spPr>
        <p:txBody>
          <a:bodyPr>
            <a:normAutofit/>
          </a:bodyPr>
          <a:lstStyle/>
          <a:p>
            <a:r>
              <a:rPr lang="en-US" sz="3200" b="1" dirty="0">
                <a:latin typeface="Calibri" panose="020F0502020204030204" pitchFamily="34" charset="0"/>
                <a:cs typeface="Calibri" panose="020F0502020204030204" pitchFamily="34" charset="0"/>
              </a:rPr>
              <a:t>Addressing and Optimizing the Carbon Storage Data Lifecycle</a:t>
            </a:r>
          </a:p>
        </p:txBody>
      </p:sp>
      <p:sp>
        <p:nvSpPr>
          <p:cNvPr id="15" name="TextBox 14">
            <a:extLst>
              <a:ext uri="{FF2B5EF4-FFF2-40B4-BE49-F238E27FC236}">
                <a16:creationId xmlns:a16="http://schemas.microsoft.com/office/drawing/2014/main" id="{DF260AED-34ED-4D7A-1772-4C544D9AFF12}"/>
              </a:ext>
            </a:extLst>
          </p:cNvPr>
          <p:cNvSpPr txBox="1"/>
          <p:nvPr/>
        </p:nvSpPr>
        <p:spPr>
          <a:xfrm>
            <a:off x="390045" y="1217383"/>
            <a:ext cx="7599331" cy="4862870"/>
          </a:xfrm>
          <a:prstGeom prst="rect">
            <a:avLst/>
          </a:prstGeom>
          <a:noFill/>
        </p:spPr>
        <p:txBody>
          <a:bodyPr wrap="square" lIns="91440" tIns="45720" rIns="91440" bIns="45720" rtlCol="0" anchor="t">
            <a:spAutoFit/>
          </a:bodyPr>
          <a:lstStyle/>
          <a:p>
            <a:pPr>
              <a:spcAft>
                <a:spcPts val="600"/>
              </a:spcAft>
            </a:pPr>
            <a:r>
              <a:rPr lang="en-US" sz="2000" b="1" dirty="0">
                <a:cs typeface="Calibri"/>
              </a:rPr>
              <a:t>Challenge: </a:t>
            </a:r>
            <a:r>
              <a:rPr lang="en-US" sz="2000" dirty="0">
                <a:cs typeface="Calibri"/>
              </a:rPr>
              <a:t>Finding open-source data to drive spatial and model-based derivative analysis is not easy nor intuitive</a:t>
            </a:r>
          </a:p>
          <a:p>
            <a:pPr>
              <a:spcAft>
                <a:spcPts val="600"/>
              </a:spcAft>
            </a:pPr>
            <a:r>
              <a:rPr lang="en-US" sz="2000" dirty="0">
                <a:cs typeface="Calibri"/>
              </a:rPr>
              <a:t> </a:t>
            </a:r>
          </a:p>
          <a:p>
            <a:pPr>
              <a:spcAft>
                <a:spcPts val="600"/>
              </a:spcAft>
            </a:pPr>
            <a:r>
              <a:rPr lang="en-US" sz="2000" b="1" dirty="0">
                <a:cs typeface="Calibri"/>
              </a:rPr>
              <a:t>Solution: </a:t>
            </a:r>
            <a:r>
              <a:rPr lang="en-US" sz="2000" dirty="0">
                <a:cs typeface="Calibri"/>
              </a:rPr>
              <a:t>We have a standardized workflow for collecting, aggregating, curating, and producing data products from open-data resources</a:t>
            </a:r>
          </a:p>
          <a:p>
            <a:pPr>
              <a:spcAft>
                <a:spcPts val="600"/>
              </a:spcAft>
            </a:pPr>
            <a:endParaRPr lang="en-US" sz="2000" dirty="0">
              <a:cs typeface="Calibri"/>
            </a:endParaRPr>
          </a:p>
          <a:p>
            <a:pPr>
              <a:spcAft>
                <a:spcPts val="600"/>
              </a:spcAft>
            </a:pPr>
            <a:r>
              <a:rPr lang="en-US" sz="2000" b="1" dirty="0">
                <a:cs typeface="Calibri"/>
              </a:rPr>
              <a:t>Why: </a:t>
            </a:r>
            <a:r>
              <a:rPr lang="en-US" sz="2000" dirty="0">
                <a:cs typeface="Calibri"/>
              </a:rPr>
              <a:t>At the intersection of geology and data science is the ability to help our end users and ourselves with data visualization, tool development, and derivative data analysis and modeling</a:t>
            </a:r>
          </a:p>
          <a:p>
            <a:pPr>
              <a:spcAft>
                <a:spcPts val="600"/>
              </a:spcAft>
            </a:pPr>
            <a:endParaRPr lang="en-US" sz="2000" dirty="0">
              <a:cs typeface="Calibri"/>
            </a:endParaRPr>
          </a:p>
          <a:p>
            <a:pPr>
              <a:spcAft>
                <a:spcPts val="600"/>
              </a:spcAft>
            </a:pPr>
            <a:r>
              <a:rPr lang="en-US" sz="2000" b="1" dirty="0">
                <a:cs typeface="Calibri"/>
              </a:rPr>
              <a:t>How: </a:t>
            </a:r>
            <a:r>
              <a:rPr lang="en-US" sz="2000" dirty="0">
                <a:cs typeface="Calibri"/>
              </a:rPr>
              <a:t>Through deploying a data lifecycle workflow that integrates artificial intelligence (AI), machine learning (ML), and Natural Language Processing (NLP), and producing tools that enable data discovery and interaction</a:t>
            </a:r>
            <a:endParaRPr lang="en-US" sz="2000" dirty="0"/>
          </a:p>
        </p:txBody>
      </p:sp>
      <p:sp>
        <p:nvSpPr>
          <p:cNvPr id="8" name="Slide Number Placeholder 7">
            <a:extLst>
              <a:ext uri="{FF2B5EF4-FFF2-40B4-BE49-F238E27FC236}">
                <a16:creationId xmlns:a16="http://schemas.microsoft.com/office/drawing/2014/main" id="{92C9B975-4C78-FFE3-3126-49AB4DAD83EB}"/>
              </a:ext>
            </a:extLst>
          </p:cNvPr>
          <p:cNvSpPr>
            <a:spLocks noGrp="1"/>
          </p:cNvSpPr>
          <p:nvPr>
            <p:ph type="sldNum" sz="quarter" idx="15"/>
          </p:nvPr>
        </p:nvSpPr>
        <p:spPr/>
        <p:txBody>
          <a:bodyPr/>
          <a:lstStyle/>
          <a:p>
            <a:fld id="{6CBE36CA-A7C6-4838-9ACB-C8D30B8F2C6D}" type="slidenum">
              <a:rPr lang="en-US" smtClean="0"/>
              <a:pPr/>
              <a:t>7</a:t>
            </a:fld>
            <a:endParaRPr lang="en-US" dirty="0"/>
          </a:p>
        </p:txBody>
      </p:sp>
      <p:grpSp>
        <p:nvGrpSpPr>
          <p:cNvPr id="13" name="Group 12">
            <a:extLst>
              <a:ext uri="{FF2B5EF4-FFF2-40B4-BE49-F238E27FC236}">
                <a16:creationId xmlns:a16="http://schemas.microsoft.com/office/drawing/2014/main" id="{75D5EEC4-5C81-E0D2-FCE7-17022F463A60}"/>
              </a:ext>
            </a:extLst>
          </p:cNvPr>
          <p:cNvGrpSpPr/>
          <p:nvPr/>
        </p:nvGrpSpPr>
        <p:grpSpPr>
          <a:xfrm>
            <a:off x="8263936" y="1267561"/>
            <a:ext cx="3154588" cy="4931357"/>
            <a:chOff x="8263936" y="1267561"/>
            <a:chExt cx="3154588" cy="4931357"/>
          </a:xfrm>
        </p:grpSpPr>
        <p:grpSp>
          <p:nvGrpSpPr>
            <p:cNvPr id="7" name="Group 6">
              <a:extLst>
                <a:ext uri="{FF2B5EF4-FFF2-40B4-BE49-F238E27FC236}">
                  <a16:creationId xmlns:a16="http://schemas.microsoft.com/office/drawing/2014/main" id="{06513808-7D39-2992-4165-CD3C450CED2E}"/>
                </a:ext>
              </a:extLst>
            </p:cNvPr>
            <p:cNvGrpSpPr/>
            <p:nvPr/>
          </p:nvGrpSpPr>
          <p:grpSpPr>
            <a:xfrm>
              <a:off x="8263936" y="1267561"/>
              <a:ext cx="3154588" cy="4931357"/>
              <a:chOff x="8275884" y="1261846"/>
              <a:chExt cx="3154588" cy="4931357"/>
            </a:xfrm>
          </p:grpSpPr>
          <p:pic>
            <p:nvPicPr>
              <p:cNvPr id="10" name="Picture 9" descr="Text&#10;&#10;Description automatically generated">
                <a:extLst>
                  <a:ext uri="{FF2B5EF4-FFF2-40B4-BE49-F238E27FC236}">
                    <a16:creationId xmlns:a16="http://schemas.microsoft.com/office/drawing/2014/main" id="{A5F591E6-24A0-A146-8DE0-CEE3E621E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84" y="1261846"/>
                <a:ext cx="3154588" cy="4931357"/>
              </a:xfrm>
              <a:prstGeom prst="rect">
                <a:avLst/>
              </a:prstGeom>
            </p:spPr>
          </p:pic>
          <p:sp>
            <p:nvSpPr>
              <p:cNvPr id="4" name="Rectangle 3">
                <a:extLst>
                  <a:ext uri="{FF2B5EF4-FFF2-40B4-BE49-F238E27FC236}">
                    <a16:creationId xmlns:a16="http://schemas.microsoft.com/office/drawing/2014/main" id="{38156947-F580-3005-6982-F00AFE9ABCF5}"/>
                  </a:ext>
                </a:extLst>
              </p:cNvPr>
              <p:cNvSpPr/>
              <p:nvPr/>
            </p:nvSpPr>
            <p:spPr>
              <a:xfrm>
                <a:off x="10193020" y="5230368"/>
                <a:ext cx="481584" cy="109728"/>
              </a:xfrm>
              <a:prstGeom prst="rect">
                <a:avLst/>
              </a:prstGeom>
              <a:solidFill>
                <a:srgbClr val="DDE9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D91B34-0D20-2C27-F04E-1F2B6E485AB0}"/>
                  </a:ext>
                </a:extLst>
              </p:cNvPr>
              <p:cNvSpPr txBox="1"/>
              <p:nvPr/>
            </p:nvSpPr>
            <p:spPr>
              <a:xfrm>
                <a:off x="10127805" y="5136647"/>
                <a:ext cx="936118" cy="261610"/>
              </a:xfrm>
              <a:prstGeom prst="rect">
                <a:avLst/>
              </a:prstGeom>
              <a:noFill/>
            </p:spPr>
            <p:txBody>
              <a:bodyPr wrap="square" rtlCol="0">
                <a:spAutoFit/>
              </a:bodyPr>
              <a:lstStyle/>
              <a:p>
                <a:r>
                  <a:rPr lang="en-US" sz="1050" dirty="0"/>
                  <a:t>in Tools</a:t>
                </a:r>
              </a:p>
            </p:txBody>
          </p:sp>
        </p:grpSp>
        <p:sp>
          <p:nvSpPr>
            <p:cNvPr id="9" name="Rectangle 8">
              <a:extLst>
                <a:ext uri="{FF2B5EF4-FFF2-40B4-BE49-F238E27FC236}">
                  <a16:creationId xmlns:a16="http://schemas.microsoft.com/office/drawing/2014/main" id="{B38FC2CE-FCEF-3D50-1108-F16E81D783E0}"/>
                </a:ext>
              </a:extLst>
            </p:cNvPr>
            <p:cNvSpPr/>
            <p:nvPr/>
          </p:nvSpPr>
          <p:spPr>
            <a:xfrm>
              <a:off x="8905875" y="5985510"/>
              <a:ext cx="935355" cy="120015"/>
            </a:xfrm>
            <a:prstGeom prst="rect">
              <a:avLst/>
            </a:prstGeom>
            <a:solidFill>
              <a:srgbClr val="FFEE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49AB31-B4F4-BE6F-66A7-5F88DFDA57FC}"/>
                </a:ext>
              </a:extLst>
            </p:cNvPr>
            <p:cNvSpPr txBox="1"/>
            <p:nvPr/>
          </p:nvSpPr>
          <p:spPr>
            <a:xfrm>
              <a:off x="8831580" y="5931386"/>
              <a:ext cx="1047082" cy="230832"/>
            </a:xfrm>
            <a:prstGeom prst="rect">
              <a:avLst/>
            </a:prstGeom>
            <a:noFill/>
          </p:spPr>
          <p:txBody>
            <a:bodyPr wrap="none" rtlCol="0">
              <a:spAutoFit/>
            </a:bodyPr>
            <a:lstStyle/>
            <a:p>
              <a:r>
                <a:rPr lang="en-US" sz="900" dirty="0"/>
                <a:t>derivative analysis</a:t>
              </a:r>
            </a:p>
          </p:txBody>
        </p:sp>
      </p:grpSp>
    </p:spTree>
    <p:extLst>
      <p:ext uri="{BB962C8B-B14F-4D97-AF65-F5344CB8AC3E}">
        <p14:creationId xmlns:p14="http://schemas.microsoft.com/office/powerpoint/2010/main" val="579571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6405CE-A380-4810-08C3-B3BC6DA10E7C}"/>
              </a:ext>
            </a:extLst>
          </p:cNvPr>
          <p:cNvSpPr>
            <a:spLocks noGrp="1"/>
          </p:cNvSpPr>
          <p:nvPr>
            <p:ph type="title"/>
          </p:nvPr>
        </p:nvSpPr>
        <p:spPr/>
        <p:txBody>
          <a:bodyPr>
            <a:normAutofit/>
          </a:bodyPr>
          <a:lstStyle/>
          <a:p>
            <a:r>
              <a:rPr lang="en-US" sz="3200" b="1" dirty="0">
                <a:latin typeface="Calibri" panose="020F0502020204030204" pitchFamily="34" charset="0"/>
                <a:cs typeface="Calibri" panose="020F0502020204030204" pitchFamily="34" charset="0"/>
              </a:rPr>
              <a:t>Carbon Storage Data Collections</a:t>
            </a:r>
          </a:p>
        </p:txBody>
      </p:sp>
      <p:pic>
        <p:nvPicPr>
          <p:cNvPr id="13" name="Picture 12" descr="A picture containing drawing&#10;&#10;Description automatically generated">
            <a:extLst>
              <a:ext uri="{FF2B5EF4-FFF2-40B4-BE49-F238E27FC236}">
                <a16:creationId xmlns:a16="http://schemas.microsoft.com/office/drawing/2014/main" id="{C8D1D076-1A57-7706-C920-7C8A8E7C91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92" t="12044" r="13867" b="18903"/>
          <a:stretch/>
        </p:blipFill>
        <p:spPr>
          <a:xfrm>
            <a:off x="4601954" y="5415566"/>
            <a:ext cx="1986407" cy="800770"/>
          </a:xfrm>
          <a:prstGeom prst="rect">
            <a:avLst/>
          </a:prstGeom>
          <a:solidFill>
            <a:schemeClr val="bg1"/>
          </a:solidFill>
        </p:spPr>
      </p:pic>
      <p:pic>
        <p:nvPicPr>
          <p:cNvPr id="2" name="Picture 1" descr="Map&#10;&#10;Description automatically generated">
            <a:extLst>
              <a:ext uri="{FF2B5EF4-FFF2-40B4-BE49-F238E27FC236}">
                <a16:creationId xmlns:a16="http://schemas.microsoft.com/office/drawing/2014/main" id="{110B897A-6F75-A7F6-4B00-349152901F13}"/>
              </a:ext>
            </a:extLst>
          </p:cNvPr>
          <p:cNvPicPr>
            <a:picLocks noChangeAspect="1"/>
          </p:cNvPicPr>
          <p:nvPr/>
        </p:nvPicPr>
        <p:blipFill rotWithShape="1">
          <a:blip r:embed="rId4">
            <a:extLst>
              <a:ext uri="{28A0092B-C50C-407E-A947-70E740481C1C}">
                <a14:useLocalDpi xmlns:a14="http://schemas.microsoft.com/office/drawing/2010/main" val="0"/>
              </a:ext>
            </a:extLst>
          </a:blip>
          <a:srcRect b="19084"/>
          <a:stretch/>
        </p:blipFill>
        <p:spPr>
          <a:xfrm>
            <a:off x="6886576" y="1076779"/>
            <a:ext cx="4229100" cy="2480181"/>
          </a:xfrm>
          <a:prstGeom prst="rect">
            <a:avLst/>
          </a:prstGeom>
        </p:spPr>
      </p:pic>
      <p:pic>
        <p:nvPicPr>
          <p:cNvPr id="6" name="Picture 5" descr="Map&#10;&#10;Description automatically generated">
            <a:extLst>
              <a:ext uri="{FF2B5EF4-FFF2-40B4-BE49-F238E27FC236}">
                <a16:creationId xmlns:a16="http://schemas.microsoft.com/office/drawing/2014/main" id="{2F8CF779-DAB0-45E4-97B2-D374BD18B7E9}"/>
              </a:ext>
            </a:extLst>
          </p:cNvPr>
          <p:cNvPicPr>
            <a:picLocks noChangeAspect="1"/>
          </p:cNvPicPr>
          <p:nvPr/>
        </p:nvPicPr>
        <p:blipFill rotWithShape="1">
          <a:blip r:embed="rId5">
            <a:extLst>
              <a:ext uri="{28A0092B-C50C-407E-A947-70E740481C1C}">
                <a14:useLocalDpi xmlns:a14="http://schemas.microsoft.com/office/drawing/2010/main" val="0"/>
              </a:ext>
            </a:extLst>
          </a:blip>
          <a:srcRect t="-1" b="18177"/>
          <a:stretch/>
        </p:blipFill>
        <p:spPr>
          <a:xfrm>
            <a:off x="6886575" y="3651413"/>
            <a:ext cx="4279106" cy="2564923"/>
          </a:xfrm>
          <a:prstGeom prst="rect">
            <a:avLst/>
          </a:prstGeom>
        </p:spPr>
      </p:pic>
      <p:sp>
        <p:nvSpPr>
          <p:cNvPr id="5" name="TextBox 4">
            <a:extLst>
              <a:ext uri="{FF2B5EF4-FFF2-40B4-BE49-F238E27FC236}">
                <a16:creationId xmlns:a16="http://schemas.microsoft.com/office/drawing/2014/main" id="{BFD25C68-B2CD-9646-BEAB-564A424EDFE9}"/>
              </a:ext>
            </a:extLst>
          </p:cNvPr>
          <p:cNvSpPr txBox="1"/>
          <p:nvPr/>
        </p:nvSpPr>
        <p:spPr>
          <a:xfrm>
            <a:off x="9230939" y="1102407"/>
            <a:ext cx="2885408" cy="523220"/>
          </a:xfrm>
          <a:prstGeom prst="rect">
            <a:avLst/>
          </a:prstGeom>
          <a:solidFill>
            <a:schemeClr val="bg1"/>
          </a:solidFill>
          <a:ln>
            <a:solidFill>
              <a:schemeClr val="tx1"/>
            </a:solidFill>
          </a:ln>
        </p:spPr>
        <p:txBody>
          <a:bodyPr wrap="square" rtlCol="0">
            <a:spAutoFit/>
          </a:bodyPr>
          <a:lstStyle/>
          <a:p>
            <a:pPr algn="ctr"/>
            <a:r>
              <a:rPr lang="en-US" sz="1400" i="1" dirty="0"/>
              <a:t>Example of lithologies identified for NATCARB Saline 10 km reservoir units</a:t>
            </a:r>
          </a:p>
        </p:txBody>
      </p:sp>
      <p:sp>
        <p:nvSpPr>
          <p:cNvPr id="14" name="TextBox 13">
            <a:extLst>
              <a:ext uri="{FF2B5EF4-FFF2-40B4-BE49-F238E27FC236}">
                <a16:creationId xmlns:a16="http://schemas.microsoft.com/office/drawing/2014/main" id="{2BC35599-95B4-1555-AA79-5F76CFCE7E4C}"/>
              </a:ext>
            </a:extLst>
          </p:cNvPr>
          <p:cNvSpPr txBox="1"/>
          <p:nvPr/>
        </p:nvSpPr>
        <p:spPr>
          <a:xfrm>
            <a:off x="270626" y="771244"/>
            <a:ext cx="6520261" cy="5355312"/>
          </a:xfrm>
          <a:prstGeom prst="rect">
            <a:avLst/>
          </a:prstGeom>
          <a:noFill/>
        </p:spPr>
        <p:txBody>
          <a:bodyPr wrap="square" lIns="91440" tIns="45720" rIns="91440" bIns="45720" anchor="t">
            <a:spAutoFit/>
          </a:bodyPr>
          <a:lstStyle/>
          <a:p>
            <a:pPr>
              <a:defRPr/>
            </a:pPr>
            <a:r>
              <a:rPr lang="en-US" sz="1900" b="1" dirty="0">
                <a:cs typeface="Calibri"/>
              </a:rPr>
              <a:t>Data on EDX</a:t>
            </a:r>
          </a:p>
          <a:p>
            <a:pPr marL="285750" indent="-285750">
              <a:buFont typeface="Arial" panose="020B0604020202020204" pitchFamily="34" charset="0"/>
              <a:buChar char="•"/>
              <a:defRPr/>
            </a:pPr>
            <a:r>
              <a:rPr lang="en-US" sz="1900" dirty="0">
                <a:cs typeface="Calibri"/>
              </a:rPr>
              <a:t>3185+ public data resources on EDX related to carbon storage</a:t>
            </a:r>
          </a:p>
          <a:p>
            <a:pPr marL="285750" indent="-285750">
              <a:buFont typeface="Arial" panose="020B0604020202020204" pitchFamily="34" charset="0"/>
              <a:buChar char="•"/>
              <a:defRPr/>
            </a:pPr>
            <a:r>
              <a:rPr kumimoji="0" lang="en-US" sz="1900" i="0" u="none" strike="noStrike" kern="1200" cap="none" spc="0" normalizeH="0" baseline="0" noProof="0" dirty="0">
                <a:ln>
                  <a:noFill/>
                </a:ln>
                <a:effectLst/>
                <a:uLnTx/>
                <a:uFillTx/>
                <a:cs typeface="Calibri"/>
              </a:rPr>
              <a:t>1</a:t>
            </a:r>
            <a:r>
              <a:rPr lang="en-US" sz="1900" dirty="0">
                <a:cs typeface="Calibri"/>
              </a:rPr>
              <a:t>00+ TB of seismic data on private servers (going cloud) </a:t>
            </a:r>
          </a:p>
          <a:p>
            <a:pPr marL="285750" indent="-285750">
              <a:buFont typeface="Arial" panose="020B0604020202020204" pitchFamily="34" charset="0"/>
              <a:buChar char="•"/>
              <a:defRPr/>
            </a:pPr>
            <a:r>
              <a:rPr lang="en-US" sz="1900" dirty="0">
                <a:cs typeface="Calibri"/>
              </a:rPr>
              <a:t>8+ field projects represented, with two benchmark datasets:</a:t>
            </a:r>
          </a:p>
          <a:p>
            <a:pPr marL="742950" lvl="1" indent="-285750">
              <a:buFont typeface="Arial" panose="020B0604020202020204" pitchFamily="34" charset="0"/>
              <a:buChar char="•"/>
              <a:defRPr/>
            </a:pPr>
            <a:r>
              <a:rPr lang="en-US" sz="1900" dirty="0">
                <a:cs typeface="Calibri"/>
              </a:rPr>
              <a:t>Illinois Basin Decatur Project</a:t>
            </a:r>
          </a:p>
          <a:p>
            <a:pPr marL="742950" lvl="1" indent="-285750">
              <a:buFont typeface="Arial" panose="020B0604020202020204" pitchFamily="34" charset="0"/>
              <a:buChar char="•"/>
              <a:defRPr/>
            </a:pPr>
            <a:r>
              <a:rPr lang="en-US" sz="1900" dirty="0">
                <a:cs typeface="Calibri"/>
              </a:rPr>
              <a:t>FutureGen 2.0 Dataset</a:t>
            </a:r>
          </a:p>
          <a:p>
            <a:endParaRPr lang="en-US" sz="1900" b="1" dirty="0">
              <a:cs typeface="Calibri"/>
            </a:endParaRPr>
          </a:p>
          <a:p>
            <a:r>
              <a:rPr lang="en-US" sz="1900" b="1" dirty="0">
                <a:cs typeface="Calibri"/>
              </a:rPr>
              <a:t>The National Carbon Sequestration Database  (NATCARB)</a:t>
            </a:r>
          </a:p>
          <a:p>
            <a:pPr marL="285750" indent="-285750">
              <a:buFont typeface="Arial" panose="020B0604020202020204" pitchFamily="34" charset="0"/>
              <a:buChar char="•"/>
            </a:pPr>
            <a:r>
              <a:rPr lang="en-US" sz="1900" dirty="0">
                <a:cs typeface="Calibri"/>
              </a:rPr>
              <a:t>Reservoir data for deep saline, unminable coal, and depleted oil and gas reservoirs</a:t>
            </a:r>
          </a:p>
          <a:p>
            <a:pPr marL="285750" indent="-285750">
              <a:buFont typeface="Arial" panose="020B0604020202020204" pitchFamily="34" charset="0"/>
              <a:buChar char="•"/>
            </a:pPr>
            <a:r>
              <a:rPr lang="en-US" sz="1900" dirty="0">
                <a:cs typeface="Calibri"/>
              </a:rPr>
              <a:t>10km grid layer containing properties for each formation</a:t>
            </a:r>
          </a:p>
          <a:p>
            <a:pPr marL="285750" indent="-285750">
              <a:buFont typeface="Arial" panose="020B0604020202020204" pitchFamily="34" charset="0"/>
              <a:buChar char="•"/>
            </a:pPr>
            <a:r>
              <a:rPr lang="en-US" sz="1900" dirty="0">
                <a:cs typeface="Calibri"/>
              </a:rPr>
              <a:t>Key reservoir property data at different spatial scales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strike="noStrike" kern="1200" cap="none" spc="0" normalizeH="0" baseline="0" noProof="0" dirty="0">
              <a:ln>
                <a:noFill/>
              </a:ln>
              <a:effectLst/>
              <a:uLnTx/>
              <a:uFillTx/>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strike="noStrike" kern="1200" cap="none" spc="0" normalizeH="0" baseline="0" noProof="0" dirty="0">
                <a:ln>
                  <a:noFill/>
                </a:ln>
                <a:effectLst/>
                <a:uLnTx/>
                <a:uFillTx/>
                <a:cs typeface="Calibri"/>
              </a:rPr>
              <a:t>Carbon Storage Open Database:</a:t>
            </a:r>
            <a:endParaRPr lang="en-US" sz="1900" b="1" strike="noStrike" kern="1200" cap="none" spc="0" normalizeH="0" baseline="0" noProof="0" dirty="0">
              <a:ln>
                <a:noFill/>
              </a:ln>
              <a:effectLst/>
              <a:uLnTx/>
              <a:uFillTx/>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i="0" u="none" strike="noStrike" kern="1200" cap="none" spc="0" normalizeH="0" baseline="0" noProof="0" dirty="0">
                <a:ln>
                  <a:noFill/>
                </a:ln>
                <a:effectLst/>
                <a:uLnTx/>
                <a:uFillTx/>
                <a:cs typeface="Calibri"/>
              </a:rPr>
              <a:t>800+ Shapefiles (Lines, Polygons, Points) and Rasters available on EDX’s </a:t>
            </a:r>
            <a:r>
              <a:rPr kumimoji="0" lang="en-US" sz="1900" i="0" u="none" strike="noStrike" kern="1200" cap="none" spc="0" normalizeH="0" baseline="0" noProof="0" dirty="0" err="1">
                <a:ln>
                  <a:noFill/>
                </a:ln>
                <a:effectLst/>
                <a:uLnTx/>
                <a:uFillTx/>
                <a:cs typeface="Calibri"/>
              </a:rPr>
              <a:t>GeoCube</a:t>
            </a:r>
            <a:endParaRPr lang="en-US" sz="1900" i="0" u="none" strike="noStrike" kern="1200" cap="none" spc="0" normalizeH="0" baseline="0" noProof="0" dirty="0">
              <a:ln>
                <a:noFill/>
              </a:ln>
              <a:effectLst/>
              <a:uLnTx/>
              <a:uFillTx/>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i="0" u="none" strike="noStrike" kern="1200" cap="none" spc="0" normalizeH="0" baseline="0" noProof="0" dirty="0">
                <a:ln>
                  <a:noFill/>
                </a:ln>
                <a:effectLst/>
                <a:uLnTx/>
                <a:uFillTx/>
                <a:cs typeface="Calibri"/>
              </a:rPr>
              <a:t>1846 text-based documents on EDX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dirty="0">
                <a:cs typeface="Calibri"/>
              </a:rPr>
              <a:t>1000s of additional resources published to </a:t>
            </a:r>
          </a:p>
        </p:txBody>
      </p:sp>
      <p:pic>
        <p:nvPicPr>
          <p:cNvPr id="12" name="Picture 11" descr="A picture containing monitor, screen, television, hand&#10;&#10;Description automatically generated">
            <a:extLst>
              <a:ext uri="{FF2B5EF4-FFF2-40B4-BE49-F238E27FC236}">
                <a16:creationId xmlns:a16="http://schemas.microsoft.com/office/drawing/2014/main" id="{35464431-25EC-6389-E510-EFBF998577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8979" y="1051765"/>
            <a:ext cx="1686371" cy="483817"/>
          </a:xfrm>
          <a:prstGeom prst="rect">
            <a:avLst/>
          </a:prstGeom>
        </p:spPr>
      </p:pic>
      <p:sp>
        <p:nvSpPr>
          <p:cNvPr id="15" name="TextBox 14">
            <a:extLst>
              <a:ext uri="{FF2B5EF4-FFF2-40B4-BE49-F238E27FC236}">
                <a16:creationId xmlns:a16="http://schemas.microsoft.com/office/drawing/2014/main" id="{A2217122-2654-D0C3-2D49-698C19A6AAAB}"/>
              </a:ext>
            </a:extLst>
          </p:cNvPr>
          <p:cNvSpPr txBox="1"/>
          <p:nvPr/>
        </p:nvSpPr>
        <p:spPr>
          <a:xfrm>
            <a:off x="9402936" y="3677337"/>
            <a:ext cx="2713411" cy="523220"/>
          </a:xfrm>
          <a:prstGeom prst="rect">
            <a:avLst/>
          </a:prstGeom>
          <a:solidFill>
            <a:schemeClr val="bg1"/>
          </a:solidFill>
          <a:ln>
            <a:solidFill>
              <a:schemeClr val="tx1"/>
            </a:solidFill>
          </a:ln>
        </p:spPr>
        <p:txBody>
          <a:bodyPr wrap="square" rtlCol="0">
            <a:spAutoFit/>
          </a:bodyPr>
          <a:lstStyle/>
          <a:p>
            <a:pPr algn="ctr"/>
            <a:r>
              <a:rPr lang="en-US" sz="1400" i="1" dirty="0"/>
              <a:t>Spatial Data Availability Heat Map</a:t>
            </a:r>
          </a:p>
          <a:p>
            <a:pPr algn="ctr"/>
            <a:r>
              <a:rPr lang="en-US" sz="1400" i="1" dirty="0"/>
              <a:t>Carbon Storage Open Database</a:t>
            </a:r>
          </a:p>
        </p:txBody>
      </p:sp>
      <p:sp>
        <p:nvSpPr>
          <p:cNvPr id="10" name="Slide Number Placeholder 9">
            <a:extLst>
              <a:ext uri="{FF2B5EF4-FFF2-40B4-BE49-F238E27FC236}">
                <a16:creationId xmlns:a16="http://schemas.microsoft.com/office/drawing/2014/main" id="{4DBEDE62-BEE5-C015-F519-C88A5041C6B6}"/>
              </a:ext>
            </a:extLst>
          </p:cNvPr>
          <p:cNvSpPr>
            <a:spLocks noGrp="1"/>
          </p:cNvSpPr>
          <p:nvPr>
            <p:ph type="sldNum" sz="quarter" idx="15"/>
          </p:nvPr>
        </p:nvSpPr>
        <p:spPr/>
        <p:txBody>
          <a:bodyPr/>
          <a:lstStyle/>
          <a:p>
            <a:fld id="{6CBE36CA-A7C6-4838-9ACB-C8D30B8F2C6D}" type="slidenum">
              <a:rPr lang="en-US" smtClean="0"/>
              <a:pPr/>
              <a:t>8</a:t>
            </a:fld>
            <a:endParaRPr lang="en-US" dirty="0"/>
          </a:p>
        </p:txBody>
      </p:sp>
    </p:spTree>
    <p:extLst>
      <p:ext uri="{BB962C8B-B14F-4D97-AF65-F5344CB8AC3E}">
        <p14:creationId xmlns:p14="http://schemas.microsoft.com/office/powerpoint/2010/main" val="1737420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CD5D776E-5090-6963-6458-93F26992CD91}"/>
              </a:ext>
            </a:extLst>
          </p:cNvPr>
          <p:cNvPicPr>
            <a:picLocks noChangeAspect="1"/>
          </p:cNvPicPr>
          <p:nvPr/>
        </p:nvPicPr>
        <p:blipFill rotWithShape="1">
          <a:blip r:embed="rId3">
            <a:extLst>
              <a:ext uri="{28A0092B-C50C-407E-A947-70E740481C1C}">
                <a14:useLocalDpi xmlns:a14="http://schemas.microsoft.com/office/drawing/2010/main" val="0"/>
              </a:ext>
            </a:extLst>
          </a:blip>
          <a:srcRect b="35718"/>
          <a:stretch/>
        </p:blipFill>
        <p:spPr>
          <a:xfrm>
            <a:off x="5336509" y="3670233"/>
            <a:ext cx="4423603" cy="2551201"/>
          </a:xfrm>
          <a:prstGeom prst="rect">
            <a:avLst/>
          </a:prstGeom>
        </p:spPr>
      </p:pic>
      <p:sp>
        <p:nvSpPr>
          <p:cNvPr id="6" name="Rectangle 5">
            <a:extLst>
              <a:ext uri="{FF2B5EF4-FFF2-40B4-BE49-F238E27FC236}">
                <a16:creationId xmlns:a16="http://schemas.microsoft.com/office/drawing/2014/main" id="{C904C885-B97E-40DB-AEEE-A76919A637D2}"/>
              </a:ext>
            </a:extLst>
          </p:cNvPr>
          <p:cNvSpPr/>
          <p:nvPr/>
        </p:nvSpPr>
        <p:spPr>
          <a:xfrm>
            <a:off x="3942941" y="2598665"/>
            <a:ext cx="1963230" cy="815915"/>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Calibri" panose="020F0502020204030204" pitchFamily="34" charset="0"/>
            </a:endParaRPr>
          </a:p>
        </p:txBody>
      </p:sp>
      <p:sp>
        <p:nvSpPr>
          <p:cNvPr id="10" name="Title 3">
            <a:extLst>
              <a:ext uri="{FF2B5EF4-FFF2-40B4-BE49-F238E27FC236}">
                <a16:creationId xmlns:a16="http://schemas.microsoft.com/office/drawing/2014/main" id="{60D2EDFB-7DB2-4802-84B6-C17A3ED4A427}"/>
              </a:ext>
            </a:extLst>
          </p:cNvPr>
          <p:cNvSpPr>
            <a:spLocks noGrp="1"/>
          </p:cNvSpPr>
          <p:nvPr>
            <p:ph type="title"/>
          </p:nvPr>
        </p:nvSpPr>
        <p:spPr/>
        <p:txBody>
          <a:bodyPr vert="horz" lIns="91440" tIns="45720" rIns="91440" bIns="45720" rtlCol="0" anchor="ctr">
            <a:noAutofit/>
          </a:bodyPr>
          <a:lstStyle/>
          <a:p>
            <a:r>
              <a:rPr lang="en-US" sz="3200" dirty="0">
                <a:latin typeface="Century Gothic" panose="020B0502020202020204" pitchFamily="34" charset="0"/>
                <a:cs typeface="Calibri" panose="020F0502020204030204" pitchFamily="34" charset="0"/>
              </a:rPr>
              <a:t>The Carbon Storage Open Database</a:t>
            </a:r>
          </a:p>
        </p:txBody>
      </p:sp>
      <p:sp>
        <p:nvSpPr>
          <p:cNvPr id="2" name="Slide Number Placeholder 1">
            <a:extLst>
              <a:ext uri="{FF2B5EF4-FFF2-40B4-BE49-F238E27FC236}">
                <a16:creationId xmlns:a16="http://schemas.microsoft.com/office/drawing/2014/main" id="{0461F146-D8B0-40A2-98A6-FD9D0D98181C}"/>
              </a:ext>
            </a:extLst>
          </p:cNvPr>
          <p:cNvSpPr>
            <a:spLocks noGrp="1"/>
          </p:cNvSpPr>
          <p:nvPr>
            <p:ph type="sldNum" sz="quarter" idx="15"/>
          </p:nvPr>
        </p:nvSpPr>
        <p:spPr/>
        <p:txBody>
          <a:bodyPr/>
          <a:lstStyle/>
          <a:p>
            <a:fld id="{6CBE36CA-A7C6-4838-9ACB-C8D30B8F2C6D}" type="slidenum">
              <a:rPr lang="en-US" smtClean="0"/>
              <a:pPr/>
              <a:t>9</a:t>
            </a:fld>
            <a:endParaRPr lang="en-US" dirty="0"/>
          </a:p>
        </p:txBody>
      </p:sp>
      <p:sp>
        <p:nvSpPr>
          <p:cNvPr id="11" name="TextBox 10">
            <a:extLst>
              <a:ext uri="{FF2B5EF4-FFF2-40B4-BE49-F238E27FC236}">
                <a16:creationId xmlns:a16="http://schemas.microsoft.com/office/drawing/2014/main" id="{1BBD1CA8-7928-4EA8-8CF1-4C83E30DC8A4}"/>
              </a:ext>
            </a:extLst>
          </p:cNvPr>
          <p:cNvSpPr txBox="1"/>
          <p:nvPr/>
        </p:nvSpPr>
        <p:spPr>
          <a:xfrm>
            <a:off x="317793" y="812958"/>
            <a:ext cx="9391225" cy="1569660"/>
          </a:xfrm>
          <a:prstGeom prst="rect">
            <a:avLst/>
          </a:prstGeom>
          <a:noFill/>
        </p:spPr>
        <p:txBody>
          <a:bodyPr wrap="square">
            <a:spAutoFit/>
          </a:bodyPr>
          <a:lstStyle/>
          <a:p>
            <a:pPr marL="343080" indent="-342720">
              <a:lnSpc>
                <a:spcPct val="100000"/>
              </a:lnSpc>
              <a:buFont typeface="Arial"/>
              <a:buChar char="•"/>
            </a:pPr>
            <a:r>
              <a:rPr lang="en-US" sz="2400" strike="noStrike" spc="-1" dirty="0"/>
              <a:t>How do we leverage and curate all the different types of data into </a:t>
            </a:r>
            <a:r>
              <a:rPr lang="en-US" sz="2400" spc="-1" dirty="0"/>
              <a:t>a single resource? </a:t>
            </a:r>
            <a:endParaRPr lang="en-US" sz="2400" strike="noStrike" spc="-1" dirty="0"/>
          </a:p>
          <a:p>
            <a:pPr marL="343080" indent="-342720">
              <a:lnSpc>
                <a:spcPct val="100000"/>
              </a:lnSpc>
              <a:buFont typeface="Arial"/>
              <a:buChar char="•"/>
            </a:pPr>
            <a:r>
              <a:rPr lang="en-US" sz="2400" strike="noStrike" spc="-1" dirty="0"/>
              <a:t>ML and NLP can be used to improve collection, movement, storing, exploring, transforming, aggregating, and labeling of data</a:t>
            </a:r>
          </a:p>
        </p:txBody>
      </p:sp>
      <p:sp>
        <p:nvSpPr>
          <p:cNvPr id="12" name="Rectangle: Rounded Corners 11">
            <a:extLst>
              <a:ext uri="{FF2B5EF4-FFF2-40B4-BE49-F238E27FC236}">
                <a16:creationId xmlns:a16="http://schemas.microsoft.com/office/drawing/2014/main" id="{D24D377A-5FBB-48CE-99F8-E8679D67340D}"/>
              </a:ext>
            </a:extLst>
          </p:cNvPr>
          <p:cNvSpPr/>
          <p:nvPr/>
        </p:nvSpPr>
        <p:spPr>
          <a:xfrm>
            <a:off x="4061908" y="3066825"/>
            <a:ext cx="1435551" cy="283934"/>
          </a:xfrm>
          <a:prstGeom prst="roundRect">
            <a:avLst/>
          </a:prstGeom>
          <a:solidFill>
            <a:schemeClr val="accent4"/>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Calibri"/>
                <a:ea typeface="+mn-ea"/>
                <a:cs typeface="+mn-cs"/>
              </a:rPr>
              <a:t>Spatial </a:t>
            </a:r>
            <a:r>
              <a:rPr kumimoji="0" lang="en-US" sz="1800" b="1" i="0" u="none" strike="noStrike" kern="1200" cap="none" spc="0" normalizeH="0" baseline="0" noProof="0" dirty="0">
                <a:ln>
                  <a:noFill/>
                </a:ln>
                <a:solidFill>
                  <a:srgbClr val="373838"/>
                </a:solidFill>
                <a:effectLst/>
                <a:uLnTx/>
                <a:uFillTx/>
                <a:latin typeface="Calibri"/>
                <a:ea typeface="+mn-ea"/>
                <a:cs typeface="+mn-cs"/>
              </a:rPr>
              <a:t>data</a:t>
            </a:r>
          </a:p>
        </p:txBody>
      </p:sp>
      <p:sp>
        <p:nvSpPr>
          <p:cNvPr id="13" name="Rectangle: Rounded Corners 12">
            <a:extLst>
              <a:ext uri="{FF2B5EF4-FFF2-40B4-BE49-F238E27FC236}">
                <a16:creationId xmlns:a16="http://schemas.microsoft.com/office/drawing/2014/main" id="{310C1E3C-09FB-41ED-B6CA-43EFA9609296}"/>
              </a:ext>
            </a:extLst>
          </p:cNvPr>
          <p:cNvSpPr/>
          <p:nvPr/>
        </p:nvSpPr>
        <p:spPr>
          <a:xfrm>
            <a:off x="4078990" y="2671305"/>
            <a:ext cx="1765256" cy="283934"/>
          </a:xfrm>
          <a:prstGeom prst="roundRect">
            <a:avLst/>
          </a:prstGeom>
          <a:solidFill>
            <a:schemeClr val="accent4"/>
          </a:solid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Calibri"/>
                <a:ea typeface="+mn-ea"/>
                <a:cs typeface="+mn-cs"/>
              </a:rPr>
              <a:t>Text-based</a:t>
            </a:r>
            <a:r>
              <a:rPr kumimoji="0" lang="en-US" sz="1800" b="1" i="0" u="none" strike="noStrike" kern="1200" cap="none" spc="0" normalizeH="0" baseline="0" noProof="0" dirty="0">
                <a:ln>
                  <a:noFill/>
                </a:ln>
                <a:solidFill>
                  <a:srgbClr val="373838"/>
                </a:solidFill>
                <a:effectLst/>
                <a:uLnTx/>
                <a:uFillTx/>
                <a:latin typeface="Calibri"/>
                <a:ea typeface="+mn-ea"/>
                <a:cs typeface="+mn-cs"/>
              </a:rPr>
              <a:t> data</a:t>
            </a:r>
          </a:p>
        </p:txBody>
      </p:sp>
      <p:sp>
        <p:nvSpPr>
          <p:cNvPr id="15" name="Rectangle: Rounded Corners 14">
            <a:extLst>
              <a:ext uri="{FF2B5EF4-FFF2-40B4-BE49-F238E27FC236}">
                <a16:creationId xmlns:a16="http://schemas.microsoft.com/office/drawing/2014/main" id="{5580BC0B-6F0C-49F4-8DC5-EADA86F6004E}"/>
              </a:ext>
            </a:extLst>
          </p:cNvPr>
          <p:cNvSpPr/>
          <p:nvPr/>
        </p:nvSpPr>
        <p:spPr>
          <a:xfrm>
            <a:off x="347361" y="2410638"/>
            <a:ext cx="3045417" cy="1220254"/>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92D050">
                    <a:lumMod val="60000"/>
                    <a:lumOff val="40000"/>
                  </a:srgbClr>
                </a:solidFill>
                <a:effectLst/>
                <a:uLnTx/>
                <a:uFillTx/>
                <a:latin typeface="Calibri"/>
                <a:ea typeface="+mn-ea"/>
                <a:cs typeface="+mn-cs"/>
              </a:rPr>
              <a:t>Public data collection </a:t>
            </a:r>
            <a:r>
              <a:rPr kumimoji="0" lang="en-US" b="1" i="0" u="none" strike="noStrike" kern="1200" cap="none" spc="0" normalizeH="0" baseline="0" noProof="0" dirty="0">
                <a:ln>
                  <a:noFill/>
                </a:ln>
                <a:solidFill>
                  <a:prstClr val="white"/>
                </a:solidFill>
                <a:effectLst/>
                <a:uLnTx/>
                <a:uFillTx/>
                <a:latin typeface="Calibri"/>
                <a:ea typeface="+mn-ea"/>
                <a:cs typeface="+mn-cs"/>
              </a:rPr>
              <a:t>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a:ea typeface="+mn-ea"/>
                <a:cs typeface="+mn-cs"/>
              </a:rPr>
              <a:t>expert-driven research and </a:t>
            </a:r>
            <a:r>
              <a:rPr lang="en-US" b="1" dirty="0">
                <a:solidFill>
                  <a:prstClr val="white"/>
                </a:solidFill>
                <a:latin typeface="Calibri"/>
              </a:rPr>
              <a:t>leveraging “smarter” ML/NLP search tools</a:t>
            </a:r>
            <a:endParaRPr kumimoji="0" lang="en-US"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Down 16">
            <a:extLst>
              <a:ext uri="{FF2B5EF4-FFF2-40B4-BE49-F238E27FC236}">
                <a16:creationId xmlns:a16="http://schemas.microsoft.com/office/drawing/2014/main" id="{9E84CA57-06F3-4506-B6E4-D16F8E33FDB2}"/>
              </a:ext>
            </a:extLst>
          </p:cNvPr>
          <p:cNvSpPr/>
          <p:nvPr/>
        </p:nvSpPr>
        <p:spPr>
          <a:xfrm rot="16200000">
            <a:off x="3594901" y="2691024"/>
            <a:ext cx="283934" cy="6361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A79FCD54-0148-4269-9318-5AA9425DD7FF}"/>
              </a:ext>
            </a:extLst>
          </p:cNvPr>
          <p:cNvSpPr/>
          <p:nvPr/>
        </p:nvSpPr>
        <p:spPr>
          <a:xfrm>
            <a:off x="6607970" y="2597539"/>
            <a:ext cx="3121189" cy="912833"/>
          </a:xfrm>
          <a:prstGeom prst="roundRect">
            <a:avLst/>
          </a:prstGeom>
          <a:solidFill>
            <a:schemeClr val="accent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3838"/>
                </a:solidFill>
                <a:effectLst/>
                <a:uLnTx/>
                <a:uFillTx/>
                <a:latin typeface="Calibri"/>
                <a:ea typeface="+mn-ea"/>
                <a:cs typeface="+mn-cs"/>
              </a:rPr>
              <a:t>Text sources parsed with </a:t>
            </a:r>
            <a:r>
              <a:rPr kumimoji="0" lang="en-US" sz="1800" b="1" i="0" u="none" strike="noStrike" kern="1200" cap="none" spc="0" normalizeH="0" baseline="0" noProof="0" dirty="0">
                <a:ln>
                  <a:noFill/>
                </a:ln>
                <a:solidFill>
                  <a:srgbClr val="4472C4"/>
                </a:solidFill>
                <a:effectLst/>
                <a:uLnTx/>
                <a:uFillTx/>
                <a:latin typeface="Calibri"/>
                <a:ea typeface="+mn-ea"/>
                <a:cs typeface="+mn-cs"/>
              </a:rPr>
              <a:t>natural language processing </a:t>
            </a:r>
            <a:r>
              <a:rPr kumimoji="0" lang="en-US" sz="1800" b="1" i="0" u="none" strike="noStrike" kern="1200" cap="none" spc="0" normalizeH="0" baseline="0" noProof="0" dirty="0">
                <a:ln>
                  <a:noFill/>
                </a:ln>
                <a:solidFill>
                  <a:srgbClr val="373838"/>
                </a:solidFill>
                <a:effectLst/>
                <a:uLnTx/>
                <a:uFillTx/>
                <a:latin typeface="Calibri"/>
                <a:ea typeface="+mn-ea"/>
                <a:cs typeface="+mn-cs"/>
              </a:rPr>
              <a:t>for keywords, topic modeling </a:t>
            </a:r>
          </a:p>
        </p:txBody>
      </p:sp>
      <p:sp>
        <p:nvSpPr>
          <p:cNvPr id="19" name="Arrow: Down 18">
            <a:extLst>
              <a:ext uri="{FF2B5EF4-FFF2-40B4-BE49-F238E27FC236}">
                <a16:creationId xmlns:a16="http://schemas.microsoft.com/office/drawing/2014/main" id="{BFB56E2D-C4D4-4F24-819E-CC5ECF494A5A}"/>
              </a:ext>
            </a:extLst>
          </p:cNvPr>
          <p:cNvSpPr/>
          <p:nvPr/>
        </p:nvSpPr>
        <p:spPr>
          <a:xfrm rot="16200000">
            <a:off x="6081009" y="2447081"/>
            <a:ext cx="321541" cy="732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Arrow: Down 23">
            <a:extLst>
              <a:ext uri="{FF2B5EF4-FFF2-40B4-BE49-F238E27FC236}">
                <a16:creationId xmlns:a16="http://schemas.microsoft.com/office/drawing/2014/main" id="{F6047990-48E0-4AED-8A37-6D4884D4CFDB}"/>
              </a:ext>
            </a:extLst>
          </p:cNvPr>
          <p:cNvSpPr/>
          <p:nvPr/>
        </p:nvSpPr>
        <p:spPr>
          <a:xfrm rot="19323563">
            <a:off x="5539066" y="3216173"/>
            <a:ext cx="348795" cy="7787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6" name="Picture 25" descr="A picture containing drawing&#10;&#10;Description automatically generated">
            <a:extLst>
              <a:ext uri="{FF2B5EF4-FFF2-40B4-BE49-F238E27FC236}">
                <a16:creationId xmlns:a16="http://schemas.microsoft.com/office/drawing/2014/main" id="{65349C08-840F-4CAD-A4EC-809A75A67E81}"/>
              </a:ext>
            </a:extLst>
          </p:cNvPr>
          <p:cNvPicPr/>
          <p:nvPr/>
        </p:nvPicPr>
        <p:blipFill>
          <a:blip r:embed="rId4"/>
          <a:stretch/>
        </p:blipFill>
        <p:spPr>
          <a:xfrm>
            <a:off x="9661850" y="1238047"/>
            <a:ext cx="1467686" cy="635372"/>
          </a:xfrm>
          <a:prstGeom prst="rect">
            <a:avLst/>
          </a:prstGeom>
          <a:ln>
            <a:noFill/>
          </a:ln>
        </p:spPr>
      </p:pic>
      <p:pic>
        <p:nvPicPr>
          <p:cNvPr id="28" name="Picture 27" descr="A picture containing sign, street, blue, pole&#10;&#10;Description automatically generated">
            <a:extLst>
              <a:ext uri="{FF2B5EF4-FFF2-40B4-BE49-F238E27FC236}">
                <a16:creationId xmlns:a16="http://schemas.microsoft.com/office/drawing/2014/main" id="{46B5A8AA-248B-4683-964F-2EB6F945571D}"/>
              </a:ext>
            </a:extLst>
          </p:cNvPr>
          <p:cNvPicPr/>
          <p:nvPr/>
        </p:nvPicPr>
        <p:blipFill>
          <a:blip r:embed="rId5"/>
          <a:stretch/>
        </p:blipFill>
        <p:spPr>
          <a:xfrm>
            <a:off x="11087418" y="1126067"/>
            <a:ext cx="833956" cy="840600"/>
          </a:xfrm>
          <a:prstGeom prst="rect">
            <a:avLst/>
          </a:prstGeom>
          <a:ln>
            <a:noFill/>
          </a:ln>
        </p:spPr>
      </p:pic>
      <p:sp>
        <p:nvSpPr>
          <p:cNvPr id="4" name="Right Brace 3">
            <a:extLst>
              <a:ext uri="{FF2B5EF4-FFF2-40B4-BE49-F238E27FC236}">
                <a16:creationId xmlns:a16="http://schemas.microsoft.com/office/drawing/2014/main" id="{9C036CFF-DB68-4A18-AA09-11D16B9BF84C}"/>
              </a:ext>
            </a:extLst>
          </p:cNvPr>
          <p:cNvSpPr/>
          <p:nvPr/>
        </p:nvSpPr>
        <p:spPr>
          <a:xfrm>
            <a:off x="9728477" y="2374374"/>
            <a:ext cx="420321" cy="3839454"/>
          </a:xfrm>
          <a:prstGeom prst="rightBrace">
            <a:avLst/>
          </a:prstGeom>
          <a:ln w="38100">
            <a:solidFill>
              <a:schemeClr val="accent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C5AE8B12-7757-489C-8183-563A99E810BD}"/>
              </a:ext>
            </a:extLst>
          </p:cNvPr>
          <p:cNvSpPr/>
          <p:nvPr/>
        </p:nvSpPr>
        <p:spPr>
          <a:xfrm>
            <a:off x="10335432" y="2672871"/>
            <a:ext cx="1673221" cy="3059062"/>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eaLnBrk="1" fontAlgn="auto" hangingPunct="1">
              <a:lnSpc>
                <a:spcPct val="100000"/>
              </a:lnSpc>
              <a:spcBef>
                <a:spcPts val="0"/>
              </a:spcBef>
              <a:spcAft>
                <a:spcPts val="0"/>
              </a:spcAft>
            </a:pPr>
            <a:r>
              <a:rPr lang="en-US" b="1" dirty="0">
                <a:solidFill>
                  <a:schemeClr val="tx1"/>
                </a:solidFill>
                <a:latin typeface="Calibri" panose="020F0502020204030204" pitchFamily="34" charset="0"/>
              </a:rPr>
              <a:t>I</a:t>
            </a:r>
            <a:r>
              <a:rPr lang="en-US" sz="1800" b="1" i="0" u="none" baseline="0" dirty="0">
                <a:solidFill>
                  <a:schemeClr val="tx1"/>
                </a:solidFill>
                <a:latin typeface="Calibri" panose="020F0502020204030204" pitchFamily="34" charset="0"/>
              </a:rPr>
              <a:t>nformation and data is extracted for further use in analytical tools and platforms</a:t>
            </a:r>
          </a:p>
        </p:txBody>
      </p:sp>
      <p:sp>
        <p:nvSpPr>
          <p:cNvPr id="25" name="Rectangle: Rounded Corners 24">
            <a:extLst>
              <a:ext uri="{FF2B5EF4-FFF2-40B4-BE49-F238E27FC236}">
                <a16:creationId xmlns:a16="http://schemas.microsoft.com/office/drawing/2014/main" id="{4FA1631A-59AD-4498-B786-8BFB528E00B3}"/>
              </a:ext>
            </a:extLst>
          </p:cNvPr>
          <p:cNvSpPr/>
          <p:nvPr/>
        </p:nvSpPr>
        <p:spPr>
          <a:xfrm>
            <a:off x="279744" y="3718612"/>
            <a:ext cx="3237735" cy="6025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chemeClr val="tx1"/>
                </a:solidFill>
              </a:rPr>
              <a:t>ML/NLP tools to increase data discovery</a:t>
            </a:r>
          </a:p>
        </p:txBody>
      </p:sp>
      <p:pic>
        <p:nvPicPr>
          <p:cNvPr id="7" name="Picture 6">
            <a:extLst>
              <a:ext uri="{FF2B5EF4-FFF2-40B4-BE49-F238E27FC236}">
                <a16:creationId xmlns:a16="http://schemas.microsoft.com/office/drawing/2014/main" id="{BA2577C3-09B7-32D1-483C-747E5F585E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2252" y="5815976"/>
            <a:ext cx="2136715" cy="39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036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2.xml><?xml version="1.0" encoding="utf-8"?>
<p:tagLst xmlns:a="http://schemas.openxmlformats.org/drawingml/2006/main" xmlns:r="http://schemas.openxmlformats.org/officeDocument/2006/relationships" xmlns:p="http://schemas.openxmlformats.org/presentationml/2006/main">
  <p:tag name="MIO_USER_INPUT_REQUIRED" val="NETL Presenter's Name;Presentation Presenter"/>
  <p:tag name="MIO_USER_INPUT_OPTIONAL" val=" "/>
  <p:tag name="MIO_USER_INPUT_FIXED" val=" "/>
</p:tagLst>
</file>

<file path=ppt/tags/tag3.xml><?xml version="1.0" encoding="utf-8"?>
<p:tagLst xmlns:a="http://schemas.openxmlformats.org/drawingml/2006/main" xmlns:r="http://schemas.openxmlformats.org/officeDocument/2006/relationships" xmlns:p="http://schemas.openxmlformats.org/presentationml/2006/main">
  <p:tag name="MIO_USER_INPUT_REQUIRED" val="NETL Presenter's Title/Office;NETL Presenter's Title/Office"/>
  <p:tag name="MIO_USER_INPUT_OPTIONAL" val=" "/>
  <p:tag name="MIO_USER_INPUT_FIXED" val=" "/>
</p:tagLst>
</file>

<file path=ppt/tags/tag4.xml><?xml version="1.0" encoding="utf-8"?>
<p:tagLst xmlns:a="http://schemas.openxmlformats.org/drawingml/2006/main" xmlns:r="http://schemas.openxmlformats.org/officeDocument/2006/relationships" xmlns:p="http://schemas.openxmlformats.org/presentationml/2006/main">
  <p:tag name="MIO_USER_INPUT_REQUIRED" val="Date of Presentation;Presentation Date"/>
  <p:tag name="MIO_USER_INPUT_OPTIONAL" val=" "/>
  <p:tag name="MIO_USER_INPUT_FIXED" val=" "/>
</p:tagLst>
</file>

<file path=ppt/tags/tag5.xml><?xml version="1.0" encoding="utf-8"?>
<p:tagLst xmlns:a="http://schemas.openxmlformats.org/drawingml/2006/main" xmlns:r="http://schemas.openxmlformats.org/officeDocument/2006/relationships" xmlns:p="http://schemas.openxmlformats.org/presentationml/2006/main">
  <p:tag name="MIO_USER_INPUT_REQUIRED" val="[Audience Name];Presentation Audience"/>
  <p:tag name="MIO_USER_INPUT_OPTIONAL" val=" "/>
  <p:tag name="MIO_USER_INPUT_TEXT" val=" "/>
</p:tagLst>
</file>

<file path=ppt/tags/tag6.xml><?xml version="1.0" encoding="utf-8"?>
<p:tagLst xmlns:a="http://schemas.openxmlformats.org/drawingml/2006/main" xmlns:r="http://schemas.openxmlformats.org/officeDocument/2006/relationships" xmlns:p="http://schemas.openxmlformats.org/presentationml/2006/main">
  <p:tag name="MIO_GUID" val="8d189148-638c-4e6b-bc5f-c9fd0d39af93"/>
  <p:tag name="MIO_EKGUID" val="eab8d4ca-368e-4d51-aba3-426a1af1b52a"/>
  <p:tag name="MIO_UPDATE" val="True"/>
  <p:tag name="MIO_VERSION" val="23.01.2019 12:48:48"/>
  <p:tag name="MIO_DBID" val="5975AB46-D99C-44D0-8BC3-A071EFE760A6"/>
  <p:tag name="MIO_LASTDOWNLOADED" val="23.01.2019 12:48:48"/>
  <p:tag name="MIO_OBJECTNAME" val="Thank You for Visiting!"/>
  <p:tag name="MIO_LASTEDITORNAME" val="Ashley LeDonne"/>
  <p:tag name="MIO_STRING_IGNORE_CHECKSUM_FOR_NEXT_SAV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IDA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TL Si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rgbClr val="0070C0"/>
          </a:solidFill>
          <a:prstDash val="solid"/>
          <a:round/>
          <a:headEnd type="none" w="med" len="med"/>
          <a:tailEnd type="none" w="med" len="med"/>
        </a:ln>
        <a:effectLst/>
      </a:spPr>
      <a:bodyPr vert="horz" wrap="square" lIns="27432" tIns="27432" rIns="27432" bIns="27432" numCol="1" rtlCol="0" anchor="ctr" anchorCtr="1" compatLnSpc="1">
        <a:prstTxWarp prst="textNoShape">
          <a:avLst/>
        </a:prstTxWarp>
      </a:bodyPr>
      <a:lstStyle>
        <a:defPPr marR="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charset="0"/>
            <a:cs typeface="Arial" charset="0"/>
          </a:defRPr>
        </a:defPPr>
      </a:lstStyle>
    </a:spDef>
    <a:lnDef>
      <a:spPr bwMode="auto">
        <a:noFill/>
        <a:ln w="19050" cap="flat" cmpd="sng" algn="ctr">
          <a:solidFill>
            <a:schemeClr val="tx1"/>
          </a:solidFill>
          <a:prstDash val="solid"/>
          <a:round/>
          <a:headEnd type="arrow"/>
          <a:tailEnd type="arrow"/>
        </a:ln>
        <a:effectLst/>
      </a:spPr>
      <a:bodyPr/>
      <a:lstStyle/>
    </a:lnDef>
    <a:txDef>
      <a:spPr>
        <a:noFill/>
      </a:spPr>
      <a:bodyPr wrap="square" rtlCol="0">
        <a:spAutoFit/>
      </a:bodyPr>
      <a:lstStyle>
        <a:defPPr>
          <a:defRPr sz="1200" i="0" dirty="0" smtClean="0">
            <a:solidFill>
              <a:schemeClr val="tx1"/>
            </a:solidFill>
          </a:defRPr>
        </a:defPPr>
      </a:lstStyle>
    </a:txDef>
  </a:objectDefaults>
  <a:extraClrSchemeLst>
    <a:extraClrScheme>
      <a:clrScheme name="NETL Si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Si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Si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Si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Si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Si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Si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Si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Si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Si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Si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Si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Sig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3185FFF329BD469E40CE0481BE0198" ma:contentTypeVersion="5" ma:contentTypeDescription="Create a new document." ma:contentTypeScope="" ma:versionID="502c7db527af76b643d039f415f24a91">
  <xsd:schema xmlns:xsd="http://www.w3.org/2001/XMLSchema" xmlns:xs="http://www.w3.org/2001/XMLSchema" xmlns:p="http://schemas.microsoft.com/office/2006/metadata/properties" xmlns:ns2="eda41c1a-6c43-425c-87ae-51d74f404693" xmlns:ns3="e91095a7-7967-4a36-8ea9-63d686dd088b" targetNamespace="http://schemas.microsoft.com/office/2006/metadata/properties" ma:root="true" ma:fieldsID="ad1bcbe6c4d2f4b4aebac5520e6110c0" ns2:_="" ns3:_="">
    <xsd:import namespace="eda41c1a-6c43-425c-87ae-51d74f404693"/>
    <xsd:import namespace="e91095a7-7967-4a36-8ea9-63d686dd088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a41c1a-6c43-425c-87ae-51d74f4046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1095a7-7967-4a36-8ea9-63d686dd088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55C5DE-2FFD-4CC2-AB84-A3E4BC61F8A7}">
  <ds:schemaRefs>
    <ds:schemaRef ds:uri="http://schemas.microsoft.com/sharepoint/v3/contenttype/forms"/>
  </ds:schemaRefs>
</ds:datastoreItem>
</file>

<file path=customXml/itemProps2.xml><?xml version="1.0" encoding="utf-8"?>
<ds:datastoreItem xmlns:ds="http://schemas.openxmlformats.org/officeDocument/2006/customXml" ds:itemID="{BA901C60-8949-4A5F-BB04-045A7BAA6E50}">
  <ds:schemaRefs>
    <ds:schemaRef ds:uri="e91095a7-7967-4a36-8ea9-63d686dd088b"/>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terms/"/>
    <ds:schemaRef ds:uri="http://purl.org/dc/dcmitype/"/>
    <ds:schemaRef ds:uri="http://schemas.openxmlformats.org/package/2006/metadata/core-properties"/>
    <ds:schemaRef ds:uri="eda41c1a-6c43-425c-87ae-51d74f404693"/>
    <ds:schemaRef ds:uri="http://www.w3.org/XML/1998/namespace"/>
  </ds:schemaRefs>
</ds:datastoreItem>
</file>

<file path=customXml/itemProps3.xml><?xml version="1.0" encoding="utf-8"?>
<ds:datastoreItem xmlns:ds="http://schemas.openxmlformats.org/officeDocument/2006/customXml" ds:itemID="{A83CD478-F650-427E-8B70-B46F339389A9}">
  <ds:schemaRefs>
    <ds:schemaRef ds:uri="e91095a7-7967-4a36-8ea9-63d686dd088b"/>
    <ds:schemaRef ds:uri="eda41c1a-6c43-425c-87ae-51d74f4046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7872</TotalTime>
  <Words>1443</Words>
  <Application>Microsoft Office PowerPoint</Application>
  <PresentationFormat>Widescreen</PresentationFormat>
  <Paragraphs>175</Paragraphs>
  <Slides>14</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Arial Black</vt:lpstr>
      <vt:lpstr>Calibri</vt:lpstr>
      <vt:lpstr>Calibri Light</vt:lpstr>
      <vt:lpstr>Century Gothic</vt:lpstr>
      <vt:lpstr>Garamond</vt:lpstr>
      <vt:lpstr>Impact</vt:lpstr>
      <vt:lpstr>NexusSans</vt:lpstr>
      <vt:lpstr>Times New Roman</vt:lpstr>
      <vt:lpstr>Office Theme</vt:lpstr>
      <vt:lpstr>3_IDAES</vt:lpstr>
      <vt:lpstr>Curating Carbon Storage Data for Reuse: Enabling Research and Modeling from Earth’s Surface to Subsurface</vt:lpstr>
      <vt:lpstr>Authors and Contact Information</vt:lpstr>
      <vt:lpstr>Disclaimer and Acknowledgement</vt:lpstr>
      <vt:lpstr>Geologic Carbon Storage </vt:lpstr>
      <vt:lpstr>What is the Energy Data Exchange (EDX)? </vt:lpstr>
      <vt:lpstr>Leveraging EDX for Carbon Storage Data </vt:lpstr>
      <vt:lpstr>Addressing and Optimizing the Carbon Storage Data Lifecycle</vt:lpstr>
      <vt:lpstr>Carbon Storage Data Collections</vt:lpstr>
      <vt:lpstr>The Carbon Storage Open Database</vt:lpstr>
      <vt:lpstr>NLP Unsupervised ML for Document Classification</vt:lpstr>
      <vt:lpstr>Results: NLP</vt:lpstr>
      <vt:lpstr>Updating public data collections in </vt:lpstr>
      <vt:lpstr>Workflows such as this have enabled action-orientated science under BIL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Carbon Storage Program Data Curation, Transformation, and Reuse</dc:title>
  <dc:creator>Morkner, Paige A. (CONTR)</dc:creator>
  <cp:lastModifiedBy>Morkner, Paige A.</cp:lastModifiedBy>
  <cp:revision>138</cp:revision>
  <dcterms:created xsi:type="dcterms:W3CDTF">2023-08-08T20:56:44Z</dcterms:created>
  <dcterms:modified xsi:type="dcterms:W3CDTF">2024-09-13T16:07:36Z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0x010100CA3185FFF329BD469E40CE0481BE0198</vt:lpwstr>
  </property>
</Properties>
</file>