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95"/>
  </p:normalViewPr>
  <p:slideViewPr>
    <p:cSldViewPr snapToGrid="0">
      <p:cViewPr varScale="1">
        <p:scale>
          <a:sx n="124" d="100"/>
          <a:sy n="124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9207F-F120-EE44-90C6-B13AF5B48464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AA653-6F72-FA44-8D5E-2155667E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8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72F5-78A5-3F36-769D-9A0FD7B5F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F601-1142-11EF-02CB-3141427FB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FF4A2-01A0-FA0F-5C8D-51072262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0C98-BB65-4E49-9045-FA18307529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76A65-75A6-AD01-A234-C862CDEF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9E763-7242-9A2F-5894-6F7B87BE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F72-2339-6E47-BF2E-EBF17A80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8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60D5-82F9-E318-750E-C7477D78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9BF27-9CC5-5753-7086-E1E336A63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7B9E5-FA63-4A9A-A567-5F256761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0C98-BB65-4E49-9045-FA18307529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7793C-5E90-0E6E-6621-714C587A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B2666-4937-123E-BEF6-0A08FCAD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F72-2339-6E47-BF2E-EBF17A80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6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2AC64-5F35-6EDA-5FA2-7585F31BB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DA62B-F047-AF2F-32B7-9C494BB0E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65E87-8CF2-8A22-BDC9-C8F822F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0C98-BB65-4E49-9045-FA18307529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2FBB5-9D50-6822-6FCC-CA307735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1FFEC-C441-42FA-50FC-BB98BCC7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F72-2339-6E47-BF2E-EBF17A80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4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62F7-F836-51F2-6BC7-FE8FA701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1A5B-8794-68CA-C3D8-29B0763C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4A169-33BE-B0C9-834A-968CAE07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0C98-BB65-4E49-9045-FA18307529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0C230-E5EB-5648-D9D6-153781B6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BB2DE-0199-F002-2E81-F55282C0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F72-2339-6E47-BF2E-EBF17A80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6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692B-BDD5-D7B0-8CB3-E03DD0FB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3ED64-E562-1603-6123-95339FFC6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322EE-51CE-1C4A-B06B-CF8ED4B2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0C98-BB65-4E49-9045-FA18307529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B86BF-208A-539A-D765-24E6C8F4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1E10-A002-4D74-4B44-82F3BD3C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F72-2339-6E47-BF2E-EBF17A80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7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1654-2E49-308A-785D-72A8D8A7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534BC-3433-9C15-A220-B5ADC397A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859FE-1FD6-70F6-906C-8B23685A8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948A9-CF35-973A-6BC6-0F02825F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0C98-BB65-4E49-9045-FA18307529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E5FE8-05D4-F057-0A33-9BAB4222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A8571-6ADB-64A5-4888-F8F804BD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F72-2339-6E47-BF2E-EBF17A80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6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30B4-ADB5-19D9-D235-7BB67F54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83F3E-CC26-49CF-47DD-2F05503E1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EAEB7-55A8-27B4-99F0-CE7BA1D85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18B46-82A0-4226-0B3C-B283443A6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29EC6-1EC2-3D26-836E-D9D920420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C0118-C8CA-8A9A-8D19-8BD0F52A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0C98-BB65-4E49-9045-FA18307529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664A6-A40E-4C2C-CDDC-42C807C4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EDB994-AE49-B42B-383B-B8F4BD1C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F72-2339-6E47-BF2E-EBF17A80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8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3EACB-5929-928C-26BA-08B3B2C9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36AF5-F7E5-A056-3615-95EF33A8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0C98-BB65-4E49-9045-FA18307529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1CF3F2-6961-A1AB-DBCE-6F59AC90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46884-B1FF-9902-7033-C1161796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F72-2339-6E47-BF2E-EBF17A80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AB9AA-A746-88AD-0288-600D4B1F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0C98-BB65-4E49-9045-FA18307529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58C22-CCE2-0A80-DC10-6E6AEF1F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80378-BBA3-38E3-A69C-88954AAA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F72-2339-6E47-BF2E-EBF17A80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1EC43-18E9-7332-F6DB-DD45E731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18A6-C2F0-F689-D31B-0537EF97F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C4CCE-36E3-78AF-BD1B-70339C262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6D32D-9C00-AE75-35E3-0C558288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0C98-BB65-4E49-9045-FA18307529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629C2-A2EA-2424-1507-0E659AEB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7C194-A874-BA5B-F8BD-35996C65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F72-2339-6E47-BF2E-EBF17A80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7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C3B0-B3EE-6CB1-6D9F-074688C3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B20C6-59E1-F87E-0E3B-1BA3475CE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7299F-77BF-655E-3545-2214B904F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D02EC-8C30-FF52-4D35-74CDF19E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0C98-BB65-4E49-9045-FA18307529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0BF14-958B-151B-7AC4-9AC59725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2504B-3038-862A-1BB1-8325A7D1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F72-2339-6E47-BF2E-EBF17A80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8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06A876-2560-48DB-0D05-EE4A576D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9C03E-A57E-B877-4850-16FE65AAD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10812-21B5-CA82-640C-3C08C9839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DD0C98-BB65-4E49-9045-FA18307529DE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D630C-23EE-D83A-D70A-76483995F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0F3A-F5D8-5276-BAF8-26CD612C1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25CF72-2339-6E47-BF2E-EBF17A80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8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ercatus.org/research/research-papers/compounding-intelligence-adapting-ai-revolu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2873-0B01-6F10-E012-B0E93338B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Twins in Industry: Lessons from Aerospace and Healthcare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F8DA8-1E01-DC5F-7DD8-87C55EF99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1085"/>
            <a:ext cx="9144000" cy="1655762"/>
          </a:xfrm>
        </p:spPr>
        <p:txBody>
          <a:bodyPr/>
          <a:lstStyle/>
          <a:p>
            <a:r>
              <a:rPr lang="en-US" dirty="0"/>
              <a:t>Nabeel Qureshi</a:t>
            </a:r>
          </a:p>
          <a:p>
            <a:r>
              <a:rPr lang="en-US" dirty="0"/>
              <a:t>NYSDS, 09/17/2024</a:t>
            </a:r>
          </a:p>
        </p:txBody>
      </p:sp>
    </p:spTree>
    <p:extLst>
      <p:ext uri="{BB962C8B-B14F-4D97-AF65-F5344CB8AC3E}">
        <p14:creationId xmlns:p14="http://schemas.microsoft.com/office/powerpoint/2010/main" val="234829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E378-70C4-DA4A-5ACB-18AD0421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08AD-4542-733E-CB6E-AE80E5D9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7404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Extracting data vs. querying</a:t>
            </a:r>
          </a:p>
          <a:p>
            <a:pPr lvl="1"/>
            <a:r>
              <a:rPr lang="en-US" dirty="0"/>
              <a:t>Data privacy tradeoffs</a:t>
            </a:r>
          </a:p>
          <a:p>
            <a:r>
              <a:rPr lang="en-US" dirty="0"/>
              <a:t>Research environment – open source tooling</a:t>
            </a:r>
          </a:p>
          <a:p>
            <a:r>
              <a:rPr lang="en-US" dirty="0"/>
              <a:t>Seamless collection from clinical environments</a:t>
            </a:r>
          </a:p>
          <a:p>
            <a:pPr lvl="1"/>
            <a:r>
              <a:rPr lang="en-US" dirty="0"/>
              <a:t>LLMs for clinical abstraction</a:t>
            </a:r>
          </a:p>
          <a:p>
            <a:pPr lvl="1"/>
            <a:r>
              <a:rPr lang="en-US" dirty="0"/>
              <a:t>LLMs for clinical trial matching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mutation</a:t>
            </a:r>
          </a:p>
          <a:p>
            <a:pPr lvl="1"/>
            <a:r>
              <a:rPr lang="en-US" dirty="0"/>
              <a:t>Do We Need Data Standards in the Era of Large Language Models? (Mandel et al., 2023)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A12AB5-F913-DF55-E02D-374428D7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146" y="1444108"/>
            <a:ext cx="3638391" cy="4486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450130-CADA-2A67-E9BB-C109B01B7DA0}"/>
              </a:ext>
            </a:extLst>
          </p:cNvPr>
          <p:cNvSpPr txBox="1"/>
          <p:nvPr/>
        </p:nvSpPr>
        <p:spPr>
          <a:xfrm>
            <a:off x="7582327" y="6031210"/>
            <a:ext cx="4376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Diagram is from: Brat GA, Mandel JC, McDermott MBA. Do We Need Data Standards in the Era of Large Language Models? NEJM AI. 2024;1(8). doi:10.1056/AIe2400548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C73B-EE3E-00BA-B32B-4B62F0D9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E00F9-98BE-085A-F195-947C90A1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38" y="1516028"/>
            <a:ext cx="6158501" cy="4486275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CEO of new company (stealth), working on privacy-preserving healthcare data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 years at Palantir Technologies: </a:t>
            </a:r>
          </a:p>
          <a:p>
            <a:pPr lvl="1"/>
            <a:r>
              <a:rPr lang="en-US" dirty="0"/>
              <a:t>NIH lead, led implementation for N3C enclave, one of largest patient-level datasets for research worldwide</a:t>
            </a:r>
          </a:p>
          <a:p>
            <a:pPr lvl="1"/>
            <a:r>
              <a:rPr lang="en-US" dirty="0"/>
              <a:t>Built digital twins in aerospace at Airbus, Toulouse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Visiting Scholar with the Program on Artificial Intelligence and Progress at </a:t>
            </a:r>
            <a:r>
              <a:rPr lang="en-US" dirty="0" err="1"/>
              <a:t>Mercatus</a:t>
            </a:r>
            <a:r>
              <a:rPr lang="en-US" dirty="0"/>
              <a:t> Center (GMU)</a:t>
            </a:r>
          </a:p>
          <a:p>
            <a:pPr lvl="1"/>
            <a:r>
              <a:rPr lang="en-US" dirty="0"/>
              <a:t>Recent Special Study: "Compounding Intelligence: Adapting to the AI Revolution" (2024)</a:t>
            </a:r>
          </a:p>
          <a:p>
            <a:pPr lvl="2"/>
            <a:r>
              <a:rPr lang="en-US" dirty="0">
                <a:hlinkClick r:id="rId2"/>
              </a:rPr>
              <a:t>https://www.mercatus.org/research/research-papers/compounding-intelligence-adapting-ai-revolution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69CA8-4F5B-4C11-FD7A-32883884F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537" y="904412"/>
            <a:ext cx="4013496" cy="54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7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E378-70C4-DA4A-5ACB-18AD0421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diffusion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08AD-4542-733E-CB6E-AE80E5D9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Real-world complexities (e.g., "last mile" problem in self-driving cars)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Regulatory hurdles and high deployment standards (e.g., medicine)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integration issues: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Siloed data in different databases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 for a single source of truth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Requirement for common vocabulary (ontology)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8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E378-70C4-DA4A-5ACB-18AD0421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Digitizing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08AD-4542-733E-CB6E-AE80E5D9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499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Creating a unified data foundation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Mapping to common ontologies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Enabling AI operations at an organizational level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347E25-54CC-04F7-1402-D4C27FB6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30" y="3436116"/>
            <a:ext cx="6368939" cy="305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1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E378-70C4-DA4A-5ACB-18AD0421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Airbus A350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08AD-4542-733E-CB6E-AE80E5D9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43" y="1690688"/>
            <a:ext cx="52578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Quadruple A350 production without compromising safety or 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Challenges: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 million parts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Production across 4 countries (England, Spain, France, Germany)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Assembly in Toulouse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1E641-C558-255D-3B80-6469A76AC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43" y="1592494"/>
            <a:ext cx="6168907" cy="413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E378-70C4-DA4A-5ACB-18AD0421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Airbus: Data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08AD-4542-733E-CB6E-AE80E5D9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0838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Integrated information into Palantir Foundry: </a:t>
            </a:r>
          </a:p>
          <a:p>
            <a:pPr lvl="1"/>
            <a:r>
              <a:rPr lang="en-US" dirty="0"/>
              <a:t>Schedules</a:t>
            </a:r>
          </a:p>
          <a:p>
            <a:pPr lvl="1"/>
            <a:r>
              <a:rPr lang="en-US" dirty="0"/>
              <a:t>Crew shifts</a:t>
            </a:r>
          </a:p>
          <a:p>
            <a:pPr lvl="1"/>
            <a:r>
              <a:rPr lang="en-US" dirty="0"/>
              <a:t>Parts inventory</a:t>
            </a:r>
          </a:p>
          <a:p>
            <a:pPr lvl="1"/>
            <a:r>
              <a:rPr lang="en-US" dirty="0"/>
              <a:t>Deliveries</a:t>
            </a:r>
          </a:p>
          <a:p>
            <a:pPr lvl="1"/>
            <a:r>
              <a:rPr lang="en-US" dirty="0"/>
              <a:t>Defects ("non-conformities")</a:t>
            </a:r>
          </a:p>
          <a:p>
            <a:r>
              <a:rPr lang="en-US" dirty="0"/>
              <a:t>Full data provenance to original sources </a:t>
            </a:r>
          </a:p>
          <a:p>
            <a:r>
              <a:rPr lang="en-US" dirty="0"/>
              <a:t>Semantic search for troubleshooting past issues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FBB56-159A-0A02-BE76-9186AA7B4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872" y="1149350"/>
            <a:ext cx="43180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6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E378-70C4-DA4A-5ACB-18AD0421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Airbus: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08AD-4542-733E-CB6E-AE80E5D9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User interface for planning and troubleshooting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33% acceleration in A350 delivery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Expanded to entire business digitization: </a:t>
            </a:r>
          </a:p>
          <a:p>
            <a:pPr lvl="1"/>
            <a:r>
              <a:rPr lang="en-US" dirty="0"/>
              <a:t>Petabyte-scale live streaming from thousands of sensor systems</a:t>
            </a:r>
          </a:p>
          <a:p>
            <a:pPr lvl="1"/>
            <a:r>
              <a:rPr lang="en-US" dirty="0"/>
              <a:t>Connected entire Airbus fleet for predictive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Digital twin of Airbus's business: </a:t>
            </a:r>
          </a:p>
          <a:p>
            <a:pPr lvl="1"/>
            <a:r>
              <a:rPr lang="en-US" dirty="0"/>
              <a:t>18,000+ users</a:t>
            </a:r>
          </a:p>
          <a:p>
            <a:pPr lvl="1"/>
            <a:r>
              <a:rPr lang="en-US" dirty="0"/>
              <a:t>100+ airlines onboarded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4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E378-70C4-DA4A-5ACB-18AD0421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Case Study: N3C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08AD-4542-733E-CB6E-AE80E5D9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Challenge: No unified way to query U.S. medical system at patient level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cases: </a:t>
            </a:r>
          </a:p>
          <a:p>
            <a:pPr lvl="1"/>
            <a:r>
              <a:rPr lang="en-US" dirty="0"/>
              <a:t>Pandemic response</a:t>
            </a:r>
          </a:p>
          <a:p>
            <a:pPr lvl="1"/>
            <a:r>
              <a:rPr lang="en-US" dirty="0"/>
              <a:t>Observational studies</a:t>
            </a:r>
          </a:p>
          <a:p>
            <a:pPr lvl="1"/>
            <a:r>
              <a:rPr lang="en-US" dirty="0"/>
              <a:t>Post-market surveillance</a:t>
            </a:r>
          </a:p>
          <a:p>
            <a:pPr lvl="1"/>
            <a:r>
              <a:rPr lang="en-US" dirty="0"/>
              <a:t>CDC monitoring</a:t>
            </a:r>
          </a:p>
          <a:p>
            <a:pPr lvl="1"/>
            <a:r>
              <a:rPr lang="en-US" dirty="0"/>
              <a:t>Cancer reporting</a:t>
            </a:r>
          </a:p>
          <a:p>
            <a:r>
              <a:rPr lang="en-US" dirty="0"/>
              <a:t>N3C National COVID Cohort Collaborative (led by NCATS &amp; NIH)</a:t>
            </a:r>
          </a:p>
          <a:p>
            <a:pPr lvl="1"/>
            <a:r>
              <a:rPr lang="en-US" dirty="0" err="1"/>
              <a:t>Haendel</a:t>
            </a:r>
            <a:r>
              <a:rPr lang="en-US" dirty="0"/>
              <a:t> MA, Chute CG, Bennett TD, et al. The National COVID Cohort Collaborative (N3C): Rationale, design, infrastructure, and deployment. J Am Med Inform Assoc. 2021</a:t>
            </a:r>
          </a:p>
          <a:p>
            <a:pPr lvl="1"/>
            <a:r>
              <a:rPr lang="en-US" dirty="0"/>
              <a:t>Bennett TD, Moffitt RA, </a:t>
            </a:r>
            <a:r>
              <a:rPr lang="en-US" dirty="0" err="1"/>
              <a:t>Hajagos</a:t>
            </a:r>
            <a:r>
              <a:rPr lang="en-US" dirty="0"/>
              <a:t> JG, et al. Clinical Characterization and Prediction of Clinical Severity of SARS-CoV-2 Infection Among US Adults Using Data From the US National COVID Cohort Collaborative. JAMA </a:t>
            </a:r>
            <a:r>
              <a:rPr lang="en-US" dirty="0" err="1"/>
              <a:t>Netw</a:t>
            </a:r>
            <a:r>
              <a:rPr lang="en-US" dirty="0"/>
              <a:t> Open. 2021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N3C logo">
            <a:extLst>
              <a:ext uri="{FF2B5EF4-FFF2-40B4-BE49-F238E27FC236}">
                <a16:creationId xmlns:a16="http://schemas.microsoft.com/office/drawing/2014/main" id="{57EC1A02-84E8-FABB-68D0-31996B9E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840" y="530967"/>
            <a:ext cx="2165762" cy="9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7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E378-70C4-DA4A-5ACB-18AD0421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N3C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08AD-4542-733E-CB6E-AE80E5D9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Centralized database of COVID-19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Largest, most representative U.S. cohort of COVID-19 cases and controls</a:t>
            </a:r>
          </a:p>
          <a:p>
            <a:pPr lvl="1"/>
            <a:r>
              <a:rPr lang="en-US" dirty="0"/>
              <a:t>Over 13 million patient records </a:t>
            </a:r>
          </a:p>
          <a:p>
            <a:pPr lvl="1"/>
            <a:r>
              <a:rPr lang="en-US" dirty="0"/>
              <a:t>Data from 75+ healthcare organizations </a:t>
            </a:r>
          </a:p>
          <a:p>
            <a:pPr lvl="1"/>
            <a:r>
              <a:rPr lang="en-US" dirty="0"/>
              <a:t>6.5+ million COVID-19 positive cases </a:t>
            </a:r>
          </a:p>
          <a:p>
            <a:pPr lvl="1"/>
            <a:r>
              <a:rPr lang="en-US" dirty="0"/>
              <a:t>2.1+ billion rows of data </a:t>
            </a:r>
          </a:p>
          <a:p>
            <a:pPr lvl="1"/>
            <a:r>
              <a:rPr lang="en-US" dirty="0"/>
              <a:t>500+ research projects supported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N3C logo">
            <a:extLst>
              <a:ext uri="{FF2B5EF4-FFF2-40B4-BE49-F238E27FC236}">
                <a16:creationId xmlns:a16="http://schemas.microsoft.com/office/drawing/2014/main" id="{39B1B8C5-DA81-0418-4856-E5E27231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840" y="530967"/>
            <a:ext cx="2165762" cy="9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4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560</Words>
  <Application>Microsoft Macintosh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Digital Twins in Industry: Lessons from Aerospace and Healthcare</vt:lpstr>
      <vt:lpstr>Bio</vt:lpstr>
      <vt:lpstr>The AI diffusion gap</vt:lpstr>
      <vt:lpstr>Digitizing business</vt:lpstr>
      <vt:lpstr>Case Study: Airbus A350 Production</vt:lpstr>
      <vt:lpstr>Airbus: Data Integration</vt:lpstr>
      <vt:lpstr>Airbus: Results</vt:lpstr>
      <vt:lpstr>Healthcare Case Study: N3C</vt:lpstr>
      <vt:lpstr>N3C Overview</vt:lpstr>
      <vt:lpstr>Challenges and 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Nabeel Qureshi</dc:creator>
  <cp:lastModifiedBy>Nabeel Qureshi</cp:lastModifiedBy>
  <cp:revision>48</cp:revision>
  <dcterms:created xsi:type="dcterms:W3CDTF">2024-09-16T20:53:50Z</dcterms:created>
  <dcterms:modified xsi:type="dcterms:W3CDTF">2024-09-16T22:38:52Z</dcterms:modified>
</cp:coreProperties>
</file>