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147470685" r:id="rId2"/>
    <p:sldId id="2147470464" r:id="rId3"/>
    <p:sldId id="2147470870" r:id="rId4"/>
    <p:sldId id="2147470872" r:id="rId5"/>
    <p:sldId id="2147470435" r:id="rId6"/>
    <p:sldId id="2147470708" r:id="rId7"/>
    <p:sldId id="305" r:id="rId8"/>
    <p:sldId id="327" r:id="rId9"/>
    <p:sldId id="307" r:id="rId10"/>
    <p:sldId id="263" r:id="rId11"/>
    <p:sldId id="2147470861" r:id="rId12"/>
    <p:sldId id="2147470862" r:id="rId13"/>
    <p:sldId id="2147470661" r:id="rId14"/>
    <p:sldId id="2147470863" r:id="rId15"/>
    <p:sldId id="2147470864" r:id="rId16"/>
    <p:sldId id="2147470845" r:id="rId17"/>
    <p:sldId id="2147470871" r:id="rId18"/>
    <p:sldId id="2147470764" r:id="rId19"/>
    <p:sldId id="275" r:id="rId20"/>
    <p:sldId id="2147470781" r:id="rId21"/>
    <p:sldId id="2147470775" r:id="rId22"/>
    <p:sldId id="2147470873" r:id="rId23"/>
    <p:sldId id="21474706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/>
    <p:restoredTop sz="92397"/>
  </p:normalViewPr>
  <p:slideViewPr>
    <p:cSldViewPr snapToGrid="0">
      <p:cViewPr varScale="1">
        <p:scale>
          <a:sx n="112" d="100"/>
          <a:sy n="112" d="100"/>
        </p:scale>
        <p:origin x="688" y="200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5308C-9F12-3D4A-AA26-98F8943A8D91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94E2A-E054-CF4E-AE83-9EC92AE0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2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94E2A-E054-CF4E-AE83-9EC92AE074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8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>
          <a:extLst>
            <a:ext uri="{FF2B5EF4-FFF2-40B4-BE49-F238E27FC236}">
              <a16:creationId xmlns:a16="http://schemas.microsoft.com/office/drawing/2014/main" id="{F0234225-263D-95E9-667C-4C275CA3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a6cd366c9_0_575:notes">
            <a:extLst>
              <a:ext uri="{FF2B5EF4-FFF2-40B4-BE49-F238E27FC236}">
                <a16:creationId xmlns:a16="http://schemas.microsoft.com/office/drawing/2014/main" id="{4B6CAAA1-7877-4961-EE5C-8F209FC050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ea6cd366c9_0_575:notes">
            <a:extLst>
              <a:ext uri="{FF2B5EF4-FFF2-40B4-BE49-F238E27FC236}">
                <a16:creationId xmlns:a16="http://schemas.microsoft.com/office/drawing/2014/main" id="{9E95493C-E2E6-A407-923F-4A7D3517A2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55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D4042E-9269-40B0-A5DA-C09E5103F4A5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7875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0C46D-0F83-D0F2-9D2A-549EFA331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>
            <a:extLst>
              <a:ext uri="{FF2B5EF4-FFF2-40B4-BE49-F238E27FC236}">
                <a16:creationId xmlns:a16="http://schemas.microsoft.com/office/drawing/2014/main" id="{14849CA1-0315-D333-7EDB-8EDCE0A42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>
            <a:extLst>
              <a:ext uri="{FF2B5EF4-FFF2-40B4-BE49-F238E27FC236}">
                <a16:creationId xmlns:a16="http://schemas.microsoft.com/office/drawing/2014/main" id="{ABEDCC7E-93ED-5C50-5FAC-E90D804674F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>
            <a:extLst>
              <a:ext uri="{FF2B5EF4-FFF2-40B4-BE49-F238E27FC236}">
                <a16:creationId xmlns:a16="http://schemas.microsoft.com/office/drawing/2014/main" id="{EBC9567B-9468-A9E6-0B8A-0D859B821351}"/>
              </a:ext>
            </a:extLst>
          </p:cNvPr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D4042E-9269-40B0-A5DA-C09E5103F4A5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830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102186ee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b102186ee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9475E-79CB-75A3-1511-A77522880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>
            <a:extLst>
              <a:ext uri="{FF2B5EF4-FFF2-40B4-BE49-F238E27FC236}">
                <a16:creationId xmlns:a16="http://schemas.microsoft.com/office/drawing/2014/main" id="{8C27074D-7A95-E9B6-DC98-2DA3D412B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>
            <a:extLst>
              <a:ext uri="{FF2B5EF4-FFF2-40B4-BE49-F238E27FC236}">
                <a16:creationId xmlns:a16="http://schemas.microsoft.com/office/drawing/2014/main" id="{1F9462EA-CA13-6056-644E-AB328727C7B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>
            <a:extLst>
              <a:ext uri="{FF2B5EF4-FFF2-40B4-BE49-F238E27FC236}">
                <a16:creationId xmlns:a16="http://schemas.microsoft.com/office/drawing/2014/main" id="{C78B4B42-0ACE-022E-1FBA-BDC7299A959E}"/>
              </a:ext>
            </a:extLst>
          </p:cNvPr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D4042E-9269-40B0-A5DA-C09E5103F4A5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0685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D4042E-9269-40B0-A5DA-C09E5103F4A5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1704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94E2A-E054-CF4E-AE83-9EC92AE074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3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94E2A-E054-CF4E-AE83-9EC92AE074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E0049-8F8F-4540-AFBC-ADEA6F7350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4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35756-8963-AB39-8321-CAE4F8A8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64492-385F-9CC6-0FD1-4366D0A15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64E5DC-EB96-48CA-0949-20D003D37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Develop a mathematical or simulation-based model:</a:t>
            </a:r>
            <a:endParaRPr lang="en-US" dirty="0"/>
          </a:p>
          <a:p>
            <a:r>
              <a:rPr lang="en-US" dirty="0"/>
              <a:t>Finite Element Analysis (FEA) for mechanical systems.</a:t>
            </a:r>
          </a:p>
          <a:p>
            <a:r>
              <a:rPr lang="en-US" dirty="0"/>
              <a:t>Computational Fluid Dynamics (CFD) for fluid systems.</a:t>
            </a:r>
          </a:p>
          <a:p>
            <a:r>
              <a:rPr lang="en-US" dirty="0"/>
              <a:t>Agent-based modeling for biological systems.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Integrate data-driven models using AI and machine learning algorithms to predict outcomes or behaviors that evolve from the physical system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FFE13-F585-94F3-5878-DF7C97F72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E0049-8F8F-4540-AFBC-ADEA6F735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2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D4042E-9269-40B0-A5DA-C09E5103F4A5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956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94E2A-E054-CF4E-AE83-9EC92AE074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5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475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ad4baafd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ead4baafd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a6cd366c9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ea6cd366c9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>
          <a:extLst>
            <a:ext uri="{FF2B5EF4-FFF2-40B4-BE49-F238E27FC236}">
              <a16:creationId xmlns:a16="http://schemas.microsoft.com/office/drawing/2014/main" id="{C0C3EA8A-2C83-9C63-A377-A585A7FA4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a6cd366c9_0_575:notes">
            <a:extLst>
              <a:ext uri="{FF2B5EF4-FFF2-40B4-BE49-F238E27FC236}">
                <a16:creationId xmlns:a16="http://schemas.microsoft.com/office/drawing/2014/main" id="{89A089DF-1439-8E5D-F0C9-9119D4D123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ea6cd366c9_0_575:notes">
            <a:extLst>
              <a:ext uri="{FF2B5EF4-FFF2-40B4-BE49-F238E27FC236}">
                <a16:creationId xmlns:a16="http://schemas.microsoft.com/office/drawing/2014/main" id="{26194CFA-4813-1AE3-A737-089C00734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351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0FFC-5A04-1D8D-324C-AFA14869D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154EB-0132-B09C-F709-49453F590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1D681-DEB1-57DC-FAF2-0B379B6C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83FD2-6821-86C1-E071-08590691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44605-3C06-B909-5F5F-6971CAD2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7135-302F-51AC-BF3A-67F6C4B0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61661-BA38-BCB4-CCC3-38BD94DE3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C13F5-9C2E-21A1-99D9-15DA3B39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A1291-5D1D-C880-A9F8-F01DCA181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3DF97-C883-36F5-5336-A3FF528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4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B8965-253F-484D-A0AE-A30403E40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0F4956-E313-D300-652F-6955B857C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7A866-CEEC-4415-6D9E-3CC04A75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DC648-51FC-921E-F3B1-34C4084E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C0B95-AE2C-59B4-8F0C-90B4F194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99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91397FF-8B14-4212-A313-A6130EC04430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28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880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A80D-98C3-7CE2-F91E-D3A307DEA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FCF2-7939-1199-84F7-1DCC05BA4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0F902-0F92-1286-FE2E-78AF8387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A4257-9C5A-531A-C93E-08C5CB9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64AE-47F8-02B0-5B8F-BA6A9CE2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4A23-B02C-4C7E-2838-953825364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7DB58-7AD4-9BA5-7A6D-3714AE3C7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FD785-3697-6607-68C7-6F27CA807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F0931-4F63-2532-541F-F16C4344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C435-5367-E164-3C9A-74154AF1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5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0990-BCE4-EC7F-4714-4E2B26CF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89EB2-F537-1271-984F-24B9BFB61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4D225-5869-F4E6-9244-2DC25AB92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01AAC-E880-E327-CB9E-71F996191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D8751-4A57-0EC3-4CFB-D7B73487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B3D18-4E85-17DC-237A-2B21CE23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9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8C78A-9199-316C-5C76-AA08BF8E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9D6E1-46EF-B67B-29D8-5B23E55E1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7BC3B-349E-BF2D-0EDA-B6C139057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547FD-E304-0948-AA32-6B33987AA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02810-C925-36A8-C744-4D81CD7F5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AB5E3-C959-E556-1472-FBDE0C06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AA7059-2B04-A649-2498-7E8CA309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A23A0-ED3E-DBEF-0633-F844A646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FA5B-342A-8BFE-2D00-5D145670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1F94A-A723-85B3-5854-FC6B8E95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1DDA7-ADD1-AA4D-93EA-0DEBDA61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9FF9F-7BB5-2521-FE98-84DB3E09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4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79BCD-4257-9E36-7E0E-F626E6CE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BF8021-9F80-9701-1D08-DAD1FF30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F7E01-1E8B-A662-E720-589A371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277B-D021-6EA6-A30E-0B4610E9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3665-C906-E2B4-5AAC-9679943B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F01A7-6E8E-CD43-C2FD-221EDF288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DBF14-60EE-01C5-C83B-0973DFD6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4441A-316E-5D34-E3E8-1176BBCA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FD0FD-63A1-35DC-68B1-44DCB62E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87B3-17F0-3595-3676-580A9013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C4C699-045E-7DFD-AB6E-1F85CBCDC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3050C-6D66-B762-6A64-DE270B087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79FED-A203-638E-4DF1-7AADB767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8A573-18E1-1DD2-408E-5DB55D7B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1A5D4-9902-1BBE-5573-270B5C3A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EAB73-0BB6-0D22-4FDF-12BBEAA4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23F6A-0E2A-306A-5E17-385366337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57983-7AA0-4D6A-4EAB-C08016C06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EFE0-B7D5-184A-81C6-7F32DA2CEFA3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674FE-D7CE-00F7-9DF5-4E87E398A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6C6BC-5684-3BB3-E418-11EAEB88E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1199D-6580-A344-905B-A47FB39746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085DCB-2627-435A-F5B1-4463F44345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118" y="6356350"/>
            <a:ext cx="1247364" cy="4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038/s41524-022-00765-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038/s41524-022-00765-z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3F8D1C-9F32-E29B-3819-45C7E2FF3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966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A9ACF-4D92-E3EE-867A-3B4826248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930" y="1807086"/>
            <a:ext cx="10058400" cy="1964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200" dirty="0" err="1">
                <a:solidFill>
                  <a:schemeClr val="bg1"/>
                </a:solidFill>
              </a:rPr>
              <a:t>AuroraGPT</a:t>
            </a:r>
            <a:r>
              <a:rPr lang="en-US" sz="5200" dirty="0">
                <a:solidFill>
                  <a:schemeClr val="bg1"/>
                </a:solidFill>
              </a:rPr>
              <a:t>: Rationale, Data Challenges and Development of an AI</a:t>
            </a:r>
            <a:br>
              <a:rPr lang="en-US" sz="5200" dirty="0">
                <a:solidFill>
                  <a:schemeClr val="bg1"/>
                </a:solidFill>
              </a:rPr>
            </a:br>
            <a:r>
              <a:rPr lang="en-US" sz="5200" dirty="0">
                <a:solidFill>
                  <a:schemeClr val="bg1"/>
                </a:solidFill>
              </a:rPr>
              <a:t>Research Assistant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829FB-75B0-07A3-0325-8AA1B2126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488377"/>
            <a:ext cx="10058400" cy="1833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Franck Cappello</a:t>
            </a:r>
          </a:p>
          <a:p>
            <a:r>
              <a:rPr lang="en-US" dirty="0">
                <a:solidFill>
                  <a:srgbClr val="FFFFFF"/>
                </a:solidFill>
              </a:rPr>
              <a:t>Lead of </a:t>
            </a:r>
            <a:r>
              <a:rPr lang="en-US" dirty="0" err="1">
                <a:solidFill>
                  <a:srgbClr val="FFFFFF"/>
                </a:solidFill>
              </a:rPr>
              <a:t>AuroraGPT</a:t>
            </a:r>
            <a:r>
              <a:rPr lang="en-US" dirty="0">
                <a:solidFill>
                  <a:srgbClr val="FFFFFF"/>
                </a:solidFill>
              </a:rPr>
              <a:t> Evaluation</a:t>
            </a:r>
          </a:p>
          <a:p>
            <a:r>
              <a:rPr lang="en-US" dirty="0">
                <a:solidFill>
                  <a:srgbClr val="FFFFFF"/>
                </a:solidFill>
              </a:rPr>
              <a:t>Argonne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591255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366120" y="365040"/>
            <a:ext cx="10515240" cy="67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How?</a:t>
            </a: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366120" y="1047239"/>
            <a:ext cx="9206280" cy="556871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AuroraGPT</a:t>
            </a:r>
            <a:r>
              <a:rPr lang="en-US" sz="2800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 (large LDRD).</a:t>
            </a:r>
            <a:endParaRPr lang="en-US" sz="2800" b="0" strike="noStrike" spc="-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AuroraGPT working groups:</a:t>
            </a:r>
          </a:p>
        </p:txBody>
      </p:sp>
      <p:sp>
        <p:nvSpPr>
          <p:cNvPr id="144" name="Content Placeholder 2"/>
          <p:cNvSpPr/>
          <p:nvPr/>
        </p:nvSpPr>
        <p:spPr>
          <a:xfrm>
            <a:off x="1564521" y="2264992"/>
            <a:ext cx="862835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Planning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3600" b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Data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Model training (pre-training)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Evaluation (skills, trustworthiness, safety)</a:t>
            </a:r>
            <a:endParaRPr lang="en-US" sz="280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Post-training (fine tuning, alignment)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 Inference (on Aurora)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 Distribution 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Communication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110" y="848071"/>
            <a:ext cx="10229850" cy="5910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2"/>
          <p:cNvSpPr/>
          <p:nvPr/>
        </p:nvSpPr>
        <p:spPr>
          <a:xfrm>
            <a:off x="4113380" y="1778752"/>
            <a:ext cx="2273600" cy="3077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339" name="Google Shape;339;p42"/>
          <p:cNvSpPr txBox="1"/>
          <p:nvPr/>
        </p:nvSpPr>
        <p:spPr>
          <a:xfrm>
            <a:off x="24900" y="6559000"/>
            <a:ext cx="3631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rgbClr val="232425"/>
                </a:solidFill>
              </a:rPr>
              <a:t>Slide Credit: Ian Foster</a:t>
            </a:r>
            <a:endParaRPr sz="800">
              <a:solidFill>
                <a:srgbClr val="232425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FEB23A6-0D2C-783D-A83A-9A6405668679}"/>
              </a:ext>
            </a:extLst>
          </p:cNvPr>
          <p:cNvSpPr txBox="1">
            <a:spLocks/>
          </p:cNvSpPr>
          <p:nvPr/>
        </p:nvSpPr>
        <p:spPr>
          <a:xfrm>
            <a:off x="127935" y="223639"/>
            <a:ext cx="11379796" cy="8237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02 Data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Leads: I. Foster, R. Underwood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CCD51F-DCB6-98A9-231E-D7D71AD65303}"/>
              </a:ext>
            </a:extLst>
          </p:cNvPr>
          <p:cNvSpPr txBox="1"/>
          <p:nvPr/>
        </p:nvSpPr>
        <p:spPr>
          <a:xfrm>
            <a:off x="2040996" y="6425593"/>
            <a:ext cx="311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Slide: Robert Underwood (ANL)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"/>
          <p:cNvSpPr txBox="1">
            <a:spLocks noGrp="1"/>
          </p:cNvSpPr>
          <p:nvPr>
            <p:ph type="body" idx="1"/>
          </p:nvPr>
        </p:nvSpPr>
        <p:spPr>
          <a:xfrm>
            <a:off x="394971" y="1047394"/>
            <a:ext cx="11575760" cy="444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463550" indent="-282575">
              <a:spcBef>
                <a:spcPts val="0"/>
              </a:spcBef>
              <a:buSzPct val="90000"/>
              <a:buNone/>
            </a:pPr>
            <a:r>
              <a:rPr lang="en" sz="2400" b="1" dirty="0">
                <a:solidFill>
                  <a:srgbClr val="0070C0"/>
                </a:solidFill>
              </a:rPr>
              <a:t>Typical size &amp; quality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-US" dirty="0"/>
              <a:t>20+T tokens of high-quality scientific text (x100M) and structured data (</a:t>
            </a:r>
            <a:r>
              <a:rPr lang="en-US" dirty="0" err="1"/>
              <a:t>xPetabytes</a:t>
            </a:r>
            <a:r>
              <a:rPr lang="en-US" dirty="0"/>
              <a:t>)</a:t>
            </a:r>
          </a:p>
          <a:p>
            <a:pPr marL="463550" indent="-282575">
              <a:spcBef>
                <a:spcPts val="0"/>
              </a:spcBef>
              <a:buSzPct val="90000"/>
              <a:buNone/>
            </a:pPr>
            <a:r>
              <a:rPr lang="en" sz="2400" b="1" dirty="0">
                <a:solidFill>
                  <a:srgbClr val="0070C0"/>
                </a:solidFill>
              </a:rPr>
              <a:t>Collect data from sources of multi-modal training data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" dirty="0"/>
              <a:t>General Text and Code (Dolma, RP2)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" dirty="0"/>
              <a:t>Scientific Publications (ACM, PMC, </a:t>
            </a:r>
            <a:r>
              <a:rPr lang="en" dirty="0" err="1"/>
              <a:t>ArXiv</a:t>
            </a:r>
            <a:r>
              <a:rPr lang="en" dirty="0"/>
              <a:t>, etc., etc.)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" dirty="0"/>
              <a:t>Scientific data from simulation, experiments, observation 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" sz="24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</a:t>
            </a:r>
            <a:r>
              <a:rPr lang="en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s: </a:t>
            </a:r>
            <a:r>
              <a:rPr lang="en-US" sz="24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Material, Physics, Biology, Computer Science, Climate</a:t>
            </a:r>
            <a:endParaRPr lang="en" dirty="0"/>
          </a:p>
          <a:p>
            <a:pPr marL="463550" indent="-282575">
              <a:spcBef>
                <a:spcPts val="0"/>
              </a:spcBef>
              <a:buSzPct val="90000"/>
              <a:buNone/>
            </a:pPr>
            <a:r>
              <a:rPr lang="en" sz="2400" dirty="0"/>
              <a:t>Preparation </a:t>
            </a:r>
            <a:r>
              <a:rPr lang="en" sz="2400" b="1" dirty="0">
                <a:solidFill>
                  <a:srgbClr val="0070C0"/>
                </a:solidFill>
              </a:rPr>
              <a:t>operations before training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" dirty="0"/>
              <a:t>Deduplication 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" dirty="0"/>
              <a:t>Contamination analysis (Evaluation)</a:t>
            </a:r>
          </a:p>
          <a:p>
            <a:pPr marL="463550" indent="-282575">
              <a:spcBef>
                <a:spcPts val="400"/>
              </a:spcBef>
              <a:buSzPct val="90000"/>
              <a:buNone/>
            </a:pPr>
            <a:r>
              <a:rPr lang="en-US" sz="2400" dirty="0">
                <a:solidFill>
                  <a:srgbClr val="0070C0"/>
                </a:solidFill>
              </a:rPr>
              <a:t>Workflows for </a:t>
            </a:r>
            <a:r>
              <a:rPr lang="en-US" sz="2400" b="1" dirty="0">
                <a:solidFill>
                  <a:srgbClr val="0070C0"/>
                </a:solidFill>
              </a:rPr>
              <a:t>data preparation</a:t>
            </a:r>
          </a:p>
          <a:p>
            <a:pPr marL="463550" lvl="1" indent="-282575">
              <a:spcBef>
                <a:spcPts val="400"/>
              </a:spcBef>
              <a:buSzPct val="90000"/>
            </a:pPr>
            <a:r>
              <a:rPr lang="en-US" dirty="0"/>
              <a:t>PDF, Latex, XML to text</a:t>
            </a:r>
          </a:p>
          <a:p>
            <a:pPr marL="463550" lvl="1" indent="-282575">
              <a:spcBef>
                <a:spcPts val="400"/>
              </a:spcBef>
              <a:buSzPct val="90000"/>
            </a:pPr>
            <a:r>
              <a:rPr lang="en-US" dirty="0"/>
              <a:t>PDF to multimodal objects (figures, tables, equations)</a:t>
            </a:r>
          </a:p>
          <a:p>
            <a:pPr marL="463550" lvl="1" indent="-282575">
              <a:spcBef>
                <a:spcPts val="400"/>
              </a:spcBef>
              <a:buSzPct val="90000"/>
            </a:pPr>
            <a:r>
              <a:rPr lang="en-US" dirty="0"/>
              <a:t>Data modalities (sequence-time series, tables, images, particles positions, etc.) </a:t>
            </a:r>
            <a:endParaRPr b="1" dirty="0">
              <a:solidFill>
                <a:srgbClr val="0070C0"/>
              </a:solidFill>
            </a:endParaRPr>
          </a:p>
          <a:p>
            <a:pPr marL="463550" indent="-282575">
              <a:spcBef>
                <a:spcPts val="0"/>
              </a:spcBef>
              <a:buSzPct val="90000"/>
              <a:buNone/>
            </a:pPr>
            <a:r>
              <a:rPr lang="en" sz="2400" dirty="0"/>
              <a:t>Datasets for </a:t>
            </a:r>
            <a:r>
              <a:rPr lang="en" sz="2400" b="1" dirty="0">
                <a:solidFill>
                  <a:srgbClr val="0070C0"/>
                </a:solidFill>
              </a:rPr>
              <a:t>Evaluation</a:t>
            </a:r>
          </a:p>
          <a:p>
            <a:pPr marL="463550" lvl="1" indent="-282575">
              <a:spcBef>
                <a:spcPts val="0"/>
              </a:spcBef>
              <a:buSzPct val="90000"/>
            </a:pPr>
            <a:r>
              <a:rPr lang="en" dirty="0"/>
              <a:t>Provide data “in sample” and “out of sample” for evaluation teams to use for tests</a:t>
            </a:r>
          </a:p>
          <a:p>
            <a:pPr marL="761970" indent="-380990">
              <a:spcBef>
                <a:spcPts val="0"/>
              </a:spcBef>
              <a:buSzPts val="900"/>
              <a:buChar char="–"/>
            </a:pPr>
            <a:endParaRPr sz="2400" dirty="0"/>
          </a:p>
        </p:txBody>
      </p:sp>
      <p:sp>
        <p:nvSpPr>
          <p:cNvPr id="353" name="Google Shape;353;p44"/>
          <p:cNvSpPr txBox="1"/>
          <p:nvPr/>
        </p:nvSpPr>
        <p:spPr>
          <a:xfrm>
            <a:off x="24900" y="6559000"/>
            <a:ext cx="3631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rgbClr val="232425"/>
                </a:solidFill>
              </a:rPr>
              <a:t>Slide Credit: Ian Foster</a:t>
            </a:r>
            <a:endParaRPr sz="800">
              <a:solidFill>
                <a:srgbClr val="232425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BF0CB65-04E0-03B5-B0D9-B73B0AC3964F}"/>
              </a:ext>
            </a:extLst>
          </p:cNvPr>
          <p:cNvSpPr txBox="1">
            <a:spLocks/>
          </p:cNvSpPr>
          <p:nvPr/>
        </p:nvSpPr>
        <p:spPr>
          <a:xfrm>
            <a:off x="127935" y="223639"/>
            <a:ext cx="11379796" cy="8237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02 Data.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Goals and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Activities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71F13-91D2-EB21-6EEF-421427874161}"/>
              </a:ext>
            </a:extLst>
          </p:cNvPr>
          <p:cNvSpPr txBox="1"/>
          <p:nvPr/>
        </p:nvSpPr>
        <p:spPr>
          <a:xfrm>
            <a:off x="2040996" y="6425593"/>
            <a:ext cx="4055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Slide source: Robert Underwood (ANL)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Content Placeholder 6"/>
          <p:cNvGraphicFramePr/>
          <p:nvPr/>
        </p:nvGraphicFramePr>
        <p:xfrm>
          <a:off x="612652" y="818535"/>
          <a:ext cx="4948295" cy="2560320"/>
        </p:xfrm>
        <a:graphic>
          <a:graphicData uri="http://schemas.openxmlformats.org/drawingml/2006/table">
            <a:tbl>
              <a:tblPr/>
              <a:tblGrid>
                <a:gridCol w="1282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856">
                  <a:extLst>
                    <a:ext uri="{9D8B030D-6E8A-4147-A177-3AD203B41FA5}">
                      <a16:colId xmlns:a16="http://schemas.microsoft.com/office/drawing/2014/main" val="3554722144"/>
                    </a:ext>
                  </a:extLst>
                </a:gridCol>
              </a:tblGrid>
              <a:tr h="1904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Dataset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Format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Size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28135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RP1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JSONL (general web text)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~3TB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RP2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JSONL (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general web text)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~5TB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DOECode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Code (DOE only)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</a:rPr>
                        <a:t>9GB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PILE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JSONL (2/3 general)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</a:rPr>
                        <a:t>825GB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chemeClr val="dk1"/>
                          </a:solidFill>
                          <a:latin typeface="+mn-lt"/>
                        </a:rPr>
                        <a:t>StackCode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parquet(code)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783GB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Dolma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JSONL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5TB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3" name="TextBox 11"/>
          <p:cNvSpPr/>
          <p:nvPr/>
        </p:nvSpPr>
        <p:spPr>
          <a:xfrm>
            <a:off x="8030505" y="241990"/>
            <a:ext cx="2208659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 Papers</a:t>
            </a:r>
            <a:endParaRPr lang="en-US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4" name="Content Placeholder 6"/>
          <p:cNvGraphicFramePr/>
          <p:nvPr/>
        </p:nvGraphicFramePr>
        <p:xfrm>
          <a:off x="6608020" y="814614"/>
          <a:ext cx="4971332" cy="4766490"/>
        </p:xfrm>
        <a:graphic>
          <a:graphicData uri="http://schemas.openxmlformats.org/drawingml/2006/table">
            <a:tbl>
              <a:tblPr/>
              <a:tblGrid>
                <a:gridCol w="1364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262">
                  <a:extLst>
                    <a:ext uri="{9D8B030D-6E8A-4147-A177-3AD203B41FA5}">
                      <a16:colId xmlns:a16="http://schemas.microsoft.com/office/drawing/2014/main" val="3670245434"/>
                    </a:ext>
                  </a:extLst>
                </a:gridCol>
              </a:tblGrid>
              <a:tr h="64164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Dataset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Format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Size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66708"/>
                  </a:ext>
                </a:extLst>
              </a:tr>
              <a:tr h="64164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CORE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Full text collection of scientific papers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&gt;2TB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64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peS2o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Jsonl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(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 open access academic papers)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</a:rPr>
                        <a:t>259GB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PMC-OA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markdown+pdf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</a:rPr>
                        <a:t>202GB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05770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Arxiv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pdf+figures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</a:rPr>
                        <a:t>2.2TB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Biorxiv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xml+pdf+figures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</a:rPr>
                        <a:t>9.7TB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Medrxiv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xml+pdf+figures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+mn-lt"/>
                        </a:rPr>
                        <a:t>542GB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chemrxiv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pdf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ACM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XML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16GB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164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NIH_LITARCH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xml+pdf+figures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153GB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21412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5A1E13C-5900-9962-EF19-F89B33CC8ECC}"/>
              </a:ext>
            </a:extLst>
          </p:cNvPr>
          <p:cNvSpPr txBox="1"/>
          <p:nvPr/>
        </p:nvSpPr>
        <p:spPr>
          <a:xfrm>
            <a:off x="6411812" y="5843331"/>
            <a:ext cx="5446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overlap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De-duplication is important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836D7-8C65-283B-65F6-0AE4D55F707C}"/>
              </a:ext>
            </a:extLst>
          </p:cNvPr>
          <p:cNvSpPr txBox="1"/>
          <p:nvPr/>
        </p:nvSpPr>
        <p:spPr>
          <a:xfrm>
            <a:off x="0" y="6488774"/>
            <a:ext cx="196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Credit: Data  team.</a:t>
            </a: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7A949169-B243-588C-1CC2-A17CFDB6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20" y="184560"/>
            <a:ext cx="10515240" cy="67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02 Data: </a:t>
            </a:r>
            <a:r>
              <a:rPr lang="en-US" sz="4400" b="0" strike="noStrike" spc="-1" dirty="0">
                <a:solidFill>
                  <a:schemeClr val="dk1"/>
                </a:solidFill>
                <a:cs typeface="Calibri" panose="020F0502020204030204" pitchFamily="34" charset="0"/>
              </a:rPr>
              <a:t>Collection (partial)</a:t>
            </a: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B0B7E847-2B0C-E031-4639-90D3F86F5756}"/>
              </a:ext>
            </a:extLst>
          </p:cNvPr>
          <p:cNvGraphicFramePr/>
          <p:nvPr/>
        </p:nvGraphicFramePr>
        <p:xfrm>
          <a:off x="612651" y="3655911"/>
          <a:ext cx="4971331" cy="2834640"/>
        </p:xfrm>
        <a:graphic>
          <a:graphicData uri="http://schemas.openxmlformats.org/drawingml/2006/table">
            <a:tbl>
              <a:tblPr/>
              <a:tblGrid>
                <a:gridCol w="2564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978">
                  <a:extLst>
                    <a:ext uri="{9D8B030D-6E8A-4147-A177-3AD203B41FA5}">
                      <a16:colId xmlns:a16="http://schemas.microsoft.com/office/drawing/2014/main" val="3245314981"/>
                    </a:ext>
                  </a:extLst>
                </a:gridCol>
              </a:tblGrid>
              <a:tr h="348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Dataset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Format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Size</a:t>
                      </a: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73605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PubChem Compound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chemeClr val="dk1"/>
                          </a:solidFill>
                          <a:latin typeface="+mn-lt"/>
                        </a:rPr>
                        <a:t>json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PubChem Compound (no description)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chemeClr val="dk1"/>
                          </a:solidFill>
                          <a:latin typeface="+mn-lt"/>
                        </a:rPr>
                        <a:t>json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PubChem Gene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chemeClr val="dk1"/>
                          </a:solidFill>
                          <a:latin typeface="+mn-lt"/>
                        </a:rPr>
                        <a:t>json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PubChem Pathway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chemeClr val="dk1"/>
                          </a:solidFill>
                          <a:latin typeface="+mn-lt"/>
                        </a:rPr>
                        <a:t>json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UniProt TrEMBL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chemeClr val="dk1"/>
                          </a:solidFill>
                          <a:latin typeface="+mn-lt"/>
                        </a:rPr>
                        <a:t>json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UniProt uniref100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 err="1">
                          <a:solidFill>
                            <a:schemeClr val="dk1"/>
                          </a:solidFill>
                          <a:latin typeface="+mn-lt"/>
                        </a:rPr>
                        <a:t>json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n-U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60" marR="936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56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>
          <a:extLst>
            <a:ext uri="{FF2B5EF4-FFF2-40B4-BE49-F238E27FC236}">
              <a16:creationId xmlns:a16="http://schemas.microsoft.com/office/drawing/2014/main" id="{085E8515-4942-D2C5-5B4A-52E6EEDB4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36;p54">
            <a:extLst>
              <a:ext uri="{FF2B5EF4-FFF2-40B4-BE49-F238E27FC236}">
                <a16:creationId xmlns:a16="http://schemas.microsoft.com/office/drawing/2014/main" id="{8E5B79D0-EBDE-DD64-160B-72691879E9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2723" y="2637619"/>
            <a:ext cx="2246388" cy="189522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4">
            <a:extLst>
              <a:ext uri="{FF2B5EF4-FFF2-40B4-BE49-F238E27FC236}">
                <a16:creationId xmlns:a16="http://schemas.microsoft.com/office/drawing/2014/main" id="{2908B1F5-4C06-3EA0-553C-7DEFD53303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7935" y="1034883"/>
            <a:ext cx="12176954" cy="444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28595" indent="0">
              <a:spcBef>
                <a:spcPts val="0"/>
              </a:spcBef>
              <a:buSzPct val="90000"/>
              <a:buNone/>
            </a:pPr>
            <a:r>
              <a:rPr lang="en" sz="2000" dirty="0">
                <a:solidFill>
                  <a:srgbClr val="0070C0"/>
                </a:solidFill>
              </a:rPr>
              <a:t>Short Identifiers</a:t>
            </a:r>
          </a:p>
          <a:p>
            <a:pPr marL="571495" indent="-342900">
              <a:spcBef>
                <a:spcPts val="0"/>
              </a:spcBef>
              <a:buSzPct val="90000"/>
            </a:pPr>
            <a:r>
              <a:rPr lang="en-US" sz="2000" dirty="0"/>
              <a:t>In </a:t>
            </a:r>
            <a:r>
              <a:rPr lang="en-US" sz="2000" b="1" dirty="0"/>
              <a:t>chemistry and materials science </a:t>
            </a:r>
            <a:r>
              <a:rPr lang="en-US" sz="2000" dirty="0"/>
              <a:t>(other fields too), there are many identifiers. </a:t>
            </a:r>
          </a:p>
          <a:p>
            <a:pPr marL="1028695" lvl="1" indent="-342900">
              <a:spcBef>
                <a:spcPts val="0"/>
              </a:spcBef>
              <a:buSzPct val="90000"/>
            </a:pPr>
            <a:r>
              <a:rPr lang="en-US" sz="2000" dirty="0"/>
              <a:t>2-Naphthalenecarboxylic acid; 1,4-Dihydroxy-2-naphthoic acid</a:t>
            </a:r>
          </a:p>
          <a:p>
            <a:pPr marL="1028695" lvl="1" indent="-342900">
              <a:spcBef>
                <a:spcPts val="0"/>
              </a:spcBef>
              <a:buSzPct val="90000"/>
            </a:pPr>
            <a:r>
              <a:rPr lang="en-US" sz="2000" dirty="0"/>
              <a:t>651</a:t>
            </a:r>
          </a:p>
          <a:p>
            <a:pPr marL="571495" indent="-342900">
              <a:spcBef>
                <a:spcPts val="0"/>
              </a:spcBef>
              <a:buSzPct val="90000"/>
            </a:pPr>
            <a:r>
              <a:rPr lang="en-US" sz="2000" dirty="0"/>
              <a:t>We’ve found that longer identifiers tend to produce better results</a:t>
            </a:r>
          </a:p>
          <a:p>
            <a:pPr marL="228595" indent="0">
              <a:spcBef>
                <a:spcPts val="0"/>
              </a:spcBef>
              <a:buSzPct val="90000"/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228595" indent="0">
              <a:spcBef>
                <a:spcPts val="0"/>
              </a:spcBef>
              <a:buSzPct val="90000"/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228595" indent="0">
              <a:spcBef>
                <a:spcPts val="0"/>
              </a:spcBef>
              <a:buSzPct val="90000"/>
              <a:buNone/>
            </a:pPr>
            <a:r>
              <a:rPr lang="en-US" sz="2000" dirty="0">
                <a:solidFill>
                  <a:srgbClr val="0070C0"/>
                </a:solidFill>
              </a:rPr>
              <a:t>Extreme data size</a:t>
            </a:r>
          </a:p>
          <a:p>
            <a:pPr marL="571495" indent="-342900">
              <a:spcBef>
                <a:spcPts val="0"/>
              </a:spcBef>
              <a:buSzPct val="90000"/>
            </a:pPr>
            <a:r>
              <a:rPr lang="en-US" sz="2000" dirty="0"/>
              <a:t>In </a:t>
            </a:r>
            <a:r>
              <a:rPr lang="en-US" sz="2000" b="1" dirty="0"/>
              <a:t>cosmology</a:t>
            </a:r>
            <a:r>
              <a:rPr lang="en-US" sz="2000" dirty="0"/>
              <a:t>, a HACC simulation used 1.8 trillion particles producing </a:t>
            </a:r>
            <a:br>
              <a:rPr lang="en-US" sz="2000" dirty="0"/>
            </a:br>
            <a:r>
              <a:rPr lang="en-US" sz="2000" dirty="0"/>
              <a:t>petabytes of data (65TB/snapshot)</a:t>
            </a:r>
          </a:p>
          <a:p>
            <a:pPr marL="571495" indent="-342900">
              <a:spcBef>
                <a:spcPts val="0"/>
              </a:spcBef>
              <a:buSzPct val="90000"/>
            </a:pPr>
            <a:r>
              <a:rPr lang="en-US" sz="2000" dirty="0"/>
              <a:t>Even if training a foundation model with 65TB was feasible technically,  </a:t>
            </a:r>
            <a:br>
              <a:rPr lang="en-US" sz="2000" dirty="0"/>
            </a:br>
            <a:r>
              <a:rPr lang="en-US" sz="2000" dirty="0"/>
              <a:t>do we really need all that data? </a:t>
            </a:r>
          </a:p>
          <a:p>
            <a:pPr marL="571495" indent="-342900">
              <a:spcBef>
                <a:spcPts val="0"/>
              </a:spcBef>
              <a:buSzPct val="90000"/>
            </a:pPr>
            <a:r>
              <a:rPr lang="en-US" sz="2000" dirty="0"/>
              <a:t>What about the real information that we want the model to learn?</a:t>
            </a:r>
          </a:p>
          <a:p>
            <a:pPr marL="228595" indent="0">
              <a:spcBef>
                <a:spcPts val="0"/>
              </a:spcBef>
              <a:buSzPct val="90000"/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228595" indent="0">
              <a:spcBef>
                <a:spcPts val="0"/>
              </a:spcBef>
              <a:buSzPct val="90000"/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228595" indent="0">
              <a:spcBef>
                <a:spcPts val="0"/>
              </a:spcBef>
              <a:buSzPct val="90000"/>
              <a:buNone/>
            </a:pPr>
            <a:r>
              <a:rPr lang="en-US" sz="2000" dirty="0">
                <a:solidFill>
                  <a:srgbClr val="0070C0"/>
                </a:solidFill>
              </a:rPr>
              <a:t>What data to keep/filter?</a:t>
            </a:r>
          </a:p>
          <a:p>
            <a:pPr marL="571495" indent="-342900">
              <a:spcBef>
                <a:spcPts val="0"/>
              </a:spcBef>
              <a:buSzPct val="90000"/>
            </a:pPr>
            <a:r>
              <a:rPr lang="en-US" sz="2000" b="1" dirty="0"/>
              <a:t>Different domains </a:t>
            </a:r>
            <a:r>
              <a:rPr lang="en-US" sz="2000" dirty="0"/>
              <a:t>of expertise interpret the same data differently</a:t>
            </a:r>
          </a:p>
          <a:p>
            <a:pPr marL="1028695" lvl="1" indent="-342900">
              <a:spcBef>
                <a:spcPts val="0"/>
              </a:spcBef>
              <a:buSzPct val="90000"/>
            </a:pPr>
            <a:r>
              <a:rPr lang="en-US" sz="2000" dirty="0"/>
              <a:t>Tropical Meteorologist</a:t>
            </a:r>
          </a:p>
          <a:p>
            <a:pPr marL="1028695" lvl="1" indent="-342900">
              <a:spcBef>
                <a:spcPts val="0"/>
              </a:spcBef>
              <a:buSzPct val="90000"/>
            </a:pPr>
            <a:r>
              <a:rPr lang="en-US" sz="2000" dirty="0"/>
              <a:t>Fire Ecologist</a:t>
            </a:r>
          </a:p>
          <a:p>
            <a:pPr marL="571495" indent="-342900">
              <a:spcBef>
                <a:spcPts val="0"/>
              </a:spcBef>
              <a:buSzPct val="90000"/>
            </a:pPr>
            <a:r>
              <a:rPr lang="en-US" sz="2000" dirty="0"/>
              <a:t>We think this means that science data needs multiple encodings</a:t>
            </a:r>
          </a:p>
          <a:p>
            <a:pPr marL="571495" indent="-342900">
              <a:spcBef>
                <a:spcPts val="0"/>
              </a:spcBef>
              <a:buSzPct val="90000"/>
            </a:pPr>
            <a:endParaRPr lang="en-US" sz="2000" dirty="0"/>
          </a:p>
          <a:p>
            <a:pPr marL="228595" indent="0">
              <a:spcBef>
                <a:spcPts val="0"/>
              </a:spcBef>
              <a:buSzPct val="90000"/>
              <a:buNone/>
            </a:pPr>
            <a:endParaRPr lang="en-US" sz="2000" dirty="0"/>
          </a:p>
          <a:p>
            <a:pPr marL="571495" indent="-342900">
              <a:spcBef>
                <a:spcPts val="0"/>
              </a:spcBef>
              <a:buSzPct val="90000"/>
            </a:pPr>
            <a:endParaRPr sz="2000" dirty="0"/>
          </a:p>
        </p:txBody>
      </p:sp>
      <p:sp>
        <p:nvSpPr>
          <p:cNvPr id="353" name="Google Shape;353;p44">
            <a:extLst>
              <a:ext uri="{FF2B5EF4-FFF2-40B4-BE49-F238E27FC236}">
                <a16:creationId xmlns:a16="http://schemas.microsoft.com/office/drawing/2014/main" id="{285002DF-71CA-5EB9-7EA4-F5E28BC908B9}"/>
              </a:ext>
            </a:extLst>
          </p:cNvPr>
          <p:cNvSpPr txBox="1"/>
          <p:nvPr/>
        </p:nvSpPr>
        <p:spPr>
          <a:xfrm>
            <a:off x="24900" y="6559000"/>
            <a:ext cx="3631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rgbClr val="232425"/>
                </a:solidFill>
              </a:rPr>
              <a:t>Slide Credit: Ian Foster</a:t>
            </a:r>
            <a:endParaRPr sz="800">
              <a:solidFill>
                <a:srgbClr val="232425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23BEAE6-BCA8-828B-1A83-2CF7CCE356B6}"/>
              </a:ext>
            </a:extLst>
          </p:cNvPr>
          <p:cNvSpPr txBox="1">
            <a:spLocks/>
          </p:cNvSpPr>
          <p:nvPr/>
        </p:nvSpPr>
        <p:spPr>
          <a:xfrm>
            <a:off x="127935" y="308495"/>
            <a:ext cx="11379796" cy="8237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02 Data: </a:t>
            </a:r>
            <a:r>
              <a:rPr lang="en-US" sz="3600" dirty="0"/>
              <a:t>Preparation Challenges</a:t>
            </a:r>
          </a:p>
        </p:txBody>
      </p:sp>
      <p:pic>
        <p:nvPicPr>
          <p:cNvPr id="5" name="Google Shape;429;p53">
            <a:extLst>
              <a:ext uri="{FF2B5EF4-FFF2-40B4-BE49-F238E27FC236}">
                <a16:creationId xmlns:a16="http://schemas.microsoft.com/office/drawing/2014/main" id="{AF7DCB99-1AAB-88C3-919F-BA9B621C9CA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6749" y="167822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7;p54">
            <a:extLst>
              <a:ext uri="{FF2B5EF4-FFF2-40B4-BE49-F238E27FC236}">
                <a16:creationId xmlns:a16="http://schemas.microsoft.com/office/drawing/2014/main" id="{7383EAA7-F6E4-323F-808B-446EEEE4826B}"/>
              </a:ext>
            </a:extLst>
          </p:cNvPr>
          <p:cNvSpPr txBox="1"/>
          <p:nvPr/>
        </p:nvSpPr>
        <p:spPr>
          <a:xfrm>
            <a:off x="8195833" y="2556366"/>
            <a:ext cx="163689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Visualization of Light Cone for HACC </a:t>
            </a:r>
            <a:r>
              <a:rPr lang="en" sz="1400" dirty="0" err="1">
                <a:solidFill>
                  <a:schemeClr val="dk2"/>
                </a:solidFill>
              </a:rPr>
              <a:t>Farpoint</a:t>
            </a:r>
            <a:r>
              <a:rPr lang="en" sz="1400" dirty="0">
                <a:solidFill>
                  <a:schemeClr val="dk2"/>
                </a:solidFill>
              </a:rPr>
              <a:t> Simulation</a:t>
            </a:r>
            <a:endParaRPr sz="1400" dirty="0">
              <a:solidFill>
                <a:schemeClr val="dk2"/>
              </a:solidFill>
            </a:endParaRPr>
          </a:p>
        </p:txBody>
      </p:sp>
      <p:pic>
        <p:nvPicPr>
          <p:cNvPr id="8" name="Google Shape;444;p55">
            <a:extLst>
              <a:ext uri="{FF2B5EF4-FFF2-40B4-BE49-F238E27FC236}">
                <a16:creationId xmlns:a16="http://schemas.microsoft.com/office/drawing/2014/main" id="{7EBCD6AA-345A-AEBE-96CA-6D16B66B948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5947" y="4762501"/>
            <a:ext cx="2793999" cy="209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C9CCE-6235-7FAD-F1B7-ED406402E3A9}"/>
              </a:ext>
            </a:extLst>
          </p:cNvPr>
          <p:cNvSpPr txBox="1"/>
          <p:nvPr/>
        </p:nvSpPr>
        <p:spPr>
          <a:xfrm>
            <a:off x="8360934" y="4859868"/>
            <a:ext cx="1306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</a:rPr>
              <a:t>Wind over the US Gulf Coast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45F46-0AD4-8992-2F55-00EF8DF4DD88}"/>
              </a:ext>
            </a:extLst>
          </p:cNvPr>
          <p:cNvSpPr txBox="1"/>
          <p:nvPr/>
        </p:nvSpPr>
        <p:spPr>
          <a:xfrm>
            <a:off x="2040995" y="6482038"/>
            <a:ext cx="4055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Slide source: Robert Underwood (ANL)</a:t>
            </a:r>
          </a:p>
        </p:txBody>
      </p:sp>
    </p:spTree>
    <p:extLst>
      <p:ext uri="{BB962C8B-B14F-4D97-AF65-F5344CB8AC3E}">
        <p14:creationId xmlns:p14="http://schemas.microsoft.com/office/powerpoint/2010/main" val="60481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>
          <a:extLst>
            <a:ext uri="{FF2B5EF4-FFF2-40B4-BE49-F238E27FC236}">
              <a16:creationId xmlns:a16="http://schemas.microsoft.com/office/drawing/2014/main" id="{37BC0369-207C-8A73-FE95-429D05FE1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">
            <a:extLst>
              <a:ext uri="{FF2B5EF4-FFF2-40B4-BE49-F238E27FC236}">
                <a16:creationId xmlns:a16="http://schemas.microsoft.com/office/drawing/2014/main" id="{DB9D6D8A-3DCE-D6FE-2E97-542A6CFC7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7935" y="1132250"/>
            <a:ext cx="12176954" cy="444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122238" lvl="1" indent="0">
              <a:spcBef>
                <a:spcPts val="0"/>
              </a:spcBef>
              <a:buSzPct val="90000"/>
              <a:buNone/>
            </a:pPr>
            <a:r>
              <a:rPr lang="en" dirty="0"/>
              <a:t>Research shows that </a:t>
            </a:r>
            <a:r>
              <a:rPr lang="en" dirty="0">
                <a:solidFill>
                  <a:srgbClr val="0070C0"/>
                </a:solidFill>
              </a:rPr>
              <a:t>duplication</a:t>
            </a:r>
            <a:r>
              <a:rPr lang="en" dirty="0"/>
              <a:t> leads to: </a:t>
            </a:r>
          </a:p>
          <a:p>
            <a:pPr marL="465138" lvl="2" indent="-342900">
              <a:spcBef>
                <a:spcPts val="0"/>
              </a:spcBef>
              <a:buSzPct val="90000"/>
            </a:pPr>
            <a:r>
              <a:rPr lang="en-US" sz="2400" b="1" dirty="0"/>
              <a:t>Memorization</a:t>
            </a:r>
            <a:r>
              <a:rPr lang="en-US" sz="2400" dirty="0"/>
              <a:t>, </a:t>
            </a:r>
          </a:p>
          <a:p>
            <a:pPr marL="465138" lvl="2" indent="-342900">
              <a:spcBef>
                <a:spcPts val="0"/>
              </a:spcBef>
              <a:buSzPct val="90000"/>
            </a:pPr>
            <a:r>
              <a:rPr lang="en-US" sz="2400" b="1" dirty="0"/>
              <a:t>Lack of Generalizability</a:t>
            </a:r>
            <a:r>
              <a:rPr lang="en-US" sz="2400" dirty="0"/>
              <a:t>, </a:t>
            </a:r>
          </a:p>
          <a:p>
            <a:pPr marL="122238" lvl="1" indent="0">
              <a:spcBef>
                <a:spcPts val="0"/>
              </a:spcBef>
              <a:buSzPct val="90000"/>
              <a:buNone/>
            </a:pPr>
            <a:r>
              <a:rPr lang="en-US" dirty="0"/>
              <a:t>Duplication can lead to </a:t>
            </a:r>
            <a:r>
              <a:rPr lang="en-US" dirty="0">
                <a:solidFill>
                  <a:srgbClr val="0070C0"/>
                </a:solidFill>
              </a:rPr>
              <a:t>copyright concerns </a:t>
            </a:r>
            <a:br>
              <a:rPr lang="en-US" dirty="0"/>
            </a:br>
            <a:r>
              <a:rPr lang="en-US" dirty="0"/>
              <a:t>if scientific papers are memorized</a:t>
            </a:r>
          </a:p>
          <a:p>
            <a:pPr marL="122238" lvl="1" indent="0">
              <a:spcBef>
                <a:spcPts val="0"/>
              </a:spcBef>
              <a:buSzPct val="90000"/>
              <a:buNone/>
            </a:pPr>
            <a:endParaRPr lang="en-US" dirty="0"/>
          </a:p>
          <a:p>
            <a:pPr marL="122238" lvl="1" indent="0">
              <a:spcBef>
                <a:spcPts val="0"/>
              </a:spcBef>
              <a:buSzPct val="90000"/>
              <a:buNone/>
            </a:pPr>
            <a:endParaRPr lang="en-US" dirty="0"/>
          </a:p>
          <a:p>
            <a:pPr marL="122238" lvl="1" indent="0">
              <a:spcBef>
                <a:spcPts val="0"/>
              </a:spcBef>
              <a:buSzPct val="90000"/>
              <a:buNone/>
            </a:pPr>
            <a:endParaRPr lang="en-US" dirty="0"/>
          </a:p>
          <a:p>
            <a:pPr marL="122238" lvl="1" indent="0">
              <a:spcBef>
                <a:spcPts val="0"/>
              </a:spcBef>
              <a:buSzPct val="90000"/>
              <a:buNone/>
            </a:pPr>
            <a:r>
              <a:rPr lang="en-US" dirty="0"/>
              <a:t>There are </a:t>
            </a:r>
            <a:r>
              <a:rPr lang="en-US" dirty="0">
                <a:solidFill>
                  <a:srgbClr val="0070C0"/>
                </a:solidFill>
              </a:rPr>
              <a:t>two types </a:t>
            </a:r>
            <a:r>
              <a:rPr lang="en-US" dirty="0"/>
              <a:t>of Duplication</a:t>
            </a:r>
          </a:p>
          <a:p>
            <a:pPr marL="465138" lvl="1" indent="-342900">
              <a:spcBef>
                <a:spcPts val="0"/>
              </a:spcBef>
              <a:buSzPct val="90000"/>
            </a:pPr>
            <a:r>
              <a:rPr lang="en-US" b="1" dirty="0"/>
              <a:t>Textual</a:t>
            </a:r>
            <a:r>
              <a:rPr lang="en-US" dirty="0"/>
              <a:t> – the text overlaps (partially?) with another text</a:t>
            </a:r>
          </a:p>
          <a:p>
            <a:pPr marL="465138" lvl="1" indent="-342900">
              <a:spcBef>
                <a:spcPts val="0"/>
              </a:spcBef>
              <a:buSzPct val="90000"/>
            </a:pPr>
            <a:r>
              <a:rPr lang="en-US" b="1" dirty="0"/>
              <a:t>Semantic</a:t>
            </a:r>
            <a:r>
              <a:rPr lang="en-US" dirty="0"/>
              <a:t> – the “meaning” of text overlaps with another text</a:t>
            </a:r>
          </a:p>
          <a:p>
            <a:pPr marL="122238" lvl="1" indent="0">
              <a:spcBef>
                <a:spcPts val="0"/>
              </a:spcBef>
              <a:buSzPct val="90000"/>
              <a:buNone/>
            </a:pPr>
            <a:r>
              <a:rPr lang="en-US" dirty="0"/>
              <a:t>Some semantic overlap is good in training: learning distributions </a:t>
            </a:r>
            <a:br>
              <a:rPr lang="en-US" dirty="0"/>
            </a:br>
            <a:r>
              <a:rPr lang="en-US" dirty="0"/>
              <a:t>of synonymous words/phrases, but duplication can slowdown </a:t>
            </a:r>
            <a:br>
              <a:rPr lang="en-US" dirty="0"/>
            </a:br>
            <a:r>
              <a:rPr lang="en-US" dirty="0"/>
              <a:t>training significantly</a:t>
            </a:r>
          </a:p>
          <a:p>
            <a:pPr marL="685795" lvl="1" indent="0">
              <a:spcBef>
                <a:spcPts val="0"/>
              </a:spcBef>
              <a:buSzPct val="90000"/>
              <a:buNone/>
            </a:pPr>
            <a:endParaRPr lang="en" dirty="0"/>
          </a:p>
          <a:p>
            <a:pPr marL="228595" indent="0">
              <a:spcBef>
                <a:spcPts val="0"/>
              </a:spcBef>
              <a:buSzPct val="90000"/>
              <a:buNone/>
            </a:pPr>
            <a:endParaRPr lang="en-US" sz="2000" dirty="0"/>
          </a:p>
          <a:p>
            <a:pPr marL="571495" indent="-342900">
              <a:spcBef>
                <a:spcPts val="0"/>
              </a:spcBef>
              <a:buSzPct val="90000"/>
            </a:pPr>
            <a:endParaRPr sz="2000" dirty="0"/>
          </a:p>
        </p:txBody>
      </p:sp>
      <p:sp>
        <p:nvSpPr>
          <p:cNvPr id="353" name="Google Shape;353;p44">
            <a:extLst>
              <a:ext uri="{FF2B5EF4-FFF2-40B4-BE49-F238E27FC236}">
                <a16:creationId xmlns:a16="http://schemas.microsoft.com/office/drawing/2014/main" id="{9EEB973B-46A4-BFD0-1DF2-C32AA9B8406F}"/>
              </a:ext>
            </a:extLst>
          </p:cNvPr>
          <p:cNvSpPr txBox="1"/>
          <p:nvPr/>
        </p:nvSpPr>
        <p:spPr>
          <a:xfrm>
            <a:off x="24900" y="6559000"/>
            <a:ext cx="3631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rgbClr val="232425"/>
                </a:solidFill>
              </a:rPr>
              <a:t>Slide Credit: Ian Foster</a:t>
            </a:r>
            <a:endParaRPr sz="800">
              <a:solidFill>
                <a:srgbClr val="232425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31C6AAB-9FC1-6F39-1068-EA5CDE200621}"/>
              </a:ext>
            </a:extLst>
          </p:cNvPr>
          <p:cNvSpPr txBox="1">
            <a:spLocks/>
          </p:cNvSpPr>
          <p:nvPr/>
        </p:nvSpPr>
        <p:spPr>
          <a:xfrm>
            <a:off x="127935" y="308495"/>
            <a:ext cx="11379796" cy="8237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02 Data: </a:t>
            </a:r>
            <a:r>
              <a:rPr lang="en-US" sz="3600" dirty="0"/>
              <a:t>Deduplication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8C898-7C18-027E-D533-7CB41F01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646" y="945967"/>
            <a:ext cx="6487354" cy="2920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CB599B-C65E-1BAE-022E-B34C97AB5861}"/>
              </a:ext>
            </a:extLst>
          </p:cNvPr>
          <p:cNvSpPr txBox="1"/>
          <p:nvPr/>
        </p:nvSpPr>
        <p:spPr>
          <a:xfrm>
            <a:off x="7688023" y="670585"/>
            <a:ext cx="450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u="none" strike="noStrike" dirty="0">
                <a:effectLst/>
              </a:rPr>
              <a:t>Quantifying Memorization Across Neural Language Models,</a:t>
            </a:r>
            <a:r>
              <a:rPr lang="en-US" sz="1200" dirty="0"/>
              <a:t> </a:t>
            </a:r>
            <a:r>
              <a:rPr lang="en-US" sz="1200" i="0" u="none" strike="noStrike" dirty="0">
                <a:effectLst/>
              </a:rPr>
              <a:t>N. </a:t>
            </a:r>
            <a:r>
              <a:rPr lang="en-US" sz="1200" i="0" u="none" strike="noStrike" dirty="0" err="1">
                <a:effectLst/>
              </a:rPr>
              <a:t>Carlini</a:t>
            </a:r>
            <a:r>
              <a:rPr lang="en-US" sz="1200" dirty="0"/>
              <a:t>, </a:t>
            </a:r>
            <a:r>
              <a:rPr lang="en-US" sz="1200" i="0" u="none" strike="noStrike" dirty="0">
                <a:effectLst/>
              </a:rPr>
              <a:t>D. Ippolito, M. Jagielski,  K. Lee, F. </a:t>
            </a:r>
            <a:r>
              <a:rPr lang="en-US" sz="1200" i="0" u="none" strike="noStrike" dirty="0" err="1">
                <a:effectLst/>
              </a:rPr>
              <a:t>Tramer</a:t>
            </a:r>
            <a:r>
              <a:rPr lang="en-US" sz="1200" dirty="0"/>
              <a:t>, </a:t>
            </a:r>
            <a:r>
              <a:rPr lang="en-US" sz="1200" i="0" u="none" strike="noStrike" dirty="0">
                <a:effectLst/>
              </a:rPr>
              <a:t>C. Zhang, ICLR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51FE4-70A5-5043-BE2D-9F0F54227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645" y="4156897"/>
            <a:ext cx="3779456" cy="25586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64B629-AE97-C744-6A73-BE9BF133A1AA}"/>
              </a:ext>
            </a:extLst>
          </p:cNvPr>
          <p:cNvSpPr txBox="1"/>
          <p:nvPr/>
        </p:nvSpPr>
        <p:spPr>
          <a:xfrm>
            <a:off x="5635477" y="5652726"/>
            <a:ext cx="2752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 err="1">
                <a:effectLst/>
              </a:rPr>
              <a:t>SemDeDup</a:t>
            </a:r>
            <a:r>
              <a:rPr lang="en-US" sz="1200" b="0" dirty="0">
                <a:effectLst/>
              </a:rPr>
              <a:t>: Data-efficient learning at web-scale through semantic deduplication, A. Abbas</a:t>
            </a:r>
            <a:r>
              <a:rPr lang="en-US" sz="1200" b="0" dirty="0"/>
              <a:t>,</a:t>
            </a:r>
            <a:r>
              <a:rPr lang="en-US" sz="1200" dirty="0">
                <a:effectLst/>
              </a:rPr>
              <a:t> </a:t>
            </a:r>
            <a:r>
              <a:rPr lang="en-US" sz="1200" b="0" dirty="0">
                <a:effectLst/>
              </a:rPr>
              <a:t>K. Tirumala</a:t>
            </a:r>
            <a:r>
              <a:rPr lang="en-US" sz="1200" b="0" dirty="0"/>
              <a:t>,</a:t>
            </a:r>
            <a:r>
              <a:rPr lang="en-US" sz="1200" dirty="0">
                <a:solidFill>
                  <a:srgbClr val="001472"/>
                </a:solidFill>
                <a:effectLst/>
              </a:rPr>
              <a:t> </a:t>
            </a:r>
            <a:r>
              <a:rPr lang="en-US" sz="1200" b="0" dirty="0">
                <a:effectLst/>
              </a:rPr>
              <a:t>D. </a:t>
            </a:r>
            <a:r>
              <a:rPr lang="en-US" sz="1200" b="0" dirty="0" err="1">
                <a:effectLst/>
              </a:rPr>
              <a:t>Simig</a:t>
            </a:r>
            <a:r>
              <a:rPr lang="en-US" sz="1200" b="0" dirty="0"/>
              <a:t>,</a:t>
            </a:r>
            <a:r>
              <a:rPr lang="en-US" sz="1200" dirty="0">
                <a:effectLst/>
              </a:rPr>
              <a:t> </a:t>
            </a:r>
            <a:r>
              <a:rPr lang="en-US" sz="1200" b="0" dirty="0">
                <a:effectLst/>
              </a:rPr>
              <a:t>S. Ganguli</a:t>
            </a:r>
            <a:r>
              <a:rPr lang="en-US" sz="1200" b="0" dirty="0"/>
              <a:t>,</a:t>
            </a:r>
            <a:r>
              <a:rPr lang="en-US" sz="1200" dirty="0">
                <a:effectLst/>
              </a:rPr>
              <a:t> </a:t>
            </a:r>
            <a:r>
              <a:rPr lang="en-US" sz="1200" b="0" dirty="0">
                <a:effectLst/>
              </a:rPr>
              <a:t>A. S. </a:t>
            </a:r>
            <a:r>
              <a:rPr lang="en-US" sz="1200" b="0" dirty="0" err="1">
                <a:effectLst/>
              </a:rPr>
              <a:t>Morcos</a:t>
            </a:r>
            <a:r>
              <a:rPr lang="en-US" sz="1200" b="0" dirty="0"/>
              <a:t>, ICLR 2023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29A0B-C3AA-D417-562F-2B665DBA7CEE}"/>
              </a:ext>
            </a:extLst>
          </p:cNvPr>
          <p:cNvSpPr txBox="1"/>
          <p:nvPr/>
        </p:nvSpPr>
        <p:spPr>
          <a:xfrm>
            <a:off x="2040996" y="6425593"/>
            <a:ext cx="4367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Slide source : Robert Underwood (ANL)</a:t>
            </a:r>
          </a:p>
        </p:txBody>
      </p:sp>
    </p:spTree>
    <p:extLst>
      <p:ext uri="{BB962C8B-B14F-4D97-AF65-F5344CB8AC3E}">
        <p14:creationId xmlns:p14="http://schemas.microsoft.com/office/powerpoint/2010/main" val="276591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95461" y="187092"/>
            <a:ext cx="11410717" cy="67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  <a:sym typeface="Wingdings" pitchFamily="2" charset="2"/>
              </a:rPr>
              <a:t>Accelerating Discovery: </a:t>
            </a:r>
            <a:r>
              <a:rPr lang="en-US" sz="4400" b="0" strike="noStrike" spc="-1" dirty="0">
                <a:cs typeface="Calibri" panose="020F0502020204030204" pitchFamily="34" charset="0"/>
                <a:sym typeface="Wingdings" pitchFamily="2" charset="2"/>
              </a:rPr>
              <a:t>Required Model Capabilities</a:t>
            </a:r>
            <a:endParaRPr lang="en-US" sz="4400" b="0" strike="noStrike" spc="-1" dirty="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77619-0537-1FC3-EF40-408E35F9B0CE}"/>
              </a:ext>
            </a:extLst>
          </p:cNvPr>
          <p:cNvSpPr txBox="1"/>
          <p:nvPr/>
        </p:nvSpPr>
        <p:spPr>
          <a:xfrm>
            <a:off x="485821" y="1213004"/>
            <a:ext cx="11220357" cy="545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Scientific skills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Reasoning, math, literature understanding (for research assistant), integrity, safety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Multi-modal capability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Understanding text, images, time-series, tabular data, etc.  Simulation/experiment/observation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Effective assistance (no hallucination!)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Trustworthy in the different tasks related to scientific activities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Relevant human and environment interaction modalities (communication skills)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Understanding command (semantic of it), interface with tools and devices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Degree of autonomy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From repeating learned workflows to developing the workflow.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Capable of hypothesis generation</a:t>
            </a:r>
          </a:p>
          <a:p>
            <a:pPr lvl="1">
              <a:spcBef>
                <a:spcPts val="4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7230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B2E9C-30B1-EA38-2E3E-E0C392909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>
            <a:extLst>
              <a:ext uri="{FF2B5EF4-FFF2-40B4-BE49-F238E27FC236}">
                <a16:creationId xmlns:a16="http://schemas.microsoft.com/office/drawing/2014/main" id="{D60E77EC-32A5-7349-F180-AB90FBD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61" y="187092"/>
            <a:ext cx="10367951" cy="67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  <a:sym typeface="Wingdings" pitchFamily="2" charset="2"/>
              </a:rPr>
              <a:t>Accelerating Discovery: </a:t>
            </a:r>
            <a:r>
              <a:rPr lang="en-US" sz="4400" b="0" strike="noStrike" spc="-1" dirty="0">
                <a:cs typeface="Calibri" panose="020F0502020204030204" pitchFamily="34" charset="0"/>
                <a:sym typeface="Wingdings" pitchFamily="2" charset="2"/>
              </a:rPr>
              <a:t>Evaluation Methodology?</a:t>
            </a:r>
            <a:endParaRPr lang="en-US" sz="4400" b="0" strike="noStrike" spc="-1" dirty="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C3BB5-46C9-CF67-EA27-A85AB4F8AB8B}"/>
              </a:ext>
            </a:extLst>
          </p:cNvPr>
          <p:cNvSpPr txBox="1"/>
          <p:nvPr/>
        </p:nvSpPr>
        <p:spPr>
          <a:xfrm>
            <a:off x="576532" y="944265"/>
            <a:ext cx="112203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3200" b="1" dirty="0">
                <a:solidFill>
                  <a:srgbClr val="C00000"/>
                </a:solidFill>
              </a:rPr>
              <a:t>How to assess: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Scientific skills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Reasoning, math, literature understanding (for research assistant), integrity, safety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Multi-modal capability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Understanding text, images, time-series, tabular data, etc.  Simulation/experiment/observation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Effective assistance (no hallucination!)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Trustworthy in the different tasks related to scientific activities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Relevant human and environment interaction modalities (communication skills)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Understanding command (semantic of it), interface with tools and devices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Degree of autonomy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From repeating learned workflows to developing the workflow.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Capable of hypothesis generation</a:t>
            </a:r>
          </a:p>
          <a:p>
            <a:pPr lvl="1">
              <a:spcBef>
                <a:spcPts val="4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2905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204840" y="0"/>
            <a:ext cx="11649240" cy="1146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r>
              <a:rPr lang="en-US" sz="36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04: Evaluation</a:t>
            </a:r>
            <a:r>
              <a:rPr lang="en-US" sz="3600" spc="-1" dirty="0">
                <a:solidFill>
                  <a:srgbClr val="0070C0"/>
                </a:solidFill>
                <a:cs typeface="Calibri" panose="020F0502020204030204" pitchFamily="34" charset="0"/>
              </a:rPr>
              <a:t>: </a:t>
            </a:r>
            <a:r>
              <a:rPr lang="en-US" sz="3600" spc="-1" dirty="0">
                <a:cs typeface="Calibri" panose="020F0502020204030204" pitchFamily="34" charset="0"/>
              </a:rPr>
              <a:t>Goals</a:t>
            </a:r>
            <a:endParaRPr lang="en-US" sz="3600" b="0" strike="noStrike" spc="-1" dirty="0">
              <a:cs typeface="Calibri" panose="020F0502020204030204" pitchFamily="34" charset="0"/>
            </a:endParaRPr>
          </a:p>
        </p:txBody>
      </p:sp>
      <p:sp>
        <p:nvSpPr>
          <p:cNvPr id="159" name="TextBox 6"/>
          <p:cNvSpPr/>
          <p:nvPr/>
        </p:nvSpPr>
        <p:spPr>
          <a:xfrm>
            <a:off x="337920" y="802846"/>
            <a:ext cx="116492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 evaluation infrastructure for AI foundation models for science: (Skills, </a:t>
            </a:r>
            <a:r>
              <a:rPr lang="en-US" sz="2800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rust, Safety): F. Cappello (ANL), B. Li (U. Chicago), S. </a:t>
            </a:r>
            <a:r>
              <a:rPr lang="en-US" sz="2800" b="0" strike="noStrike" spc="-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Madireddy</a:t>
            </a:r>
            <a:r>
              <a:rPr lang="en-US" sz="28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(ANL) 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84DDE-CC06-AA20-64D0-9DD46CDC274A}"/>
              </a:ext>
            </a:extLst>
          </p:cNvPr>
          <p:cNvSpPr txBox="1"/>
          <p:nvPr/>
        </p:nvSpPr>
        <p:spPr>
          <a:xfrm>
            <a:off x="337920" y="1949806"/>
            <a:ext cx="11753679" cy="4403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i="0" u="none" strike="noStrike" dirty="0">
                <a:effectLst/>
              </a:rPr>
              <a:t>Primary purposes:</a:t>
            </a:r>
          </a:p>
          <a:p>
            <a:pPr marL="800100" lvl="1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Evaluate foundation models/Compare with models trained </a:t>
            </a:r>
            <a:r>
              <a:rPr lang="en-US" sz="2400" dirty="0"/>
              <a:t>with 100M+ scientific papers + data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Compare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Pre-training vs. fine-tuning </a:t>
            </a:r>
            <a:r>
              <a:rPr lang="en-US" sz="2400" dirty="0"/>
              <a:t>with scientific papers + data</a:t>
            </a:r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Compare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model architectures, hyperparameters, extensions (RAG)</a:t>
            </a:r>
          </a:p>
          <a:p>
            <a:pPr marL="228600" indent="-228600" defTabSz="914400">
              <a:spcBef>
                <a:spcPts val="1001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Standard benchmarks </a:t>
            </a:r>
            <a:r>
              <a:rPr lang="en-US" sz="2400" b="0" strike="noStrike" spc="-1" dirty="0">
                <a:solidFill>
                  <a:schemeClr val="dk1"/>
                </a:solidFill>
                <a:cs typeface="Calibri" panose="020F0502020204030204" pitchFamily="34" charset="0"/>
              </a:rPr>
              <a:t>(Skills): </a:t>
            </a:r>
            <a:r>
              <a:rPr lang="en-US" sz="2400" spc="-1" dirty="0" err="1">
                <a:solidFill>
                  <a:schemeClr val="dk1"/>
                </a:solidFill>
                <a:cs typeface="Calibri" panose="020F0502020204030204" pitchFamily="34" charset="0"/>
              </a:rPr>
              <a:t>E</a:t>
            </a:r>
            <a:r>
              <a:rPr lang="en-US" sz="2400" b="0" strike="noStrike" spc="-1" dirty="0" err="1">
                <a:solidFill>
                  <a:schemeClr val="dk1"/>
                </a:solidFill>
                <a:cs typeface="Calibri" panose="020F0502020204030204" pitchFamily="34" charset="0"/>
              </a:rPr>
              <a:t>leutherAI</a:t>
            </a:r>
            <a:r>
              <a:rPr lang="en-US" sz="2400" b="0" strike="noStrike" spc="-1" dirty="0">
                <a:solidFill>
                  <a:schemeClr val="dk1"/>
                </a:solidFill>
                <a:cs typeface="Calibri" panose="020F0502020204030204" pitchFamily="34" charset="0"/>
              </a:rPr>
              <a:t> Harness, HELM, </a:t>
            </a:r>
            <a:r>
              <a:rPr lang="en-US" sz="2400" b="0" strike="noStrike" spc="-1" dirty="0" err="1">
                <a:solidFill>
                  <a:schemeClr val="dk1"/>
                </a:solidFill>
                <a:cs typeface="Calibri" panose="020F0502020204030204" pitchFamily="34" charset="0"/>
              </a:rPr>
              <a:t>SkillMix</a:t>
            </a:r>
            <a:r>
              <a:rPr lang="en-US" sz="2400" b="0" strike="noStrike" spc="-1" dirty="0">
                <a:solidFill>
                  <a:schemeClr val="dk1"/>
                </a:solidFill>
                <a:cs typeface="Calibri" panose="020F0502020204030204" pitchFamily="34" charset="0"/>
              </a:rPr>
              <a:t>, FLASK (alignment)</a:t>
            </a:r>
          </a:p>
          <a:p>
            <a:pPr marL="228600" indent="-228600">
              <a:spcBef>
                <a:spcPts val="499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Safety Benchmarks </a:t>
            </a:r>
            <a:r>
              <a:rPr lang="en-US" sz="2400" b="0" strike="noStrike" spc="-1" dirty="0">
                <a:solidFill>
                  <a:schemeClr val="dk1"/>
                </a:solidFill>
                <a:cs typeface="Calibri" panose="020F0502020204030204" pitchFamily="34" charset="0"/>
              </a:rPr>
              <a:t>(Trustworthiness, Safety)</a:t>
            </a:r>
            <a:r>
              <a:rPr lang="en-US" sz="2400" spc="-1" dirty="0">
                <a:solidFill>
                  <a:srgbClr val="0070C0"/>
                </a:solidFill>
                <a:cs typeface="Calibri" panose="020F0502020204030204" pitchFamily="34" charset="0"/>
              </a:rPr>
              <a:t>: </a:t>
            </a:r>
            <a:r>
              <a:rPr lang="en-US" sz="2400" b="0" strike="noStrike" spc="-1" dirty="0" err="1">
                <a:cs typeface="Calibri" panose="020F0502020204030204" pitchFamily="34" charset="0"/>
              </a:rPr>
              <a:t>DecodingTrust</a:t>
            </a:r>
            <a:r>
              <a:rPr lang="en-US" sz="2400" b="0" strike="noStrike" spc="-1" dirty="0">
                <a:cs typeface="Calibri" panose="020F0502020204030204" pitchFamily="34" charset="0"/>
              </a:rPr>
              <a:t>, </a:t>
            </a:r>
            <a:r>
              <a:rPr lang="en-US" sz="2400" b="0" strike="noStrike" spc="-1" dirty="0" err="1">
                <a:cs typeface="Calibri" panose="020F0502020204030204" pitchFamily="34" charset="0"/>
              </a:rPr>
              <a:t>TrustLLM</a:t>
            </a:r>
            <a:r>
              <a:rPr lang="en-US" sz="2400" b="0" strike="noStrike" spc="-1" dirty="0">
                <a:cs typeface="Calibri" panose="020F0502020204030204" pitchFamily="34" charset="0"/>
              </a:rPr>
              <a:t>, WMDP</a:t>
            </a:r>
          </a:p>
          <a:p>
            <a:pPr marL="228600" indent="-228600">
              <a:spcBef>
                <a:spcPts val="1001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Existing Domain Specific Benchmarks </a:t>
            </a:r>
            <a:r>
              <a:rPr lang="en-US" sz="2400" b="0" strike="noStrike" spc="-1" dirty="0">
                <a:solidFill>
                  <a:schemeClr val="dk1"/>
                </a:solidFill>
                <a:cs typeface="Calibri" panose="020F0502020204030204" pitchFamily="34" charset="0"/>
              </a:rPr>
              <a:t>in Chemistry, Physics, Climate, Biology, etc.</a:t>
            </a:r>
          </a:p>
          <a:p>
            <a:pPr marL="228600" indent="-228600" defTabSz="914400">
              <a:spcBef>
                <a:spcPts val="1001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1" u="sng" spc="-1" dirty="0">
                <a:solidFill>
                  <a:srgbClr val="0070C0"/>
                </a:solidFill>
                <a:cs typeface="Calibri" panose="020F0502020204030204" pitchFamily="34" charset="0"/>
              </a:rPr>
              <a:t>Create the </a:t>
            </a:r>
            <a:r>
              <a:rPr lang="en-US" sz="2400" b="1" u="sng" spc="-1" dirty="0" err="1">
                <a:solidFill>
                  <a:srgbClr val="0070C0"/>
                </a:solidFill>
                <a:cs typeface="Calibri" panose="020F0502020204030204" pitchFamily="34" charset="0"/>
              </a:rPr>
              <a:t>AuroraGPT</a:t>
            </a:r>
            <a:r>
              <a:rPr lang="en-US" sz="2400" b="1" u="sng" spc="-1" dirty="0">
                <a:solidFill>
                  <a:srgbClr val="0070C0"/>
                </a:solidFill>
                <a:cs typeface="Calibri" panose="020F0502020204030204" pitchFamily="34" charset="0"/>
              </a:rPr>
              <a:t> Benchmark: AI4Science Bench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sldNum" idx="12"/>
          </p:nvPr>
        </p:nvSpPr>
        <p:spPr>
          <a:xfrm>
            <a:off x="11296611" y="5709627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+mn-lt"/>
              </a:rPr>
              <a:pPr/>
              <a:t>19</a:t>
            </a:fld>
            <a:endParaRPr>
              <a:latin typeface="+mn-lt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4421"/>
            <a:ext cx="12192004" cy="645914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/>
          <p:nvPr/>
        </p:nvSpPr>
        <p:spPr>
          <a:xfrm>
            <a:off x="725133" y="1138674"/>
            <a:ext cx="647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rgbClr val="0000FF"/>
                </a:solidFill>
              </a:rPr>
              <a:t>OpenAI (ChatGPT) 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cs typeface="Helvetica Neue"/>
                <a:sym typeface="Helvetica Neue"/>
              </a:rPr>
              <a:t>July 5, 2023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233" name="Google Shape;233;p32"/>
          <p:cNvSpPr txBox="1"/>
          <p:nvPr/>
        </p:nvSpPr>
        <p:spPr>
          <a:xfrm>
            <a:off x="5079648" y="1072691"/>
            <a:ext cx="373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rgbClr val="0000FF"/>
                </a:solidFill>
              </a:rPr>
              <a:t>A\ (Claude)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cs typeface="Helvetica Neue"/>
                <a:sym typeface="Helvetica Neue"/>
              </a:rPr>
              <a:t>September, 2023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19A292-73DE-2E72-BC1B-538679A54EB7}"/>
              </a:ext>
            </a:extLst>
          </p:cNvPr>
          <p:cNvSpPr/>
          <p:nvPr/>
        </p:nvSpPr>
        <p:spPr>
          <a:xfrm>
            <a:off x="163790" y="4233337"/>
            <a:ext cx="7998078" cy="26262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56AE6-44E4-0EFB-E4AF-556845471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4" y="4381438"/>
            <a:ext cx="2709333" cy="552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60120-F631-6705-0E2B-FC02E1129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34" y="4868016"/>
            <a:ext cx="7772400" cy="19915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F7A242-0CBB-27B6-471E-3178AB33E154}"/>
              </a:ext>
            </a:extLst>
          </p:cNvPr>
          <p:cNvSpPr/>
          <p:nvPr/>
        </p:nvSpPr>
        <p:spPr>
          <a:xfrm>
            <a:off x="163789" y="604500"/>
            <a:ext cx="8861678" cy="650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Google Shape;231;p32"/>
          <p:cNvSpPr txBox="1"/>
          <p:nvPr/>
        </p:nvSpPr>
        <p:spPr>
          <a:xfrm>
            <a:off x="104848" y="-4624"/>
            <a:ext cx="8705200" cy="87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dirty="0">
                <a:solidFill>
                  <a:srgbClr val="0070C0"/>
                </a:solidFill>
                <a:latin typeface="+mj-lt"/>
              </a:rPr>
              <a:t>Evaluating Scientific Skill: </a:t>
            </a:r>
            <a:r>
              <a:rPr lang="en" sz="3600" dirty="0">
                <a:latin typeface="+mj-lt"/>
              </a:rPr>
              <a:t>Needed.</a:t>
            </a:r>
            <a:r>
              <a:rPr lang="en" sz="3600" dirty="0">
                <a:solidFill>
                  <a:srgbClr val="1155CC"/>
                </a:solidFill>
                <a:latin typeface="+mj-lt"/>
              </a:rPr>
              <a:t> </a:t>
            </a:r>
          </a:p>
          <a:p>
            <a:r>
              <a:rPr lang="en" sz="3600" dirty="0">
                <a:solidFill>
                  <a:srgbClr val="1155CC"/>
                </a:solidFill>
                <a:latin typeface="+mj-lt"/>
              </a:rPr>
              <a:t>Evaluating </a:t>
            </a:r>
            <a:r>
              <a:rPr lang="en" sz="3600" dirty="0">
                <a:solidFill>
                  <a:srgbClr val="0070C0"/>
                </a:solidFill>
                <a:latin typeface="+mj-lt"/>
              </a:rPr>
              <a:t>Safety: </a:t>
            </a:r>
            <a:r>
              <a:rPr lang="en" sz="3600" dirty="0">
                <a:solidFill>
                  <a:srgbClr val="FF0000"/>
                </a:solidFill>
                <a:latin typeface="+mj-lt"/>
              </a:rPr>
              <a:t>Paramount!</a:t>
            </a:r>
            <a:endParaRPr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07D485-E353-6889-4532-FF6B1667A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448" y="4000914"/>
            <a:ext cx="4747633" cy="181137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45D948-7FBC-4ABD-1D04-43E453777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048" y="5319856"/>
            <a:ext cx="3218162" cy="13901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19096" y="377397"/>
            <a:ext cx="11745904" cy="49993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AI as Research/Scientific Assistant</a:t>
            </a: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87259" y="1244791"/>
            <a:ext cx="10357142" cy="478727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models are producing fundamental changes in the way we search, access, transform information/data, control, operate, steer robots machines, vehicles, experimental facilities, simulate phenomena,  and solve optimization problems.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70C0"/>
              </a:buClr>
              <a:buFont typeface="Arial"/>
              <a:buChar char="•"/>
            </a:pPr>
            <a:r>
              <a:rPr lang="en-US" sz="3200" b="0" i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will inevitably profoundly change the research practice, perhaps much more than what the Internet did</a:t>
            </a:r>
            <a:r>
              <a:rPr lang="en-US" sz="3200" b="0" i="1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strike="noStrike" spc="-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research institution, Argonne is interested in developing AI foundation models specifically and optimized for Science.</a:t>
            </a:r>
          </a:p>
          <a:p>
            <a:pPr marL="228600" lvl="1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600" b="0" i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will inevitably</a:t>
            </a:r>
            <a:endParaRPr lang="en-US" sz="600" b="0" strike="noStrike" spc="-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n-US" sz="3200" b="0" strike="noStrike" spc="-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42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4E935-49E2-0281-CA37-7C2930C1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>
            <a:extLst>
              <a:ext uri="{FF2B5EF4-FFF2-40B4-BE49-F238E27FC236}">
                <a16:creationId xmlns:a16="http://schemas.microsoft.com/office/drawing/2014/main" id="{B6C80405-E158-3E6A-D7AB-A1087B38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52" y="244150"/>
            <a:ext cx="11883495" cy="67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  <a:sym typeface="Wingdings" pitchFamily="2" charset="2"/>
              </a:rPr>
              <a:t>04: Evaluation: </a:t>
            </a:r>
            <a:r>
              <a:rPr lang="en-US" sz="4400" b="0" strike="noStrike" spc="-1" dirty="0">
                <a:cs typeface="Calibri" panose="020F0502020204030204" pitchFamily="34" charset="0"/>
                <a:sym typeface="Wingdings" pitchFamily="2" charset="2"/>
              </a:rPr>
              <a:t>Establishing a Methodology </a:t>
            </a:r>
            <a:endParaRPr lang="en-US" sz="4400" b="0" strike="noStrike" spc="-1" dirty="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BC6D2-5389-78EB-DD6B-3D90D712EE00}"/>
              </a:ext>
            </a:extLst>
          </p:cNvPr>
          <p:cNvSpPr txBox="1"/>
          <p:nvPr/>
        </p:nvSpPr>
        <p:spPr>
          <a:xfrm>
            <a:off x="288266" y="1074145"/>
            <a:ext cx="11615468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800" dirty="0"/>
              <a:t>Foundation Models (FMs) seen as </a:t>
            </a:r>
            <a:r>
              <a:rPr lang="en-US" sz="2800" b="1" dirty="0">
                <a:solidFill>
                  <a:srgbClr val="0070C0"/>
                </a:solidFill>
              </a:rPr>
              <a:t>black boxes</a:t>
            </a:r>
            <a:r>
              <a:rPr lang="en-US" sz="2800" dirty="0"/>
              <a:t>.</a:t>
            </a:r>
          </a:p>
          <a:p>
            <a:pPr marL="457200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Evaluation should ultimately relate to how researchers will use LLMs</a:t>
            </a:r>
          </a:p>
          <a:p>
            <a:pPr>
              <a:spcBef>
                <a:spcPts val="400"/>
              </a:spcBef>
            </a:pPr>
            <a:endParaRPr lang="en-US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5BBDEE-D5BE-9307-97E6-C4323297E856}"/>
              </a:ext>
            </a:extLst>
          </p:cNvPr>
          <p:cNvSpPr/>
          <p:nvPr/>
        </p:nvSpPr>
        <p:spPr>
          <a:xfrm>
            <a:off x="6223137" y="4710735"/>
            <a:ext cx="1605776" cy="143850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FM/</a:t>
            </a:r>
          </a:p>
          <a:p>
            <a:pPr algn="ctr"/>
            <a:r>
              <a:rPr lang="en-US" dirty="0"/>
              <a:t>LLM</a:t>
            </a:r>
          </a:p>
          <a:p>
            <a:pPr algn="ctr"/>
            <a:r>
              <a:rPr lang="en-US" dirty="0"/>
              <a:t>Knowledge, Skills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6A4AD31-E74C-2337-1419-709F21E31388}"/>
              </a:ext>
            </a:extLst>
          </p:cNvPr>
          <p:cNvSpPr/>
          <p:nvPr/>
        </p:nvSpPr>
        <p:spPr>
          <a:xfrm>
            <a:off x="4795781" y="5212540"/>
            <a:ext cx="1137425" cy="4348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495B2D5-8231-7608-3289-D7EC98C05CE4}"/>
              </a:ext>
            </a:extLst>
          </p:cNvPr>
          <p:cNvSpPr/>
          <p:nvPr/>
        </p:nvSpPr>
        <p:spPr>
          <a:xfrm>
            <a:off x="8056852" y="5212540"/>
            <a:ext cx="1137425" cy="4348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41B64-D3E3-2E15-7E79-DBDEED5D09CA}"/>
              </a:ext>
            </a:extLst>
          </p:cNvPr>
          <p:cNvSpPr txBox="1"/>
          <p:nvPr/>
        </p:nvSpPr>
        <p:spPr>
          <a:xfrm>
            <a:off x="2843910" y="4968324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Researchers</a:t>
            </a:r>
          </a:p>
          <a:p>
            <a:r>
              <a:rPr lang="en-US" dirty="0"/>
              <a:t>interactions</a:t>
            </a:r>
          </a:p>
          <a:p>
            <a:r>
              <a:rPr lang="en-US" dirty="0"/>
              <a:t>with the FM/LLM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10C36-E2D3-6D47-6FAE-41DE15C282F5}"/>
              </a:ext>
            </a:extLst>
          </p:cNvPr>
          <p:cNvSpPr txBox="1"/>
          <p:nvPr/>
        </p:nvSpPr>
        <p:spPr>
          <a:xfrm>
            <a:off x="9339243" y="5106823"/>
            <a:ext cx="1473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Responses to </a:t>
            </a:r>
          </a:p>
          <a:p>
            <a:r>
              <a:rPr lang="en-US" dirty="0"/>
              <a:t>interaction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F5E1F-7C57-3FA9-152F-C7815F1A60D9}"/>
              </a:ext>
            </a:extLst>
          </p:cNvPr>
          <p:cNvSpPr txBox="1"/>
          <p:nvPr/>
        </p:nvSpPr>
        <p:spPr>
          <a:xfrm>
            <a:off x="4940746" y="492215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60A59C-531B-4316-2A16-111E44B2DA0B}"/>
              </a:ext>
            </a:extLst>
          </p:cNvPr>
          <p:cNvSpPr txBox="1"/>
          <p:nvPr/>
        </p:nvSpPr>
        <p:spPr>
          <a:xfrm>
            <a:off x="5945792" y="3206309"/>
            <a:ext cx="1080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Scientific </a:t>
            </a:r>
          </a:p>
          <a:p>
            <a:pPr algn="ctr"/>
            <a:r>
              <a:rPr lang="en-US" dirty="0"/>
              <a:t>Data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EA10088-4E28-2646-2E61-56AA69245209}"/>
              </a:ext>
            </a:extLst>
          </p:cNvPr>
          <p:cNvSpPr/>
          <p:nvPr/>
        </p:nvSpPr>
        <p:spPr>
          <a:xfrm>
            <a:off x="6185622" y="3954213"/>
            <a:ext cx="422737" cy="6913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EAD58C-8ABE-CF78-179F-2F8B95ED89FA}"/>
              </a:ext>
            </a:extLst>
          </p:cNvPr>
          <p:cNvCxnSpPr/>
          <p:nvPr/>
        </p:nvCxnSpPr>
        <p:spPr>
          <a:xfrm flipV="1">
            <a:off x="6758396" y="3862434"/>
            <a:ext cx="0" cy="7158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F5679C-868A-6209-0BA2-C3149DF9316C}"/>
              </a:ext>
            </a:extLst>
          </p:cNvPr>
          <p:cNvSpPr txBox="1"/>
          <p:nvPr/>
        </p:nvSpPr>
        <p:spPr>
          <a:xfrm>
            <a:off x="8152517" y="4922157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F8B4D-189B-20D9-00ED-CD7407BC09A8}"/>
              </a:ext>
            </a:extLst>
          </p:cNvPr>
          <p:cNvSpPr txBox="1"/>
          <p:nvPr/>
        </p:nvSpPr>
        <p:spPr>
          <a:xfrm>
            <a:off x="7037175" y="3184770"/>
            <a:ext cx="1025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External </a:t>
            </a:r>
          </a:p>
          <a:p>
            <a:pPr algn="ctr"/>
            <a:r>
              <a:rPr lang="en-US" dirty="0"/>
              <a:t>Software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40F97C-CFAA-EBAA-D7AD-97B4CBEEA002}"/>
              </a:ext>
            </a:extLst>
          </p:cNvPr>
          <p:cNvCxnSpPr/>
          <p:nvPr/>
        </p:nvCxnSpPr>
        <p:spPr>
          <a:xfrm flipV="1">
            <a:off x="7620679" y="3861554"/>
            <a:ext cx="0" cy="7158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716424-6F52-A272-4235-0C25DF9552F2}"/>
              </a:ext>
            </a:extLst>
          </p:cNvPr>
          <p:cNvSpPr txBox="1"/>
          <p:nvPr/>
        </p:nvSpPr>
        <p:spPr>
          <a:xfrm>
            <a:off x="8093913" y="3185758"/>
            <a:ext cx="370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(theorem provers, numerical libraries</a:t>
            </a:r>
          </a:p>
          <a:p>
            <a:r>
              <a:rPr lang="en-US" dirty="0"/>
              <a:t>Device interface.)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551576-1C37-C8EC-1EDF-24F00E141879}"/>
              </a:ext>
            </a:extLst>
          </p:cNvPr>
          <p:cNvCxnSpPr>
            <a:cxnSpLocks/>
          </p:cNvCxnSpPr>
          <p:nvPr/>
        </p:nvCxnSpPr>
        <p:spPr>
          <a:xfrm>
            <a:off x="7437321" y="3885702"/>
            <a:ext cx="22381" cy="700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08B7ACC-307E-AD92-FA1B-AED2DA7671EA}"/>
              </a:ext>
            </a:extLst>
          </p:cNvPr>
          <p:cNvSpPr/>
          <p:nvPr/>
        </p:nvSpPr>
        <p:spPr>
          <a:xfrm>
            <a:off x="4840386" y="4855699"/>
            <a:ext cx="829768" cy="5807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9B5075-4E9F-03D1-3BBE-533CE4EC58C5}"/>
              </a:ext>
            </a:extLst>
          </p:cNvPr>
          <p:cNvSpPr/>
          <p:nvPr/>
        </p:nvSpPr>
        <p:spPr>
          <a:xfrm rot="16200000">
            <a:off x="7219517" y="4088237"/>
            <a:ext cx="829768" cy="233048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3C9A2B-A5AA-8B46-4A43-7BD3A3E8CCE4}"/>
              </a:ext>
            </a:extLst>
          </p:cNvPr>
          <p:cNvSpPr/>
          <p:nvPr/>
        </p:nvSpPr>
        <p:spPr>
          <a:xfrm rot="16200000">
            <a:off x="6360156" y="4110611"/>
            <a:ext cx="829768" cy="233048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E22752-8770-41F4-72CC-0A5D51B316A7}"/>
              </a:ext>
            </a:extLst>
          </p:cNvPr>
          <p:cNvSpPr/>
          <p:nvPr/>
        </p:nvSpPr>
        <p:spPr>
          <a:xfrm>
            <a:off x="8117635" y="4719483"/>
            <a:ext cx="1032035" cy="72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1B3EDC-3910-2512-C4A5-3338DEA43B60}"/>
              </a:ext>
            </a:extLst>
          </p:cNvPr>
          <p:cNvSpPr/>
          <p:nvPr/>
        </p:nvSpPr>
        <p:spPr>
          <a:xfrm>
            <a:off x="6015519" y="5377367"/>
            <a:ext cx="2057509" cy="72232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A03D4FD-DDCB-8AFA-6C84-42288C79DB0A}"/>
              </a:ext>
            </a:extLst>
          </p:cNvPr>
          <p:cNvSpPr/>
          <p:nvPr/>
        </p:nvSpPr>
        <p:spPr>
          <a:xfrm>
            <a:off x="338501" y="2603125"/>
            <a:ext cx="227183" cy="23886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0C890C-0EF9-9F46-9823-20AD8DBA523A}"/>
              </a:ext>
            </a:extLst>
          </p:cNvPr>
          <p:cNvSpPr/>
          <p:nvPr/>
        </p:nvSpPr>
        <p:spPr>
          <a:xfrm>
            <a:off x="338501" y="3029197"/>
            <a:ext cx="227183" cy="23886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94184C-CD3A-42C0-2418-7006C0DD9AE7}"/>
              </a:ext>
            </a:extLst>
          </p:cNvPr>
          <p:cNvSpPr/>
          <p:nvPr/>
        </p:nvSpPr>
        <p:spPr>
          <a:xfrm>
            <a:off x="338501" y="3455269"/>
            <a:ext cx="227183" cy="238867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7B3A17-34AB-9003-45D8-D39216E2E03D}"/>
              </a:ext>
            </a:extLst>
          </p:cNvPr>
          <p:cNvSpPr txBox="1"/>
          <p:nvPr/>
        </p:nvSpPr>
        <p:spPr>
          <a:xfrm>
            <a:off x="686103" y="2541201"/>
            <a:ext cx="59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Capture interactions (how researchers uses AI assistants)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5F3C74-3DD5-D73A-6434-E3B6970020E6}"/>
              </a:ext>
            </a:extLst>
          </p:cNvPr>
          <p:cNvSpPr txBox="1"/>
          <p:nvPr/>
        </p:nvSpPr>
        <p:spPr>
          <a:xfrm>
            <a:off x="686103" y="2963964"/>
            <a:ext cx="603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Assess knowledge/Skills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68B53C-5675-34C9-30E6-23DB8AC3FB30}"/>
              </a:ext>
            </a:extLst>
          </p:cNvPr>
          <p:cNvSpPr txBox="1"/>
          <p:nvPr/>
        </p:nvSpPr>
        <p:spPr>
          <a:xfrm>
            <a:off x="686103" y="3385299"/>
            <a:ext cx="498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Assess Requests to external modules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D88AB89-68E3-18B4-70F3-DDD0529A6917}"/>
              </a:ext>
            </a:extLst>
          </p:cNvPr>
          <p:cNvSpPr/>
          <p:nvPr/>
        </p:nvSpPr>
        <p:spPr>
          <a:xfrm>
            <a:off x="334746" y="3881341"/>
            <a:ext cx="227183" cy="2388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3ACAA-928B-CECD-2BC8-718DF5D79CAB}"/>
              </a:ext>
            </a:extLst>
          </p:cNvPr>
          <p:cNvSpPr txBox="1"/>
          <p:nvPr/>
        </p:nvSpPr>
        <p:spPr>
          <a:xfrm>
            <a:off x="690862" y="3813425"/>
            <a:ext cx="497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Assess Response</a:t>
            </a:r>
          </a:p>
        </p:txBody>
      </p:sp>
    </p:spTree>
    <p:extLst>
      <p:ext uri="{BB962C8B-B14F-4D97-AF65-F5344CB8AC3E}">
        <p14:creationId xmlns:p14="http://schemas.microsoft.com/office/powerpoint/2010/main" val="173187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31325" y="215746"/>
            <a:ext cx="11030095" cy="67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  <a:sym typeface="Wingdings" pitchFamily="2" charset="2"/>
              </a:rPr>
              <a:t>04: Evaluation Methodology: </a:t>
            </a:r>
            <a:r>
              <a:rPr lang="en-US" spc="-1" dirty="0" err="1">
                <a:cs typeface="Calibri" panose="020F0502020204030204" pitchFamily="34" charset="0"/>
                <a:sym typeface="Wingdings" pitchFamily="2" charset="2"/>
              </a:rPr>
              <a:t>AuroraGPT</a:t>
            </a:r>
            <a:r>
              <a:rPr lang="en-US" spc="-1" dirty="0">
                <a:cs typeface="Calibri" panose="020F0502020204030204" pitchFamily="34" charset="0"/>
                <a:sym typeface="Wingdings" pitchFamily="2" charset="2"/>
              </a:rPr>
              <a:t> Approach</a:t>
            </a:r>
            <a:endParaRPr lang="en-US" sz="4400" b="0" strike="noStrike" spc="-1" dirty="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77619-0537-1FC3-EF40-408E35F9B0CE}"/>
              </a:ext>
            </a:extLst>
          </p:cNvPr>
          <p:cNvSpPr txBox="1"/>
          <p:nvPr/>
        </p:nvSpPr>
        <p:spPr>
          <a:xfrm>
            <a:off x="438309" y="895426"/>
            <a:ext cx="1161546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LLMs/Foundation Models (FMs) seen as </a:t>
            </a:r>
            <a:r>
              <a:rPr lang="en-US" sz="2400" b="1" dirty="0">
                <a:solidFill>
                  <a:srgbClr val="0070C0"/>
                </a:solidFill>
              </a:rPr>
              <a:t>black boxes</a:t>
            </a:r>
            <a:r>
              <a:rPr lang="en-US" sz="2400" dirty="0"/>
              <a:t>.</a:t>
            </a:r>
          </a:p>
          <a:p>
            <a:pPr marL="457200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This is ultimately how researchers will use them</a:t>
            </a:r>
          </a:p>
          <a:p>
            <a:pPr marL="457200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Other white/grey box approach may help: Checking the embeddings for semantic proximity)</a:t>
            </a:r>
          </a:p>
          <a:p>
            <a:pPr>
              <a:spcBef>
                <a:spcPts val="400"/>
              </a:spcBef>
            </a:pPr>
            <a:endParaRPr lang="en-US" sz="2800" b="1" dirty="0"/>
          </a:p>
          <a:p>
            <a:pPr>
              <a:spcBef>
                <a:spcPts val="400"/>
              </a:spcBef>
            </a:pPr>
            <a:r>
              <a:rPr lang="en-US" sz="2400" b="1" dirty="0"/>
              <a:t>We need to create a Benchmark to test general scientific knowledge and representing real use cases: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Benchmarks</a:t>
            </a:r>
            <a:r>
              <a:rPr lang="en-US" sz="2400" dirty="0"/>
              <a:t>: sets of Q&amp;A (MCQs, open responses)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Would typically require x1000s questions by scientific domain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General scientific knowledge</a:t>
            </a:r>
            <a:r>
              <a:rPr lang="en-US" sz="2400" dirty="0"/>
              <a:t>: Q&amp;A generated from experts and from </a:t>
            </a:r>
            <a:r>
              <a:rPr lang="en-US" sz="2400" dirty="0" err="1"/>
              <a:t>litterature</a:t>
            </a:r>
            <a:endParaRPr lang="en-US" sz="2400" dirty="0"/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Real use cases (1) : </a:t>
            </a:r>
            <a:r>
              <a:rPr lang="en-US" sz="2400" b="1" dirty="0">
                <a:solidFill>
                  <a:srgbClr val="0070C0"/>
                </a:solidFill>
              </a:rPr>
              <a:t>Lab style experiments</a:t>
            </a:r>
            <a:r>
              <a:rPr lang="en-US" sz="2400" dirty="0"/>
              <a:t>: Experts using LLMs/FMs in real situation: solving an open problem, a recently solved problem (recording/analyzing all responses)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Real use cases (2): </a:t>
            </a:r>
            <a:r>
              <a:rPr lang="en-US" sz="2400" b="1" dirty="0">
                <a:solidFill>
                  <a:srgbClr val="0070C0"/>
                </a:solidFill>
              </a:rPr>
              <a:t>In the wild</a:t>
            </a:r>
            <a:r>
              <a:rPr lang="en-US" sz="2400" dirty="0"/>
              <a:t>: Recording/analyzing x1000s scientific user interactions</a:t>
            </a:r>
          </a:p>
        </p:txBody>
      </p:sp>
    </p:spTree>
    <p:extLst>
      <p:ext uri="{BB962C8B-B14F-4D97-AF65-F5344CB8AC3E}">
        <p14:creationId xmlns:p14="http://schemas.microsoft.com/office/powerpoint/2010/main" val="1345741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7F60-970D-2A99-E798-E52C177E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11" y="274645"/>
            <a:ext cx="9452618" cy="81416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Conclusion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A120F-35E6-3119-FDDA-9F6B028F39DB}"/>
              </a:ext>
            </a:extLst>
          </p:cNvPr>
          <p:cNvSpPr txBox="1"/>
          <p:nvPr/>
        </p:nvSpPr>
        <p:spPr>
          <a:xfrm>
            <a:off x="393510" y="1088814"/>
            <a:ext cx="1164227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AI is becoming pervasive in industry, research and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LLMs/foundation models have proven capabilities in language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There is an opportunity to use LLMs as research assistants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Gap analysis shows a significant mismatch between ideal and actual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70C0"/>
                </a:solidFill>
              </a:rPr>
              <a:t>AuroraGPT</a:t>
            </a:r>
            <a:r>
              <a:rPr lang="en-US" sz="2600" dirty="0">
                <a:solidFill>
                  <a:srgbClr val="0070C0"/>
                </a:solidFill>
              </a:rPr>
              <a:t> explores all aspects of the foundation model training/inference/evaluation for scientific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Many challenges in parallel and distributed computing!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70C0"/>
                </a:solidFill>
              </a:rPr>
              <a:t>Two critical parts of </a:t>
            </a:r>
            <a:r>
              <a:rPr lang="en-US" sz="2600" dirty="0" err="1">
                <a:solidFill>
                  <a:srgbClr val="0070C0"/>
                </a:solidFill>
              </a:rPr>
              <a:t>AuroraGPT</a:t>
            </a:r>
            <a:r>
              <a:rPr lang="en-US" sz="2600" dirty="0">
                <a:solidFill>
                  <a:srgbClr val="0070C0"/>
                </a:solidFill>
              </a:rPr>
              <a:t> effort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Multi-modal data collection/curation/preparation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Evaluation: Assess scientific skills and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633C2-F4E2-E608-A4B2-020C23F7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819" y="4103370"/>
            <a:ext cx="2269671" cy="22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3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C4C77B-02D4-5FBB-AE75-E7472C9204B0}"/>
              </a:ext>
            </a:extLst>
          </p:cNvPr>
          <p:cNvSpPr txBox="1">
            <a:spLocks/>
          </p:cNvSpPr>
          <p:nvPr/>
        </p:nvSpPr>
        <p:spPr>
          <a:xfrm>
            <a:off x="1089095" y="2614831"/>
            <a:ext cx="4722768" cy="8141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8800" b="1" dirty="0">
                <a:solidFill>
                  <a:srgbClr val="0070C0"/>
                </a:solidFill>
              </a:rPr>
              <a:t>Thanks!</a:t>
            </a:r>
          </a:p>
          <a:p>
            <a:pPr algn="just"/>
            <a:endParaRPr lang="en-US" sz="8800" b="1" dirty="0">
              <a:solidFill>
                <a:srgbClr val="0070C0"/>
              </a:solidFill>
            </a:endParaRPr>
          </a:p>
          <a:p>
            <a:pPr algn="just"/>
            <a:r>
              <a:rPr lang="en-US" sz="8800" b="1" dirty="0">
                <a:solidFill>
                  <a:srgbClr val="0070C0"/>
                </a:solidFill>
              </a:rPr>
              <a:t>Q&amp;As</a:t>
            </a:r>
            <a:endParaRPr lang="en-US" sz="8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8DC6A2-4A31-B8DF-BD8F-C8A17E007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553" y="813665"/>
            <a:ext cx="5230670" cy="52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9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1838E79-20C9-29D6-E438-6D8AB89E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9" y="65168"/>
            <a:ext cx="11619571" cy="91151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Accelerating Discovery: </a:t>
            </a:r>
            <a:r>
              <a:rPr lang="en-US" sz="3600" dirty="0">
                <a:cs typeface="Calibri" panose="020F0502020204030204" pitchFamily="34" charset="0"/>
              </a:rPr>
              <a:t>Accelerating All Steps of Research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D1FB57-E114-7A53-DFBB-3FDFF9E1B504}"/>
              </a:ext>
            </a:extLst>
          </p:cNvPr>
          <p:cNvGrpSpPr/>
          <p:nvPr/>
        </p:nvGrpSpPr>
        <p:grpSpPr>
          <a:xfrm>
            <a:off x="262408" y="904396"/>
            <a:ext cx="11845664" cy="5265617"/>
            <a:chOff x="0" y="670323"/>
            <a:chExt cx="9144000" cy="3904465"/>
          </a:xfrm>
        </p:grpSpPr>
        <p:pic>
          <p:nvPicPr>
            <p:cNvPr id="1026" name="Picture 2" descr="Fig. 2">
              <a:extLst>
                <a:ext uri="{FF2B5EF4-FFF2-40B4-BE49-F238E27FC236}">
                  <a16:creationId xmlns:a16="http://schemas.microsoft.com/office/drawing/2014/main" id="{80773163-50FE-6A90-D183-637535642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0323"/>
              <a:ext cx="9144000" cy="380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417FF2-2663-D980-AFB7-FAA2BA02B9CE}"/>
                </a:ext>
              </a:extLst>
            </p:cNvPr>
            <p:cNvSpPr/>
            <p:nvPr/>
          </p:nvSpPr>
          <p:spPr>
            <a:xfrm>
              <a:off x="0" y="1120697"/>
              <a:ext cx="2475571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879EC2-46FB-2D87-9554-5CB482B109F3}"/>
                </a:ext>
              </a:extLst>
            </p:cNvPr>
            <p:cNvSpPr/>
            <p:nvPr/>
          </p:nvSpPr>
          <p:spPr>
            <a:xfrm>
              <a:off x="0" y="2543937"/>
              <a:ext cx="2592659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D47949-F403-7187-D1DD-CB46602D8BA7}"/>
                </a:ext>
              </a:extLst>
            </p:cNvPr>
            <p:cNvSpPr/>
            <p:nvPr/>
          </p:nvSpPr>
          <p:spPr>
            <a:xfrm>
              <a:off x="0" y="4047893"/>
              <a:ext cx="2592659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B45646-C048-803F-4CF1-E98DBA669D7C}"/>
                </a:ext>
              </a:extLst>
            </p:cNvPr>
            <p:cNvSpPr/>
            <p:nvPr/>
          </p:nvSpPr>
          <p:spPr>
            <a:xfrm>
              <a:off x="6378498" y="1120697"/>
              <a:ext cx="2676293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BE9A18-1918-E4DA-4F5A-CF56345BD1DE}"/>
                </a:ext>
              </a:extLst>
            </p:cNvPr>
            <p:cNvSpPr/>
            <p:nvPr/>
          </p:nvSpPr>
          <p:spPr>
            <a:xfrm>
              <a:off x="6481648" y="2543937"/>
              <a:ext cx="2475571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3FCF83-4C33-D4B0-B7A3-619D8829E440}"/>
                </a:ext>
              </a:extLst>
            </p:cNvPr>
            <p:cNvSpPr/>
            <p:nvPr/>
          </p:nvSpPr>
          <p:spPr>
            <a:xfrm>
              <a:off x="6290682" y="4058277"/>
              <a:ext cx="2764109" cy="516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17D205-8A91-C95F-4320-90B602946E9A}"/>
                </a:ext>
              </a:extLst>
            </p:cNvPr>
            <p:cNvSpPr/>
            <p:nvPr/>
          </p:nvSpPr>
          <p:spPr>
            <a:xfrm>
              <a:off x="256478" y="2543937"/>
              <a:ext cx="2475571" cy="23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69B73B-C8B6-2DEF-BB95-FA25B2333B93}"/>
                </a:ext>
              </a:extLst>
            </p:cNvPr>
            <p:cNvSpPr/>
            <p:nvPr/>
          </p:nvSpPr>
          <p:spPr>
            <a:xfrm>
              <a:off x="4173344" y="2258122"/>
              <a:ext cx="878159" cy="637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1F3943-6E72-0C4B-DDB4-82F03D2C63D8}"/>
                </a:ext>
              </a:extLst>
            </p:cNvPr>
            <p:cNvSpPr txBox="1"/>
            <p:nvPr/>
          </p:nvSpPr>
          <p:spPr>
            <a:xfrm>
              <a:off x="3911289" y="2056981"/>
              <a:ext cx="1354874" cy="89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Accelerated Scientific Method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7292BF7-D388-6077-EBAA-FED6E6EA2714}"/>
              </a:ext>
            </a:extLst>
          </p:cNvPr>
          <p:cNvSpPr txBox="1"/>
          <p:nvPr/>
        </p:nvSpPr>
        <p:spPr>
          <a:xfrm>
            <a:off x="3945428" y="6466977"/>
            <a:ext cx="447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https://doi.org/10.1038/s41524-022-00765-z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BECBD-E7C6-32D5-14CF-C6147C6D0CA0}"/>
              </a:ext>
            </a:extLst>
          </p:cNvPr>
          <p:cNvSpPr txBox="1"/>
          <p:nvPr/>
        </p:nvSpPr>
        <p:spPr>
          <a:xfrm>
            <a:off x="3750145" y="1747805"/>
            <a:ext cx="203196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0805B-C257-D2BB-A308-D3EE8B8065C8}"/>
              </a:ext>
            </a:extLst>
          </p:cNvPr>
          <p:cNvSpPr txBox="1"/>
          <p:nvPr/>
        </p:nvSpPr>
        <p:spPr>
          <a:xfrm>
            <a:off x="6596554" y="1727726"/>
            <a:ext cx="203292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Hypothesis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84F4E-E4F9-9296-0AC7-1FAFFA290B65}"/>
              </a:ext>
            </a:extLst>
          </p:cNvPr>
          <p:cNvSpPr txBox="1"/>
          <p:nvPr/>
        </p:nvSpPr>
        <p:spPr>
          <a:xfrm>
            <a:off x="7188981" y="3010092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4251D-066C-2348-9B95-584ED0AAB1BC}"/>
              </a:ext>
            </a:extLst>
          </p:cNvPr>
          <p:cNvSpPr txBox="1"/>
          <p:nvPr/>
        </p:nvSpPr>
        <p:spPr>
          <a:xfrm>
            <a:off x="6509004" y="4351030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Assess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2BDD5-B6B5-D335-9898-88FCADFAC839}"/>
              </a:ext>
            </a:extLst>
          </p:cNvPr>
          <p:cNvSpPr txBox="1"/>
          <p:nvPr/>
        </p:nvSpPr>
        <p:spPr>
          <a:xfrm>
            <a:off x="3802779" y="4351030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51CD21-F19B-94C7-31DE-05A5F8FA75B3}"/>
              </a:ext>
            </a:extLst>
          </p:cNvPr>
          <p:cNvSpPr txBox="1"/>
          <p:nvPr/>
        </p:nvSpPr>
        <p:spPr>
          <a:xfrm>
            <a:off x="3212919" y="3049417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C30D8C-C864-6E7D-1F52-1AA231F2C67C}"/>
              </a:ext>
            </a:extLst>
          </p:cNvPr>
          <p:cNvSpPr/>
          <p:nvPr/>
        </p:nvSpPr>
        <p:spPr>
          <a:xfrm>
            <a:off x="6407005" y="1893194"/>
            <a:ext cx="182875" cy="419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3A6B8-F873-E5E4-6BFC-6D35CB99023B}"/>
              </a:ext>
            </a:extLst>
          </p:cNvPr>
          <p:cNvSpPr/>
          <p:nvPr/>
        </p:nvSpPr>
        <p:spPr>
          <a:xfrm>
            <a:off x="6319005" y="4457862"/>
            <a:ext cx="182875" cy="419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3ACD15-AEAD-9E47-DF1D-C9C885E1E80E}"/>
              </a:ext>
            </a:extLst>
          </p:cNvPr>
          <p:cNvSpPr txBox="1"/>
          <p:nvPr/>
        </p:nvSpPr>
        <p:spPr>
          <a:xfrm>
            <a:off x="1498222" y="2972472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here</a:t>
            </a: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F339875F-D63D-B058-AE2C-149850D48787}"/>
              </a:ext>
            </a:extLst>
          </p:cNvPr>
          <p:cNvSpPr/>
          <p:nvPr/>
        </p:nvSpPr>
        <p:spPr>
          <a:xfrm>
            <a:off x="2548890" y="3166110"/>
            <a:ext cx="422170" cy="42875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AED975-003C-5FCA-3C6E-636419834A81}"/>
              </a:ext>
            </a:extLst>
          </p:cNvPr>
          <p:cNvSpPr txBox="1"/>
          <p:nvPr/>
        </p:nvSpPr>
        <p:spPr>
          <a:xfrm>
            <a:off x="3801368" y="5953604"/>
            <a:ext cx="472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Ideally AI will help in all these steps </a:t>
            </a:r>
          </a:p>
        </p:txBody>
      </p:sp>
    </p:spTree>
    <p:extLst>
      <p:ext uri="{BB962C8B-B14F-4D97-AF65-F5344CB8AC3E}">
        <p14:creationId xmlns:p14="http://schemas.microsoft.com/office/powerpoint/2010/main" val="33992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8DFAA-8A92-2C91-92EF-1CEE506F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DB7C02C-3003-9ED0-60EC-94E3EC98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9" y="65168"/>
            <a:ext cx="11619571" cy="91151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Accelerating Discovery: </a:t>
            </a:r>
            <a:r>
              <a:rPr lang="en-US" sz="3600" dirty="0">
                <a:cs typeface="Calibri" panose="020F0502020204030204" pitchFamily="34" charset="0"/>
              </a:rPr>
              <a:t>Digital Twin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0EB336-76A7-B2F2-90A0-72D80A402DCF}"/>
              </a:ext>
            </a:extLst>
          </p:cNvPr>
          <p:cNvGrpSpPr/>
          <p:nvPr/>
        </p:nvGrpSpPr>
        <p:grpSpPr>
          <a:xfrm>
            <a:off x="262408" y="904396"/>
            <a:ext cx="11845664" cy="5265617"/>
            <a:chOff x="0" y="670323"/>
            <a:chExt cx="9144000" cy="3904465"/>
          </a:xfrm>
        </p:grpSpPr>
        <p:pic>
          <p:nvPicPr>
            <p:cNvPr id="1026" name="Picture 2" descr="Fig. 2">
              <a:extLst>
                <a:ext uri="{FF2B5EF4-FFF2-40B4-BE49-F238E27FC236}">
                  <a16:creationId xmlns:a16="http://schemas.microsoft.com/office/drawing/2014/main" id="{EF5C974A-071C-068C-1CCD-0A89F9958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0323"/>
              <a:ext cx="9144000" cy="380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16BC73-928C-271E-859B-66F4C20D13FD}"/>
                </a:ext>
              </a:extLst>
            </p:cNvPr>
            <p:cNvSpPr/>
            <p:nvPr/>
          </p:nvSpPr>
          <p:spPr>
            <a:xfrm>
              <a:off x="0" y="1120697"/>
              <a:ext cx="2475571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47278D-7999-23A1-FBA0-3D9EAB886522}"/>
                </a:ext>
              </a:extLst>
            </p:cNvPr>
            <p:cNvSpPr/>
            <p:nvPr/>
          </p:nvSpPr>
          <p:spPr>
            <a:xfrm>
              <a:off x="0" y="2543937"/>
              <a:ext cx="2592659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079746-C565-45CB-3546-7DC7C4537375}"/>
                </a:ext>
              </a:extLst>
            </p:cNvPr>
            <p:cNvSpPr/>
            <p:nvPr/>
          </p:nvSpPr>
          <p:spPr>
            <a:xfrm>
              <a:off x="0" y="4047893"/>
              <a:ext cx="2592659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DA8E6A-857C-E137-638D-62DA06A20C86}"/>
                </a:ext>
              </a:extLst>
            </p:cNvPr>
            <p:cNvSpPr/>
            <p:nvPr/>
          </p:nvSpPr>
          <p:spPr>
            <a:xfrm>
              <a:off x="6378498" y="1120697"/>
              <a:ext cx="2676293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3E6FDE-D8E5-5572-C7DE-843542DB4382}"/>
                </a:ext>
              </a:extLst>
            </p:cNvPr>
            <p:cNvSpPr/>
            <p:nvPr/>
          </p:nvSpPr>
          <p:spPr>
            <a:xfrm>
              <a:off x="6481648" y="2543937"/>
              <a:ext cx="2475571" cy="35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B6BFDC-625B-91F3-970A-58726CFF0E06}"/>
                </a:ext>
              </a:extLst>
            </p:cNvPr>
            <p:cNvSpPr/>
            <p:nvPr/>
          </p:nvSpPr>
          <p:spPr>
            <a:xfrm>
              <a:off x="6290682" y="4058277"/>
              <a:ext cx="2764109" cy="516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A40092-ECFC-CBC0-59E8-E1A8D3703734}"/>
                </a:ext>
              </a:extLst>
            </p:cNvPr>
            <p:cNvSpPr/>
            <p:nvPr/>
          </p:nvSpPr>
          <p:spPr>
            <a:xfrm>
              <a:off x="256478" y="2543937"/>
              <a:ext cx="2475571" cy="23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7C65B0-6E25-2BD5-94DB-7D93C9574255}"/>
                </a:ext>
              </a:extLst>
            </p:cNvPr>
            <p:cNvSpPr/>
            <p:nvPr/>
          </p:nvSpPr>
          <p:spPr>
            <a:xfrm>
              <a:off x="4173344" y="2258122"/>
              <a:ext cx="878159" cy="637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37D885-D325-31BF-870C-ABA67800A7AA}"/>
                </a:ext>
              </a:extLst>
            </p:cNvPr>
            <p:cNvSpPr txBox="1"/>
            <p:nvPr/>
          </p:nvSpPr>
          <p:spPr>
            <a:xfrm>
              <a:off x="3911289" y="2056981"/>
              <a:ext cx="1354874" cy="89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Accelerated Scientific Method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DBA0B1-B155-FB51-832E-49B8069BBAB3}"/>
              </a:ext>
            </a:extLst>
          </p:cNvPr>
          <p:cNvSpPr txBox="1"/>
          <p:nvPr/>
        </p:nvSpPr>
        <p:spPr>
          <a:xfrm>
            <a:off x="3945428" y="6466977"/>
            <a:ext cx="447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https://doi.org/10.1038/s41524-022-00765-z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091B2-8087-01DA-38EC-159E6677DEE2}"/>
              </a:ext>
            </a:extLst>
          </p:cNvPr>
          <p:cNvSpPr txBox="1"/>
          <p:nvPr/>
        </p:nvSpPr>
        <p:spPr>
          <a:xfrm>
            <a:off x="3750145" y="1747805"/>
            <a:ext cx="203196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531CA-78BD-06E8-FBCA-7E83769C5061}"/>
              </a:ext>
            </a:extLst>
          </p:cNvPr>
          <p:cNvSpPr txBox="1"/>
          <p:nvPr/>
        </p:nvSpPr>
        <p:spPr>
          <a:xfrm>
            <a:off x="6596554" y="1727726"/>
            <a:ext cx="203292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Hypothesis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63D75-2D28-7121-0F29-5089C7E20918}"/>
              </a:ext>
            </a:extLst>
          </p:cNvPr>
          <p:cNvSpPr txBox="1"/>
          <p:nvPr/>
        </p:nvSpPr>
        <p:spPr>
          <a:xfrm>
            <a:off x="7188981" y="3010092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C045A-646D-BF6C-3978-FDB2484DDD79}"/>
              </a:ext>
            </a:extLst>
          </p:cNvPr>
          <p:cNvSpPr txBox="1"/>
          <p:nvPr/>
        </p:nvSpPr>
        <p:spPr>
          <a:xfrm>
            <a:off x="6509004" y="4351030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Assess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37FC3-B2E8-EB17-9180-20B128A281E8}"/>
              </a:ext>
            </a:extLst>
          </p:cNvPr>
          <p:cNvSpPr txBox="1"/>
          <p:nvPr/>
        </p:nvSpPr>
        <p:spPr>
          <a:xfrm>
            <a:off x="3802779" y="4351030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5C31C-184E-BBAC-10B5-B5A0CAC59920}"/>
              </a:ext>
            </a:extLst>
          </p:cNvPr>
          <p:cNvSpPr txBox="1"/>
          <p:nvPr/>
        </p:nvSpPr>
        <p:spPr>
          <a:xfrm>
            <a:off x="3212919" y="3049417"/>
            <a:ext cx="203195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DD46DC-11E5-A184-F5B4-FE74CE194124}"/>
              </a:ext>
            </a:extLst>
          </p:cNvPr>
          <p:cNvSpPr/>
          <p:nvPr/>
        </p:nvSpPr>
        <p:spPr>
          <a:xfrm>
            <a:off x="6407005" y="1893194"/>
            <a:ext cx="182875" cy="419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A66919-FC76-3EB1-C952-0652812FBFD8}"/>
              </a:ext>
            </a:extLst>
          </p:cNvPr>
          <p:cNvSpPr/>
          <p:nvPr/>
        </p:nvSpPr>
        <p:spPr>
          <a:xfrm>
            <a:off x="6319005" y="4457862"/>
            <a:ext cx="182875" cy="419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C87FC4-AFF0-B7B4-698B-C1B73974058D}"/>
              </a:ext>
            </a:extLst>
          </p:cNvPr>
          <p:cNvSpPr txBox="1"/>
          <p:nvPr/>
        </p:nvSpPr>
        <p:spPr>
          <a:xfrm>
            <a:off x="1498222" y="2972472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here</a:t>
            </a: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C3D936E6-A0C5-20AC-E387-B19796AAE43A}"/>
              </a:ext>
            </a:extLst>
          </p:cNvPr>
          <p:cNvSpPr/>
          <p:nvPr/>
        </p:nvSpPr>
        <p:spPr>
          <a:xfrm>
            <a:off x="2548890" y="3166110"/>
            <a:ext cx="422170" cy="42875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62285D-4AF1-AE01-4BEF-2749C78EB152}"/>
              </a:ext>
            </a:extLst>
          </p:cNvPr>
          <p:cNvSpPr txBox="1"/>
          <p:nvPr/>
        </p:nvSpPr>
        <p:spPr>
          <a:xfrm>
            <a:off x="3801368" y="5953604"/>
            <a:ext cx="472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Ideally AI will help in all these steps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6006BF-7FEC-55DF-8C5C-1DBDEC210C2A}"/>
              </a:ext>
            </a:extLst>
          </p:cNvPr>
          <p:cNvSpPr txBox="1"/>
          <p:nvPr/>
        </p:nvSpPr>
        <p:spPr>
          <a:xfrm>
            <a:off x="249742" y="2774463"/>
            <a:ext cx="14854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Define the Objectives and Scope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1F2714-95BB-F4D8-5FCF-DC7CF86A7BCD}"/>
              </a:ext>
            </a:extLst>
          </p:cNvPr>
          <p:cNvSpPr txBox="1"/>
          <p:nvPr/>
        </p:nvSpPr>
        <p:spPr>
          <a:xfrm>
            <a:off x="338249" y="1128521"/>
            <a:ext cx="3206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70C0"/>
                </a:solidFill>
                <a:effectLst/>
              </a:rPr>
              <a:t>Data Collection and Integration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D7527-96B3-6782-B47C-33649A100209}"/>
              </a:ext>
            </a:extLst>
          </p:cNvPr>
          <p:cNvSpPr txBox="1"/>
          <p:nvPr/>
        </p:nvSpPr>
        <p:spPr>
          <a:xfrm>
            <a:off x="8892190" y="1106897"/>
            <a:ext cx="26198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Develop a mathematical, simulation-based or AI based model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09FE06-5716-2FC0-BD9A-9C4B202CCD34}"/>
              </a:ext>
            </a:extLst>
          </p:cNvPr>
          <p:cNvSpPr txBox="1"/>
          <p:nvPr/>
        </p:nvSpPr>
        <p:spPr>
          <a:xfrm>
            <a:off x="9209668" y="2790875"/>
            <a:ext cx="28946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Simulate the behavior of the system under different conditions, leveraging physics-based models and incorporating real-world constraints</a:t>
            </a:r>
            <a:endParaRPr lang="en-US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2FED0C-967E-C6EB-A75E-16F3625C382A}"/>
              </a:ext>
            </a:extLst>
          </p:cNvPr>
          <p:cNvSpPr txBox="1"/>
          <p:nvPr/>
        </p:nvSpPr>
        <p:spPr>
          <a:xfrm>
            <a:off x="8578887" y="5114000"/>
            <a:ext cx="3047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Compare the outputs of the digital twin against real-world observations</a:t>
            </a:r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400FD3-7A1B-E6E4-A286-FD69B4B0E312}"/>
              </a:ext>
            </a:extLst>
          </p:cNvPr>
          <p:cNvSpPr txBox="1"/>
          <p:nvPr/>
        </p:nvSpPr>
        <p:spPr>
          <a:xfrm>
            <a:off x="1199043" y="5125181"/>
            <a:ext cx="1887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Publish paper(s)</a:t>
            </a:r>
          </a:p>
          <a:p>
            <a:r>
              <a:rPr lang="en-US" b="1" dirty="0">
                <a:solidFill>
                  <a:srgbClr val="000000"/>
                </a:solidFill>
              </a:rPr>
              <a:t>And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78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41958" y="481560"/>
            <a:ext cx="10367951" cy="67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  <a:sym typeface="Wingdings" pitchFamily="2" charset="2"/>
              </a:rPr>
              <a:t>What do we mean by: </a:t>
            </a:r>
            <a:r>
              <a:rPr lang="en-US" sz="4400" b="0" strike="noStrike" spc="-1" dirty="0">
                <a:cs typeface="Calibri" panose="020F0502020204030204" pitchFamily="34" charset="0"/>
                <a:sym typeface="Wingdings" pitchFamily="2" charset="2"/>
              </a:rPr>
              <a:t>“AI scientific assistant”?</a:t>
            </a:r>
            <a:b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  <a:sym typeface="Wingdings" pitchFamily="2" charset="2"/>
              </a:rPr>
            </a:br>
            <a:endParaRPr lang="en-US" sz="4400" b="0" strike="noStrike" spc="-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77619-0537-1FC3-EF40-408E35F9B0CE}"/>
              </a:ext>
            </a:extLst>
          </p:cNvPr>
          <p:cNvSpPr txBox="1"/>
          <p:nvPr/>
        </p:nvSpPr>
        <p:spPr>
          <a:xfrm>
            <a:off x="576532" y="1355550"/>
            <a:ext cx="11038935" cy="466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An AI-based system with: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Scientific skills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Reasoning, math, literature understanding, integrity, safety 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Effective assistance (no hallucination!)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Trustworthy in the different tasks related to scientific activities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Relevant human and environment interaction modalities (communication skills)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Understanding command (semantic of it), interface with tools and devices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Degree of autonomy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From repeating learned workflows to developing the workflow.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Capable of hypothesis generation</a:t>
            </a:r>
          </a:p>
          <a:p>
            <a:pPr lvl="1">
              <a:spcBef>
                <a:spcPts val="4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496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A6078601-E362-F1C0-C2EE-AA69C96B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25" y="16005"/>
            <a:ext cx="11432446" cy="88066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600" spc="-1" dirty="0">
                <a:solidFill>
                  <a:srgbClr val="0070C0"/>
                </a:solidFill>
                <a:cs typeface="Calibri" panose="020F0502020204030204" pitchFamily="34" charset="0"/>
              </a:rPr>
              <a:t>Gap Analysis in the Literature: </a:t>
            </a:r>
            <a:r>
              <a:rPr lang="en-US" sz="3600" spc="-1" dirty="0">
                <a:cs typeface="Calibri" panose="020F0502020204030204" pitchFamily="34" charset="0"/>
              </a:rPr>
              <a:t>2 recent examples</a:t>
            </a:r>
            <a:endParaRPr lang="en-US" sz="3600" strike="noStrike" spc="-1" dirty="0"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E9636-0230-6153-22E7-2CA54B5D89C0}"/>
              </a:ext>
            </a:extLst>
          </p:cNvPr>
          <p:cNvSpPr txBox="1"/>
          <p:nvPr/>
        </p:nvSpPr>
        <p:spPr>
          <a:xfrm>
            <a:off x="367526" y="754222"/>
            <a:ext cx="11716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chemeClr val="dk1"/>
                </a:solidFill>
                <a:cs typeface="Calibri" panose="020F0502020204030204" pitchFamily="34" charset="0"/>
              </a:rPr>
              <a:t>What’s the current skill levels of the best models</a:t>
            </a:r>
          </a:p>
          <a:p>
            <a:pPr lvl="1"/>
            <a:r>
              <a:rPr lang="en-US" sz="2400" spc="-1" dirty="0">
                <a:solidFill>
                  <a:schemeClr val="dk1"/>
                </a:solidFill>
                <a:cs typeface="Calibri" panose="020F0502020204030204" pitchFamily="34" charset="0"/>
                <a:sym typeface="Wingdings" pitchFamily="2" charset="2"/>
              </a:rPr>
              <a:t> Two visions of the word: is this due to contamination???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66929-065B-BFF2-6F20-E636890B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2" y="2196743"/>
            <a:ext cx="5710867" cy="396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14BB82-77D4-730A-9D4D-F1C7489E12CA}"/>
              </a:ext>
            </a:extLst>
          </p:cNvPr>
          <p:cNvSpPr txBox="1"/>
          <p:nvPr/>
        </p:nvSpPr>
        <p:spPr>
          <a:xfrm>
            <a:off x="125160" y="6088622"/>
            <a:ext cx="5710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/>
              </a:rPr>
              <a:t>Situational Awareness</a:t>
            </a:r>
            <a:r>
              <a:rPr lang="en-US" dirty="0">
                <a:effectLst/>
              </a:rPr>
              <a:t>,</a:t>
            </a:r>
            <a:r>
              <a:rPr lang="en-US" dirty="0"/>
              <a:t> </a:t>
            </a:r>
            <a:r>
              <a:rPr lang="en-US" dirty="0" err="1">
                <a:effectLst/>
              </a:rPr>
              <a:t>leopold@situational-awareness.ai</a:t>
            </a:r>
            <a:r>
              <a:rPr lang="en-US" dirty="0">
                <a:effectLst/>
              </a:rPr>
              <a:t>,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San Francisco, California, </a:t>
            </a:r>
            <a:r>
              <a:rPr lang="en-US" b="1" dirty="0">
                <a:solidFill>
                  <a:srgbClr val="0070C0"/>
                </a:solidFill>
                <a:effectLst/>
              </a:rPr>
              <a:t>Updated June 6 2024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539873-F785-0B22-4EE2-49F7B8196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574" y="2274336"/>
            <a:ext cx="5858731" cy="3250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861734-87F4-CDC1-BC38-2BD7BF3C6EA5}"/>
              </a:ext>
            </a:extLst>
          </p:cNvPr>
          <p:cNvSpPr txBox="1"/>
          <p:nvPr/>
        </p:nvSpPr>
        <p:spPr>
          <a:xfrm>
            <a:off x="6743079" y="5525217"/>
            <a:ext cx="5448921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cs typeface="Calibri" panose="020F0502020204030204" pitchFamily="34" charset="0"/>
              </a:rPr>
              <a:t>Marianna </a:t>
            </a:r>
            <a:r>
              <a:rPr lang="en-US" b="0" dirty="0" err="1">
                <a:effectLst/>
                <a:cs typeface="Calibri" panose="020F0502020204030204" pitchFamily="34" charset="0"/>
              </a:rPr>
              <a:t>Nezhurina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effectLst/>
                <a:cs typeface="Calibri" panose="020F0502020204030204" pitchFamily="34" charset="0"/>
              </a:rPr>
              <a:t> </a:t>
            </a:r>
            <a:r>
              <a:rPr lang="en-US" b="0" dirty="0">
                <a:effectLst/>
                <a:cs typeface="Calibri" panose="020F0502020204030204" pitchFamily="34" charset="0"/>
              </a:rPr>
              <a:t>L. </a:t>
            </a:r>
            <a:r>
              <a:rPr lang="en-US" b="0" dirty="0" err="1">
                <a:effectLst/>
                <a:cs typeface="Calibri" panose="020F0502020204030204" pitchFamily="34" charset="0"/>
              </a:rPr>
              <a:t>Cipolina</a:t>
            </a:r>
            <a:r>
              <a:rPr lang="en-US" b="0" dirty="0">
                <a:effectLst/>
                <a:cs typeface="Calibri" panose="020F0502020204030204" pitchFamily="34" charset="0"/>
              </a:rPr>
              <a:t>-Kun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b="0" dirty="0">
                <a:effectLst/>
                <a:cs typeface="Calibri" panose="020F0502020204030204" pitchFamily="34" charset="0"/>
              </a:rPr>
              <a:t>M. </a:t>
            </a:r>
            <a:r>
              <a:rPr lang="en-US" b="0" dirty="0" err="1">
                <a:effectLst/>
                <a:cs typeface="Calibri" panose="020F0502020204030204" pitchFamily="34" charset="0"/>
              </a:rPr>
              <a:t>Cherti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effectLst/>
                <a:cs typeface="Calibri" panose="020F0502020204030204" pitchFamily="34" charset="0"/>
              </a:rPr>
              <a:t> </a:t>
            </a:r>
            <a:br>
              <a:rPr lang="en-US" dirty="0">
                <a:effectLst/>
                <a:cs typeface="Calibri" panose="020F0502020204030204" pitchFamily="34" charset="0"/>
              </a:rPr>
            </a:br>
            <a:r>
              <a:rPr lang="en-US" b="0" dirty="0" err="1">
                <a:effectLst/>
                <a:cs typeface="Calibri" panose="020F0502020204030204" pitchFamily="34" charset="0"/>
              </a:rPr>
              <a:t>Jenia</a:t>
            </a:r>
            <a:r>
              <a:rPr lang="en-US" b="0" dirty="0">
                <a:effectLst/>
                <a:cs typeface="Calibri" panose="020F0502020204030204" pitchFamily="34" charset="0"/>
              </a:rPr>
              <a:t> </a:t>
            </a:r>
            <a:r>
              <a:rPr lang="en-US" b="0" dirty="0" err="1">
                <a:effectLst/>
                <a:cs typeface="Calibri" panose="020F0502020204030204" pitchFamily="34" charset="0"/>
              </a:rPr>
              <a:t>Jitsev</a:t>
            </a:r>
            <a:r>
              <a:rPr lang="en-US" b="0" dirty="0">
                <a:effectLst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Alice in Wonderland</a:t>
            </a:r>
            <a:r>
              <a:rPr lang="en-US" b="0" dirty="0">
                <a:effectLst/>
                <a:cs typeface="Calibri" panose="020F0502020204030204" pitchFamily="34" charset="0"/>
              </a:rPr>
              <a:t>: Simple Tasks Showing Complete Reasoning Breakdown in State-Of-the-Art Large Language Models, </a:t>
            </a:r>
            <a:r>
              <a:rPr lang="en-US" b="1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5 Jun 2024</a:t>
            </a:r>
            <a:r>
              <a:rPr lang="en-US" b="0" dirty="0">
                <a:effectLst/>
                <a:cs typeface="Calibri" panose="020F0502020204030204" pitchFamily="34" charset="0"/>
              </a:rPr>
              <a:t>, arXiv:2406.02061v2 </a:t>
            </a:r>
          </a:p>
          <a:p>
            <a:r>
              <a:rPr lang="en-US" sz="1000" dirty="0">
                <a:effectLst/>
                <a:cs typeface="Calibri" panose="020F0502020204030204" pitchFamily="34" charset="0"/>
              </a:rPr>
              <a:t> </a:t>
            </a: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1659F-1C1B-98D1-FFC8-758155A2D5F1}"/>
              </a:ext>
            </a:extLst>
          </p:cNvPr>
          <p:cNvSpPr txBox="1"/>
          <p:nvPr/>
        </p:nvSpPr>
        <p:spPr>
          <a:xfrm>
            <a:off x="1842868" y="1618640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Smart High-Schooler?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AF45D4-7710-F0F0-B485-10AD3FC0AB03}"/>
              </a:ext>
            </a:extLst>
          </p:cNvPr>
          <p:cNvSpPr txBox="1"/>
          <p:nvPr/>
        </p:nvSpPr>
        <p:spPr>
          <a:xfrm>
            <a:off x="7993261" y="1634887"/>
            <a:ext cx="324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Reasoning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70C0"/>
                </a:solidFill>
              </a:rPr>
              <a:t> Primary Schooler?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43F13-6DC1-BE52-3A5E-078FDEE95316}"/>
              </a:ext>
            </a:extLst>
          </p:cNvPr>
          <p:cNvSpPr txBox="1"/>
          <p:nvPr/>
        </p:nvSpPr>
        <p:spPr>
          <a:xfrm>
            <a:off x="2901699" y="2827238"/>
            <a:ext cx="6647974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about </a:t>
            </a:r>
            <a:r>
              <a:rPr lang="en-US" sz="2800" dirty="0">
                <a:solidFill>
                  <a:srgbClr val="0070C0"/>
                </a:solidFill>
              </a:rPr>
              <a:t>OpenAI O1</a:t>
            </a:r>
            <a:r>
              <a:rPr lang="en-US" sz="2800" dirty="0"/>
              <a:t>?</a:t>
            </a:r>
          </a:p>
          <a:p>
            <a:r>
              <a:rPr lang="en-US" sz="2800" dirty="0"/>
              <a:t>How it will perform on </a:t>
            </a:r>
            <a:r>
              <a:rPr lang="en-US" sz="2800" dirty="0">
                <a:solidFill>
                  <a:srgbClr val="0070C0"/>
                </a:solidFill>
              </a:rPr>
              <a:t>Alice in Wonderland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92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63960" y="1157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strike="noStrike" spc="-1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AuroraGPT</a:t>
            </a:r>
            <a:r>
              <a:rPr lang="en-US" sz="4400" b="1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*:</a:t>
            </a:r>
            <a:endParaRPr lang="en-US" sz="4400" b="0" strike="noStrike" spc="-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37400" y="2378520"/>
            <a:ext cx="11390400" cy="369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6763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purpose scientific LLM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broadly trained – general corpora plus scientific papers and texts and structure science data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SAFE: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Trustworthiness, Safety, Security, Robustness, Privacy, Machine Ethics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pathways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towards a “Scientific Assistant” model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with international partners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(RIKEN, BSC, others)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Multilingual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English, </a:t>
            </a:r>
            <a:r>
              <a:rPr lang="zh-CN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日本語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strike="noStrike" spc="-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Deutsche, </a:t>
            </a:r>
            <a:r>
              <a:rPr lang="en-US" sz="2800" b="0" strike="noStrike" spc="-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Español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strike="noStrike" spc="-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Italiana</a:t>
            </a:r>
            <a:endParaRPr lang="en-US" sz="2800" b="0" strike="noStrike" spc="-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Multimodal</a:t>
            </a:r>
            <a:r>
              <a:rPr lang="en-US" sz="2800" b="0" strike="noStrike" spc="-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images, tables, equations, proofs, time-series, graphs, fields, sequences, etc.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3"/>
          <p:cNvSpPr/>
          <p:nvPr/>
        </p:nvSpPr>
        <p:spPr>
          <a:xfrm>
            <a:off x="495360" y="6082920"/>
            <a:ext cx="989525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*named after the Leadership Class Supercomputer at Argonne that will be used for much of the training</a:t>
            </a:r>
            <a:endParaRPr lang="en-US" sz="18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8204760" y="-61920"/>
            <a:ext cx="3778200" cy="2124000"/>
          </a:xfrm>
          <a:prstGeom prst="rect">
            <a:avLst/>
          </a:prstGeom>
          <a:ln w="0">
            <a:noFill/>
          </a:ln>
        </p:spPr>
      </p:pic>
      <p:sp>
        <p:nvSpPr>
          <p:cNvPr id="82" name="TextBox 6"/>
          <p:cNvSpPr/>
          <p:nvPr/>
        </p:nvSpPr>
        <p:spPr>
          <a:xfrm>
            <a:off x="363960" y="378000"/>
            <a:ext cx="610740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 strike="noStrike" spc="-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Goals?</a:t>
            </a:r>
          </a:p>
        </p:txBody>
      </p:sp>
      <p:sp>
        <p:nvSpPr>
          <p:cNvPr id="83" name="TextBox 9"/>
          <p:cNvSpPr/>
          <p:nvPr/>
        </p:nvSpPr>
        <p:spPr>
          <a:xfrm>
            <a:off x="6880680" y="79560"/>
            <a:ext cx="1331175" cy="206064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Aurora is: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166 Racks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10,624 Nodes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21,248 CPUs 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63,744 GPUs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84,992 NICs 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PB HBM 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PB DDR5c</a:t>
            </a:r>
            <a:endParaRPr lang="en-US" sz="1600" b="0" strike="noStrike" spc="-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4000" y="23141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70C0"/>
                </a:solidFill>
                <a:cs typeface="Calibri" panose="020F0502020204030204" pitchFamily="34" charset="0"/>
              </a:rPr>
              <a:t>Who (leaders)?</a:t>
            </a: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7144" y="2624952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4226" y="2624953"/>
            <a:ext cx="914401" cy="914399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5011" y="2642131"/>
            <a:ext cx="914399" cy="914399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7777" y="2642132"/>
            <a:ext cx="914401" cy="914401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8604" y="4096024"/>
            <a:ext cx="914401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17150" y="4096025"/>
            <a:ext cx="914399" cy="914399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47894" y="4108206"/>
            <a:ext cx="914401" cy="914401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78460" y="4086245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85908" y="4129845"/>
            <a:ext cx="914401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00907" y="5532635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97843" y="5532635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393190" y="694069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46443" y="5490139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284221" y="1184779"/>
            <a:ext cx="914401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94583" y="1190697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981873" y="1182127"/>
            <a:ext cx="914400" cy="914399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04347" y="1183012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544286" y="1182974"/>
            <a:ext cx="914401" cy="914401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104240" y="1174433"/>
            <a:ext cx="914400" cy="914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4" name="Google Shape;74;p13"/>
          <p:cNvSpPr txBox="1"/>
          <p:nvPr/>
        </p:nvSpPr>
        <p:spPr>
          <a:xfrm>
            <a:off x="681513" y="1605433"/>
            <a:ext cx="1431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 b="1">
                <a:solidFill>
                  <a:srgbClr val="0070C0"/>
                </a:solidFill>
              </a:rPr>
              <a:t>PLANNING </a:t>
            </a:r>
            <a:endParaRPr sz="1600" b="1">
              <a:solidFill>
                <a:srgbClr val="0070C0"/>
              </a:solidFill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747059" y="2032101"/>
            <a:ext cx="1501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RICK STEVENS (LEAD)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4413161" y="2027867"/>
            <a:ext cx="1066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RINKU GUPTA (PM)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3331515" y="2027863"/>
            <a:ext cx="8836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IAN FOSTER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5799565" y="2027863"/>
            <a:ext cx="8836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 dirty="0">
                <a:solidFill>
                  <a:srgbClr val="0070C0"/>
                </a:solidFill>
              </a:rPr>
              <a:t>MIKE PAPKA</a:t>
            </a:r>
            <a:endParaRPr sz="1067" b="1" dirty="0">
              <a:solidFill>
                <a:srgbClr val="0070C0"/>
              </a:solidFill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6735056" y="2027867"/>
            <a:ext cx="14316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ARVIND RAMANATHAN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8219706" y="2027863"/>
            <a:ext cx="1027884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FANGFANG XIA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81" name="Google Shape;81;p13"/>
          <p:cNvSpPr txBox="1"/>
          <p:nvPr/>
        </p:nvSpPr>
        <p:spPr>
          <a:xfrm>
            <a:off x="681513" y="2909951"/>
            <a:ext cx="1431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 b="1">
                <a:solidFill>
                  <a:srgbClr val="0070C0"/>
                </a:solidFill>
              </a:rPr>
              <a:t>DATA </a:t>
            </a:r>
            <a:endParaRPr sz="1600" b="1">
              <a:solidFill>
                <a:srgbClr val="0070C0"/>
              </a:solidFill>
            </a:endParaRPr>
          </a:p>
        </p:txBody>
      </p:sp>
      <p:sp>
        <p:nvSpPr>
          <p:cNvPr id="82" name="Google Shape;82;p13"/>
          <p:cNvSpPr txBox="1"/>
          <p:nvPr/>
        </p:nvSpPr>
        <p:spPr>
          <a:xfrm>
            <a:off x="9306330" y="2724647"/>
            <a:ext cx="1768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b="1">
                <a:solidFill>
                  <a:srgbClr val="0070C0"/>
                </a:solidFill>
              </a:rPr>
              <a:t>MODELS </a:t>
            </a:r>
            <a:endParaRPr sz="1600" b="1">
              <a:solidFill>
                <a:srgbClr val="0070C0"/>
              </a:solidFill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9306330" y="4183246"/>
            <a:ext cx="1768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b="1" dirty="0">
                <a:solidFill>
                  <a:srgbClr val="0070C0"/>
                </a:solidFill>
              </a:rPr>
              <a:t>POST-PRE TRAINING </a:t>
            </a:r>
            <a:endParaRPr sz="1600" b="1" dirty="0">
              <a:solidFill>
                <a:srgbClr val="0070C0"/>
              </a:solidFill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9306330" y="5882053"/>
            <a:ext cx="238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b="1" dirty="0">
                <a:solidFill>
                  <a:srgbClr val="0070C0"/>
                </a:solidFill>
              </a:rPr>
              <a:t>COMMUNICATIONS</a:t>
            </a:r>
            <a:endParaRPr sz="1600" b="1" dirty="0">
              <a:solidFill>
                <a:srgbClr val="0070C0"/>
              </a:solidFill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344892" y="4283100"/>
            <a:ext cx="1768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 b="1">
                <a:solidFill>
                  <a:srgbClr val="0070C0"/>
                </a:solidFill>
              </a:rPr>
              <a:t>EVALUATION AND SAFETY </a:t>
            </a:r>
            <a:endParaRPr sz="1600" b="1">
              <a:solidFill>
                <a:srgbClr val="0070C0"/>
              </a:solidFill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344895" y="5740534"/>
            <a:ext cx="1693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 b="1">
                <a:solidFill>
                  <a:srgbClr val="0070C0"/>
                </a:solidFill>
              </a:rPr>
              <a:t>INFERENCE </a:t>
            </a:r>
            <a:endParaRPr sz="1600" b="1">
              <a:solidFill>
                <a:srgbClr val="0070C0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816392" y="4944701"/>
            <a:ext cx="12948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FRANCK</a:t>
            </a:r>
            <a:endParaRPr sz="1067" b="1">
              <a:solidFill>
                <a:srgbClr val="0070C0"/>
              </a:solidFill>
            </a:endParaRPr>
          </a:p>
          <a:p>
            <a:pPr algn="ctr"/>
            <a:r>
              <a:rPr lang="en" sz="1067" b="1">
                <a:solidFill>
                  <a:srgbClr val="0070C0"/>
                </a:solidFill>
              </a:rPr>
              <a:t> CAPPELLO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3284227" y="4910034"/>
            <a:ext cx="12044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SANDEEP MADIREDDY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2000261" y="3458619"/>
            <a:ext cx="11260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IAN FOSTER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3005859" y="3445853"/>
            <a:ext cx="14316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ROBERT UNDERWOOD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4436333" y="4931940"/>
            <a:ext cx="883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BO LI 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9829162" y="77736"/>
            <a:ext cx="18812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 b="1">
                <a:solidFill>
                  <a:srgbClr val="0070C0"/>
                </a:solidFill>
              </a:rPr>
              <a:t>DISTRIBUTION</a:t>
            </a:r>
            <a:endParaRPr sz="1467" b="1">
              <a:solidFill>
                <a:srgbClr val="0070C0"/>
              </a:solidFill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6829849" y="3482131"/>
            <a:ext cx="14316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VENKAT VISHWANATH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8203441" y="3481546"/>
            <a:ext cx="1126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SAM FOREMAN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6933976" y="4955445"/>
            <a:ext cx="12948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ELIU HUERTA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8047509" y="4955446"/>
            <a:ext cx="12948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AZTON WELLS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10099590" y="1587752"/>
            <a:ext cx="1501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BRAD ULLRICH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6754776" y="6386303"/>
            <a:ext cx="12948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DAVID MARTIN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1648459" y="6350024"/>
            <a:ext cx="17684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RAJEEV THAKUR</a:t>
            </a:r>
            <a:endParaRPr sz="1067" b="1">
              <a:solidFill>
                <a:srgbClr val="0070C0"/>
              </a:solidFill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7954976" y="6380379"/>
            <a:ext cx="1501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rgbClr val="0070C0"/>
                </a:solidFill>
              </a:rPr>
              <a:t>CHARLIE CATLETT</a:t>
            </a:r>
            <a:endParaRPr sz="1067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2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12280" y="186480"/>
            <a:ext cx="10515240" cy="9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000" b="0" strike="noStrike" spc="-1" dirty="0">
                <a:solidFill>
                  <a:srgbClr val="0070C0"/>
                </a:solidFill>
              </a:rPr>
              <a:t>For what outcomes?</a:t>
            </a: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99400" y="1163880"/>
            <a:ext cx="11124360" cy="5378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7836" lnSpcReduction="10000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/>
              </a:rPr>
              <a:t>Datasets and data pipelines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for preparing Science training data</a:t>
            </a:r>
            <a:endParaRPr lang="en-US" sz="2800" b="0" strike="noStrike" spc="-1" dirty="0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/>
              </a:rPr>
              <a:t>Software Infrastructure and workflows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to train, evaluate, and deploy LLMs at scale for scientific research purposes</a:t>
            </a:r>
            <a:endParaRPr lang="en-US" sz="2800" b="0" strike="noStrike" spc="-1" dirty="0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/>
              </a:rPr>
              <a:t>Evaluation of state-of-the-art LLM models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to determine where they fall short in deep scientific tasks and where deep data may have an impact</a:t>
            </a:r>
            <a:endParaRPr lang="en-US" sz="2800" b="0" strike="noStrike" spc="-1" dirty="0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/>
              </a:rPr>
              <a:t>Assessment of the approach</a:t>
            </a:r>
            <a:r>
              <a:rPr lang="en-US" sz="28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of augmenting web training data with two forms of data specific to science</a:t>
            </a:r>
            <a:endParaRPr lang="en-US" sz="2800" b="0" strike="noStrike" spc="-1" dirty="0">
              <a:solidFill>
                <a:schemeClr val="dk1"/>
              </a:solidFill>
              <a:latin typeface="Aptos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Full-text scientific papers</a:t>
            </a:r>
            <a:endParaRPr lang="en-US" sz="2400" b="0" strike="noStrike" spc="-1" dirty="0">
              <a:solidFill>
                <a:schemeClr val="dk1"/>
              </a:solidFill>
              <a:latin typeface="Aptos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Structured scientific datasets (suitably mapped to narrative form)</a:t>
            </a:r>
            <a:endParaRPr lang="en-US" sz="2400" b="0" strike="noStrike" spc="-1" dirty="0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/>
              </a:rPr>
              <a:t>Research grade artifacts (models)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for scientific community and adaptation for downstream uses</a:t>
            </a:r>
            <a:endParaRPr lang="en-US" sz="2800" b="0" strike="noStrike" spc="-1" dirty="0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/>
              </a:rPr>
              <a:t>Promotion of responsible AI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best practices where we can figure them out</a:t>
            </a:r>
            <a:endParaRPr lang="en-US" sz="2800" b="0" strike="noStrike" spc="-1" dirty="0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0070C0"/>
                </a:solidFill>
                <a:latin typeface="Calibri"/>
              </a:rPr>
              <a:t>International collaborations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around the long-term goal of </a:t>
            </a:r>
            <a:r>
              <a:rPr lang="en-US" sz="2800" b="0" u="sng" strike="noStrike" spc="-1" dirty="0">
                <a:solidFill>
                  <a:schemeClr val="dk1"/>
                </a:solidFill>
                <a:uFillTx/>
                <a:latin typeface="Calibri"/>
              </a:rPr>
              <a:t>AGI for science </a:t>
            </a:r>
            <a:endParaRPr lang="en-US" sz="2800" b="0" strike="noStrike" spc="-1" dirty="0">
              <a:solidFill>
                <a:schemeClr val="dk1"/>
              </a:solidFill>
              <a:latin typeface="Apto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80465</TotalTime>
  <Words>2161</Words>
  <Application>Microsoft Macintosh PowerPoint</Application>
  <PresentationFormat>Widescreen</PresentationFormat>
  <Paragraphs>365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-webkit-standard</vt:lpstr>
      <vt:lpstr>Aptos</vt:lpstr>
      <vt:lpstr>Arial</vt:lpstr>
      <vt:lpstr>Calibri</vt:lpstr>
      <vt:lpstr>Calibri Light</vt:lpstr>
      <vt:lpstr>Helvetica Neue</vt:lpstr>
      <vt:lpstr>Times New Roman</vt:lpstr>
      <vt:lpstr>Wingdings</vt:lpstr>
      <vt:lpstr>Office Theme</vt:lpstr>
      <vt:lpstr>AuroraGPT: Rationale, Data Challenges and Development of an AI Research Assistant</vt:lpstr>
      <vt:lpstr>AI as Research/Scientific Assistant</vt:lpstr>
      <vt:lpstr>Accelerating Discovery: Accelerating All Steps of Research</vt:lpstr>
      <vt:lpstr>Accelerating Discovery: Digital Twin Example</vt:lpstr>
      <vt:lpstr>What do we mean by: “AI scientific assistant”? </vt:lpstr>
      <vt:lpstr>Gap Analysis in the Literature: 2 recent examples</vt:lpstr>
      <vt:lpstr>AuroraGPT*:</vt:lpstr>
      <vt:lpstr>Who (leaders)?</vt:lpstr>
      <vt:lpstr>For what outcomes?</vt:lpstr>
      <vt:lpstr>How?</vt:lpstr>
      <vt:lpstr>PowerPoint Presentation</vt:lpstr>
      <vt:lpstr>PowerPoint Presentation</vt:lpstr>
      <vt:lpstr>02 Data: Collection (partial)</vt:lpstr>
      <vt:lpstr>PowerPoint Presentation</vt:lpstr>
      <vt:lpstr>PowerPoint Presentation</vt:lpstr>
      <vt:lpstr>Accelerating Discovery: Required Model Capabilities</vt:lpstr>
      <vt:lpstr>Accelerating Discovery: Evaluation Methodology?</vt:lpstr>
      <vt:lpstr>04: Evaluation: Goals</vt:lpstr>
      <vt:lpstr>PowerPoint Presentation</vt:lpstr>
      <vt:lpstr>04: Evaluation: Establishing a Methodology </vt:lpstr>
      <vt:lpstr>04: Evaluation Methodology: AuroraGPT Approach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Cappello, Franck</dc:creator>
  <cp:lastModifiedBy>Cappello, Franck</cp:lastModifiedBy>
  <cp:revision>298</cp:revision>
  <cp:lastPrinted>2024-05-26T19:48:17Z</cp:lastPrinted>
  <dcterms:created xsi:type="dcterms:W3CDTF">2024-03-11T23:10:05Z</dcterms:created>
  <dcterms:modified xsi:type="dcterms:W3CDTF">2024-09-15T15:09:20Z</dcterms:modified>
</cp:coreProperties>
</file>