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9"/>
  </p:notesMasterIdLst>
  <p:handoutMasterIdLst>
    <p:handoutMasterId r:id="rId30"/>
  </p:handoutMasterIdLst>
  <p:sldIdLst>
    <p:sldId id="256" r:id="rId5"/>
    <p:sldId id="5381" r:id="rId6"/>
    <p:sldId id="258" r:id="rId7"/>
    <p:sldId id="5391" r:id="rId8"/>
    <p:sldId id="5356" r:id="rId9"/>
    <p:sldId id="264" r:id="rId10"/>
    <p:sldId id="5382" r:id="rId11"/>
    <p:sldId id="5328" r:id="rId12"/>
    <p:sldId id="5341" r:id="rId13"/>
    <p:sldId id="5374" r:id="rId14"/>
    <p:sldId id="5364" r:id="rId15"/>
    <p:sldId id="5359" r:id="rId16"/>
    <p:sldId id="5329" r:id="rId17"/>
    <p:sldId id="5357" r:id="rId18"/>
    <p:sldId id="5361" r:id="rId19"/>
    <p:sldId id="5390" r:id="rId20"/>
    <p:sldId id="5386" r:id="rId21"/>
    <p:sldId id="5388" r:id="rId22"/>
    <p:sldId id="259" r:id="rId23"/>
    <p:sldId id="260" r:id="rId24"/>
    <p:sldId id="261" r:id="rId25"/>
    <p:sldId id="263" r:id="rId26"/>
    <p:sldId id="262" r:id="rId27"/>
    <p:sldId id="5392" r:id="rId28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F87ABF04-EC68-A442-BCF4-4B2BD76EDB87}">
          <p14:sldIdLst>
            <p14:sldId id="256"/>
            <p14:sldId id="5381"/>
            <p14:sldId id="258"/>
            <p14:sldId id="5391"/>
            <p14:sldId id="5356"/>
            <p14:sldId id="264"/>
            <p14:sldId id="5382"/>
            <p14:sldId id="5328"/>
            <p14:sldId id="5341"/>
            <p14:sldId id="5374"/>
            <p14:sldId id="5364"/>
            <p14:sldId id="5359"/>
            <p14:sldId id="5329"/>
            <p14:sldId id="5357"/>
            <p14:sldId id="5361"/>
            <p14:sldId id="5390"/>
            <p14:sldId id="5386"/>
            <p14:sldId id="5388"/>
            <p14:sldId id="259"/>
            <p14:sldId id="260"/>
            <p14:sldId id="261"/>
            <p14:sldId id="263"/>
            <p14:sldId id="262"/>
            <p14:sldId id="53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A9B9D"/>
    <a:srgbClr val="AEB0AF"/>
    <a:srgbClr val="CEC7C1"/>
    <a:srgbClr val="8C8D90"/>
    <a:srgbClr val="D25350"/>
    <a:srgbClr val="808184"/>
    <a:srgbClr val="75767A"/>
    <a:srgbClr val="4E4F54"/>
    <a:srgbClr val="848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73"/>
    <p:restoredTop sz="97872"/>
  </p:normalViewPr>
  <p:slideViewPr>
    <p:cSldViewPr snapToGrid="0">
      <p:cViewPr varScale="1">
        <p:scale>
          <a:sx n="101" d="100"/>
          <a:sy n="101" d="100"/>
        </p:scale>
        <p:origin x="208" y="3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69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9/13/24</a:t>
            </a:fld>
            <a:endParaRPr lang="en-US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9/13/24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7397AC50-003A-0A42-9CD4-8A0D8913E49B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81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90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3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96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1F2134C-A9AD-493D-A79E-AE101D0A8C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590" y="6458660"/>
            <a:ext cx="1677848" cy="28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9FA5D-632D-2D66-51E7-4F0CACCD1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6C39B-F932-B7DA-CEE4-EE0DFEDA9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2A676-BD1E-BCB5-8B49-EFD364FFD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09AC-D3C0-B047-856B-FCB2990160C9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01998-F2C6-365D-7D72-82028528D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BACFF-F595-9C03-5BFC-7F1FFA4DB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D4A3-4C91-4442-B003-EFD0A5E43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07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54B48B-87AF-BD33-FCB3-249A222F0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A882-1FE4-4944-A502-C71C864819C0}" type="datetimeFigureOut">
              <a:rPr lang="en-US" smtClean="0"/>
              <a:t>9/13/24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09E89-668D-02C2-AE6A-4DC99FDC5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2B41E-7529-9901-133F-89630E6D4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B57C-12B9-C945-B3F9-41650083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14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413164"/>
            <a:ext cx="11430000" cy="4465122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4F11B0F-3200-495D-8593-8D2BB06177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590" y="6458660"/>
            <a:ext cx="1677848" cy="28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38C21CF-F35D-4867-8E5F-12CBAB424B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590" y="6458660"/>
            <a:ext cx="1677848" cy="28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87D03815-7B8C-465E-8D5F-A61474C9CE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590" y="6458660"/>
            <a:ext cx="1677848" cy="28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8D625277-A487-41BD-990B-DFA21E690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590" y="6458660"/>
            <a:ext cx="1677848" cy="28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526DD64-4683-4B65-BA4A-31D6F33A3B7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23590" y="6458660"/>
            <a:ext cx="1677848" cy="282074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1082" y="1413163"/>
            <a:ext cx="11430000" cy="427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  <p:sldLayoutId id="2147483758" r:id="rId1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ajal-vt/Megatron-DeepSpeed-ORNL/tree/frontier-sd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481" y="1764519"/>
            <a:ext cx="10797168" cy="535531"/>
          </a:xfrm>
        </p:spPr>
        <p:txBody>
          <a:bodyPr/>
          <a:lstStyle/>
          <a:p>
            <a:r>
              <a:rPr lang="en-US" b="0" i="0" u="none" strike="noStrike" dirty="0">
                <a:effectLst/>
                <a:latin typeface="Aptos" panose="020B0004020202020204" pitchFamily="34" charset="0"/>
              </a:rPr>
              <a:t>On Training Foundation Models on Frontier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81" y="3001880"/>
            <a:ext cx="10994876" cy="2028101"/>
          </a:xfrm>
        </p:spPr>
        <p:txBody>
          <a:bodyPr/>
          <a:lstStyle/>
          <a:p>
            <a:r>
              <a:rPr lang="en-US" sz="1800" dirty="0">
                <a:latin typeface="Century Gothic"/>
                <a:cs typeface="Arial"/>
              </a:rPr>
              <a:t>Sajal Dash</a:t>
            </a:r>
          </a:p>
          <a:p>
            <a:r>
              <a:rPr lang="en-US" sz="1800" dirty="0">
                <a:latin typeface="Century Gothic"/>
                <a:cs typeface="Arial"/>
              </a:rPr>
              <a:t>Analytics and AI Methods at Scale (AAIMS)</a:t>
            </a:r>
          </a:p>
          <a:p>
            <a:r>
              <a:rPr lang="en-US" sz="1800" dirty="0">
                <a:latin typeface="Century Gothic"/>
                <a:cs typeface="Arial"/>
              </a:rPr>
              <a:t>NCCS, ORNL</a:t>
            </a:r>
          </a:p>
          <a:p>
            <a:r>
              <a:rPr lang="en-US" sz="1800" dirty="0" err="1">
                <a:latin typeface="Century Gothic"/>
                <a:cs typeface="Arial"/>
              </a:rPr>
              <a:t>dashs@ornl.gov</a:t>
            </a:r>
            <a:endParaRPr lang="en-US" sz="1800" dirty="0">
              <a:latin typeface="Century Gothi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355EA-8CB5-C42F-4658-EA81ECF3F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Bubble vs #</a:t>
            </a:r>
            <a:r>
              <a:rPr lang="en-US" dirty="0" err="1"/>
              <a:t>Microbatches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B257F-93D0-BB89-2ACD-DF3B502BD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16419"/>
            <a:ext cx="11641164" cy="4761867"/>
          </a:xfrm>
        </p:spPr>
        <p:txBody>
          <a:bodyPr/>
          <a:lstStyle/>
          <a:p>
            <a:r>
              <a:rPr lang="en-US" dirty="0"/>
              <a:t>Increasing the #</a:t>
            </a:r>
            <a:r>
              <a:rPr lang="en-US" dirty="0" err="1"/>
              <a:t>Microbatches</a:t>
            </a:r>
            <a:r>
              <a:rPr lang="en-US" dirty="0"/>
              <a:t> will reduce the bubble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that will result in large global batch size, hurting the convergence</a:t>
            </a:r>
          </a:p>
        </p:txBody>
      </p:sp>
      <p:pic>
        <p:nvPicPr>
          <p:cNvPr id="5" name="Picture 4" descr="A graph of a graph and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1479420B-D5A9-9534-4B50-37A71C17C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257" y="1602549"/>
            <a:ext cx="9064487" cy="311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11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939F2-8495-A59B-0DAB-78511B646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Parallelism using Megatron-</a:t>
            </a:r>
            <a:r>
              <a:rPr lang="en-US" dirty="0" err="1"/>
              <a:t>DeepSpeed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763C8-E8A3-7903-9957-E0B0A2475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Megatron-</a:t>
            </a:r>
            <a:r>
              <a:rPr lang="en-US" dirty="0" err="1"/>
              <a:t>DeepSpeed</a:t>
            </a:r>
            <a:r>
              <a:rPr lang="en-US" dirty="0"/>
              <a:t> is a state-of-the-art training framework developed by Microsoft and NVIDIA</a:t>
            </a:r>
          </a:p>
          <a:p>
            <a:r>
              <a:rPr lang="en-US" dirty="0"/>
              <a:t>It supports 3D+ parallelism (Tensor, Pipeline, Data, Sharded Data)</a:t>
            </a:r>
          </a:p>
          <a:p>
            <a:r>
              <a:rPr lang="en-US" dirty="0"/>
              <a:t>We ported this Framework to Frontier through </a:t>
            </a:r>
            <a:r>
              <a:rPr lang="en-US" dirty="0" err="1"/>
              <a:t>hipify</a:t>
            </a:r>
            <a:r>
              <a:rPr lang="en-US" dirty="0"/>
              <a:t> and combining with ROCM specific packages</a:t>
            </a:r>
          </a:p>
          <a:p>
            <a:r>
              <a:rPr lang="en-US" dirty="0">
                <a:hlinkClick r:id="rId2"/>
              </a:rPr>
              <a:t>https://github.com/sajal-vt/Megatron-DeepSpeed-ORNL/tree/frontier-sd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18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20CFC-92B2-4C83-A40D-0F2C1468A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41BDC-031B-5004-95CE-C8D52F3B4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Combination of Tensor, Pipeline, and Data Parallelism</a:t>
            </a:r>
          </a:p>
          <a:p>
            <a:r>
              <a:rPr lang="en-US" dirty="0"/>
              <a:t>Determine how many GPUs (world-size) you need to fit the model</a:t>
            </a:r>
          </a:p>
          <a:p>
            <a:r>
              <a:rPr lang="en-US" dirty="0"/>
              <a:t>Factorize world-size into TP (tensor parallel size) and PP (pipeline parallel size)</a:t>
            </a:r>
          </a:p>
        </p:txBody>
      </p:sp>
      <p:pic>
        <p:nvPicPr>
          <p:cNvPr id="5" name="Picture 4" descr="A table with text and words&#10;&#10;Description automatically generated with medium confidence">
            <a:extLst>
              <a:ext uri="{FF2B5EF4-FFF2-40B4-BE49-F238E27FC236}">
                <a16:creationId xmlns:a16="http://schemas.microsoft.com/office/drawing/2014/main" id="{5E9BDDD7-2753-2CD6-0020-1C6B79D70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61" y="4061102"/>
            <a:ext cx="5512174" cy="2220889"/>
          </a:xfrm>
          <a:prstGeom prst="rect">
            <a:avLst/>
          </a:prstGeom>
        </p:spPr>
      </p:pic>
      <p:pic>
        <p:nvPicPr>
          <p:cNvPr id="7" name="Picture 6" descr="A table with text on it&#10;&#10;Description automatically generated">
            <a:extLst>
              <a:ext uri="{FF2B5EF4-FFF2-40B4-BE49-F238E27FC236}">
                <a16:creationId xmlns:a16="http://schemas.microsoft.com/office/drawing/2014/main" id="{4174370F-669B-103E-C011-B22996F6D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442" y="3954241"/>
            <a:ext cx="5113910" cy="192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03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2AF71-3728-16CF-E50C-6058F1E5BC4A}"/>
              </a:ext>
            </a:extLst>
          </p:cNvPr>
          <p:cNvSpPr txBox="1">
            <a:spLocks/>
          </p:cNvSpPr>
          <p:nvPr/>
        </p:nvSpPr>
        <p:spPr>
          <a:xfrm>
            <a:off x="302733" y="109148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Hybrid (TP=4, PP=2)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6B8C646-6A53-A068-2140-972912303174}"/>
              </a:ext>
            </a:extLst>
          </p:cNvPr>
          <p:cNvSpPr txBox="1"/>
          <p:nvPr/>
        </p:nvSpPr>
        <p:spPr>
          <a:xfrm>
            <a:off x="6387226" y="6492875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Node 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073DD73-FC0D-5C03-6C1E-483F967AFD99}"/>
              </a:ext>
            </a:extLst>
          </p:cNvPr>
          <p:cNvSpPr txBox="1"/>
          <p:nvPr/>
        </p:nvSpPr>
        <p:spPr>
          <a:xfrm>
            <a:off x="11078590" y="6523170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Node 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ADBBEC-F686-B9BC-B7DD-2B5E158EF425}"/>
              </a:ext>
            </a:extLst>
          </p:cNvPr>
          <p:cNvGrpSpPr/>
          <p:nvPr/>
        </p:nvGrpSpPr>
        <p:grpSpPr>
          <a:xfrm>
            <a:off x="35001" y="56206"/>
            <a:ext cx="12053123" cy="6692646"/>
            <a:chOff x="35001" y="56206"/>
            <a:chExt cx="12053123" cy="669264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7A26840-6263-FCE3-E8B7-5BF423188A41}"/>
                </a:ext>
              </a:extLst>
            </p:cNvPr>
            <p:cNvGrpSpPr/>
            <p:nvPr/>
          </p:nvGrpSpPr>
          <p:grpSpPr>
            <a:xfrm>
              <a:off x="889674" y="56206"/>
              <a:ext cx="11198450" cy="6692646"/>
              <a:chOff x="889674" y="56206"/>
              <a:chExt cx="11198450" cy="6692646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7841391-F8E3-244F-AA17-74EBB3DED8C5}"/>
                  </a:ext>
                </a:extLst>
              </p:cNvPr>
              <p:cNvSpPr/>
              <p:nvPr/>
            </p:nvSpPr>
            <p:spPr>
              <a:xfrm>
                <a:off x="889674" y="2150076"/>
                <a:ext cx="654908" cy="336103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DB69291-664D-2B99-C856-D22EFDF7320F}"/>
                  </a:ext>
                </a:extLst>
              </p:cNvPr>
              <p:cNvSpPr/>
              <p:nvPr/>
            </p:nvSpPr>
            <p:spPr>
              <a:xfrm>
                <a:off x="2080042" y="2150076"/>
                <a:ext cx="654908" cy="336103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037327A-9B80-8EB4-1352-FB1ACF8B460A}"/>
                  </a:ext>
                </a:extLst>
              </p:cNvPr>
              <p:cNvSpPr/>
              <p:nvPr/>
            </p:nvSpPr>
            <p:spPr>
              <a:xfrm>
                <a:off x="3270410" y="2150076"/>
                <a:ext cx="654908" cy="336103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7DAABA0-0222-E224-9ED8-3AA8D8FF812F}"/>
                  </a:ext>
                </a:extLst>
              </p:cNvPr>
              <p:cNvSpPr/>
              <p:nvPr/>
            </p:nvSpPr>
            <p:spPr>
              <a:xfrm>
                <a:off x="4460778" y="2150076"/>
                <a:ext cx="654908" cy="3361038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46E355C-ED6C-E7D9-932F-6E83D5C826D6}"/>
                  </a:ext>
                </a:extLst>
              </p:cNvPr>
              <p:cNvSpPr/>
              <p:nvPr/>
            </p:nvSpPr>
            <p:spPr>
              <a:xfrm>
                <a:off x="7216341" y="56206"/>
                <a:ext cx="1828800" cy="1359243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C6109B93-D732-92E4-FE3B-E05B4EE66A7E}"/>
                  </a:ext>
                </a:extLst>
              </p:cNvPr>
              <p:cNvSpPr/>
              <p:nvPr/>
            </p:nvSpPr>
            <p:spPr>
              <a:xfrm>
                <a:off x="7216341" y="1823587"/>
                <a:ext cx="1828800" cy="1359243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9534974-1489-2132-B631-743CE50D5E41}"/>
                  </a:ext>
                </a:extLst>
              </p:cNvPr>
              <p:cNvSpPr/>
              <p:nvPr/>
            </p:nvSpPr>
            <p:spPr>
              <a:xfrm>
                <a:off x="7389327" y="313638"/>
                <a:ext cx="654908" cy="84437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L11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D8AAB1E-691D-C882-362E-B89AF2185A2C}"/>
                  </a:ext>
                </a:extLst>
              </p:cNvPr>
              <p:cNvSpPr/>
              <p:nvPr/>
            </p:nvSpPr>
            <p:spPr>
              <a:xfrm>
                <a:off x="8248642" y="313638"/>
                <a:ext cx="654908" cy="84437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L21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C60425B-A892-2D44-7483-ECE95613BA0C}"/>
                  </a:ext>
                </a:extLst>
              </p:cNvPr>
              <p:cNvSpPr/>
              <p:nvPr/>
            </p:nvSpPr>
            <p:spPr>
              <a:xfrm>
                <a:off x="9518813" y="313638"/>
                <a:ext cx="654908" cy="84437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L31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6C49CCA-E1F1-F940-0763-47C825FFDF39}"/>
                  </a:ext>
                </a:extLst>
              </p:cNvPr>
              <p:cNvSpPr/>
              <p:nvPr/>
            </p:nvSpPr>
            <p:spPr>
              <a:xfrm>
                <a:off x="10404636" y="313638"/>
                <a:ext cx="654908" cy="844378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L41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04699B1-51E9-4B41-B760-2CB64105D3BC}"/>
                  </a:ext>
                </a:extLst>
              </p:cNvPr>
              <p:cNvSpPr/>
              <p:nvPr/>
            </p:nvSpPr>
            <p:spPr>
              <a:xfrm>
                <a:off x="7389327" y="2131048"/>
                <a:ext cx="654908" cy="84437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L12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5396F62-E962-1795-FAFA-BC6D0C3481AA}"/>
                  </a:ext>
                </a:extLst>
              </p:cNvPr>
              <p:cNvSpPr/>
              <p:nvPr/>
            </p:nvSpPr>
            <p:spPr>
              <a:xfrm>
                <a:off x="8248642" y="2131048"/>
                <a:ext cx="654908" cy="84437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L22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A25C077-99DF-1B20-9466-9B6C0C0E1A3E}"/>
                  </a:ext>
                </a:extLst>
              </p:cNvPr>
              <p:cNvSpPr/>
              <p:nvPr/>
            </p:nvSpPr>
            <p:spPr>
              <a:xfrm>
                <a:off x="9518813" y="2131048"/>
                <a:ext cx="654908" cy="84437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L32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97C232D-23BD-3662-87ED-F4A5FE869061}"/>
                  </a:ext>
                </a:extLst>
              </p:cNvPr>
              <p:cNvSpPr/>
              <p:nvPr/>
            </p:nvSpPr>
            <p:spPr>
              <a:xfrm>
                <a:off x="10404636" y="2131048"/>
                <a:ext cx="654908" cy="844378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L42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655D4F7-FF01-EA21-FA78-9C908BC4DD59}"/>
                  </a:ext>
                </a:extLst>
              </p:cNvPr>
              <p:cNvSpPr/>
              <p:nvPr/>
            </p:nvSpPr>
            <p:spPr>
              <a:xfrm>
                <a:off x="7408373" y="3903823"/>
                <a:ext cx="654908" cy="84437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L13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5D7ABAB-90CF-60B4-F499-D7EF2CC27BC6}"/>
                  </a:ext>
                </a:extLst>
              </p:cNvPr>
              <p:cNvSpPr/>
              <p:nvPr/>
            </p:nvSpPr>
            <p:spPr>
              <a:xfrm>
                <a:off x="8267688" y="3903823"/>
                <a:ext cx="654908" cy="84437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L23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CFA7528-DAFB-1283-4837-4657AEB7A067}"/>
                  </a:ext>
                </a:extLst>
              </p:cNvPr>
              <p:cNvSpPr/>
              <p:nvPr/>
            </p:nvSpPr>
            <p:spPr>
              <a:xfrm>
                <a:off x="9537859" y="3903823"/>
                <a:ext cx="654908" cy="84437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L33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1AD850A-6CEB-F940-2E2A-4A2AF0850FEE}"/>
                  </a:ext>
                </a:extLst>
              </p:cNvPr>
              <p:cNvSpPr/>
              <p:nvPr/>
            </p:nvSpPr>
            <p:spPr>
              <a:xfrm>
                <a:off x="10423682" y="3903823"/>
                <a:ext cx="654908" cy="844378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L43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7D83EDE-7261-7E0E-8464-30E777B79161}"/>
                  </a:ext>
                </a:extLst>
              </p:cNvPr>
              <p:cNvSpPr/>
              <p:nvPr/>
            </p:nvSpPr>
            <p:spPr>
              <a:xfrm>
                <a:off x="7408373" y="5648497"/>
                <a:ext cx="654908" cy="84437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L14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BC9F290-F924-9D95-4C26-34A17F909E53}"/>
                  </a:ext>
                </a:extLst>
              </p:cNvPr>
              <p:cNvSpPr/>
              <p:nvPr/>
            </p:nvSpPr>
            <p:spPr>
              <a:xfrm>
                <a:off x="8267688" y="5648497"/>
                <a:ext cx="654908" cy="84437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L24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AE51435-0886-1E05-D553-CC8B140897C1}"/>
                  </a:ext>
                </a:extLst>
              </p:cNvPr>
              <p:cNvSpPr/>
              <p:nvPr/>
            </p:nvSpPr>
            <p:spPr>
              <a:xfrm>
                <a:off x="9537859" y="5648497"/>
                <a:ext cx="654908" cy="844378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L34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BC010C5-B5A6-85D7-A1E3-A5E3B0BCABE1}"/>
                  </a:ext>
                </a:extLst>
              </p:cNvPr>
              <p:cNvSpPr/>
              <p:nvPr/>
            </p:nvSpPr>
            <p:spPr>
              <a:xfrm>
                <a:off x="10423682" y="5648497"/>
                <a:ext cx="654908" cy="844378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L44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E785424-18C9-6A8D-FC4D-727B30D7EBBB}"/>
                  </a:ext>
                </a:extLst>
              </p:cNvPr>
              <p:cNvSpPr txBox="1"/>
              <p:nvPr/>
            </p:nvSpPr>
            <p:spPr>
              <a:xfrm>
                <a:off x="1017394" y="1640713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L1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532E2D0-053D-EF54-EC5A-5907DB295524}"/>
                  </a:ext>
                </a:extLst>
              </p:cNvPr>
              <p:cNvSpPr txBox="1"/>
              <p:nvPr/>
            </p:nvSpPr>
            <p:spPr>
              <a:xfrm>
                <a:off x="2207762" y="1638921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L2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D9E5319-6967-558A-DBE2-2A6C9577F252}"/>
                  </a:ext>
                </a:extLst>
              </p:cNvPr>
              <p:cNvSpPr txBox="1"/>
              <p:nvPr/>
            </p:nvSpPr>
            <p:spPr>
              <a:xfrm>
                <a:off x="3324148" y="1638921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L3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3A4EE6D-6782-6672-BEF9-8F72D1F0CA64}"/>
                  </a:ext>
                </a:extLst>
              </p:cNvPr>
              <p:cNvSpPr txBox="1"/>
              <p:nvPr/>
            </p:nvSpPr>
            <p:spPr>
              <a:xfrm>
                <a:off x="4520573" y="1638921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L4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54D09E2-BF7C-AF01-9379-00154317FC5A}"/>
                  </a:ext>
                </a:extLst>
              </p:cNvPr>
              <p:cNvSpPr txBox="1"/>
              <p:nvPr/>
            </p:nvSpPr>
            <p:spPr>
              <a:xfrm>
                <a:off x="977263" y="2387599"/>
                <a:ext cx="5164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L11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EF936D5-94DC-8402-F0D2-07F6181304A7}"/>
                  </a:ext>
                </a:extLst>
              </p:cNvPr>
              <p:cNvSpPr txBox="1"/>
              <p:nvPr/>
            </p:nvSpPr>
            <p:spPr>
              <a:xfrm>
                <a:off x="977263" y="3219957"/>
                <a:ext cx="5164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L12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15458AA-8190-4A5A-1722-CCF68E95939B}"/>
                  </a:ext>
                </a:extLst>
              </p:cNvPr>
              <p:cNvSpPr txBox="1"/>
              <p:nvPr/>
            </p:nvSpPr>
            <p:spPr>
              <a:xfrm>
                <a:off x="974075" y="4064688"/>
                <a:ext cx="5164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L13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0C7E5BD-D376-98CD-7D53-02E0DF1DEC09}"/>
                  </a:ext>
                </a:extLst>
              </p:cNvPr>
              <p:cNvSpPr txBox="1"/>
              <p:nvPr/>
            </p:nvSpPr>
            <p:spPr>
              <a:xfrm>
                <a:off x="974075" y="4908378"/>
                <a:ext cx="5164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L14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5E917C8-59AE-8B4C-1FB9-4BED82E9911A}"/>
                  </a:ext>
                </a:extLst>
              </p:cNvPr>
              <p:cNvSpPr txBox="1"/>
              <p:nvPr/>
            </p:nvSpPr>
            <p:spPr>
              <a:xfrm>
                <a:off x="2154624" y="2387599"/>
                <a:ext cx="5164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L21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BE9DD2E-9376-676B-4F61-94BBE7FEFC95}"/>
                  </a:ext>
                </a:extLst>
              </p:cNvPr>
              <p:cNvSpPr txBox="1"/>
              <p:nvPr/>
            </p:nvSpPr>
            <p:spPr>
              <a:xfrm>
                <a:off x="2154624" y="3219957"/>
                <a:ext cx="5164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L22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F3200E8-D055-4686-2A37-3C07E69179D6}"/>
                  </a:ext>
                </a:extLst>
              </p:cNvPr>
              <p:cNvSpPr txBox="1"/>
              <p:nvPr/>
            </p:nvSpPr>
            <p:spPr>
              <a:xfrm>
                <a:off x="2151436" y="4064688"/>
                <a:ext cx="5164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L23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DD7091B-BC95-9045-D234-6A594DCE83DE}"/>
                  </a:ext>
                </a:extLst>
              </p:cNvPr>
              <p:cNvSpPr txBox="1"/>
              <p:nvPr/>
            </p:nvSpPr>
            <p:spPr>
              <a:xfrm>
                <a:off x="2151436" y="4908378"/>
                <a:ext cx="5164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L24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D9289DF-1C50-078F-97D2-47DD9B3ED8AC}"/>
                  </a:ext>
                </a:extLst>
              </p:cNvPr>
              <p:cNvSpPr txBox="1"/>
              <p:nvPr/>
            </p:nvSpPr>
            <p:spPr>
              <a:xfrm>
                <a:off x="3296799" y="2387599"/>
                <a:ext cx="5164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L31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E1D3CAD-7D37-6ECB-E32E-4992397E5EA8}"/>
                  </a:ext>
                </a:extLst>
              </p:cNvPr>
              <p:cNvSpPr txBox="1"/>
              <p:nvPr/>
            </p:nvSpPr>
            <p:spPr>
              <a:xfrm>
                <a:off x="3296799" y="3219957"/>
                <a:ext cx="5164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L32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E1245CE-8D8C-0FAC-7E86-4AE7BD02A847}"/>
                  </a:ext>
                </a:extLst>
              </p:cNvPr>
              <p:cNvSpPr txBox="1"/>
              <p:nvPr/>
            </p:nvSpPr>
            <p:spPr>
              <a:xfrm>
                <a:off x="3293611" y="4064688"/>
                <a:ext cx="5164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L33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124C551-D37E-1EBE-926A-B8E65DFCA9C0}"/>
                  </a:ext>
                </a:extLst>
              </p:cNvPr>
              <p:cNvSpPr txBox="1"/>
              <p:nvPr/>
            </p:nvSpPr>
            <p:spPr>
              <a:xfrm>
                <a:off x="3293611" y="4908378"/>
                <a:ext cx="5164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L34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FFAF02B-FB54-B5CF-D577-922313DCD496}"/>
                  </a:ext>
                </a:extLst>
              </p:cNvPr>
              <p:cNvSpPr txBox="1"/>
              <p:nvPr/>
            </p:nvSpPr>
            <p:spPr>
              <a:xfrm>
                <a:off x="4483876" y="2387599"/>
                <a:ext cx="5164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L41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7679613-90CD-38C1-F58F-BF35B7F88BE6}"/>
                  </a:ext>
                </a:extLst>
              </p:cNvPr>
              <p:cNvSpPr txBox="1"/>
              <p:nvPr/>
            </p:nvSpPr>
            <p:spPr>
              <a:xfrm>
                <a:off x="4483876" y="3219957"/>
                <a:ext cx="5164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L42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E43F9B2-381D-69B0-C748-9BC882FA8F32}"/>
                  </a:ext>
                </a:extLst>
              </p:cNvPr>
              <p:cNvSpPr txBox="1"/>
              <p:nvPr/>
            </p:nvSpPr>
            <p:spPr>
              <a:xfrm>
                <a:off x="4480688" y="4064688"/>
                <a:ext cx="5164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L43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691A544-D592-11B4-F697-6D6A6B070D35}"/>
                  </a:ext>
                </a:extLst>
              </p:cNvPr>
              <p:cNvSpPr txBox="1"/>
              <p:nvPr/>
            </p:nvSpPr>
            <p:spPr>
              <a:xfrm>
                <a:off x="4480688" y="4908378"/>
                <a:ext cx="5164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L44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934AD37-C49F-989A-D4F7-0C05BEA42A1E}"/>
                  </a:ext>
                </a:extLst>
              </p:cNvPr>
              <p:cNvSpPr txBox="1"/>
              <p:nvPr/>
            </p:nvSpPr>
            <p:spPr>
              <a:xfrm>
                <a:off x="6387226" y="551161"/>
                <a:ext cx="7136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GPU1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2565D0F-C90C-7B08-8001-D0DB7A5F9DC3}"/>
                  </a:ext>
                </a:extLst>
              </p:cNvPr>
              <p:cNvSpPr txBox="1"/>
              <p:nvPr/>
            </p:nvSpPr>
            <p:spPr>
              <a:xfrm>
                <a:off x="6421803" y="4119057"/>
                <a:ext cx="7136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GPU3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0B3889D-E3E5-AB39-0702-9F49B738DC8B}"/>
                  </a:ext>
                </a:extLst>
              </p:cNvPr>
              <p:cNvSpPr txBox="1"/>
              <p:nvPr/>
            </p:nvSpPr>
            <p:spPr>
              <a:xfrm>
                <a:off x="6416191" y="2387599"/>
                <a:ext cx="7136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GPU2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6E65387-0985-9FAE-197C-E1279731BDFE}"/>
                  </a:ext>
                </a:extLst>
              </p:cNvPr>
              <p:cNvSpPr txBox="1"/>
              <p:nvPr/>
            </p:nvSpPr>
            <p:spPr>
              <a:xfrm>
                <a:off x="6419506" y="5919572"/>
                <a:ext cx="7136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GPU4</a:t>
                </a:r>
              </a:p>
            </p:txBody>
          </p:sp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853FC8AF-3BCD-7CA6-EA95-AF70918F9AB9}"/>
                  </a:ext>
                </a:extLst>
              </p:cNvPr>
              <p:cNvSpPr/>
              <p:nvPr/>
            </p:nvSpPr>
            <p:spPr>
              <a:xfrm>
                <a:off x="9441594" y="79461"/>
                <a:ext cx="1828800" cy="1359243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D418997E-69C0-34F9-F01D-A1447ADF3C2E}"/>
                  </a:ext>
                </a:extLst>
              </p:cNvPr>
              <p:cNvSpPr/>
              <p:nvPr/>
            </p:nvSpPr>
            <p:spPr>
              <a:xfrm>
                <a:off x="9441594" y="1823587"/>
                <a:ext cx="1828800" cy="1359243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247EBF1E-AC2C-E41C-6EC4-280656F0C7EB}"/>
                  </a:ext>
                </a:extLst>
              </p:cNvPr>
              <p:cNvSpPr/>
              <p:nvPr/>
            </p:nvSpPr>
            <p:spPr>
              <a:xfrm>
                <a:off x="7216341" y="3567713"/>
                <a:ext cx="1828800" cy="1359243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B382DE84-91F3-AD5F-E3DA-C421D048F8F7}"/>
                  </a:ext>
                </a:extLst>
              </p:cNvPr>
              <p:cNvSpPr/>
              <p:nvPr/>
            </p:nvSpPr>
            <p:spPr>
              <a:xfrm>
                <a:off x="9441594" y="3567713"/>
                <a:ext cx="1828800" cy="1359243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83A503C1-4094-A2A5-479B-889433E23D96}"/>
                  </a:ext>
                </a:extLst>
              </p:cNvPr>
              <p:cNvSpPr/>
              <p:nvPr/>
            </p:nvSpPr>
            <p:spPr>
              <a:xfrm>
                <a:off x="7148881" y="5389609"/>
                <a:ext cx="1828800" cy="1359243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FFB08269-E5B7-02D4-7307-A697494B5EEF}"/>
                  </a:ext>
                </a:extLst>
              </p:cNvPr>
              <p:cNvSpPr/>
              <p:nvPr/>
            </p:nvSpPr>
            <p:spPr>
              <a:xfrm>
                <a:off x="9374134" y="5389609"/>
                <a:ext cx="1828800" cy="1359243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C43E7690-7E3C-F37D-A121-5DF5E4C0197A}"/>
                  </a:ext>
                </a:extLst>
              </p:cNvPr>
              <p:cNvCxnSpPr/>
              <p:nvPr/>
            </p:nvCxnSpPr>
            <p:spPr>
              <a:xfrm>
                <a:off x="2977975" y="1210277"/>
                <a:ext cx="0" cy="5078627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916BDDD-5AF4-DE36-8439-95CC7494388F}"/>
                  </a:ext>
                </a:extLst>
              </p:cNvPr>
              <p:cNvSpPr txBox="1"/>
              <p:nvPr/>
            </p:nvSpPr>
            <p:spPr>
              <a:xfrm>
                <a:off x="11339890" y="551161"/>
                <a:ext cx="7136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GPU5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DC56CF7-142D-0B28-6BD1-BB1453000E4E}"/>
                  </a:ext>
                </a:extLst>
              </p:cNvPr>
              <p:cNvSpPr txBox="1"/>
              <p:nvPr/>
            </p:nvSpPr>
            <p:spPr>
              <a:xfrm>
                <a:off x="11374467" y="4119057"/>
                <a:ext cx="7136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GPU7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83B12C3-4F93-1FCC-8454-62975C32B537}"/>
                  </a:ext>
                </a:extLst>
              </p:cNvPr>
              <p:cNvSpPr txBox="1"/>
              <p:nvPr/>
            </p:nvSpPr>
            <p:spPr>
              <a:xfrm>
                <a:off x="11368855" y="2387599"/>
                <a:ext cx="7136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GPU6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3D53F6E-B6BA-CDBD-0D04-D81E1B9A8B00}"/>
                  </a:ext>
                </a:extLst>
              </p:cNvPr>
              <p:cNvSpPr txBox="1"/>
              <p:nvPr/>
            </p:nvSpPr>
            <p:spPr>
              <a:xfrm>
                <a:off x="11372170" y="5919572"/>
                <a:ext cx="7136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GPU8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CC8A88C0-A61F-9538-8D3D-71DA67D89F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97543" y="56206"/>
                <a:ext cx="0" cy="6692646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A1A01C2-C74C-BB52-FAF6-754EE93C38B0}"/>
                </a:ext>
              </a:extLst>
            </p:cNvPr>
            <p:cNvCxnSpPr/>
            <p:nvPr/>
          </p:nvCxnSpPr>
          <p:spPr>
            <a:xfrm>
              <a:off x="86485" y="3830595"/>
              <a:ext cx="5943600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E651568-ACB3-16F0-CF33-89458AE4B6E7}"/>
                </a:ext>
              </a:extLst>
            </p:cNvPr>
            <p:cNvCxnSpPr/>
            <p:nvPr/>
          </p:nvCxnSpPr>
          <p:spPr>
            <a:xfrm>
              <a:off x="35001" y="2994454"/>
              <a:ext cx="5943600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76F1771-02F3-46C1-201B-61E325A9907C}"/>
                </a:ext>
              </a:extLst>
            </p:cNvPr>
            <p:cNvCxnSpPr/>
            <p:nvPr/>
          </p:nvCxnSpPr>
          <p:spPr>
            <a:xfrm>
              <a:off x="86485" y="4674973"/>
              <a:ext cx="5943600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1720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12033-8DD4-0D05-D227-8B231E10A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with parallelism paradigms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12ED2-2B14-148B-A72B-9E8BC9511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Tensor Parallelism</a:t>
            </a:r>
          </a:p>
          <a:p>
            <a:pPr lvl="1"/>
            <a:r>
              <a:rPr lang="en-US" dirty="0"/>
              <a:t> Keep it within the node (TP &lt; 8)</a:t>
            </a:r>
          </a:p>
          <a:p>
            <a:r>
              <a:rPr lang="en-US" dirty="0"/>
              <a:t>Pipeline Parallelism </a:t>
            </a:r>
          </a:p>
          <a:p>
            <a:pPr lvl="1"/>
            <a:r>
              <a:rPr lang="en-US" dirty="0"/>
              <a:t>Use large number of micro-batches (But that can increase the global batch-size)</a:t>
            </a:r>
          </a:p>
          <a:p>
            <a:r>
              <a:rPr lang="en-US" dirty="0"/>
              <a:t>Data Parallelism</a:t>
            </a:r>
          </a:p>
          <a:p>
            <a:pPr lvl="1"/>
            <a:r>
              <a:rPr lang="en-US" dirty="0"/>
              <a:t>Can’t use too much data parallelism. A large global batch size will make the model divergence.</a:t>
            </a:r>
          </a:p>
        </p:txBody>
      </p:sp>
    </p:spTree>
    <p:extLst>
      <p:ext uri="{BB962C8B-B14F-4D97-AF65-F5344CB8AC3E}">
        <p14:creationId xmlns:p14="http://schemas.microsoft.com/office/powerpoint/2010/main" val="1526946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82A92-DC97-84E1-270C-2D862FA21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“Best” Strategy to Train 175B and 1T Models</a:t>
            </a:r>
          </a:p>
        </p:txBody>
      </p:sp>
      <p:pic>
        <p:nvPicPr>
          <p:cNvPr id="5" name="Content Placeholder 4" descr="A table with text on it&#10;&#10;Description automatically generated">
            <a:extLst>
              <a:ext uri="{FF2B5EF4-FFF2-40B4-BE49-F238E27FC236}">
                <a16:creationId xmlns:a16="http://schemas.microsoft.com/office/drawing/2014/main" id="{FFF03804-9DA9-4B8B-1FB8-66A2068F5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119" y="2931273"/>
            <a:ext cx="5982337" cy="3188593"/>
          </a:xfrm>
        </p:spPr>
      </p:pic>
      <p:pic>
        <p:nvPicPr>
          <p:cNvPr id="7" name="Picture 6" descr="A graph with green bars&#10;&#10;Description automatically generated">
            <a:extLst>
              <a:ext uri="{FF2B5EF4-FFF2-40B4-BE49-F238E27FC236}">
                <a16:creationId xmlns:a16="http://schemas.microsoft.com/office/drawing/2014/main" id="{A9A1D2DD-9BAE-83C1-4742-29CA2EAC3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360" y="2208107"/>
            <a:ext cx="5393792" cy="39117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CE9C3A-0E38-67A8-1543-D780DB78BEF8}"/>
              </a:ext>
            </a:extLst>
          </p:cNvPr>
          <p:cNvSpPr txBox="1"/>
          <p:nvPr/>
        </p:nvSpPr>
        <p:spPr>
          <a:xfrm>
            <a:off x="768138" y="1007778"/>
            <a:ext cx="9727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Disclaimers: </a:t>
            </a:r>
          </a:p>
          <a:p>
            <a:pPr marL="342900" indent="-342900" algn="l">
              <a:lnSpc>
                <a:spcPct val="90000"/>
              </a:lnSpc>
              <a:buAutoNum type="arabicPeriod"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We didn’t train any model till completion. We only trained for 10 iterations and less than 2 hours.</a:t>
            </a:r>
          </a:p>
          <a:p>
            <a:pPr marL="342900" indent="-342900" algn="l">
              <a:lnSpc>
                <a:spcPct val="90000"/>
              </a:lnSpc>
              <a:buAutoNum type="arabicPeriod"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We don’t have any completely trained models</a:t>
            </a:r>
          </a:p>
        </p:txBody>
      </p:sp>
    </p:spTree>
    <p:extLst>
      <p:ext uri="{BB962C8B-B14F-4D97-AF65-F5344CB8AC3E}">
        <p14:creationId xmlns:p14="http://schemas.microsoft.com/office/powerpoint/2010/main" val="519796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D4BBA-0280-513D-594A-D93085838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Performance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064767-CCA8-9052-A006-E13C89900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200" y="1576082"/>
            <a:ext cx="5765800" cy="33655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CB7252-F3BB-72CC-887D-3C78E8280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767" y="1385582"/>
            <a:ext cx="5854700" cy="3556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492A03-CDC6-989A-3D98-19BB352F8793}"/>
              </a:ext>
            </a:extLst>
          </p:cNvPr>
          <p:cNvSpPr txBox="1"/>
          <p:nvPr/>
        </p:nvSpPr>
        <p:spPr>
          <a:xfrm>
            <a:off x="1805354" y="5498123"/>
            <a:ext cx="313258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Weak Scaling for 1T Model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B762D9-8D25-ABD9-D2C9-BC2BADF2A2D1}"/>
              </a:ext>
            </a:extLst>
          </p:cNvPr>
          <p:cNvSpPr txBox="1"/>
          <p:nvPr/>
        </p:nvSpPr>
        <p:spPr>
          <a:xfrm>
            <a:off x="7655170" y="5472418"/>
            <a:ext cx="319831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Strong Scaling for 1T Model</a:t>
            </a:r>
          </a:p>
        </p:txBody>
      </p:sp>
    </p:spTree>
    <p:extLst>
      <p:ext uri="{BB962C8B-B14F-4D97-AF65-F5344CB8AC3E}">
        <p14:creationId xmlns:p14="http://schemas.microsoft.com/office/powerpoint/2010/main" val="3682963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2971-A1A5-B715-1C57-449B2E7C9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Case for Sparsely Activated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83399-8993-0007-DBB5-3C86A911D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Models with more parameters performs better</a:t>
            </a:r>
          </a:p>
          <a:p>
            <a:r>
              <a:rPr lang="en-US" dirty="0"/>
              <a:t>More parameters means more compute time</a:t>
            </a:r>
          </a:p>
          <a:p>
            <a:r>
              <a:rPr lang="en-US" dirty="0"/>
              <a:t>“Mixture of Experts” mechanism sparsely activates model parameters, thus limiting computational requirements to that of a single expert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55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DBB2-B453-351A-7087-0B18C0C1E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Space</a:t>
            </a:r>
          </a:p>
        </p:txBody>
      </p:sp>
      <p:pic>
        <p:nvPicPr>
          <p:cNvPr id="5" name="Content Placeholder 4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212FE362-50A1-F34D-1688-ECF31DB33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4980" y="2439649"/>
            <a:ext cx="6262184" cy="2273300"/>
          </a:xfrm>
        </p:spPr>
      </p:pic>
      <p:pic>
        <p:nvPicPr>
          <p:cNvPr id="7" name="Picture 6" descr="A diagram of a computer program&#10;&#10;Description automatically generated">
            <a:extLst>
              <a:ext uri="{FF2B5EF4-FFF2-40B4-BE49-F238E27FC236}">
                <a16:creationId xmlns:a16="http://schemas.microsoft.com/office/drawing/2014/main" id="{0E781C79-5FF1-769D-281A-17D1413BA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7" y="1746516"/>
            <a:ext cx="5275213" cy="336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22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537BD-547B-CB55-7217-0B69CEC54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observations on design space</a:t>
            </a:r>
          </a:p>
        </p:txBody>
      </p:sp>
      <p:pic>
        <p:nvPicPr>
          <p:cNvPr id="5" name="Content Placeholder 4" descr="A screenshot of a graph&#10;&#10;Description automatically generated">
            <a:extLst>
              <a:ext uri="{FF2B5EF4-FFF2-40B4-BE49-F238E27FC236}">
                <a16:creationId xmlns:a16="http://schemas.microsoft.com/office/drawing/2014/main" id="{16A55501-F05E-3C8D-9D6F-83F72462F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3152" y="845122"/>
            <a:ext cx="6338872" cy="5885462"/>
          </a:xfrm>
        </p:spPr>
      </p:pic>
    </p:spTree>
    <p:extLst>
      <p:ext uri="{BB962C8B-B14F-4D97-AF65-F5344CB8AC3E}">
        <p14:creationId xmlns:p14="http://schemas.microsoft.com/office/powerpoint/2010/main" val="174782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74C79-1E3F-8C14-0AE0-47771B908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5E25A-BA50-4CF9-8C1A-A5E50505A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Distributed training of LLMs</a:t>
            </a:r>
          </a:p>
          <a:p>
            <a:r>
              <a:rPr lang="en-US" dirty="0"/>
              <a:t>Preparing a training software stack for Frontier</a:t>
            </a:r>
          </a:p>
          <a:p>
            <a:r>
              <a:rPr lang="en-US" dirty="0"/>
              <a:t>Finding best distributed training strategies</a:t>
            </a:r>
          </a:p>
          <a:p>
            <a:r>
              <a:rPr lang="en-US" dirty="0"/>
              <a:t>Training a Trillion parameter model on Frontier (</a:t>
            </a:r>
            <a:r>
              <a:rPr lang="en-US" b="1" u="sng" dirty="0"/>
              <a:t>for a few iterations</a:t>
            </a:r>
            <a:r>
              <a:rPr lang="en-US" dirty="0"/>
              <a:t>)</a:t>
            </a:r>
          </a:p>
          <a:p>
            <a:r>
              <a:rPr lang="en-US" dirty="0"/>
              <a:t>Training “Sparsely Activated”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117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383B6-FB26-67FE-B3CE-EB0E9FF2E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existing frameworks</a:t>
            </a:r>
          </a:p>
        </p:txBody>
      </p:sp>
      <p:pic>
        <p:nvPicPr>
          <p:cNvPr id="5" name="Picture 4" descr="A graph with blue and orange bars&#10;&#10;Description automatically generated">
            <a:extLst>
              <a:ext uri="{FF2B5EF4-FFF2-40B4-BE49-F238E27FC236}">
                <a16:creationId xmlns:a16="http://schemas.microsoft.com/office/drawing/2014/main" id="{BD730557-624A-FE16-1388-9E4B1466D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762" y="1438981"/>
            <a:ext cx="8184630" cy="498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5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C40FC-3760-4BA7-CC1E-BA9A7B46D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parallelization strategies</a:t>
            </a:r>
          </a:p>
        </p:txBody>
      </p:sp>
      <p:pic>
        <p:nvPicPr>
          <p:cNvPr id="5" name="Content Placeholder 4" descr="A graph with different colored bars&#10;&#10;Description automatically generated">
            <a:extLst>
              <a:ext uri="{FF2B5EF4-FFF2-40B4-BE49-F238E27FC236}">
                <a16:creationId xmlns:a16="http://schemas.microsoft.com/office/drawing/2014/main" id="{147E9D2F-29BA-99E5-4FB8-8875E8CCC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5283" y="1424065"/>
            <a:ext cx="9307406" cy="4308215"/>
          </a:xfrm>
        </p:spPr>
      </p:pic>
    </p:spTree>
    <p:extLst>
      <p:ext uri="{BB962C8B-B14F-4D97-AF65-F5344CB8AC3E}">
        <p14:creationId xmlns:p14="http://schemas.microsoft.com/office/powerpoint/2010/main" val="1044358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C61FE-82A7-2AE1-CBCF-20D1520B6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opportunities and bottlenecks</a:t>
            </a:r>
          </a:p>
        </p:txBody>
      </p:sp>
      <p:pic>
        <p:nvPicPr>
          <p:cNvPr id="5" name="Content Placeholder 4" descr="A graph with blue bars and green lines&#10;&#10;Description automatically generated">
            <a:extLst>
              <a:ext uri="{FF2B5EF4-FFF2-40B4-BE49-F238E27FC236}">
                <a16:creationId xmlns:a16="http://schemas.microsoft.com/office/drawing/2014/main" id="{96F7EC9E-6325-9F11-220A-82BDC4E77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9767" y="1404937"/>
            <a:ext cx="4985757" cy="4048125"/>
          </a:xfrm>
        </p:spPr>
      </p:pic>
      <p:pic>
        <p:nvPicPr>
          <p:cNvPr id="7" name="Picture 6" descr="A graph of a number of gpus&#10;&#10;Description automatically generated">
            <a:extLst>
              <a:ext uri="{FF2B5EF4-FFF2-40B4-BE49-F238E27FC236}">
                <a16:creationId xmlns:a16="http://schemas.microsoft.com/office/drawing/2014/main" id="{FC4FFDF6-B1EE-C46D-FA8D-3728D65F1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4917" y="1154393"/>
            <a:ext cx="5154964" cy="458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78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8AFC0-5E91-6A49-0CFF-708993A0B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SMOREs</a:t>
            </a:r>
          </a:p>
        </p:txBody>
      </p:sp>
      <p:pic>
        <p:nvPicPr>
          <p:cNvPr id="5" name="Content Placeholder 4" descr="A graph of a graph with numbers and lines&#10;&#10;Description automatically generated">
            <a:extLst>
              <a:ext uri="{FF2B5EF4-FFF2-40B4-BE49-F238E27FC236}">
                <a16:creationId xmlns:a16="http://schemas.microsoft.com/office/drawing/2014/main" id="{89FD7649-8577-AA9B-469C-5D8E6111A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2120" y="1068507"/>
            <a:ext cx="8427760" cy="5515173"/>
          </a:xfrm>
        </p:spPr>
      </p:pic>
    </p:spTree>
    <p:extLst>
      <p:ext uri="{BB962C8B-B14F-4D97-AF65-F5344CB8AC3E}">
        <p14:creationId xmlns:p14="http://schemas.microsoft.com/office/powerpoint/2010/main" val="3199882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1BE70-B8D8-DF65-7AAE-82AC7BCE6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Foundation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4F4E6-004C-2EF1-4A3C-9F25C17B1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Forge: A GPT-</a:t>
            </a:r>
            <a:r>
              <a:rPr lang="en-US" dirty="0" err="1"/>
              <a:t>NeoX</a:t>
            </a:r>
            <a:r>
              <a:rPr lang="en-US" dirty="0"/>
              <a:t> Based LLM of size 1.3B, 13B, and 22B parameters trained on scientific articles</a:t>
            </a:r>
          </a:p>
          <a:p>
            <a:r>
              <a:rPr lang="en-US" dirty="0"/>
              <a:t>ORBIT: A Vision Transformer trained on geospatial images from climate science with 100B parameter</a:t>
            </a:r>
          </a:p>
          <a:p>
            <a:r>
              <a:rPr lang="en-US" dirty="0"/>
              <a:t>SMOREs: Models under training with 100s of Billions of Parameters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440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3D1DE-FEF8-91EB-4547-240517987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Model Architecture</a:t>
            </a:r>
          </a:p>
        </p:txBody>
      </p:sp>
      <p:pic>
        <p:nvPicPr>
          <p:cNvPr id="5" name="Content Placeholder 4" descr="A diagram of a block diagram&#10;&#10;Description automatically generated">
            <a:extLst>
              <a:ext uri="{FF2B5EF4-FFF2-40B4-BE49-F238E27FC236}">
                <a16:creationId xmlns:a16="http://schemas.microsoft.com/office/drawing/2014/main" id="{7A771480-5A9C-FFD3-CA72-520E3830D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888" y="1442066"/>
            <a:ext cx="7236467" cy="4335574"/>
          </a:xfrm>
        </p:spPr>
      </p:pic>
      <p:pic>
        <p:nvPicPr>
          <p:cNvPr id="3" name="Content Placeholder 4" descr="A diagram of a process&#10;&#10;Description automatically generated">
            <a:extLst>
              <a:ext uri="{FF2B5EF4-FFF2-40B4-BE49-F238E27FC236}">
                <a16:creationId xmlns:a16="http://schemas.microsoft.com/office/drawing/2014/main" id="{90BA3C4E-49A4-D291-E353-49E5E46D7D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455"/>
          <a:stretch/>
        </p:blipFill>
        <p:spPr bwMode="auto">
          <a:xfrm>
            <a:off x="8632452" y="0"/>
            <a:ext cx="2961660" cy="361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4" descr="A diagram of a process&#10;&#10;Description automatically generated">
            <a:extLst>
              <a:ext uri="{FF2B5EF4-FFF2-40B4-BE49-F238E27FC236}">
                <a16:creationId xmlns:a16="http://schemas.microsoft.com/office/drawing/2014/main" id="{DFC712D2-6256-821B-20CD-D524F9BA45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69"/>
          <a:stretch/>
        </p:blipFill>
        <p:spPr bwMode="auto">
          <a:xfrm>
            <a:off x="8903517" y="3504705"/>
            <a:ext cx="244328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2C9582-F674-A49F-DEB2-A27772217976}"/>
              </a:ext>
            </a:extLst>
          </p:cNvPr>
          <p:cNvCxnSpPr>
            <a:cxnSpLocks/>
          </p:cNvCxnSpPr>
          <p:nvPr/>
        </p:nvCxnSpPr>
        <p:spPr>
          <a:xfrm flipV="1">
            <a:off x="4013860" y="1638795"/>
            <a:ext cx="5177641" cy="110440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60404BF-D769-684D-1534-BC981C05F3F1}"/>
              </a:ext>
            </a:extLst>
          </p:cNvPr>
          <p:cNvCxnSpPr>
            <a:cxnSpLocks/>
          </p:cNvCxnSpPr>
          <p:nvPr/>
        </p:nvCxnSpPr>
        <p:spPr>
          <a:xfrm>
            <a:off x="5676405" y="3075709"/>
            <a:ext cx="3610099" cy="2256312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7C7488F-3044-BC75-2BFA-9E90B418B7B7}"/>
              </a:ext>
            </a:extLst>
          </p:cNvPr>
          <p:cNvSpPr txBox="1"/>
          <p:nvPr/>
        </p:nvSpPr>
        <p:spPr>
          <a:xfrm>
            <a:off x="11250327" y="1807543"/>
            <a:ext cx="67839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BERT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825C18-3CE2-1244-DDF8-8477CEAEA75E}"/>
              </a:ext>
            </a:extLst>
          </p:cNvPr>
          <p:cNvSpPr txBox="1"/>
          <p:nvPr/>
        </p:nvSpPr>
        <p:spPr>
          <a:xfrm>
            <a:off x="11220593" y="5103579"/>
            <a:ext cx="62068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GPT</a:t>
            </a:r>
          </a:p>
        </p:txBody>
      </p:sp>
    </p:spTree>
    <p:extLst>
      <p:ext uri="{BB962C8B-B14F-4D97-AF65-F5344CB8AC3E}">
        <p14:creationId xmlns:p14="http://schemas.microsoft.com/office/powerpoint/2010/main" val="3866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6FF64-97D4-2824-B0BC-B2B7D1A9E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a Transformer Layer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DD388FD-954D-1115-F609-E3A67B747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232" y="813816"/>
            <a:ext cx="7148067" cy="4081897"/>
          </a:xfrm>
        </p:spPr>
      </p:pic>
      <p:pic>
        <p:nvPicPr>
          <p:cNvPr id="12" name="Picture 11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34698A4E-3DD7-7137-FB64-3BA2CCECC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645" y="4294494"/>
            <a:ext cx="7717552" cy="22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2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E88E4-AB99-A5CF-7693-05DECBFA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Parallelism: Why and How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A7010-F412-B14D-68DA-5B5986B41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413164"/>
            <a:ext cx="8406170" cy="4465122"/>
          </a:xfrm>
        </p:spPr>
        <p:txBody>
          <a:bodyPr/>
          <a:lstStyle/>
          <a:p>
            <a:r>
              <a:rPr lang="en-US" dirty="0"/>
              <a:t>Models (or Memory needed for their training) are too big to fit in a single GPU</a:t>
            </a:r>
          </a:p>
          <a:p>
            <a:r>
              <a:rPr lang="en-US" dirty="0"/>
              <a:t>So, we need to break the model into pieces</a:t>
            </a:r>
          </a:p>
          <a:p>
            <a:r>
              <a:rPr lang="en-US" dirty="0"/>
              <a:t>What’s broken needs to be rebuilt from the pieces</a:t>
            </a:r>
          </a:p>
          <a:p>
            <a:r>
              <a:rPr lang="en-US" dirty="0"/>
              <a:t>It’s like Kintsugi, but with a more practical concern such as price of gold (comm. Latency)</a:t>
            </a:r>
          </a:p>
        </p:txBody>
      </p:sp>
      <p:pic>
        <p:nvPicPr>
          <p:cNvPr id="5" name="Picture 4" descr="A blue and gold vase&#10;&#10;Description automatically generated">
            <a:extLst>
              <a:ext uri="{FF2B5EF4-FFF2-40B4-BE49-F238E27FC236}">
                <a16:creationId xmlns:a16="http://schemas.microsoft.com/office/drawing/2014/main" id="{D4C923CB-2972-CBE1-682A-905F86A739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91" t="6476" r="25539" b="6156"/>
          <a:stretch/>
        </p:blipFill>
        <p:spPr>
          <a:xfrm>
            <a:off x="9007097" y="1473598"/>
            <a:ext cx="2852670" cy="39108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82932C-F94A-D750-7C58-2ABF8D203250}"/>
              </a:ext>
            </a:extLst>
          </p:cNvPr>
          <p:cNvSpPr txBox="1"/>
          <p:nvPr/>
        </p:nvSpPr>
        <p:spPr>
          <a:xfrm>
            <a:off x="10072117" y="5456268"/>
            <a:ext cx="11131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313131"/>
                </a:solidFill>
                <a:effectLst/>
                <a:latin typeface="Oxygen" panose="020F0502020204030204" pitchFamily="34" charset="0"/>
              </a:rPr>
              <a:t>Kintsugi</a:t>
            </a:r>
          </a:p>
        </p:txBody>
      </p:sp>
    </p:spTree>
    <p:extLst>
      <p:ext uri="{BB962C8B-B14F-4D97-AF65-F5344CB8AC3E}">
        <p14:creationId xmlns:p14="http://schemas.microsoft.com/office/powerpoint/2010/main" val="2799055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E12D0-0B9E-0ADE-8C67-5CEB4C650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33" y="109148"/>
            <a:ext cx="10515600" cy="1325563"/>
          </a:xfrm>
        </p:spPr>
        <p:txBody>
          <a:bodyPr/>
          <a:lstStyle/>
          <a:p>
            <a:r>
              <a:rPr lang="en-US" dirty="0"/>
              <a:t>Tensor Parallelism (TP=4)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1DCEF7-3EA7-3E4F-3851-84A213970309}"/>
              </a:ext>
            </a:extLst>
          </p:cNvPr>
          <p:cNvGrpSpPr/>
          <p:nvPr/>
        </p:nvGrpSpPr>
        <p:grpSpPr>
          <a:xfrm>
            <a:off x="479848" y="56206"/>
            <a:ext cx="10873952" cy="6727654"/>
            <a:chOff x="479848" y="56206"/>
            <a:chExt cx="10873952" cy="672765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613B2EF-409C-7582-ADB2-DC63FEC4CBF0}"/>
                </a:ext>
              </a:extLst>
            </p:cNvPr>
            <p:cNvSpPr/>
            <p:nvPr/>
          </p:nvSpPr>
          <p:spPr>
            <a:xfrm>
              <a:off x="1334521" y="2150076"/>
              <a:ext cx="654908" cy="336103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D8C634A-4C41-21F0-3900-215BE50F7E18}"/>
                </a:ext>
              </a:extLst>
            </p:cNvPr>
            <p:cNvSpPr/>
            <p:nvPr/>
          </p:nvSpPr>
          <p:spPr>
            <a:xfrm>
              <a:off x="2524889" y="2150076"/>
              <a:ext cx="654908" cy="336103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52489E3-E0A3-0D4A-41AC-A346ED59F0AC}"/>
                </a:ext>
              </a:extLst>
            </p:cNvPr>
            <p:cNvSpPr/>
            <p:nvPr/>
          </p:nvSpPr>
          <p:spPr>
            <a:xfrm>
              <a:off x="3715257" y="2150076"/>
              <a:ext cx="654908" cy="33610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23FCD7-5093-25CC-4CE0-A0CF5D1B8B19}"/>
                </a:ext>
              </a:extLst>
            </p:cNvPr>
            <p:cNvSpPr/>
            <p:nvPr/>
          </p:nvSpPr>
          <p:spPr>
            <a:xfrm>
              <a:off x="4905625" y="2150076"/>
              <a:ext cx="654908" cy="336103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C7514D3-C0AD-1273-D33F-9DED44AFC5E9}"/>
                </a:ext>
              </a:extLst>
            </p:cNvPr>
            <p:cNvCxnSpPr/>
            <p:nvPr/>
          </p:nvCxnSpPr>
          <p:spPr>
            <a:xfrm>
              <a:off x="531332" y="3830595"/>
              <a:ext cx="5943600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3D91A5B-DCD0-6048-D2E3-A77556849FCB}"/>
                </a:ext>
              </a:extLst>
            </p:cNvPr>
            <p:cNvCxnSpPr/>
            <p:nvPr/>
          </p:nvCxnSpPr>
          <p:spPr>
            <a:xfrm>
              <a:off x="479848" y="2994454"/>
              <a:ext cx="5943600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9989904-291E-96F5-57C2-52F5AE3C08E1}"/>
                </a:ext>
              </a:extLst>
            </p:cNvPr>
            <p:cNvCxnSpPr/>
            <p:nvPr/>
          </p:nvCxnSpPr>
          <p:spPr>
            <a:xfrm>
              <a:off x="531332" y="4674973"/>
              <a:ext cx="5943600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41A77A89-DBC1-F7E0-EE83-5B8F73FE6494}"/>
                </a:ext>
              </a:extLst>
            </p:cNvPr>
            <p:cNvSpPr/>
            <p:nvPr/>
          </p:nvSpPr>
          <p:spPr>
            <a:xfrm>
              <a:off x="7549978" y="56206"/>
              <a:ext cx="3803822" cy="135924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3CDA0765-E256-F136-2FB6-C10DD8CA6990}"/>
                </a:ext>
              </a:extLst>
            </p:cNvPr>
            <p:cNvSpPr/>
            <p:nvPr/>
          </p:nvSpPr>
          <p:spPr>
            <a:xfrm>
              <a:off x="7549978" y="1823587"/>
              <a:ext cx="3803822" cy="135924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FD698D9E-7BF9-1B0A-6A0D-14724CABC71C}"/>
                </a:ext>
              </a:extLst>
            </p:cNvPr>
            <p:cNvSpPr/>
            <p:nvPr/>
          </p:nvSpPr>
          <p:spPr>
            <a:xfrm>
              <a:off x="7549978" y="3624102"/>
              <a:ext cx="3803822" cy="135924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986E188E-FE42-E329-2702-682C5C41A4F3}"/>
                </a:ext>
              </a:extLst>
            </p:cNvPr>
            <p:cNvSpPr/>
            <p:nvPr/>
          </p:nvSpPr>
          <p:spPr>
            <a:xfrm>
              <a:off x="7549978" y="5424617"/>
              <a:ext cx="3803822" cy="135924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BC51DF4-EAF6-AF1E-0460-224E9F0315F4}"/>
                </a:ext>
              </a:extLst>
            </p:cNvPr>
            <p:cNvSpPr/>
            <p:nvPr/>
          </p:nvSpPr>
          <p:spPr>
            <a:xfrm>
              <a:off x="7722964" y="313638"/>
              <a:ext cx="654908" cy="84437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L11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C0E940E-9EB2-B0ED-6A90-7685324E6564}"/>
                </a:ext>
              </a:extLst>
            </p:cNvPr>
            <p:cNvSpPr/>
            <p:nvPr/>
          </p:nvSpPr>
          <p:spPr>
            <a:xfrm>
              <a:off x="8582279" y="313638"/>
              <a:ext cx="654908" cy="84437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L21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8FC4DDC-042B-13EF-5A18-16234EE37D34}"/>
                </a:ext>
              </a:extLst>
            </p:cNvPr>
            <p:cNvSpPr/>
            <p:nvPr/>
          </p:nvSpPr>
          <p:spPr>
            <a:xfrm>
              <a:off x="9518813" y="313638"/>
              <a:ext cx="654908" cy="84437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L31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4816EDE-03F8-0EFA-05DB-AAF8CC5A59AA}"/>
                </a:ext>
              </a:extLst>
            </p:cNvPr>
            <p:cNvSpPr/>
            <p:nvPr/>
          </p:nvSpPr>
          <p:spPr>
            <a:xfrm>
              <a:off x="10404636" y="313638"/>
              <a:ext cx="654908" cy="84437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L41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FCA28CC-5F57-4964-C4E5-7BCD5275D305}"/>
                </a:ext>
              </a:extLst>
            </p:cNvPr>
            <p:cNvSpPr/>
            <p:nvPr/>
          </p:nvSpPr>
          <p:spPr>
            <a:xfrm>
              <a:off x="7722964" y="2131048"/>
              <a:ext cx="654908" cy="84437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L12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C792EB-DB1F-09FE-4B00-A4D17A3DAC54}"/>
                </a:ext>
              </a:extLst>
            </p:cNvPr>
            <p:cNvSpPr/>
            <p:nvPr/>
          </p:nvSpPr>
          <p:spPr>
            <a:xfrm>
              <a:off x="8582279" y="2131048"/>
              <a:ext cx="654908" cy="84437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L22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19907A2-48E9-5751-0FCD-B70A03B4FE77}"/>
                </a:ext>
              </a:extLst>
            </p:cNvPr>
            <p:cNvSpPr/>
            <p:nvPr/>
          </p:nvSpPr>
          <p:spPr>
            <a:xfrm>
              <a:off x="9518813" y="2131048"/>
              <a:ext cx="654908" cy="84437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L32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42CC865-0A98-A094-EEEA-B6E602D76F15}"/>
                </a:ext>
              </a:extLst>
            </p:cNvPr>
            <p:cNvSpPr/>
            <p:nvPr/>
          </p:nvSpPr>
          <p:spPr>
            <a:xfrm>
              <a:off x="10404636" y="2131048"/>
              <a:ext cx="654908" cy="84437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L42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7186D46-5D18-0413-1951-5ECD189BECA8}"/>
                </a:ext>
              </a:extLst>
            </p:cNvPr>
            <p:cNvSpPr/>
            <p:nvPr/>
          </p:nvSpPr>
          <p:spPr>
            <a:xfrm>
              <a:off x="7742010" y="3903823"/>
              <a:ext cx="654908" cy="84437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L13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79E49D5-4DEF-409F-8B79-FF16B98DCA00}"/>
                </a:ext>
              </a:extLst>
            </p:cNvPr>
            <p:cNvSpPr/>
            <p:nvPr/>
          </p:nvSpPr>
          <p:spPr>
            <a:xfrm>
              <a:off x="8601325" y="3903823"/>
              <a:ext cx="654908" cy="84437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L23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12E260D-2B6C-AB4F-E46D-A1D45294BEB3}"/>
                </a:ext>
              </a:extLst>
            </p:cNvPr>
            <p:cNvSpPr/>
            <p:nvPr/>
          </p:nvSpPr>
          <p:spPr>
            <a:xfrm>
              <a:off x="9537859" y="3903823"/>
              <a:ext cx="654908" cy="84437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L33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5E8A00C-972C-C202-BDC9-F2B8003BC06E}"/>
                </a:ext>
              </a:extLst>
            </p:cNvPr>
            <p:cNvSpPr/>
            <p:nvPr/>
          </p:nvSpPr>
          <p:spPr>
            <a:xfrm>
              <a:off x="10423682" y="3903823"/>
              <a:ext cx="654908" cy="84437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L43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DAFD64E-6FBD-C8E9-7F4A-34DBA8C3D7E8}"/>
                </a:ext>
              </a:extLst>
            </p:cNvPr>
            <p:cNvSpPr/>
            <p:nvPr/>
          </p:nvSpPr>
          <p:spPr>
            <a:xfrm>
              <a:off x="7742010" y="5648497"/>
              <a:ext cx="654908" cy="84437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L14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6B82742-1C99-D9E9-5F5D-F5B4621B667D}"/>
                </a:ext>
              </a:extLst>
            </p:cNvPr>
            <p:cNvSpPr/>
            <p:nvPr/>
          </p:nvSpPr>
          <p:spPr>
            <a:xfrm>
              <a:off x="8601325" y="5648497"/>
              <a:ext cx="654908" cy="84437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L24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98C37A9-4155-1684-80B9-EFB1B3F02191}"/>
                </a:ext>
              </a:extLst>
            </p:cNvPr>
            <p:cNvSpPr/>
            <p:nvPr/>
          </p:nvSpPr>
          <p:spPr>
            <a:xfrm>
              <a:off x="9537859" y="5648497"/>
              <a:ext cx="654908" cy="84437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L34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4A96C48-F305-CB66-49F2-39A2E21A33BA}"/>
                </a:ext>
              </a:extLst>
            </p:cNvPr>
            <p:cNvSpPr/>
            <p:nvPr/>
          </p:nvSpPr>
          <p:spPr>
            <a:xfrm>
              <a:off x="10423682" y="5648497"/>
              <a:ext cx="654908" cy="84437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L44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E6F88E3-853E-F901-3D83-DB05E2572632}"/>
                </a:ext>
              </a:extLst>
            </p:cNvPr>
            <p:cNvSpPr txBox="1"/>
            <p:nvPr/>
          </p:nvSpPr>
          <p:spPr>
            <a:xfrm>
              <a:off x="1462241" y="1640713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B826A06-985D-F315-6900-9B884B924655}"/>
                </a:ext>
              </a:extLst>
            </p:cNvPr>
            <p:cNvSpPr txBox="1"/>
            <p:nvPr/>
          </p:nvSpPr>
          <p:spPr>
            <a:xfrm>
              <a:off x="2652609" y="1638921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86215FB-FE03-3252-679F-112428F9ACEE}"/>
                </a:ext>
              </a:extLst>
            </p:cNvPr>
            <p:cNvSpPr txBox="1"/>
            <p:nvPr/>
          </p:nvSpPr>
          <p:spPr>
            <a:xfrm>
              <a:off x="3768995" y="1638921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L3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896418B-1F9E-0CDA-04B3-B13450D135D4}"/>
                </a:ext>
              </a:extLst>
            </p:cNvPr>
            <p:cNvSpPr txBox="1"/>
            <p:nvPr/>
          </p:nvSpPr>
          <p:spPr>
            <a:xfrm>
              <a:off x="4965420" y="1638921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L4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64B6818-4342-5A74-3492-9133557420FA}"/>
                </a:ext>
              </a:extLst>
            </p:cNvPr>
            <p:cNvSpPr txBox="1"/>
            <p:nvPr/>
          </p:nvSpPr>
          <p:spPr>
            <a:xfrm>
              <a:off x="1422110" y="2387599"/>
              <a:ext cx="516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L11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0056081-3711-4616-8CB4-C4D5E02F5584}"/>
                </a:ext>
              </a:extLst>
            </p:cNvPr>
            <p:cNvSpPr txBox="1"/>
            <p:nvPr/>
          </p:nvSpPr>
          <p:spPr>
            <a:xfrm>
              <a:off x="1422110" y="3219957"/>
              <a:ext cx="516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L12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21FF984-F24C-5130-B2BC-0C55A0D1DFD9}"/>
                </a:ext>
              </a:extLst>
            </p:cNvPr>
            <p:cNvSpPr txBox="1"/>
            <p:nvPr/>
          </p:nvSpPr>
          <p:spPr>
            <a:xfrm>
              <a:off x="1418922" y="4064688"/>
              <a:ext cx="516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L13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EAF061E-70D3-4AFE-BE1D-F4CF2E27BFEA}"/>
                </a:ext>
              </a:extLst>
            </p:cNvPr>
            <p:cNvSpPr txBox="1"/>
            <p:nvPr/>
          </p:nvSpPr>
          <p:spPr>
            <a:xfrm>
              <a:off x="1418922" y="4908378"/>
              <a:ext cx="516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L14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4865356-E4AD-3DEC-2CF6-FAF50A5868D4}"/>
                </a:ext>
              </a:extLst>
            </p:cNvPr>
            <p:cNvSpPr txBox="1"/>
            <p:nvPr/>
          </p:nvSpPr>
          <p:spPr>
            <a:xfrm>
              <a:off x="2599471" y="2387599"/>
              <a:ext cx="516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L21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290E66B-DB12-D0C4-81D0-4BC549711BD9}"/>
                </a:ext>
              </a:extLst>
            </p:cNvPr>
            <p:cNvSpPr txBox="1"/>
            <p:nvPr/>
          </p:nvSpPr>
          <p:spPr>
            <a:xfrm>
              <a:off x="2599471" y="3219957"/>
              <a:ext cx="516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L22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28DB538-5B4F-45EC-28A6-2211641316C7}"/>
                </a:ext>
              </a:extLst>
            </p:cNvPr>
            <p:cNvSpPr txBox="1"/>
            <p:nvPr/>
          </p:nvSpPr>
          <p:spPr>
            <a:xfrm>
              <a:off x="2596283" y="4064688"/>
              <a:ext cx="516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L23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BAF2D75-83A3-99BD-9881-0D187BA7E23F}"/>
                </a:ext>
              </a:extLst>
            </p:cNvPr>
            <p:cNvSpPr txBox="1"/>
            <p:nvPr/>
          </p:nvSpPr>
          <p:spPr>
            <a:xfrm>
              <a:off x="2596283" y="4908378"/>
              <a:ext cx="516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L24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C07366F-AE4E-3221-0519-E1B561197803}"/>
                </a:ext>
              </a:extLst>
            </p:cNvPr>
            <p:cNvSpPr txBox="1"/>
            <p:nvPr/>
          </p:nvSpPr>
          <p:spPr>
            <a:xfrm>
              <a:off x="3741646" y="2387599"/>
              <a:ext cx="516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L31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BF51C28-8899-E412-81F5-D47877469A60}"/>
                </a:ext>
              </a:extLst>
            </p:cNvPr>
            <p:cNvSpPr txBox="1"/>
            <p:nvPr/>
          </p:nvSpPr>
          <p:spPr>
            <a:xfrm>
              <a:off x="3741646" y="3219957"/>
              <a:ext cx="516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L32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2AA32CE-4211-A521-137A-B81C7367A8D1}"/>
                </a:ext>
              </a:extLst>
            </p:cNvPr>
            <p:cNvSpPr txBox="1"/>
            <p:nvPr/>
          </p:nvSpPr>
          <p:spPr>
            <a:xfrm>
              <a:off x="3738458" y="4064688"/>
              <a:ext cx="516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L33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4D06EEB-213A-EC42-4A1E-66270CD9E3A8}"/>
                </a:ext>
              </a:extLst>
            </p:cNvPr>
            <p:cNvSpPr txBox="1"/>
            <p:nvPr/>
          </p:nvSpPr>
          <p:spPr>
            <a:xfrm>
              <a:off x="3738458" y="4908378"/>
              <a:ext cx="516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L34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85AC687-43A6-3330-2154-9FD8FAD02CFE}"/>
                </a:ext>
              </a:extLst>
            </p:cNvPr>
            <p:cNvSpPr txBox="1"/>
            <p:nvPr/>
          </p:nvSpPr>
          <p:spPr>
            <a:xfrm>
              <a:off x="4928723" y="2387599"/>
              <a:ext cx="516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L41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7BD9D2A-928C-3611-07DB-B529E1D034F0}"/>
                </a:ext>
              </a:extLst>
            </p:cNvPr>
            <p:cNvSpPr txBox="1"/>
            <p:nvPr/>
          </p:nvSpPr>
          <p:spPr>
            <a:xfrm>
              <a:off x="4928723" y="3219957"/>
              <a:ext cx="516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L42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606A013-B70D-A862-FEEE-6E88E9B0F7AE}"/>
                </a:ext>
              </a:extLst>
            </p:cNvPr>
            <p:cNvSpPr txBox="1"/>
            <p:nvPr/>
          </p:nvSpPr>
          <p:spPr>
            <a:xfrm>
              <a:off x="4925535" y="4064688"/>
              <a:ext cx="516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L43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84C92B6-5A46-5037-CD16-15D43E77ED2D}"/>
                </a:ext>
              </a:extLst>
            </p:cNvPr>
            <p:cNvSpPr txBox="1"/>
            <p:nvPr/>
          </p:nvSpPr>
          <p:spPr>
            <a:xfrm>
              <a:off x="4925535" y="4908378"/>
              <a:ext cx="516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L44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AEBA984-C903-2943-AD32-66288CD8F491}"/>
                </a:ext>
              </a:extLst>
            </p:cNvPr>
            <p:cNvSpPr txBox="1"/>
            <p:nvPr/>
          </p:nvSpPr>
          <p:spPr>
            <a:xfrm>
              <a:off x="6720863" y="551161"/>
              <a:ext cx="713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GPU1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17FF02C-C4D6-0134-3CAC-096CDB3D846F}"/>
                </a:ext>
              </a:extLst>
            </p:cNvPr>
            <p:cNvSpPr txBox="1"/>
            <p:nvPr/>
          </p:nvSpPr>
          <p:spPr>
            <a:xfrm>
              <a:off x="6755440" y="4119057"/>
              <a:ext cx="713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GPU3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D34CA2B-DEDB-D100-0B05-EBEABDEF80F9}"/>
                </a:ext>
              </a:extLst>
            </p:cNvPr>
            <p:cNvSpPr txBox="1"/>
            <p:nvPr/>
          </p:nvSpPr>
          <p:spPr>
            <a:xfrm>
              <a:off x="6749828" y="2387599"/>
              <a:ext cx="713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GPU2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9BD6374-83CD-1029-4210-F867CE1970F3}"/>
                </a:ext>
              </a:extLst>
            </p:cNvPr>
            <p:cNvSpPr txBox="1"/>
            <p:nvPr/>
          </p:nvSpPr>
          <p:spPr>
            <a:xfrm>
              <a:off x="6753143" y="5919572"/>
              <a:ext cx="713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GPU4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8026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F6993-D23C-EA3A-4B75-02010BEC6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Learnt From Tensor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23DE3-B431-5021-816A-C4452B61B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diagram of a computer network&#10;&#10;Description automatically generated">
            <a:extLst>
              <a:ext uri="{FF2B5EF4-FFF2-40B4-BE49-F238E27FC236}">
                <a16:creationId xmlns:a16="http://schemas.microsoft.com/office/drawing/2014/main" id="{30F2B424-F4AE-C30C-BFC8-441A62BFF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890" y="1413164"/>
            <a:ext cx="2772824" cy="5124308"/>
          </a:xfrm>
          <a:prstGeom prst="rect">
            <a:avLst/>
          </a:prstGeom>
        </p:spPr>
      </p:pic>
      <p:pic>
        <p:nvPicPr>
          <p:cNvPr id="5" name="Picture 4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CE6085BC-085B-3AA6-F610-F3F2201A1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131" y="1613560"/>
            <a:ext cx="6149814" cy="384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94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8D0D6-AA66-453F-EE36-EAA0C4F36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Parallelism (PP = 2)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43CD23A-ED37-E8B1-D566-D4FD8B471EA4}"/>
              </a:ext>
            </a:extLst>
          </p:cNvPr>
          <p:cNvCxnSpPr/>
          <p:nvPr/>
        </p:nvCxnSpPr>
        <p:spPr>
          <a:xfrm>
            <a:off x="2891481" y="1359243"/>
            <a:ext cx="0" cy="507862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A5AE071-6156-B0D8-FDC8-A850C5386F5D}"/>
              </a:ext>
            </a:extLst>
          </p:cNvPr>
          <p:cNvGrpSpPr/>
          <p:nvPr/>
        </p:nvGrpSpPr>
        <p:grpSpPr>
          <a:xfrm>
            <a:off x="753754" y="1713064"/>
            <a:ext cx="10803814" cy="4476306"/>
            <a:chOff x="753754" y="1713064"/>
            <a:chExt cx="10803814" cy="447630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C8A1318-5922-3A66-2921-19D0F8873AE1}"/>
                </a:ext>
              </a:extLst>
            </p:cNvPr>
            <p:cNvSpPr/>
            <p:nvPr/>
          </p:nvSpPr>
          <p:spPr>
            <a:xfrm>
              <a:off x="753754" y="2224219"/>
              <a:ext cx="654908" cy="336103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3768659-579A-779C-B394-655F79563126}"/>
                </a:ext>
              </a:extLst>
            </p:cNvPr>
            <p:cNvSpPr/>
            <p:nvPr/>
          </p:nvSpPr>
          <p:spPr>
            <a:xfrm>
              <a:off x="1944122" y="2224219"/>
              <a:ext cx="654908" cy="336103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0475292-BB9B-4B67-1B33-EEF8BA7EC8D9}"/>
                </a:ext>
              </a:extLst>
            </p:cNvPr>
            <p:cNvSpPr/>
            <p:nvPr/>
          </p:nvSpPr>
          <p:spPr>
            <a:xfrm>
              <a:off x="3134490" y="2224219"/>
              <a:ext cx="654908" cy="33610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7168D3C-102E-7148-36B8-49E4B34DF53F}"/>
                </a:ext>
              </a:extLst>
            </p:cNvPr>
            <p:cNvSpPr/>
            <p:nvPr/>
          </p:nvSpPr>
          <p:spPr>
            <a:xfrm>
              <a:off x="4324858" y="2224219"/>
              <a:ext cx="654908" cy="336103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F0EAED-0D30-71F7-B792-82CE1227410F}"/>
                </a:ext>
              </a:extLst>
            </p:cNvPr>
            <p:cNvSpPr txBox="1"/>
            <p:nvPr/>
          </p:nvSpPr>
          <p:spPr>
            <a:xfrm>
              <a:off x="881474" y="1714856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2851AD-4963-E02D-49A1-ECF00AB45DF8}"/>
                </a:ext>
              </a:extLst>
            </p:cNvPr>
            <p:cNvSpPr txBox="1"/>
            <p:nvPr/>
          </p:nvSpPr>
          <p:spPr>
            <a:xfrm>
              <a:off x="2071842" y="1713064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78FBF7-BB38-7A5A-28C7-CB93A1246E57}"/>
                </a:ext>
              </a:extLst>
            </p:cNvPr>
            <p:cNvSpPr txBox="1"/>
            <p:nvPr/>
          </p:nvSpPr>
          <p:spPr>
            <a:xfrm>
              <a:off x="3188228" y="1713064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159DB0-9A50-0897-4F79-C4F8A67F60B3}"/>
                </a:ext>
              </a:extLst>
            </p:cNvPr>
            <p:cNvSpPr txBox="1"/>
            <p:nvPr/>
          </p:nvSpPr>
          <p:spPr>
            <a:xfrm>
              <a:off x="4384653" y="1713064"/>
              <a:ext cx="39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L4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08E89F0B-988A-BB9F-375B-A79EDB8E7604}"/>
                </a:ext>
              </a:extLst>
            </p:cNvPr>
            <p:cNvSpPr/>
            <p:nvPr/>
          </p:nvSpPr>
          <p:spPr>
            <a:xfrm>
              <a:off x="6536723" y="2082396"/>
              <a:ext cx="2257049" cy="359581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C1497320-EDEC-F94D-050F-B930C4C8BBD2}"/>
                </a:ext>
              </a:extLst>
            </p:cNvPr>
            <p:cNvSpPr/>
            <p:nvPr/>
          </p:nvSpPr>
          <p:spPr>
            <a:xfrm>
              <a:off x="9300519" y="2082395"/>
              <a:ext cx="2257049" cy="359581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76F815E-B652-4FE9-CD60-440E1550DC15}"/>
                </a:ext>
              </a:extLst>
            </p:cNvPr>
            <p:cNvSpPr/>
            <p:nvPr/>
          </p:nvSpPr>
          <p:spPr>
            <a:xfrm>
              <a:off x="6715889" y="2224219"/>
              <a:ext cx="654908" cy="3361038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9C40117-1F34-5E4E-E672-CF84AB1CBD80}"/>
                </a:ext>
              </a:extLst>
            </p:cNvPr>
            <p:cNvSpPr/>
            <p:nvPr/>
          </p:nvSpPr>
          <p:spPr>
            <a:xfrm>
              <a:off x="7906257" y="2224219"/>
              <a:ext cx="654908" cy="336103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0009E93-1735-E221-4947-4F3566175673}"/>
                </a:ext>
              </a:extLst>
            </p:cNvPr>
            <p:cNvSpPr/>
            <p:nvPr/>
          </p:nvSpPr>
          <p:spPr>
            <a:xfrm>
              <a:off x="9508524" y="2224219"/>
              <a:ext cx="654908" cy="33610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439D3D2-C5B3-1C6C-C6A9-C08EA6F7D569}"/>
                </a:ext>
              </a:extLst>
            </p:cNvPr>
            <p:cNvSpPr/>
            <p:nvPr/>
          </p:nvSpPr>
          <p:spPr>
            <a:xfrm>
              <a:off x="10698892" y="2224219"/>
              <a:ext cx="654908" cy="336103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2168513-ECF3-2EF1-8B5A-707F9A511A1E}"/>
                </a:ext>
              </a:extLst>
            </p:cNvPr>
            <p:cNvSpPr txBox="1"/>
            <p:nvPr/>
          </p:nvSpPr>
          <p:spPr>
            <a:xfrm>
              <a:off x="7308418" y="5820038"/>
              <a:ext cx="713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GPU1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7BF131B-3975-13BA-2090-F45DBB7625B7}"/>
                </a:ext>
              </a:extLst>
            </p:cNvPr>
            <p:cNvSpPr txBox="1"/>
            <p:nvPr/>
          </p:nvSpPr>
          <p:spPr>
            <a:xfrm>
              <a:off x="9985235" y="5820038"/>
              <a:ext cx="713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GPU2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9088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03C55-80F2-5A2A-D71F-5259D5DF8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Parallelism (</a:t>
            </a:r>
            <a:r>
              <a:rPr lang="en-US" dirty="0" err="1"/>
              <a:t>Gpipe</a:t>
            </a:r>
            <a:r>
              <a:rPr lang="en-US" dirty="0"/>
              <a:t>)</a:t>
            </a:r>
          </a:p>
        </p:txBody>
      </p:sp>
      <p:pic>
        <p:nvPicPr>
          <p:cNvPr id="5" name="Content Placeholder 4" descr="A screenshot of a game&#10;&#10;Description automatically generated">
            <a:extLst>
              <a:ext uri="{FF2B5EF4-FFF2-40B4-BE49-F238E27FC236}">
                <a16:creationId xmlns:a16="http://schemas.microsoft.com/office/drawing/2014/main" id="{34CC482B-5BE8-366E-F0C4-C3304CA44E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755104"/>
            <a:ext cx="11430000" cy="3347791"/>
          </a:xfrm>
        </p:spPr>
      </p:pic>
    </p:spTree>
    <p:extLst>
      <p:ext uri="{BB962C8B-B14F-4D97-AF65-F5344CB8AC3E}">
        <p14:creationId xmlns:p14="http://schemas.microsoft.com/office/powerpoint/2010/main" val="3944504073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AIMS-Group" id="{652782DB-0B31-E64B-8B23-057614D49FCB}" vid="{2E243690-B8E4-3441-9AF1-736A978428B2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D1D251-A090-4F5C-8988-78BF372B2667}">
  <ds:schemaRefs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38e4deb0-de08-4adb-aafc-d8ff0254417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8742169-EFE3-48AF-BECD-D1FC60D5A319}">
  <ds:schemaRefs>
    <ds:schemaRef ds:uri="38e4deb0-de08-4adb-aafc-d8ff025441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A0B0124-1C5D-4C1F-9A53-571F03FAD0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</Template>
  <TotalTime>13389</TotalTime>
  <Words>602</Words>
  <Application>Microsoft Macintosh PowerPoint</Application>
  <PresentationFormat>Widescreen</PresentationFormat>
  <Paragraphs>168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Aptos</vt:lpstr>
      <vt:lpstr>Arial</vt:lpstr>
      <vt:lpstr>Arial Black</vt:lpstr>
      <vt:lpstr>Century Gothic</vt:lpstr>
      <vt:lpstr>Oxygen</vt:lpstr>
      <vt:lpstr>ORNL</vt:lpstr>
      <vt:lpstr>On Training Foundation Models on Frontier</vt:lpstr>
      <vt:lpstr>Outline</vt:lpstr>
      <vt:lpstr>Transformer Model Architecture</vt:lpstr>
      <vt:lpstr>Inside a Transformer Layer</vt:lpstr>
      <vt:lpstr>Model Parallelism: Why and How</vt:lpstr>
      <vt:lpstr>Tensor Parallelism (TP=4)</vt:lpstr>
      <vt:lpstr>Lessons Learnt From Tensor Parallelism</vt:lpstr>
      <vt:lpstr>Pipeline Parallelism (PP = 2)</vt:lpstr>
      <vt:lpstr>Pipeline Parallelism (Gpipe)</vt:lpstr>
      <vt:lpstr>Pipeline Bubble vs #Microbatches </vt:lpstr>
      <vt:lpstr>3D Parallelism using Megatron-DeepSpeed</vt:lpstr>
      <vt:lpstr>3D Parallelism</vt:lpstr>
      <vt:lpstr>PowerPoint Presentation</vt:lpstr>
      <vt:lpstr>Best practices with parallelism paradigms</vt:lpstr>
      <vt:lpstr>“Best” Strategy to Train 175B and 1T Models</vt:lpstr>
      <vt:lpstr>Scaling Performance</vt:lpstr>
      <vt:lpstr>A Case for Sparsely Activated Model</vt:lpstr>
      <vt:lpstr>Design Space</vt:lpstr>
      <vt:lpstr>Early observations on design space</vt:lpstr>
      <vt:lpstr>Exploring existing frameworks</vt:lpstr>
      <vt:lpstr>Comparing parallelization strategies</vt:lpstr>
      <vt:lpstr>Identifying opportunities and bottlenecks</vt:lpstr>
      <vt:lpstr>Training SMOREs</vt:lpstr>
      <vt:lpstr>Our Foundation Models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AAIMS Group Briefing</dc:title>
  <dc:subject/>
  <dc:creator>Wang, Feiyi</dc:creator>
  <cp:keywords/>
  <dc:description/>
  <cp:lastModifiedBy>Dash, Sajal</cp:lastModifiedBy>
  <cp:revision>102</cp:revision>
  <dcterms:created xsi:type="dcterms:W3CDTF">2021-03-25T00:26:31Z</dcterms:created>
  <dcterms:modified xsi:type="dcterms:W3CDTF">2024-09-14T03:18:58Z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17100</vt:r8>
  </property>
  <property fmtid="{D5CDD505-2E9C-101B-9397-08002B2CF9AE}" pid="4" name="GUID">
    <vt:lpwstr>807f8008-f97c-4ee2-b67e-0f4712a80d66</vt:lpwstr>
  </property>
</Properties>
</file>