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710" r:id="rId3"/>
    <p:sldMasterId id="2147483733" r:id="rId4"/>
    <p:sldMasterId id="2147483755" r:id="rId5"/>
  </p:sldMasterIdLst>
  <p:notesMasterIdLst>
    <p:notesMasterId r:id="rId36"/>
  </p:notesMasterIdLst>
  <p:handoutMasterIdLst>
    <p:handoutMasterId r:id="rId37"/>
  </p:handoutMasterIdLst>
  <p:sldIdLst>
    <p:sldId id="2147472173" r:id="rId6"/>
    <p:sldId id="2147309595" r:id="rId7"/>
    <p:sldId id="2147472189" r:id="rId8"/>
    <p:sldId id="2147472200" r:id="rId9"/>
    <p:sldId id="2275" r:id="rId10"/>
    <p:sldId id="2147309533" r:id="rId11"/>
    <p:sldId id="2147309555" r:id="rId12"/>
    <p:sldId id="2147472172" r:id="rId13"/>
    <p:sldId id="571" r:id="rId14"/>
    <p:sldId id="397" r:id="rId15"/>
    <p:sldId id="572" r:id="rId16"/>
    <p:sldId id="2168" r:id="rId17"/>
    <p:sldId id="2173" r:id="rId18"/>
    <p:sldId id="2191" r:id="rId19"/>
    <p:sldId id="1842" r:id="rId20"/>
    <p:sldId id="270" r:id="rId21"/>
    <p:sldId id="2170" r:id="rId22"/>
    <p:sldId id="2268" r:id="rId23"/>
    <p:sldId id="2039" r:id="rId24"/>
    <p:sldId id="2245" r:id="rId25"/>
    <p:sldId id="2270" r:id="rId26"/>
    <p:sldId id="2226" r:id="rId27"/>
    <p:sldId id="2271" r:id="rId28"/>
    <p:sldId id="602" r:id="rId29"/>
    <p:sldId id="331" r:id="rId30"/>
    <p:sldId id="2006" r:id="rId31"/>
    <p:sldId id="2147472204" r:id="rId32"/>
    <p:sldId id="2246" r:id="rId33"/>
    <p:sldId id="2060" r:id="rId34"/>
    <p:sldId id="3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ECAEEE-350A-42D3-A635-558DA7B33CAC}">
          <p14:sldIdLst>
            <p14:sldId id="2147472173"/>
            <p14:sldId id="2147309595"/>
            <p14:sldId id="2147472189"/>
            <p14:sldId id="2147472200"/>
            <p14:sldId id="2275"/>
            <p14:sldId id="2147309533"/>
            <p14:sldId id="2147309555"/>
            <p14:sldId id="2147472172"/>
            <p14:sldId id="571"/>
            <p14:sldId id="397"/>
            <p14:sldId id="572"/>
            <p14:sldId id="2168"/>
            <p14:sldId id="2173"/>
            <p14:sldId id="2191"/>
            <p14:sldId id="1842"/>
            <p14:sldId id="270"/>
            <p14:sldId id="2170"/>
            <p14:sldId id="2268"/>
            <p14:sldId id="2039"/>
            <p14:sldId id="2245"/>
            <p14:sldId id="2270"/>
            <p14:sldId id="2226"/>
            <p14:sldId id="2271"/>
            <p14:sldId id="602"/>
            <p14:sldId id="331"/>
            <p14:sldId id="2006"/>
            <p14:sldId id="2147472204"/>
            <p14:sldId id="2246"/>
            <p14:sldId id="2060"/>
            <p14:sldId id="3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94F004-3350-C202-F820-E46D2C36142D}" name="Rose, Kelly K." initials="RK" userId="S::kelly.rose@netl.doe.gov::9763c192-5b2d-4dda-b5c6-b04372ce5304" providerId="AD"/>
  <p188:author id="{64F9DC28-707B-BF2E-72DA-BFD91601A9EB}" name="Charlotte Seigler" initials="CS" userId="S::cseigler@stratacomm.net::69167aa4-2248-4e90-95be-5abb79885937" providerId="AD"/>
  <p188:author id="{C917C12E-987C-C0ED-F45B-2CF7AD32526D}" name="Weiland, Nathan T. " initials="NTW" userId="Weiland, Nathan T. " providerId="None"/>
  <p188:author id="{F99A394F-E6D9-8D77-368A-C37834D58703}" name="Patrick Wingo" initials="PW" userId="S-1-5-21-1616119228-2370311415-3205457814-17642" providerId="AD"/>
  <p188:author id="{AC73D57B-1389-6EE4-E504-28F3BF7A1D67}" name="Sinclair, Jessica (CONTR)" initials="SJ(" userId="S::Jessica.Sinclair@netl.doe.gov::4ae0a2df-e73e-4e4b-9a35-cb3b9f0483ee" providerId="AD"/>
  <p188:author id="{FD4F8D94-7784-55AE-A24E-1CDC6B6BB102}" name="Morkner, Paige A. (CONTR)" initials="M(" userId="S::paige.morkner@netl.doe.gov::381d2fdb-22ad-4347-8738-c0001c6cd18c" providerId="AD"/>
  <p188:author id="{7B7C35AF-B59C-F2EE-6829-1C2FFDB84144}" name="Saxer, Sarah" initials="SS" userId="S::Sarah.Saxer@netl.doe.gov::eac76798-142c-4694-b171-b9abaeae676a" providerId="AD"/>
  <p188:author id="{1570EFF4-C9F5-F983-AA46-9A77D9D572DD}" name="Rowan, Chad E. (CONTR)" initials="RCE(" userId="S::Chad.Rowan@netl.doe.gov::5694d966-b9e9-48a5-a149-9014382cf394" providerId="AD"/>
  <p188:author id="{4505BFFF-4B94-A7F8-0471-2D9139CAA199}" name="Alicia Goss" initials="AG" userId="S::alicia.goss@keylogic.com::afd6e17a-ac58-48d7-bf69-ddb8e54484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E6E6"/>
    <a:srgbClr val="699541"/>
    <a:srgbClr val="90BD68"/>
    <a:srgbClr val="0056A1"/>
    <a:srgbClr val="FF6600"/>
    <a:srgbClr val="CC99FF"/>
    <a:srgbClr val="2B7CB8"/>
    <a:srgbClr val="FFC000"/>
    <a:srgbClr val="C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7" autoAdjust="0"/>
    <p:restoredTop sz="94595" autoAdjust="0"/>
  </p:normalViewPr>
  <p:slideViewPr>
    <p:cSldViewPr snapToGrid="0">
      <p:cViewPr>
        <p:scale>
          <a:sx n="90" d="100"/>
          <a:sy n="90" d="100"/>
        </p:scale>
        <p:origin x="141" y="420"/>
      </p:cViewPr>
      <p:guideLst/>
    </p:cSldViewPr>
  </p:slideViewPr>
  <p:outlineViewPr>
    <p:cViewPr>
      <p:scale>
        <a:sx n="33" d="100"/>
        <a:sy n="33" d="100"/>
      </p:scale>
      <p:origin x="0" y="-3528"/>
    </p:cViewPr>
  </p:outlineViewPr>
  <p:notesTextViewPr>
    <p:cViewPr>
      <p:scale>
        <a:sx n="1" d="1"/>
        <a:sy n="1" d="1"/>
      </p:scale>
      <p:origin x="0" y="0"/>
    </p:cViewPr>
  </p:notesTextViewPr>
  <p:sorterViewPr>
    <p:cViewPr>
      <p:scale>
        <a:sx n="100" d="100"/>
        <a:sy n="100" d="100"/>
      </p:scale>
      <p:origin x="0" y="-75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DF7FAF-1605-9D89-4AA6-B370AA3CDD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7746DE-B2C0-A99F-47CB-09D5F69F7B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555510-23AE-4055-B9FA-6690BE4F1554}" type="datetimeFigureOut">
              <a:rPr lang="en-US" smtClean="0"/>
              <a:t>9/15/2024</a:t>
            </a:fld>
            <a:endParaRPr lang="en-US"/>
          </a:p>
        </p:txBody>
      </p:sp>
      <p:sp>
        <p:nvSpPr>
          <p:cNvPr id="4" name="Footer Placeholder 3">
            <a:extLst>
              <a:ext uri="{FF2B5EF4-FFF2-40B4-BE49-F238E27FC236}">
                <a16:creationId xmlns:a16="http://schemas.microsoft.com/office/drawing/2014/main" id="{ABD48ED1-6408-1286-96C7-3237E57394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5C512D-9D3F-C289-BA0A-AB91C24172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9BF69B-5A9C-4C8C-974C-0F2C224972DF}" type="slidenum">
              <a:rPr lang="en-US" smtClean="0"/>
              <a:t>‹#›</a:t>
            </a:fld>
            <a:endParaRPr lang="en-US"/>
          </a:p>
        </p:txBody>
      </p:sp>
    </p:spTree>
    <p:extLst>
      <p:ext uri="{BB962C8B-B14F-4D97-AF65-F5344CB8AC3E}">
        <p14:creationId xmlns:p14="http://schemas.microsoft.com/office/powerpoint/2010/main" val="13549388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2E5C0-61DF-43BC-AE32-3E52F37077AE}"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7FF45-E51D-4F4F-94E2-F5A0358B5A50}" type="slidenum">
              <a:rPr lang="en-US" smtClean="0"/>
              <a:t>‹#›</a:t>
            </a:fld>
            <a:endParaRPr lang="en-US"/>
          </a:p>
        </p:txBody>
      </p:sp>
    </p:spTree>
    <p:extLst>
      <p:ext uri="{BB962C8B-B14F-4D97-AF65-F5344CB8AC3E}">
        <p14:creationId xmlns:p14="http://schemas.microsoft.com/office/powerpoint/2010/main" val="25812359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cgis.netl.doe.gov/portal/apps/experiencebuilder/experience/?id=fb1e4d1c775042b2a55ce3568e1036a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3552C-9060-45EE-923D-011A3BF22680}" type="slidenum">
              <a:rPr lang="en-US" smtClean="0"/>
              <a:t>1</a:t>
            </a:fld>
            <a:endParaRPr lang="en-US"/>
          </a:p>
        </p:txBody>
      </p:sp>
    </p:spTree>
    <p:extLst>
      <p:ext uri="{BB962C8B-B14F-4D97-AF65-F5344CB8AC3E}">
        <p14:creationId xmlns:p14="http://schemas.microsoft.com/office/powerpoint/2010/main" val="357948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nSpc>
                <a:spcPct val="107000"/>
              </a:lnSpc>
              <a:spcBef>
                <a:spcPts val="0"/>
              </a:spcBef>
              <a:spcAft>
                <a:spcPts val="80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E7E691-29E0-406C-8DE1-D4D94FBEE4BE}" type="slidenum">
              <a:rPr lang="en-US" smtClean="0"/>
              <a:t>19</a:t>
            </a:fld>
            <a:endParaRPr lang="en-US" dirty="0"/>
          </a:p>
        </p:txBody>
      </p:sp>
    </p:spTree>
    <p:extLst>
      <p:ext uri="{BB962C8B-B14F-4D97-AF65-F5344CB8AC3E}">
        <p14:creationId xmlns:p14="http://schemas.microsoft.com/office/powerpoint/2010/main" val="3867555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7E691-29E0-406C-8DE1-D4D94FBEE4BE}" type="slidenum">
              <a:rPr lang="en-US" smtClean="0"/>
              <a:t>21</a:t>
            </a:fld>
            <a:endParaRPr lang="en-US" dirty="0"/>
          </a:p>
        </p:txBody>
      </p:sp>
    </p:spTree>
    <p:extLst>
      <p:ext uri="{BB962C8B-B14F-4D97-AF65-F5344CB8AC3E}">
        <p14:creationId xmlns:p14="http://schemas.microsoft.com/office/powerpoint/2010/main" val="377409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6B4FE-766C-4A58-8E36-E415E330B4CF}" type="slidenum">
              <a:rPr lang="en-US" smtClean="0"/>
              <a:t>22</a:t>
            </a:fld>
            <a:endParaRPr lang="en-US" dirty="0"/>
          </a:p>
        </p:txBody>
      </p:sp>
    </p:spTree>
    <p:extLst>
      <p:ext uri="{BB962C8B-B14F-4D97-AF65-F5344CB8AC3E}">
        <p14:creationId xmlns:p14="http://schemas.microsoft.com/office/powerpoint/2010/main" val="238025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7E691-29E0-406C-8DE1-D4D94FBEE4BE}" type="slidenum">
              <a:rPr lang="en-US" smtClean="0"/>
              <a:t>23</a:t>
            </a:fld>
            <a:endParaRPr lang="en-US" dirty="0"/>
          </a:p>
        </p:txBody>
      </p:sp>
    </p:spTree>
    <p:extLst>
      <p:ext uri="{BB962C8B-B14F-4D97-AF65-F5344CB8AC3E}">
        <p14:creationId xmlns:p14="http://schemas.microsoft.com/office/powerpoint/2010/main" val="21637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Within EDX, we are building a virtual subsurface data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VSS is a collection of datasets and contextual information that characterizes subsurface properties in a given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can incorporate data across various scales and formats, and span the S-SS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VSS framework leverages NETL tools and capabilities to streamline data curation, storage, and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Thereby maximizing time and resources for users to spend with analytics and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3526E-7BF7-4CB6-8144-0E15BDD54D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85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2286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insufficient information provided to effectively support advanced computational analyses and individual research and policy decisions utilizing these results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7D9D3-770D-43B8-88B6-68E2820D16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51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3552C-9060-45EE-923D-011A3BF22680}" type="slidenum">
              <a:rPr lang="en-US" smtClean="0"/>
              <a:t>27</a:t>
            </a:fld>
            <a:endParaRPr lang="en-US"/>
          </a:p>
        </p:txBody>
      </p:sp>
    </p:spTree>
    <p:extLst>
      <p:ext uri="{BB962C8B-B14F-4D97-AF65-F5344CB8AC3E}">
        <p14:creationId xmlns:p14="http://schemas.microsoft.com/office/powerpoint/2010/main" val="2252396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F63D0-B6F9-4FBE-8D99-F0435813B4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71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1082675"/>
            <a:ext cx="5110163" cy="28749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600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Did you know?</a:t>
            </a:r>
          </a:p>
          <a:p>
            <a:pPr marL="171450" indent="-171450">
              <a:buFont typeface="Arial" panose="020B0604020202020204" pitchFamily="34" charset="0"/>
              <a:buChar char="•"/>
            </a:pPr>
            <a:r>
              <a:rPr lang="en-US" b="0" dirty="0"/>
              <a:t>Historically, researchers spend the majority of their time preparing their data than actually the data to </a:t>
            </a:r>
            <a:r>
              <a:rPr lang="en-US" b="1" dirty="0"/>
              <a:t>analyze and inform.</a:t>
            </a:r>
          </a:p>
          <a:p>
            <a:pPr marL="171450" indent="-171450">
              <a:buFont typeface="Arial" panose="020B0604020202020204" pitchFamily="34" charset="0"/>
              <a:buChar char="•"/>
            </a:pPr>
            <a:r>
              <a:rPr lang="en-US" b="1" dirty="0"/>
              <a:t>80% </a:t>
            </a:r>
            <a:r>
              <a:rPr lang="en-US" b="0" dirty="0"/>
              <a:t>of their time is used to address the bottom half of the pyramid.</a:t>
            </a:r>
          </a:p>
          <a:p>
            <a:pPr marL="171450" indent="-171450">
              <a:buFont typeface="Arial" panose="020B0604020202020204" pitchFamily="34" charset="0"/>
              <a:buChar char="•"/>
            </a:pPr>
            <a:r>
              <a:rPr lang="en-US" b="1" dirty="0"/>
              <a:t>Only 20% </a:t>
            </a:r>
            <a:r>
              <a:rPr lang="en-US" b="0" dirty="0"/>
              <a:t>of their time is spent to draw conclusions and inform.</a:t>
            </a:r>
          </a:p>
          <a:p>
            <a:pPr marL="171450" indent="-171450">
              <a:buFont typeface="Arial" panose="020B0604020202020204" pitchFamily="34" charset="0"/>
              <a:buChar char="•"/>
            </a:pPr>
            <a:r>
              <a:rPr lang="en-US" b="0" dirty="0"/>
              <a:t>Today, </a:t>
            </a:r>
            <a:r>
              <a:rPr lang="en-US" b="1" dirty="0"/>
              <a:t>NETL’s Energy Data Exchange </a:t>
            </a:r>
            <a:r>
              <a:rPr lang="en-US" dirty="0"/>
              <a:t>is inverting the data pyramid to accelerate innovation.</a:t>
            </a:r>
          </a:p>
        </p:txBody>
      </p:sp>
      <p:sp>
        <p:nvSpPr>
          <p:cNvPr id="4" name="Slide Number Placeholder 3"/>
          <p:cNvSpPr>
            <a:spLocks noGrp="1"/>
          </p:cNvSpPr>
          <p:nvPr>
            <p:ph type="sldNum" sz="quarter" idx="5"/>
          </p:nvPr>
        </p:nvSpPr>
        <p:spPr/>
        <p:txBody>
          <a:bodyPr/>
          <a:lstStyle/>
          <a:p>
            <a:fld id="{C6D7FF45-E51D-4F4F-94E2-F5A0358B5A50}" type="slidenum">
              <a:rPr lang="en-US" smtClean="0"/>
              <a:t>6</a:t>
            </a:fld>
            <a:endParaRPr lang="en-US" dirty="0"/>
          </a:p>
        </p:txBody>
      </p:sp>
    </p:spTree>
    <p:extLst>
      <p:ext uri="{BB962C8B-B14F-4D97-AF65-F5344CB8AC3E}">
        <p14:creationId xmlns:p14="http://schemas.microsoft.com/office/powerpoint/2010/main" val="194973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EDX provides public dissemination of data products including authoritative links out to externally hosted data products.</a:t>
            </a:r>
          </a:p>
          <a:p>
            <a:pPr marL="171450" indent="-171450">
              <a:buFont typeface="Arial" panose="020B0604020202020204" pitchFamily="34" charset="0"/>
              <a:buChar char="•"/>
            </a:pPr>
            <a:r>
              <a:rPr lang="en-US" dirty="0"/>
              <a:t>It promotes discoverability of published data products for use/re-use</a:t>
            </a:r>
          </a:p>
          <a:p>
            <a:pPr marL="171450" indent="-171450">
              <a:buFont typeface="Arial" panose="020B0604020202020204" pitchFamily="34" charset="0"/>
              <a:buChar char="•"/>
            </a:pPr>
            <a:r>
              <a:rPr lang="en-US" dirty="0"/>
              <a:t>It supports multi-organizational collaboration within secure workspaces</a:t>
            </a:r>
          </a:p>
          <a:p>
            <a:pPr marL="171450" indent="-171450">
              <a:buFont typeface="Arial" panose="020B0604020202020204" pitchFamily="34" charset="0"/>
              <a:buChar char="•"/>
            </a:pPr>
            <a:r>
              <a:rPr lang="en-US" dirty="0"/>
              <a:t>It facilitates data compute on-prem and in the cloud</a:t>
            </a:r>
          </a:p>
          <a:p>
            <a:endParaRPr lang="en-US" dirty="0"/>
          </a:p>
        </p:txBody>
      </p:sp>
      <p:sp>
        <p:nvSpPr>
          <p:cNvPr id="4" name="Slide Number Placeholder 3"/>
          <p:cNvSpPr>
            <a:spLocks noGrp="1"/>
          </p:cNvSpPr>
          <p:nvPr>
            <p:ph type="sldNum" sz="quarter" idx="5"/>
          </p:nvPr>
        </p:nvSpPr>
        <p:spPr/>
        <p:txBody>
          <a:bodyPr/>
          <a:lstStyle/>
          <a:p>
            <a:fld id="{C6D7FF45-E51D-4F4F-94E2-F5A0358B5A50}" type="slidenum">
              <a:rPr lang="en-US" smtClean="0"/>
              <a:t>7</a:t>
            </a:fld>
            <a:endParaRPr lang="en-US" dirty="0"/>
          </a:p>
        </p:txBody>
      </p:sp>
    </p:spTree>
    <p:extLst>
      <p:ext uri="{BB962C8B-B14F-4D97-AF65-F5344CB8AC3E}">
        <p14:creationId xmlns:p14="http://schemas.microsoft.com/office/powerpoint/2010/main" val="42700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overview,</a:t>
            </a:r>
            <a:r>
              <a:rPr lang="en-US" baseline="0" dirty="0"/>
              <a:t> quickly identifying the overall goal of the project: develop a database of publicly available, global (excluding the U.S.) oil and gas infrastructure datasets. Brief mention of the two methods used to identify and collect these datasets, the search terms used to identify the datasets, and statistics on the overall data collected. Also include text on the ultimate drivers for creating this database ( to: improve awareness of open global oil and gas infrastructure data, identify information gaps, and identify advanced analyses leveraging this dataset to support reduction of methane emissions)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55198-050A-4EB2-878F-9B41174C6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2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55198-050A-4EB2-878F-9B41174C6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https://arcgis.netl.doe.gov/portal/apps/experiencebuilder/experience/?id=fb1e4d1c775042b2a55ce3568e1036ac</a:t>
            </a:r>
            <a:endParaRPr lang="en-US" dirty="0"/>
          </a:p>
          <a:p>
            <a:endParaRPr lang="en-US" dirty="0"/>
          </a:p>
        </p:txBody>
      </p:sp>
      <p:sp>
        <p:nvSpPr>
          <p:cNvPr id="4" name="Slide Number Placeholder 3"/>
          <p:cNvSpPr>
            <a:spLocks noGrp="1"/>
          </p:cNvSpPr>
          <p:nvPr>
            <p:ph type="sldNum" sz="quarter" idx="5"/>
          </p:nvPr>
        </p:nvSpPr>
        <p:spPr/>
        <p:txBody>
          <a:bodyPr/>
          <a:lstStyle/>
          <a:p>
            <a:fld id="{54E7E691-29E0-406C-8DE1-D4D94FBEE4BE}" type="slidenum">
              <a:rPr lang="en-US" smtClean="0"/>
              <a:t>12</a:t>
            </a:fld>
            <a:endParaRPr lang="en-US" dirty="0"/>
          </a:p>
        </p:txBody>
      </p:sp>
    </p:spTree>
    <p:extLst>
      <p:ext uri="{BB962C8B-B14F-4D97-AF65-F5344CB8AC3E}">
        <p14:creationId xmlns:p14="http://schemas.microsoft.com/office/powerpoint/2010/main" val="205678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https://arcgis.netl.doe.gov/portal/apps/experiencebuilder/experience/?data_id=dataSource_1-18ebf1c8018-layer-9%3A6&amp;id=845a0643bbc64b0dba52be0016293f74&amp;page=page_1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E691-29E0-406C-8DE1-D4D94FBEE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21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https://arcgis.netl.doe.gov/portal/apps/experiencebuilder/experience/?id=86a9ec068e504eaebb9f68ba4554f7cc</a:t>
            </a:r>
          </a:p>
        </p:txBody>
      </p:sp>
      <p:sp>
        <p:nvSpPr>
          <p:cNvPr id="4" name="Slide Number Placeholder 3"/>
          <p:cNvSpPr>
            <a:spLocks noGrp="1"/>
          </p:cNvSpPr>
          <p:nvPr>
            <p:ph type="sldNum" sz="quarter" idx="5"/>
          </p:nvPr>
        </p:nvSpPr>
        <p:spPr/>
        <p:txBody>
          <a:bodyPr/>
          <a:lstStyle/>
          <a:p>
            <a:fld id="{54E7E691-29E0-406C-8DE1-D4D94FBEE4BE}" type="slidenum">
              <a:rPr lang="en-US" smtClean="0"/>
              <a:t>17</a:t>
            </a:fld>
            <a:endParaRPr lang="en-US" dirty="0"/>
          </a:p>
        </p:txBody>
      </p:sp>
    </p:spTree>
    <p:extLst>
      <p:ext uri="{BB962C8B-B14F-4D97-AF65-F5344CB8AC3E}">
        <p14:creationId xmlns:p14="http://schemas.microsoft.com/office/powerpoint/2010/main" val="2356330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E7E691-29E0-406C-8DE1-D4D94FBEE4BE}" type="slidenum">
              <a:rPr lang="en-US" smtClean="0"/>
              <a:t>18</a:t>
            </a:fld>
            <a:endParaRPr lang="en-US" dirty="0"/>
          </a:p>
        </p:txBody>
      </p:sp>
    </p:spTree>
    <p:extLst>
      <p:ext uri="{BB962C8B-B14F-4D97-AF65-F5344CB8AC3E}">
        <p14:creationId xmlns:p14="http://schemas.microsoft.com/office/powerpoint/2010/main" val="386500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edx.netl.doe.gov/sami/"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s://edx.netl.doe.gov/sami/"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edx.netl.doe.gov/offshore"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A1C8-9FED-6EAF-3EF8-8186432A74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384C2-7399-39FC-8B64-73602FDE8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2C8785-588E-1A71-6172-1626D45BE4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9312C6-3752-58E2-D29E-4BB2E0B55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A9634-AD56-D980-A6F5-04F9AEC6ED0D}"/>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1312506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DD8C-0759-CB93-EA19-6F1283DB8A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3DF99B-881A-87B4-7B51-EAE77D2EAC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E026B-2640-AB97-2E49-6E664185EAF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19E35A-7B7C-3B64-006B-772D4C0DE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86FDB-3668-CBAB-D3C4-233BDA44C76B}"/>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248818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D2BFC-8658-EEE9-08AA-56C58CCD42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F9F3AF-4714-5678-0885-73DD9C4A2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88C01-A4BE-DDE0-4F9F-0529C85A7FA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0EC9AC-09E7-FA4B-79C5-593E05F02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58729-5FA1-BFC6-2629-5F42FE126227}"/>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56487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991612"/>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69406"/>
            <a:ext cx="11580921" cy="4327448"/>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6" y="1016494"/>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218743"/>
            <a:ext cx="9587749" cy="602548"/>
          </a:xfrm>
          <a:prstGeom prst="rect">
            <a:avLst/>
          </a:prstGeom>
        </p:spPr>
        <p:txBody>
          <a:bodyPr/>
          <a:lstStyle>
            <a:lvl1pPr>
              <a:defRPr sz="3300"/>
            </a:lvl1pPr>
          </a:lstStyle>
          <a:p>
            <a:r>
              <a:rPr lang="en-US" dirty="0"/>
              <a:t>Master Page - Two Line Heading</a:t>
            </a:r>
          </a:p>
        </p:txBody>
      </p:sp>
      <p:sp>
        <p:nvSpPr>
          <p:cNvPr id="3" name="Rectangle 2">
            <a:extLst>
              <a:ext uri="{FF2B5EF4-FFF2-40B4-BE49-F238E27FC236}">
                <a16:creationId xmlns:a16="http://schemas.microsoft.com/office/drawing/2014/main" id="{C1B87FF9-96BA-9B66-7A21-5F66BCB49050}"/>
              </a:ext>
            </a:extLst>
          </p:cNvPr>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spTree>
    <p:extLst>
      <p:ext uri="{BB962C8B-B14F-4D97-AF65-F5344CB8AC3E}">
        <p14:creationId xmlns:p14="http://schemas.microsoft.com/office/powerpoint/2010/main" val="1082999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bg>
      <p:bgRef idx="1001">
        <a:schemeClr val="bg1"/>
      </p:bgRef>
    </p:bg>
    <p:spTree>
      <p:nvGrpSpPr>
        <p:cNvPr id="1" name=""/>
        <p:cNvGrpSpPr/>
        <p:nvPr/>
      </p:nvGrpSpPr>
      <p:grpSpPr>
        <a:xfrm>
          <a:off x="0" y="0"/>
          <a:ext cx="0" cy="0"/>
          <a:chOff x="0" y="0"/>
          <a:chExt cx="0" cy="0"/>
        </a:xfrm>
      </p:grpSpPr>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chemeClr val="bg1"/>
                </a:solidFill>
              </a:defRPr>
            </a:lvl1pPr>
          </a:lstStyle>
          <a:p>
            <a:r>
              <a:rPr lang="en-US"/>
              <a:t>Master Cover Title</a:t>
            </a:r>
          </a:p>
        </p:txBody>
      </p:sp>
      <p:sp>
        <p:nvSpPr>
          <p:cNvPr id="38" name="Subtitle 2"/>
          <p:cNvSpPr>
            <a:spLocks noGrp="1"/>
          </p:cNvSpPr>
          <p:nvPr>
            <p:ph type="subTitle" idx="1" hasCustomPrompt="1"/>
          </p:nvPr>
        </p:nvSpPr>
        <p:spPr>
          <a:xfrm>
            <a:off x="270627" y="1565186"/>
            <a:ext cx="9033029" cy="547804"/>
          </a:xfrm>
        </p:spPr>
        <p:txBody>
          <a:bodyPr>
            <a:noAutofit/>
          </a:bodyPr>
          <a:lstStyle>
            <a:lvl1pPr marL="0" indent="0" algn="l">
              <a:buNone/>
              <a:defRPr sz="2400" b="0">
                <a:solidFill>
                  <a:srgbClr val="00B0D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a:solidFill>
                  <a:schemeClr val="bg1"/>
                </a:solidFill>
                <a:latin typeface="+mn-lt"/>
              </a:rPr>
              <a:t>Solutions for Today </a:t>
            </a:r>
            <a:r>
              <a:rPr lang="en-US" sz="1800" b="1" i="0" kern="1200">
                <a:solidFill>
                  <a:schemeClr val="bg1"/>
                </a:solidFill>
                <a:effectLst/>
                <a:latin typeface="+mn-lt"/>
                <a:ea typeface="+mn-ea"/>
                <a:cs typeface="+mn-cs"/>
              </a:rPr>
              <a:t>| </a:t>
            </a:r>
            <a:r>
              <a:rPr lang="en-US" sz="1800" b="1" i="0" baseline="0">
                <a:solidFill>
                  <a:schemeClr val="bg1"/>
                </a:solidFill>
                <a:latin typeface="+mn-lt"/>
              </a:rPr>
              <a:t>Options for Tomorrow</a:t>
            </a:r>
          </a:p>
        </p:txBody>
      </p:sp>
    </p:spTree>
    <p:extLst>
      <p:ext uri="{BB962C8B-B14F-4D97-AF65-F5344CB8AC3E}">
        <p14:creationId xmlns:p14="http://schemas.microsoft.com/office/powerpoint/2010/main" val="229076486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DFD74F-D341-4892-A59B-6C9E98221ADD}"/>
              </a:ext>
            </a:extLst>
          </p:cNvPr>
          <p:cNvSpPr/>
          <p:nvPr userDrawn="1"/>
        </p:nvSpPr>
        <p:spPr>
          <a:xfrm>
            <a:off x="0" y="6267450"/>
            <a:ext cx="12192000" cy="590550"/>
          </a:xfrm>
          <a:prstGeom prst="rect">
            <a:avLst/>
          </a:prstGeom>
          <a:gradFill flip="none" rotWithShape="1">
            <a:gsLst>
              <a:gs pos="31000">
                <a:srgbClr val="26AAE0"/>
              </a:gs>
              <a:gs pos="99000">
                <a:srgbClr val="005C9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9"/>
          </a:p>
        </p:txBody>
      </p:sp>
      <p:cxnSp>
        <p:nvCxnSpPr>
          <p:cNvPr id="7" name="Straight Connector 6"/>
          <p:cNvCxnSpPr>
            <a:cxnSpLocks/>
          </p:cNvCxnSpPr>
          <p:nvPr userDrawn="1"/>
        </p:nvCxnSpPr>
        <p:spPr>
          <a:xfrm>
            <a:off x="340453" y="717042"/>
            <a:ext cx="9517923" cy="0"/>
          </a:xfrm>
          <a:prstGeom prst="line">
            <a:avLst/>
          </a:prstGeom>
          <a:ln w="22225">
            <a:solidFill>
              <a:srgbClr val="0072BC"/>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4753155" y="1540956"/>
            <a:ext cx="7098393" cy="4455898"/>
          </a:xfrm>
          <a:prstGeom prst="rect">
            <a:avLst/>
          </a:prstGeom>
        </p:spPr>
        <p:txBody>
          <a:bodyPr/>
          <a:lstStyle>
            <a:lvl1pPr marL="293180" indent="-293180">
              <a:buFont typeface="Arial" panose="020B0604020202020204" pitchFamily="34" charset="0"/>
              <a:buChar char="•"/>
              <a:defRPr sz="2052" b="0">
                <a:latin typeface="Century Gothic" panose="020B0502020202020204" pitchFamily="34" charset="0"/>
                <a:cs typeface="Arial" panose="020B0604020202020204" pitchFamily="34" charset="0"/>
              </a:defRPr>
            </a:lvl1pPr>
            <a:lvl2pPr>
              <a:defRPr sz="1710">
                <a:latin typeface="Century Gothic" panose="020B0502020202020204" pitchFamily="34" charset="0"/>
                <a:cs typeface="Arial" panose="020B0604020202020204" pitchFamily="34" charset="0"/>
              </a:defRPr>
            </a:lvl2pPr>
            <a:lvl3pPr>
              <a:defRPr sz="1539">
                <a:latin typeface="Century Gothic" panose="020B0502020202020204" pitchFamily="34" charset="0"/>
                <a:cs typeface="Arial" panose="020B0604020202020204" pitchFamily="34" charset="0"/>
              </a:defRPr>
            </a:lvl3pPr>
            <a:lvl4pPr>
              <a:defRPr sz="1368">
                <a:latin typeface="Century Gothic" panose="020B0502020202020204" pitchFamily="34" charset="0"/>
                <a:cs typeface="Arial" panose="020B0604020202020204" pitchFamily="34" charset="0"/>
              </a:defRPr>
            </a:lvl4pPr>
            <a:lvl5pPr>
              <a:defRPr sz="1368">
                <a:latin typeface="Century Gothic" panose="020B0502020202020204" pitchFamily="34" charset="0"/>
                <a:cs typeface="Arial" panose="020B0604020202020204" pitchFamily="34" charset="0"/>
              </a:defRPr>
            </a:lvl5pPr>
          </a:lstStyle>
          <a:p>
            <a:pPr lvl="0"/>
            <a:endParaRPr lang="en-US"/>
          </a:p>
        </p:txBody>
      </p:sp>
      <p:sp>
        <p:nvSpPr>
          <p:cNvPr id="10" name="Subtitle 2"/>
          <p:cNvSpPr>
            <a:spLocks noGrp="1"/>
          </p:cNvSpPr>
          <p:nvPr>
            <p:ph type="subTitle" idx="13" hasCustomPrompt="1"/>
          </p:nvPr>
        </p:nvSpPr>
        <p:spPr>
          <a:xfrm>
            <a:off x="340453" y="741505"/>
            <a:ext cx="11511097" cy="373510"/>
          </a:xfrm>
          <a:prstGeom prst="rect">
            <a:avLst/>
          </a:prstGeom>
        </p:spPr>
        <p:txBody>
          <a:bodyPr>
            <a:noAutofit/>
          </a:bodyPr>
          <a:lstStyle>
            <a:lvl1pPr marL="0" indent="0" algn="l">
              <a:buNone/>
              <a:defRPr sz="1710" b="0">
                <a:solidFill>
                  <a:srgbClr val="0072BC"/>
                </a:solidFill>
                <a:latin typeface="Century Gothic" panose="020B0502020202020204" pitchFamily="34" charset="0"/>
              </a:defRPr>
            </a:lvl1pPr>
            <a:lvl2pPr marL="390906" indent="0" algn="ctr">
              <a:buNone/>
              <a:defRPr sz="1710"/>
            </a:lvl2pPr>
            <a:lvl3pPr marL="781812" indent="0" algn="ctr">
              <a:buNone/>
              <a:defRPr sz="1539"/>
            </a:lvl3pPr>
            <a:lvl4pPr marL="1172718" indent="0" algn="ctr">
              <a:buNone/>
              <a:defRPr sz="1368"/>
            </a:lvl4pPr>
            <a:lvl5pPr marL="1563624" indent="0" algn="ctr">
              <a:buNone/>
              <a:defRPr sz="1368"/>
            </a:lvl5pPr>
            <a:lvl6pPr marL="1954530" indent="0" algn="ctr">
              <a:buNone/>
              <a:defRPr sz="1368"/>
            </a:lvl6pPr>
            <a:lvl7pPr marL="2345436" indent="0" algn="ctr">
              <a:buNone/>
              <a:defRPr sz="1368"/>
            </a:lvl7pPr>
            <a:lvl8pPr marL="2736342" indent="0" algn="ctr">
              <a:buNone/>
              <a:defRPr sz="1368"/>
            </a:lvl8pPr>
            <a:lvl9pPr marL="3127248" indent="0" algn="ctr">
              <a:buNone/>
              <a:defRPr sz="1368"/>
            </a:lvl9pPr>
          </a:lstStyle>
          <a:p>
            <a:r>
              <a:rPr lang="en-US"/>
              <a:t>Master Page Subtitle</a:t>
            </a:r>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340453" y="134544"/>
            <a:ext cx="9517923" cy="602548"/>
          </a:xfrm>
          <a:prstGeom prst="rect">
            <a:avLst/>
          </a:prstGeom>
        </p:spPr>
        <p:txBody>
          <a:bodyPr/>
          <a:lstStyle>
            <a:lvl1pPr>
              <a:defRPr sz="2822" b="1"/>
            </a:lvl1pPr>
          </a:lstStyle>
          <a:p>
            <a:r>
              <a:rPr lang="en-US"/>
              <a:t>Master Page Title</a:t>
            </a:r>
          </a:p>
        </p:txBody>
      </p:sp>
      <p:pic>
        <p:nvPicPr>
          <p:cNvPr id="20" name="Picture 19">
            <a:extLst>
              <a:ext uri="{FF2B5EF4-FFF2-40B4-BE49-F238E27FC236}">
                <a16:creationId xmlns:a16="http://schemas.microsoft.com/office/drawing/2014/main" id="{A472E885-1E62-4F33-88BF-AEC0E0B73B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34795" y="76929"/>
            <a:ext cx="1898652" cy="755945"/>
          </a:xfrm>
          <a:prstGeom prst="rect">
            <a:avLst/>
          </a:prstGeom>
        </p:spPr>
      </p:pic>
      <p:pic>
        <p:nvPicPr>
          <p:cNvPr id="22" name="Picture 21">
            <a:extLst>
              <a:ext uri="{FF2B5EF4-FFF2-40B4-BE49-F238E27FC236}">
                <a16:creationId xmlns:a16="http://schemas.microsoft.com/office/drawing/2014/main" id="{8D2C2DE5-D03D-4ABA-A584-85AE37DDA9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32527" y="6360916"/>
            <a:ext cx="1703316" cy="425765"/>
          </a:xfrm>
          <a:prstGeom prst="rect">
            <a:avLst/>
          </a:prstGeom>
          <a:effectLst>
            <a:outerShdw blurRad="63500" sx="102000" sy="102000" algn="ctr" rotWithShape="0">
              <a:prstClr val="black">
                <a:alpha val="28000"/>
              </a:prstClr>
            </a:outerShdw>
          </a:effectLst>
        </p:spPr>
      </p:pic>
      <p:sp>
        <p:nvSpPr>
          <p:cNvPr id="23" name="Slide Number Placeholder 3">
            <a:extLst>
              <a:ext uri="{FF2B5EF4-FFF2-40B4-BE49-F238E27FC236}">
                <a16:creationId xmlns:a16="http://schemas.microsoft.com/office/drawing/2014/main" id="{93E5D8F4-37A3-4B81-8095-85C26D136A9B}"/>
              </a:ext>
            </a:extLst>
          </p:cNvPr>
          <p:cNvSpPr>
            <a:spLocks noGrp="1"/>
          </p:cNvSpPr>
          <p:nvPr>
            <p:ph type="sldNum" sz="quarter" idx="12"/>
          </p:nvPr>
        </p:nvSpPr>
        <p:spPr>
          <a:xfrm>
            <a:off x="11670960" y="6380080"/>
            <a:ext cx="400050" cy="365125"/>
          </a:xfrm>
        </p:spPr>
        <p:txBody>
          <a:bodyPr/>
          <a:lstStyle>
            <a:lvl1pPr>
              <a:defRPr>
                <a:solidFill>
                  <a:schemeClr val="bg1"/>
                </a:solidFill>
              </a:defRPr>
            </a:lvl1pPr>
          </a:lstStyle>
          <a:p>
            <a:fld id="{7FC9992B-AFCD-44C1-B20D-3B1D0720E5FC}"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9F9E8D9A-6840-437D-86AC-B83E05EA1453}"/>
              </a:ext>
            </a:extLst>
          </p:cNvPr>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17800" t="17126" r="15445" b="20634"/>
          <a:stretch/>
        </p:blipFill>
        <p:spPr>
          <a:xfrm>
            <a:off x="10299941" y="6324870"/>
            <a:ext cx="1224151" cy="489648"/>
          </a:xfrm>
          <a:prstGeom prst="rect">
            <a:avLst/>
          </a:prstGeom>
        </p:spPr>
      </p:pic>
    </p:spTree>
    <p:extLst>
      <p:ext uri="{BB962C8B-B14F-4D97-AF65-F5344CB8AC3E}">
        <p14:creationId xmlns:p14="http://schemas.microsoft.com/office/powerpoint/2010/main" val="412313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EDC91F-FF20-41C8-A325-20D8C613CE07}"/>
              </a:ext>
            </a:extLst>
          </p:cNvPr>
          <p:cNvSpPr/>
          <p:nvPr userDrawn="1"/>
        </p:nvSpPr>
        <p:spPr>
          <a:xfrm>
            <a:off x="0" y="6267450"/>
            <a:ext cx="12192000" cy="590550"/>
          </a:xfrm>
          <a:prstGeom prst="rect">
            <a:avLst/>
          </a:prstGeom>
          <a:gradFill flip="none" rotWithShape="1">
            <a:gsLst>
              <a:gs pos="31000">
                <a:srgbClr val="26AAE0"/>
              </a:gs>
              <a:gs pos="99000">
                <a:srgbClr val="005C9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BF185B-2556-4F30-92B9-8E2ACDE50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83" b="-5834"/>
          <a:stretch/>
        </p:blipFill>
        <p:spPr>
          <a:xfrm>
            <a:off x="232527" y="6360915"/>
            <a:ext cx="1703316" cy="425765"/>
          </a:xfrm>
          <a:prstGeom prst="rect">
            <a:avLst/>
          </a:prstGeom>
          <a:effectLst>
            <a:outerShdw blurRad="63500" sx="102000" sy="102000" algn="ctr" rotWithShape="0">
              <a:prstClr val="black">
                <a:alpha val="28000"/>
              </a:prstClr>
            </a:outerShdw>
          </a:effectLst>
        </p:spPr>
      </p:pic>
      <p:sp>
        <p:nvSpPr>
          <p:cNvPr id="9" name="Slide Number Placeholder 3">
            <a:extLst>
              <a:ext uri="{FF2B5EF4-FFF2-40B4-BE49-F238E27FC236}">
                <a16:creationId xmlns:a16="http://schemas.microsoft.com/office/drawing/2014/main" id="{6C92A1F8-86F8-4643-9B83-6A9115150204}"/>
              </a:ext>
            </a:extLst>
          </p:cNvPr>
          <p:cNvSpPr>
            <a:spLocks noGrp="1"/>
          </p:cNvSpPr>
          <p:nvPr>
            <p:ph type="sldNum" sz="quarter" idx="12"/>
          </p:nvPr>
        </p:nvSpPr>
        <p:spPr>
          <a:xfrm>
            <a:off x="11670960" y="6380079"/>
            <a:ext cx="400050" cy="365125"/>
          </a:xfrm>
        </p:spPr>
        <p:txBody>
          <a:bodyPr/>
          <a:lstStyle>
            <a:lvl1pPr>
              <a:defRPr>
                <a:solidFill>
                  <a:schemeClr val="bg1"/>
                </a:solidFill>
              </a:defRPr>
            </a:lvl1pPr>
          </a:lstStyle>
          <a:p>
            <a:fld id="{7FC9992B-AFCD-44C1-B20D-3B1D0720E5FC}" type="slidenum">
              <a:rPr lang="en-US" smtClean="0"/>
              <a:pPr/>
              <a:t>‹#›</a:t>
            </a:fld>
            <a:endParaRPr lang="en-US"/>
          </a:p>
        </p:txBody>
      </p:sp>
      <p:cxnSp>
        <p:nvCxnSpPr>
          <p:cNvPr id="6" name="Straight Connector 5">
            <a:extLst>
              <a:ext uri="{FF2B5EF4-FFF2-40B4-BE49-F238E27FC236}">
                <a16:creationId xmlns:a16="http://schemas.microsoft.com/office/drawing/2014/main" id="{0306966F-9462-4435-B719-D7C36E0F155C}"/>
              </a:ext>
            </a:extLst>
          </p:cNvPr>
          <p:cNvCxnSpPr>
            <a:cxnSpLocks/>
          </p:cNvCxnSpPr>
          <p:nvPr userDrawn="1"/>
        </p:nvCxnSpPr>
        <p:spPr>
          <a:xfrm>
            <a:off x="340451" y="717042"/>
            <a:ext cx="11521440" cy="0"/>
          </a:xfrm>
          <a:prstGeom prst="line">
            <a:avLst/>
          </a:prstGeom>
          <a:ln w="22225">
            <a:solidFill>
              <a:srgbClr val="0072B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D725130-7611-494B-A229-6658E9A4ECBF}"/>
              </a:ext>
            </a:extLst>
          </p:cNvPr>
          <p:cNvSpPr>
            <a:spLocks noGrp="1"/>
          </p:cNvSpPr>
          <p:nvPr>
            <p:ph type="title" hasCustomPrompt="1"/>
          </p:nvPr>
        </p:nvSpPr>
        <p:spPr>
          <a:xfrm>
            <a:off x="340452" y="134544"/>
            <a:ext cx="9517923" cy="602548"/>
          </a:xfrm>
          <a:prstGeom prst="rect">
            <a:avLst/>
          </a:prstGeom>
        </p:spPr>
        <p:txBody>
          <a:bodyPr/>
          <a:lstStyle>
            <a:lvl1pPr>
              <a:defRPr sz="3300" b="1"/>
            </a:lvl1pPr>
          </a:lstStyle>
          <a:p>
            <a:r>
              <a:rPr lang="en-US"/>
              <a:t>Master Page Title</a:t>
            </a:r>
          </a:p>
        </p:txBody>
      </p:sp>
    </p:spTree>
    <p:extLst>
      <p:ext uri="{BB962C8B-B14F-4D97-AF65-F5344CB8AC3E}">
        <p14:creationId xmlns:p14="http://schemas.microsoft.com/office/powerpoint/2010/main" val="3257942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6" name="Snip and Round Single Corner Rectangle 15"/>
          <p:cNvSpPr/>
          <p:nvPr userDrawn="1"/>
        </p:nvSpPr>
        <p:spPr>
          <a:xfrm flipV="1">
            <a:off x="0" y="1"/>
            <a:ext cx="12192000" cy="1087873"/>
          </a:xfrm>
          <a:prstGeom prst="snipRoundRect">
            <a:avLst>
              <a:gd name="adj1" fmla="val 0"/>
              <a:gd name="adj2" fmla="val 24523"/>
            </a:avLst>
          </a:prstGeom>
          <a:solidFill>
            <a:srgbClr val="38383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solidFill>
                <a:schemeClr val="bg1"/>
              </a:solidFill>
            </a:endParaRPr>
          </a:p>
        </p:txBody>
      </p:sp>
      <p:sp>
        <p:nvSpPr>
          <p:cNvPr id="17" name="Content Placeholder 2"/>
          <p:cNvSpPr>
            <a:spLocks noGrp="1"/>
          </p:cNvSpPr>
          <p:nvPr>
            <p:ph idx="1"/>
          </p:nvPr>
        </p:nvSpPr>
        <p:spPr>
          <a:xfrm>
            <a:off x="270628" y="1216284"/>
            <a:ext cx="11646717" cy="5104604"/>
          </a:xfrm>
        </p:spPr>
        <p:txBody>
          <a:bodyPr/>
          <a:lstStyle>
            <a:lvl1pPr>
              <a:defRPr b="1">
                <a:solidFill>
                  <a:schemeClr val="bg2">
                    <a:lumMod val="10000"/>
                  </a:schemeClr>
                </a:solidFill>
                <a:latin typeface="+mn-lt"/>
              </a:defRPr>
            </a:lvl1pPr>
            <a:lvl2pPr>
              <a:defRPr>
                <a:solidFill>
                  <a:schemeClr val="bg2">
                    <a:lumMod val="10000"/>
                  </a:schemeClr>
                </a:solidFill>
                <a:latin typeface="+mn-lt"/>
              </a:defRPr>
            </a:lvl2pPr>
            <a:lvl3pPr>
              <a:defRPr>
                <a:solidFill>
                  <a:schemeClr val="bg2">
                    <a:lumMod val="10000"/>
                  </a:schemeClr>
                </a:solidFill>
                <a:latin typeface="+mn-lt"/>
              </a:defRPr>
            </a:lvl3pPr>
            <a:lvl4pPr>
              <a:defRPr>
                <a:solidFill>
                  <a:schemeClr val="bg2">
                    <a:lumMod val="10000"/>
                  </a:schemeClr>
                </a:solidFill>
                <a:latin typeface="+mn-lt"/>
              </a:defRPr>
            </a:lvl4pPr>
            <a:lvl5pPr>
              <a:defRPr>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1"/>
          <p:cNvSpPr>
            <a:spLocks noGrp="1"/>
          </p:cNvSpPr>
          <p:nvPr>
            <p:ph type="ctrTitle" hasCustomPrompt="1"/>
          </p:nvPr>
        </p:nvSpPr>
        <p:spPr>
          <a:xfrm>
            <a:off x="270629" y="211849"/>
            <a:ext cx="9698995" cy="600980"/>
          </a:xfrm>
        </p:spPr>
        <p:txBody>
          <a:bodyPr anchor="b">
            <a:normAutofit/>
          </a:bodyPr>
          <a:lstStyle>
            <a:lvl1pPr algn="l">
              <a:defRPr sz="2700" b="1">
                <a:solidFill>
                  <a:schemeClr val="bg1"/>
                </a:solidFill>
                <a:latin typeface="+mn-lt"/>
              </a:defRPr>
            </a:lvl1pPr>
          </a:lstStyle>
          <a:p>
            <a:r>
              <a:rPr lang="en-US" dirty="0"/>
              <a:t>Master Page Title 1</a:t>
            </a:r>
          </a:p>
        </p:txBody>
      </p:sp>
      <p:cxnSp>
        <p:nvCxnSpPr>
          <p:cNvPr id="24" name="Straight Connector 23"/>
          <p:cNvCxnSpPr/>
          <p:nvPr userDrawn="1"/>
        </p:nvCxnSpPr>
        <p:spPr>
          <a:xfrm>
            <a:off x="0" y="1009102"/>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25" name="Rectangle 24"/>
          <p:cNvSpPr/>
          <p:nvPr userDrawn="1"/>
        </p:nvSpPr>
        <p:spPr>
          <a:xfrm>
            <a:off x="-1014"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Rectangle 25"/>
          <p:cNvSpPr/>
          <p:nvPr userDrawn="1"/>
        </p:nvSpPr>
        <p:spPr>
          <a:xfrm>
            <a:off x="8496470"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Isosceles Triangle 26"/>
          <p:cNvSpPr>
            <a:spLocks noChangeAspect="1"/>
          </p:cNvSpPr>
          <p:nvPr userDrawn="1"/>
        </p:nvSpPr>
        <p:spPr>
          <a:xfrm>
            <a:off x="7831454"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Slide Number Placeholder 5"/>
          <p:cNvSpPr txBox="1">
            <a:spLocks/>
          </p:cNvSpPr>
          <p:nvPr userDrawn="1"/>
        </p:nvSpPr>
        <p:spPr>
          <a:xfrm>
            <a:off x="11702563" y="6593017"/>
            <a:ext cx="214783" cy="12695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825"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schemeClr val="bg2"/>
              </a:solidFill>
              <a:effectLst/>
              <a:uLnTx/>
              <a:uFillTx/>
              <a:latin typeface="Calibri"/>
              <a:ea typeface="+mn-ea"/>
              <a:cs typeface="+mn-cs"/>
            </a:endParaRPr>
          </a:p>
        </p:txBody>
      </p:sp>
      <p:sp>
        <p:nvSpPr>
          <p:cNvPr id="29" name="Text Placeholder 19"/>
          <p:cNvSpPr>
            <a:spLocks noGrp="1"/>
          </p:cNvSpPr>
          <p:nvPr>
            <p:ph type="body" sz="quarter" idx="11" hasCustomPrompt="1"/>
          </p:nvPr>
        </p:nvSpPr>
        <p:spPr>
          <a:xfrm>
            <a:off x="4775404" y="6575816"/>
            <a:ext cx="6705600" cy="154658"/>
          </a:xfrm>
        </p:spPr>
        <p:txBody>
          <a:bodyPr anchor="ctr">
            <a:spAutoFit/>
          </a:bodyPr>
          <a:lstStyle>
            <a:lvl1pPr marL="0" indent="1191" algn="r">
              <a:spcBef>
                <a:spcPts val="0"/>
              </a:spcBef>
              <a:buNone/>
              <a:defRPr sz="45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9" y="6549063"/>
            <a:ext cx="1893868" cy="2081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3376" y="303883"/>
            <a:ext cx="1459187" cy="454142"/>
          </a:xfrm>
          <a:prstGeom prst="rect">
            <a:avLst/>
          </a:prstGeom>
        </p:spPr>
      </p:pic>
    </p:spTree>
    <p:extLst>
      <p:ext uri="{BB962C8B-B14F-4D97-AF65-F5344CB8AC3E}">
        <p14:creationId xmlns:p14="http://schemas.microsoft.com/office/powerpoint/2010/main" val="1168741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Line Title and Content">
    <p:spTree>
      <p:nvGrpSpPr>
        <p:cNvPr id="1" name=""/>
        <p:cNvGrpSpPr/>
        <p:nvPr/>
      </p:nvGrpSpPr>
      <p:grpSpPr>
        <a:xfrm>
          <a:off x="0" y="0"/>
          <a:ext cx="0" cy="0"/>
          <a:chOff x="0" y="0"/>
          <a:chExt cx="0" cy="0"/>
        </a:xfrm>
      </p:grpSpPr>
      <p:cxnSp>
        <p:nvCxnSpPr>
          <p:cNvPr id="7" name="Straight Connector 6"/>
          <p:cNvCxnSpPr>
            <a:cxnSpLocks/>
          </p:cNvCxnSpPr>
          <p:nvPr userDrawn="1"/>
        </p:nvCxnSpPr>
        <p:spPr>
          <a:xfrm>
            <a:off x="340452" y="887730"/>
            <a:ext cx="9517923" cy="0"/>
          </a:xfrm>
          <a:prstGeom prst="line">
            <a:avLst/>
          </a:prstGeom>
          <a:ln w="22225">
            <a:solidFill>
              <a:srgbClr val="0072BC"/>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340451" y="1540956"/>
            <a:ext cx="11511097" cy="4455898"/>
          </a:xfrm>
          <a:prstGeom prst="rect">
            <a:avLst/>
          </a:prstGeom>
        </p:spPr>
        <p:txBody>
          <a:bodyPr/>
          <a:lstStyle>
            <a:lvl1pPr marL="342900" indent="-342900">
              <a:buFont typeface="Arial" panose="020B0604020202020204" pitchFamily="34" charset="0"/>
              <a:buChar char="•"/>
              <a:defRPr sz="2400" b="0">
                <a:latin typeface="Calibri" panose="020F0502020204030204" pitchFamily="34" charset="0"/>
                <a:cs typeface="Calibri" panose="020F050202020403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endParaRPr lang="en-US"/>
          </a:p>
        </p:txBody>
      </p:sp>
      <p:sp>
        <p:nvSpPr>
          <p:cNvPr id="10" name="Subtitle 2"/>
          <p:cNvSpPr>
            <a:spLocks noGrp="1"/>
          </p:cNvSpPr>
          <p:nvPr>
            <p:ph type="subTitle" idx="13" hasCustomPrompt="1"/>
          </p:nvPr>
        </p:nvSpPr>
        <p:spPr>
          <a:xfrm>
            <a:off x="340452" y="948769"/>
            <a:ext cx="11511097" cy="373510"/>
          </a:xfrm>
          <a:prstGeom prst="rect">
            <a:avLst/>
          </a:prstGeom>
        </p:spPr>
        <p:txBody>
          <a:bodyPr>
            <a:noAutofit/>
          </a:bodyPr>
          <a:lstStyle>
            <a:lvl1pPr marL="0" indent="0" algn="l">
              <a:buNone/>
              <a:defRPr sz="2000" b="0">
                <a:solidFill>
                  <a:srgbClr val="0072BC"/>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340452" y="207696"/>
            <a:ext cx="9517923" cy="602548"/>
          </a:xfrm>
          <a:prstGeom prst="rect">
            <a:avLst/>
          </a:prstGeom>
        </p:spPr>
        <p:txBody>
          <a:bodyPr/>
          <a:lstStyle>
            <a:lvl1pPr>
              <a:lnSpc>
                <a:spcPct val="80000"/>
              </a:lnSpc>
              <a:defRPr sz="3300" b="1"/>
            </a:lvl1pPr>
          </a:lstStyle>
          <a:p>
            <a:r>
              <a:rPr lang="en-US"/>
              <a:t>Master Page Title</a:t>
            </a:r>
            <a:br>
              <a:rPr lang="en-US"/>
            </a:br>
            <a:endParaRPr lang="en-US"/>
          </a:p>
        </p:txBody>
      </p:sp>
      <p:sp>
        <p:nvSpPr>
          <p:cNvPr id="21" name="Rectangle 20">
            <a:extLst>
              <a:ext uri="{FF2B5EF4-FFF2-40B4-BE49-F238E27FC236}">
                <a16:creationId xmlns:a16="http://schemas.microsoft.com/office/drawing/2014/main" id="{1DDFD74F-D341-4892-A59B-6C9E98221ADD}"/>
              </a:ext>
            </a:extLst>
          </p:cNvPr>
          <p:cNvSpPr/>
          <p:nvPr userDrawn="1"/>
        </p:nvSpPr>
        <p:spPr>
          <a:xfrm>
            <a:off x="0" y="6267450"/>
            <a:ext cx="12192000" cy="590550"/>
          </a:xfrm>
          <a:prstGeom prst="rect">
            <a:avLst/>
          </a:prstGeom>
          <a:gradFill flip="none" rotWithShape="1">
            <a:gsLst>
              <a:gs pos="31000">
                <a:srgbClr val="26AAE0"/>
              </a:gs>
              <a:gs pos="99000">
                <a:srgbClr val="005C9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2" name="Picture 21">
            <a:extLst>
              <a:ext uri="{FF2B5EF4-FFF2-40B4-BE49-F238E27FC236}">
                <a16:creationId xmlns:a16="http://schemas.microsoft.com/office/drawing/2014/main" id="{8D2C2DE5-D03D-4ABA-A584-85AE37DDA9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83" b="-5834"/>
          <a:stretch/>
        </p:blipFill>
        <p:spPr>
          <a:xfrm>
            <a:off x="232527" y="6360915"/>
            <a:ext cx="1703316" cy="425765"/>
          </a:xfrm>
          <a:prstGeom prst="rect">
            <a:avLst/>
          </a:prstGeom>
          <a:effectLst>
            <a:outerShdw blurRad="63500" sx="102000" sy="102000" algn="ctr" rotWithShape="0">
              <a:prstClr val="black">
                <a:alpha val="28000"/>
              </a:prstClr>
            </a:outerShdw>
          </a:effectLst>
        </p:spPr>
      </p:pic>
      <p:sp>
        <p:nvSpPr>
          <p:cNvPr id="17" name="TextBox 16">
            <a:extLst>
              <a:ext uri="{FF2B5EF4-FFF2-40B4-BE49-F238E27FC236}">
                <a16:creationId xmlns:a16="http://schemas.microsoft.com/office/drawing/2014/main" id="{27A0B190-63B2-42CF-8AAB-218BEA6C7274}"/>
              </a:ext>
            </a:extLst>
          </p:cNvPr>
          <p:cNvSpPr txBox="1"/>
          <p:nvPr userDrawn="1"/>
        </p:nvSpPr>
        <p:spPr>
          <a:xfrm>
            <a:off x="11552208" y="6389131"/>
            <a:ext cx="562477" cy="369332"/>
          </a:xfrm>
          <a:prstGeom prst="rect">
            <a:avLst/>
          </a:prstGeom>
          <a:noFill/>
        </p:spPr>
        <p:txBody>
          <a:bodyPr wrap="square">
            <a:spAutoFit/>
          </a:bodyPr>
          <a:lstStyle/>
          <a:p>
            <a:fld id="{6CBE36CA-A7C6-4838-9ACB-C8D30B8F2C6D}" type="slidenum">
              <a:rPr lang="en-US" b="1" smtClean="0">
                <a:solidFill>
                  <a:schemeClr val="bg1"/>
                </a:solidFill>
                <a:latin typeface="Calibri" panose="020F0502020204030204" pitchFamily="34" charset="0"/>
              </a:rPr>
              <a:pPr/>
              <a:t>‹#›</a:t>
            </a:fld>
            <a:endParaRPr lang="en-US" b="1">
              <a:solidFill>
                <a:schemeClr val="bg1"/>
              </a:solidFill>
              <a:latin typeface="Calibri" panose="020F0502020204030204" pitchFamily="34" charset="0"/>
            </a:endParaRPr>
          </a:p>
        </p:txBody>
      </p:sp>
      <p:pic>
        <p:nvPicPr>
          <p:cNvPr id="11" name="Picture 10">
            <a:extLst>
              <a:ext uri="{FF2B5EF4-FFF2-40B4-BE49-F238E27FC236}">
                <a16:creationId xmlns:a16="http://schemas.microsoft.com/office/drawing/2014/main" id="{F932BEE3-5B85-4CD2-99A0-4809A1E39CF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34795" y="76928"/>
            <a:ext cx="1898652" cy="755945"/>
          </a:xfrm>
          <a:prstGeom prst="rect">
            <a:avLst/>
          </a:prstGeom>
        </p:spPr>
      </p:pic>
      <p:pic>
        <p:nvPicPr>
          <p:cNvPr id="12" name="Picture 11" descr="Logo&#10;&#10;Description automatically generated">
            <a:extLst>
              <a:ext uri="{FF2B5EF4-FFF2-40B4-BE49-F238E27FC236}">
                <a16:creationId xmlns:a16="http://schemas.microsoft.com/office/drawing/2014/main" id="{C7887DD0-5280-4CD4-9BEF-6A9FEB154BF7}"/>
              </a:ext>
            </a:extLst>
          </p:cNvPr>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17800" t="17126" r="15445" b="20634"/>
          <a:stretch/>
        </p:blipFill>
        <p:spPr>
          <a:xfrm>
            <a:off x="10299941" y="6324870"/>
            <a:ext cx="1224151" cy="489648"/>
          </a:xfrm>
          <a:prstGeom prst="rect">
            <a:avLst/>
          </a:prstGeom>
        </p:spPr>
      </p:pic>
    </p:spTree>
    <p:extLst>
      <p:ext uri="{BB962C8B-B14F-4D97-AF65-F5344CB8AC3E}">
        <p14:creationId xmlns:p14="http://schemas.microsoft.com/office/powerpoint/2010/main" val="374980913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hasCustomPrompt="1"/>
          </p:nvPr>
        </p:nvSpPr>
        <p:spPr>
          <a:xfrm>
            <a:off x="270627" y="1168878"/>
            <a:ext cx="11580921" cy="4827976"/>
          </a:xfrm>
          <a:prstGeom prst="rect">
            <a:avLst/>
          </a:prstGeom>
        </p:spPr>
        <p:txBody>
          <a:bodyPr/>
          <a:lstStyle>
            <a:lvl1pPr marL="0" indent="0">
              <a:buNone/>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4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6" name="Text Placeholder 2">
            <a:extLst>
              <a:ext uri="{FF2B5EF4-FFF2-40B4-BE49-F238E27FC236}">
                <a16:creationId xmlns:a16="http://schemas.microsoft.com/office/drawing/2014/main" id="{39F257B9-99D0-42CE-97CF-7670FE332586}"/>
              </a:ext>
            </a:extLst>
          </p:cNvPr>
          <p:cNvSpPr>
            <a:spLocks noGrp="1"/>
          </p:cNvSpPr>
          <p:nvPr>
            <p:ph type="body" sz="quarter" idx="15" hasCustomPrompt="1"/>
          </p:nvPr>
        </p:nvSpPr>
        <p:spPr>
          <a:xfrm>
            <a:off x="269875" y="140076"/>
            <a:ext cx="9588500" cy="622300"/>
          </a:xfrm>
          <a:prstGeom prst="rect">
            <a:avLst/>
          </a:prstGeom>
        </p:spPr>
        <p:txBody>
          <a:bodyPr/>
          <a:lstStyle>
            <a:lvl1pPr marL="0" indent="0">
              <a:buNone/>
              <a:defRPr sz="4000"/>
            </a:lvl1pPr>
          </a:lstStyle>
          <a:p>
            <a:pPr lvl="0"/>
            <a:r>
              <a:rPr lang="en-US"/>
              <a:t>Master Page Title</a:t>
            </a:r>
          </a:p>
        </p:txBody>
      </p:sp>
    </p:spTree>
    <p:extLst>
      <p:ext uri="{BB962C8B-B14F-4D97-AF65-F5344CB8AC3E}">
        <p14:creationId xmlns:p14="http://schemas.microsoft.com/office/powerpoint/2010/main" val="2587080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The Construc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33C9255-9625-41E6-8457-7977814582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5027" y="5974230"/>
            <a:ext cx="1020634" cy="612208"/>
          </a:xfrm>
          <a:prstGeom prst="rect">
            <a:avLst/>
          </a:prstGeom>
        </p:spPr>
      </p:pic>
      <p:sp>
        <p:nvSpPr>
          <p:cNvPr id="25" name="Title 16">
            <a:extLst>
              <a:ext uri="{FF2B5EF4-FFF2-40B4-BE49-F238E27FC236}">
                <a16:creationId xmlns:a16="http://schemas.microsoft.com/office/drawing/2014/main" id="{6CD5B573-A8A9-451A-990F-893AC89F12F0}"/>
              </a:ext>
            </a:extLst>
          </p:cNvPr>
          <p:cNvSpPr>
            <a:spLocks noGrp="1"/>
          </p:cNvSpPr>
          <p:nvPr>
            <p:ph type="title" hasCustomPrompt="1"/>
          </p:nvPr>
        </p:nvSpPr>
        <p:spPr>
          <a:xfrm>
            <a:off x="384048" y="338674"/>
            <a:ext cx="8736178" cy="878234"/>
          </a:xfrm>
        </p:spPr>
        <p:txBody>
          <a:bodyPr anchor="t" anchorCtr="0">
            <a:normAutofit/>
          </a:bodyPr>
          <a:lstStyle>
            <a:lvl1pPr marL="0" algn="l" defTabSz="914400" rtl="0" eaLnBrk="1" latinLnBrk="0" hangingPunct="1">
              <a:lnSpc>
                <a:spcPct val="100000"/>
              </a:lnSpc>
              <a:spcBef>
                <a:spcPct val="0"/>
              </a:spcBef>
              <a:buNone/>
              <a:defRPr lang="en-US" sz="2600" b="1" kern="1200" dirty="0">
                <a:solidFill>
                  <a:schemeClr val="tx1">
                    <a:lumMod val="85000"/>
                    <a:lumOff val="15000"/>
                  </a:schemeClr>
                </a:solidFill>
                <a:latin typeface="Century Gothic" panose="020B0502020202020204" pitchFamily="34" charset="0"/>
                <a:ea typeface="+mj-ea"/>
                <a:cs typeface="Segoe UI Semibold" panose="020B0702040204020203" pitchFamily="34" charset="0"/>
              </a:defRPr>
            </a:lvl1pPr>
          </a:lstStyle>
          <a:p>
            <a:r>
              <a:rPr lang="en-US"/>
              <a:t>Master Cover Title</a:t>
            </a:r>
          </a:p>
        </p:txBody>
      </p:sp>
      <p:sp>
        <p:nvSpPr>
          <p:cNvPr id="26" name="Subtitle 2">
            <a:extLst>
              <a:ext uri="{FF2B5EF4-FFF2-40B4-BE49-F238E27FC236}">
                <a16:creationId xmlns:a16="http://schemas.microsoft.com/office/drawing/2014/main" id="{A11BC0A8-495A-40EF-940A-F236C5AADEDF}"/>
              </a:ext>
            </a:extLst>
          </p:cNvPr>
          <p:cNvSpPr>
            <a:spLocks noGrp="1"/>
          </p:cNvSpPr>
          <p:nvPr>
            <p:ph type="subTitle" idx="13" hasCustomPrompt="1"/>
          </p:nvPr>
        </p:nvSpPr>
        <p:spPr>
          <a:xfrm>
            <a:off x="384048" y="1222698"/>
            <a:ext cx="8736178" cy="410042"/>
          </a:xfrm>
        </p:spPr>
        <p:txBody>
          <a:bodyPr>
            <a:noAutofit/>
          </a:bodyPr>
          <a:lstStyle>
            <a:lvl1pPr marL="0" indent="0" algn="l" defTabSz="914400" rtl="0" eaLnBrk="1" latinLnBrk="0" hangingPunct="1">
              <a:lnSpc>
                <a:spcPct val="100000"/>
              </a:lnSpc>
              <a:buNone/>
              <a:defRPr lang="en-US" sz="2000" b="1" kern="1200" dirty="0">
                <a:solidFill>
                  <a:srgbClr val="00ABD5"/>
                </a:solidFill>
                <a:latin typeface="Segoe UI" panose="020B0502040204020203" pitchFamily="34" charset="0"/>
                <a:ea typeface="Segoe UI Black" panose="020B0A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sp>
        <p:nvSpPr>
          <p:cNvPr id="6" name="Footer Placeholder 4">
            <a:extLst>
              <a:ext uri="{FF2B5EF4-FFF2-40B4-BE49-F238E27FC236}">
                <a16:creationId xmlns:a16="http://schemas.microsoft.com/office/drawing/2014/main" id="{EEE720BD-9FDF-4369-BDEC-41165CEF272E}"/>
              </a:ext>
            </a:extLst>
          </p:cNvPr>
          <p:cNvSpPr txBox="1">
            <a:spLocks/>
          </p:cNvSpPr>
          <p:nvPr userDrawn="1"/>
        </p:nvSpPr>
        <p:spPr>
          <a:xfrm>
            <a:off x="1354412" y="609777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lang="en-US" sz="1400" b="0" kern="1200" dirty="0">
                <a:solidFill>
                  <a:srgbClr val="383838"/>
                </a:solidFill>
                <a:latin typeface="DejaVu Sans" panose="020B0603030804020204" pitchFamily="34" charset="0"/>
                <a:ea typeface="DejaVu Sans" panose="020B0603030804020204" pitchFamily="34" charset="0"/>
                <a:cs typeface="DejaVu Sans" panose="020B0603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u="none">
                <a:solidFill>
                  <a:srgbClr val="2BA8E0"/>
                </a:solidFill>
                <a:latin typeface="Verdana" panose="020B0604030504040204" pitchFamily="34" charset="0"/>
                <a:ea typeface="Verdana" panose="020B060403050404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https://edx.netl.doe.gov/sami/ </a:t>
            </a:r>
            <a:endParaRPr lang="en-US" sz="1200" b="0" u="none">
              <a:solidFill>
                <a:srgbClr val="2BA8E0"/>
              </a:solidFill>
              <a:latin typeface="Verdana" panose="020B0604030504040204"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163090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6A4D-1248-DFA1-C62C-700BAD66C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64871-102A-32E8-13BA-8BF74E564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F9751-5925-9177-DDB9-C269B9652B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BB5783-269A-2196-4E70-02BBD90A8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4DDC1-1CF8-3F0B-2580-4E16DC02F96B}"/>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443942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1192305"/>
            <a:ext cx="3108709" cy="1681523"/>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920" y="309858"/>
            <a:ext cx="1883284" cy="74973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1501059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270627" y="1544980"/>
            <a:ext cx="11646717" cy="4775908"/>
          </a:xfrm>
        </p:spPr>
        <p:txBody>
          <a:bodyPr/>
          <a:lstStyle>
            <a:lvl1pPr>
              <a:defRPr b="1">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9" y="198122"/>
            <a:ext cx="9734506" cy="600980"/>
          </a:xfrm>
        </p:spPr>
        <p:txBody>
          <a:bodyPr anchor="b">
            <a:normAutofit/>
          </a:bodyPr>
          <a:lstStyle>
            <a:lvl1pPr algn="l">
              <a:defRPr sz="3600" b="1">
                <a:solidFill>
                  <a:schemeClr val="bg1"/>
                </a:solidFill>
                <a:latin typeface="+mn-lt"/>
              </a:defRPr>
            </a:lvl1pPr>
          </a:lstStyle>
          <a:p>
            <a:r>
              <a:rPr lang="en-US" dirty="0"/>
              <a:t>Master Page Title 1</a:t>
            </a:r>
          </a:p>
        </p:txBody>
      </p:sp>
      <p:sp>
        <p:nvSpPr>
          <p:cNvPr id="9" name="Subtitle 2"/>
          <p:cNvSpPr>
            <a:spLocks noGrp="1"/>
          </p:cNvSpPr>
          <p:nvPr>
            <p:ph type="subTitle" idx="13" hasCustomPrompt="1"/>
          </p:nvPr>
        </p:nvSpPr>
        <p:spPr>
          <a:xfrm>
            <a:off x="270626" y="888893"/>
            <a:ext cx="9761141" cy="373510"/>
          </a:xfrm>
        </p:spPr>
        <p:txBody>
          <a:bodyPr>
            <a:noAutofit/>
          </a:bodyPr>
          <a:lstStyle>
            <a:lvl1pPr marL="0" indent="0" algn="l">
              <a:buNone/>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9" name="Rectangle 18"/>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A67B82-1E28-4693-A5EE-50EE6C4A9166}" type="slidenum">
              <a:rPr lang="en-US" sz="1100" smtClean="0">
                <a:solidFill>
                  <a:srgbClr val="E7E6E6"/>
                </a:solidFill>
              </a:rPr>
              <a:pPr>
                <a:defRPr/>
              </a:pPr>
              <a:t>‹#›</a:t>
            </a:fld>
            <a:endParaRPr lang="en-US" sz="1100" dirty="0">
              <a:solidFill>
                <a:srgbClr val="E7E6E6"/>
              </a:solidFill>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3"/>
          </a:xfrm>
          <a:prstGeom prst="rect">
            <a:avLst/>
          </a:prstGeom>
        </p:spPr>
      </p:pic>
    </p:spTree>
    <p:extLst>
      <p:ext uri="{BB962C8B-B14F-4D97-AF65-F5344CB8AC3E}">
        <p14:creationId xmlns:p14="http://schemas.microsoft.com/office/powerpoint/2010/main" val="4216066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C6C4CF05-5886-432D-AF02-8685DE49CF6A}" type="datetime1">
              <a:rPr lang="en-US" smtClean="0"/>
              <a:t>9/15/2024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946766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4_The Construct 2 Sid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8710FB-9142-4FAC-B15B-3801BEE6C9E9}"/>
              </a:ext>
            </a:extLst>
          </p:cNvPr>
          <p:cNvSpPr/>
          <p:nvPr userDrawn="1"/>
        </p:nvSpPr>
        <p:spPr>
          <a:xfrm>
            <a:off x="0" y="5430741"/>
            <a:ext cx="12191999" cy="1427260"/>
          </a:xfrm>
          <a:prstGeom prst="rect">
            <a:avLst/>
          </a:prstGeom>
          <a:gradFill flip="none" rotWithShape="1">
            <a:gsLst>
              <a:gs pos="100000">
                <a:srgbClr val="E8EEF1">
                  <a:alpha val="50000"/>
                </a:srgbClr>
              </a:gs>
              <a:gs pos="0">
                <a:srgbClr val="FFFFFF"/>
              </a:gs>
              <a:gs pos="65000">
                <a:srgbClr val="DFE8E7"/>
              </a:gs>
              <a:gs pos="75000">
                <a:srgbClr val="D9DED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Rg" panose="02000506030000020004" pitchFamily="2" charset="0"/>
            </a:endParaRPr>
          </a:p>
        </p:txBody>
      </p:sp>
      <p:pic>
        <p:nvPicPr>
          <p:cNvPr id="29" name="Picture 28">
            <a:extLst>
              <a:ext uri="{FF2B5EF4-FFF2-40B4-BE49-F238E27FC236}">
                <a16:creationId xmlns:a16="http://schemas.microsoft.com/office/drawing/2014/main" id="{533C9255-9625-41E6-8457-7977814582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59041" y="333556"/>
            <a:ext cx="1515125" cy="908819"/>
          </a:xfrm>
          <a:prstGeom prst="rect">
            <a:avLst/>
          </a:prstGeom>
        </p:spPr>
      </p:pic>
      <p:sp>
        <p:nvSpPr>
          <p:cNvPr id="25" name="Title 16">
            <a:extLst>
              <a:ext uri="{FF2B5EF4-FFF2-40B4-BE49-F238E27FC236}">
                <a16:creationId xmlns:a16="http://schemas.microsoft.com/office/drawing/2014/main" id="{6CD5B573-A8A9-451A-990F-893AC89F12F0}"/>
              </a:ext>
            </a:extLst>
          </p:cNvPr>
          <p:cNvSpPr>
            <a:spLocks noGrp="1"/>
          </p:cNvSpPr>
          <p:nvPr>
            <p:ph type="title" hasCustomPrompt="1"/>
          </p:nvPr>
        </p:nvSpPr>
        <p:spPr>
          <a:xfrm>
            <a:off x="384048" y="338674"/>
            <a:ext cx="8736178" cy="878234"/>
          </a:xfrm>
        </p:spPr>
        <p:txBody>
          <a:bodyPr anchor="t" anchorCtr="0">
            <a:normAutofit/>
          </a:bodyPr>
          <a:lstStyle>
            <a:lvl1pPr marL="0" algn="l" defTabSz="914400" rtl="0" eaLnBrk="1" latinLnBrk="0" hangingPunct="1">
              <a:lnSpc>
                <a:spcPct val="100000"/>
              </a:lnSpc>
              <a:spcBef>
                <a:spcPct val="0"/>
              </a:spcBef>
              <a:buNone/>
              <a:defRPr lang="en-US" sz="2600" b="1" kern="1200" dirty="0">
                <a:solidFill>
                  <a:schemeClr val="tx1">
                    <a:lumMod val="85000"/>
                    <a:lumOff val="15000"/>
                  </a:schemeClr>
                </a:solidFill>
                <a:latin typeface="Century Gothic" panose="020B0502020202020204" pitchFamily="34" charset="0"/>
                <a:ea typeface="+mj-ea"/>
                <a:cs typeface="Segoe UI Semibold" panose="020B0702040204020203" pitchFamily="34" charset="0"/>
              </a:defRPr>
            </a:lvl1pPr>
          </a:lstStyle>
          <a:p>
            <a:r>
              <a:rPr lang="en-US"/>
              <a:t>Master Cover Title</a:t>
            </a:r>
          </a:p>
        </p:txBody>
      </p:sp>
      <p:sp>
        <p:nvSpPr>
          <p:cNvPr id="26" name="Subtitle 2">
            <a:extLst>
              <a:ext uri="{FF2B5EF4-FFF2-40B4-BE49-F238E27FC236}">
                <a16:creationId xmlns:a16="http://schemas.microsoft.com/office/drawing/2014/main" id="{A11BC0A8-495A-40EF-940A-F236C5AADEDF}"/>
              </a:ext>
            </a:extLst>
          </p:cNvPr>
          <p:cNvSpPr>
            <a:spLocks noGrp="1"/>
          </p:cNvSpPr>
          <p:nvPr>
            <p:ph type="subTitle" idx="13" hasCustomPrompt="1"/>
          </p:nvPr>
        </p:nvSpPr>
        <p:spPr>
          <a:xfrm>
            <a:off x="384048" y="1222698"/>
            <a:ext cx="8736178" cy="410042"/>
          </a:xfrm>
        </p:spPr>
        <p:txBody>
          <a:bodyPr>
            <a:noAutofit/>
          </a:bodyPr>
          <a:lstStyle>
            <a:lvl1pPr marL="0" indent="0" algn="l" defTabSz="914400" rtl="0" eaLnBrk="1" latinLnBrk="0" hangingPunct="1">
              <a:lnSpc>
                <a:spcPct val="100000"/>
              </a:lnSpc>
              <a:buNone/>
              <a:defRPr lang="en-US" sz="2000" b="1" kern="1200" dirty="0">
                <a:solidFill>
                  <a:srgbClr val="00ABD5"/>
                </a:solidFill>
                <a:latin typeface="Segoe UI" panose="020B0502040204020203" pitchFamily="34" charset="0"/>
                <a:ea typeface="Segoe UI Black" panose="020B0A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sp>
        <p:nvSpPr>
          <p:cNvPr id="30" name="Content Placeholder 2">
            <a:extLst>
              <a:ext uri="{FF2B5EF4-FFF2-40B4-BE49-F238E27FC236}">
                <a16:creationId xmlns:a16="http://schemas.microsoft.com/office/drawing/2014/main" id="{D4DE499A-B836-4186-90C8-5FD77C3FF6CE}"/>
              </a:ext>
            </a:extLst>
          </p:cNvPr>
          <p:cNvSpPr>
            <a:spLocks noGrp="1"/>
          </p:cNvSpPr>
          <p:nvPr>
            <p:ph idx="1"/>
          </p:nvPr>
        </p:nvSpPr>
        <p:spPr>
          <a:xfrm>
            <a:off x="594867" y="2732676"/>
            <a:ext cx="5273910" cy="3086151"/>
          </a:xfrm>
        </p:spPr>
        <p:txBody>
          <a:bodyPr/>
          <a:lstStyle>
            <a:lvl1pPr>
              <a:defRPr sz="1800">
                <a:solidFill>
                  <a:schemeClr val="tx1"/>
                </a:solidFill>
                <a:latin typeface="+mn-lt"/>
              </a:defRPr>
            </a:lvl1pPr>
            <a:lvl2pPr>
              <a:defRPr>
                <a:solidFill>
                  <a:schemeClr val="tx1"/>
                </a:solidFill>
                <a:latin typeface="Tw Cen MT" panose="020B0602020104020603" pitchFamily="34" charset="0"/>
              </a:defRPr>
            </a:lvl2pPr>
            <a:lvl3pPr>
              <a:defRPr sz="2000">
                <a:solidFill>
                  <a:schemeClr val="tx1"/>
                </a:solidFill>
                <a:latin typeface="Tw Cen MT" panose="020B0602020104020603" pitchFamily="34" charset="0"/>
              </a:defRPr>
            </a:lvl3pPr>
            <a:lvl4pPr>
              <a:defRPr>
                <a:solidFill>
                  <a:schemeClr val="tx1"/>
                </a:solidFill>
                <a:latin typeface="Tw Cen MT" panose="020B0602020104020603" pitchFamily="34" charset="0"/>
              </a:defRPr>
            </a:lvl4pPr>
            <a:lvl5pPr>
              <a:defRPr>
                <a:solidFill>
                  <a:schemeClr val="tx1"/>
                </a:solidFill>
                <a:latin typeface="Tw Cen MT" panose="020B0602020104020603" pitchFamily="34" charset="0"/>
              </a:defRPr>
            </a:lvl5pPr>
          </a:lstStyle>
          <a:p>
            <a:pPr lvl="0"/>
            <a:r>
              <a:rPr lang="en-US"/>
              <a:t>Click to edit Master text styles</a:t>
            </a:r>
          </a:p>
        </p:txBody>
      </p:sp>
      <p:sp>
        <p:nvSpPr>
          <p:cNvPr id="31" name="Content Placeholder 2">
            <a:extLst>
              <a:ext uri="{FF2B5EF4-FFF2-40B4-BE49-F238E27FC236}">
                <a16:creationId xmlns:a16="http://schemas.microsoft.com/office/drawing/2014/main" id="{A661CA26-54CE-4665-858E-D9E1D14C8A83}"/>
              </a:ext>
            </a:extLst>
          </p:cNvPr>
          <p:cNvSpPr>
            <a:spLocks noGrp="1"/>
          </p:cNvSpPr>
          <p:nvPr>
            <p:ph idx="14"/>
          </p:nvPr>
        </p:nvSpPr>
        <p:spPr>
          <a:xfrm>
            <a:off x="6323225" y="2732676"/>
            <a:ext cx="5273910" cy="3086151"/>
          </a:xfrm>
        </p:spPr>
        <p:txBody>
          <a:bodyPr>
            <a:normAutofit/>
          </a:bodyPr>
          <a:lstStyle>
            <a:lvl1pPr>
              <a:defRPr lang="en-US" sz="1800" kern="1200" dirty="0">
                <a:solidFill>
                  <a:schemeClr val="tx1"/>
                </a:solidFill>
                <a:latin typeface="+mn-lt"/>
                <a:ea typeface="+mn-ea"/>
                <a:cs typeface="+mn-cs"/>
              </a:defRPr>
            </a:lvl1pPr>
            <a:lvl2pPr>
              <a:defRPr>
                <a:solidFill>
                  <a:schemeClr val="tx1"/>
                </a:solidFill>
                <a:latin typeface="Tw Cen MT" panose="020B0602020104020603" pitchFamily="34" charset="0"/>
              </a:defRPr>
            </a:lvl2pPr>
            <a:lvl3pPr>
              <a:defRPr sz="2000">
                <a:solidFill>
                  <a:schemeClr val="tx1"/>
                </a:solidFill>
                <a:latin typeface="Tw Cen MT" panose="020B0602020104020603" pitchFamily="34" charset="0"/>
              </a:defRPr>
            </a:lvl3pPr>
            <a:lvl4pPr>
              <a:defRPr>
                <a:solidFill>
                  <a:schemeClr val="tx1"/>
                </a:solidFill>
                <a:latin typeface="Tw Cen MT" panose="020B0602020104020603" pitchFamily="34" charset="0"/>
              </a:defRPr>
            </a:lvl4pPr>
            <a:lvl5pPr>
              <a:defRPr>
                <a:solidFill>
                  <a:schemeClr val="tx1"/>
                </a:solidFill>
                <a:latin typeface="Tw Cen MT" panose="020B0602020104020603" pitchFamily="34" charset="0"/>
              </a:defRPr>
            </a:lvl5pPr>
          </a:lstStyle>
          <a:p>
            <a:pPr lvl="0"/>
            <a:r>
              <a:rPr lang="en-US"/>
              <a:t>Click to edit Master text styles</a:t>
            </a:r>
          </a:p>
        </p:txBody>
      </p:sp>
      <p:sp>
        <p:nvSpPr>
          <p:cNvPr id="32" name="Text Placeholder 2">
            <a:extLst>
              <a:ext uri="{FF2B5EF4-FFF2-40B4-BE49-F238E27FC236}">
                <a16:creationId xmlns:a16="http://schemas.microsoft.com/office/drawing/2014/main" id="{3DDF3264-7FEA-4FED-9D51-1AEA434BAF27}"/>
              </a:ext>
            </a:extLst>
          </p:cNvPr>
          <p:cNvSpPr>
            <a:spLocks noGrp="1"/>
          </p:cNvSpPr>
          <p:nvPr>
            <p:ph type="body" idx="15"/>
          </p:nvPr>
        </p:nvSpPr>
        <p:spPr>
          <a:xfrm>
            <a:off x="594865" y="1908764"/>
            <a:ext cx="5273910" cy="823912"/>
          </a:xfrm>
        </p:spPr>
        <p:txBody>
          <a:bodyPr anchor="b">
            <a:normAutofit/>
          </a:bodyPr>
          <a:lstStyle>
            <a:lvl1pPr marL="0" indent="0">
              <a:buNone/>
              <a:defRPr sz="2000" b="0">
                <a:solidFill>
                  <a:srgbClr val="00ABD5"/>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Text Placeholder 2">
            <a:extLst>
              <a:ext uri="{FF2B5EF4-FFF2-40B4-BE49-F238E27FC236}">
                <a16:creationId xmlns:a16="http://schemas.microsoft.com/office/drawing/2014/main" id="{9642F87E-A475-45FE-A362-1AF5E5F102FD}"/>
              </a:ext>
            </a:extLst>
          </p:cNvPr>
          <p:cNvSpPr>
            <a:spLocks noGrp="1"/>
          </p:cNvSpPr>
          <p:nvPr>
            <p:ph type="body" idx="16"/>
          </p:nvPr>
        </p:nvSpPr>
        <p:spPr>
          <a:xfrm>
            <a:off x="6323225" y="1908764"/>
            <a:ext cx="5273910" cy="823912"/>
          </a:xfrm>
        </p:spPr>
        <p:txBody>
          <a:bodyPr anchor="b">
            <a:normAutofit/>
          </a:bodyPr>
          <a:lstStyle>
            <a:lvl1pPr marL="0" indent="0">
              <a:buNone/>
              <a:defRPr lang="en-US" sz="2000" b="1" kern="1200" dirty="0">
                <a:solidFill>
                  <a:srgbClr val="00ABD5"/>
                </a:solidFill>
                <a:latin typeface="Segoe UI Semibold" panose="020B0702040204020203" pitchFamily="34" charset="0"/>
                <a:ea typeface="+mn-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Date Placeholder 3">
            <a:extLst>
              <a:ext uri="{FF2B5EF4-FFF2-40B4-BE49-F238E27FC236}">
                <a16:creationId xmlns:a16="http://schemas.microsoft.com/office/drawing/2014/main" id="{0A115A76-7021-4FD0-B142-6B1C9887FB48}"/>
              </a:ext>
            </a:extLst>
          </p:cNvPr>
          <p:cNvSpPr txBox="1">
            <a:spLocks/>
          </p:cNvSpPr>
          <p:nvPr userDrawn="1"/>
        </p:nvSpPr>
        <p:spPr>
          <a:xfrm>
            <a:off x="1523288" y="6313172"/>
            <a:ext cx="1344885" cy="365125"/>
          </a:xfrm>
          <a:prstGeom prst="rect">
            <a:avLst/>
          </a:prstGeom>
        </p:spPr>
        <p:txBody>
          <a:bodyPr vert="horz" lIns="91440" tIns="45720" rIns="91440" bIns="45720" rtlCol="0" anchor="ctr"/>
          <a:lstStyle>
            <a:defPPr>
              <a:defRPr lang="en-US"/>
            </a:defPPr>
            <a:lvl1pPr marL="0" algn="l" defTabSz="914400" rtl="0" eaLnBrk="1" latinLnBrk="0" hangingPunct="1">
              <a:defRPr sz="1400" b="0" kern="1200">
                <a:solidFill>
                  <a:schemeClr val="bg1"/>
                </a:solidFill>
                <a:latin typeface="DejaVu Sans" panose="020B0603030804020204" pitchFamily="34" charset="0"/>
                <a:ea typeface="DejaVu Sans" panose="020B0603030804020204" pitchFamily="34" charset="0"/>
                <a:cs typeface="DejaVu Sans" panose="020B0603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540A062-A5D7-4300-8266-DCFDA0F6D412}" type="datetimeFigureOut">
              <a:rPr lang="en-US" sz="1600" smtClean="0">
                <a:solidFill>
                  <a:schemeClr val="tx1">
                    <a:lumMod val="75000"/>
                    <a:lumOff val="25000"/>
                  </a:schemeClr>
                </a:solidFill>
                <a:latin typeface="Verdana" panose="020B0604030504040204" pitchFamily="34" charset="0"/>
                <a:ea typeface="Verdana" panose="020B0604030504040204" pitchFamily="34" charset="0"/>
                <a:cs typeface="Segoe UI Semibold" panose="020B0702040204020203" pitchFamily="34" charset="0"/>
              </a:rPr>
              <a:pPr algn="r"/>
              <a:t>9/15/2024</a:t>
            </a:fld>
            <a:endParaRPr lang="en-US" sz="1600">
              <a:solidFill>
                <a:schemeClr val="tx1">
                  <a:lumMod val="75000"/>
                  <a:lumOff val="25000"/>
                </a:schemeClr>
              </a:solidFill>
              <a:latin typeface="Verdana" panose="020B0604030504040204" pitchFamily="34" charset="0"/>
              <a:ea typeface="Verdana" panose="020B0604030504040204" pitchFamily="34" charset="0"/>
              <a:cs typeface="Segoe UI Semibold" panose="020B0702040204020203" pitchFamily="34" charset="0"/>
            </a:endParaRPr>
          </a:p>
        </p:txBody>
      </p:sp>
      <p:pic>
        <p:nvPicPr>
          <p:cNvPr id="11" name="Picture 10">
            <a:extLst>
              <a:ext uri="{FF2B5EF4-FFF2-40B4-BE49-F238E27FC236}">
                <a16:creationId xmlns:a16="http://schemas.microsoft.com/office/drawing/2014/main" id="{67AAEAB5-F977-4DB0-959A-EB1A4E3C64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1941" y="6007608"/>
            <a:ext cx="1509705" cy="600655"/>
          </a:xfrm>
          <a:prstGeom prst="rect">
            <a:avLst/>
          </a:prstGeom>
        </p:spPr>
      </p:pic>
      <p:sp>
        <p:nvSpPr>
          <p:cNvPr id="12" name="Footer Placeholder 4">
            <a:extLst>
              <a:ext uri="{FF2B5EF4-FFF2-40B4-BE49-F238E27FC236}">
                <a16:creationId xmlns:a16="http://schemas.microsoft.com/office/drawing/2014/main" id="{3A906DE4-1AEA-4287-8C2F-58D7FB69564A}"/>
              </a:ext>
            </a:extLst>
          </p:cNvPr>
          <p:cNvSpPr txBox="1">
            <a:spLocks/>
          </p:cNvSpPr>
          <p:nvPr userDrawn="1"/>
        </p:nvSpPr>
        <p:spPr>
          <a:xfrm>
            <a:off x="4038600" y="631317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lang="en-US" sz="1400" b="0" kern="1200" dirty="0">
                <a:solidFill>
                  <a:srgbClr val="383838"/>
                </a:solidFill>
                <a:latin typeface="DejaVu Sans" panose="020B0603030804020204" pitchFamily="34" charset="0"/>
                <a:ea typeface="DejaVu Sans" panose="020B0603030804020204" pitchFamily="34" charset="0"/>
                <a:cs typeface="DejaVu Sans" panose="020B0603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u="none">
                <a:solidFill>
                  <a:srgbClr val="00ABD5"/>
                </a:solidFill>
                <a:latin typeface="Verdana" panose="020B0604030504040204" pitchFamily="34" charset="0"/>
                <a:ea typeface="Verdana" panose="020B060403050404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https://edx.netl.doe.gov/sami/ </a:t>
            </a:r>
            <a:endParaRPr lang="en-US" sz="1600" b="0" u="none">
              <a:solidFill>
                <a:srgbClr val="00ABD5"/>
              </a:solidFill>
              <a:latin typeface="Verdana" panose="020B0604030504040204" pitchFamily="34" charset="0"/>
              <a:ea typeface="Verdana" panose="020B0604030504040204" pitchFamily="34" charset="0"/>
              <a:cs typeface="Segoe UI Semibold" panose="020B0702040204020203" pitchFamily="34" charset="0"/>
            </a:endParaRPr>
          </a:p>
        </p:txBody>
      </p:sp>
      <p:sp>
        <p:nvSpPr>
          <p:cNvPr id="13" name="Slide Number Placeholder 6">
            <a:extLst>
              <a:ext uri="{FF2B5EF4-FFF2-40B4-BE49-F238E27FC236}">
                <a16:creationId xmlns:a16="http://schemas.microsoft.com/office/drawing/2014/main" id="{BC042B83-6460-4D86-8CA4-C5CDDB4D407C}"/>
              </a:ext>
            </a:extLst>
          </p:cNvPr>
          <p:cNvSpPr txBox="1">
            <a:spLocks/>
          </p:cNvSpPr>
          <p:nvPr userDrawn="1"/>
        </p:nvSpPr>
        <p:spPr>
          <a:xfrm>
            <a:off x="263055" y="6313172"/>
            <a:ext cx="700425"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rgbClr val="FFFFFF"/>
                </a:solidFill>
                <a:latin typeface="DejaVu Sans Mono" panose="020B0609030804020204" pitchFamily="49" charset="0"/>
                <a:ea typeface="DejaVu Sans Mono" panose="020B0609030804020204" pitchFamily="49" charset="0"/>
                <a:cs typeface="DejaVu Sans Mono" panose="020B060903080402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625DA3C-B3B0-442F-B044-49F22801EE9A}" type="slidenum">
              <a:rPr lang="en-US" sz="1600" b="0" smtClean="0">
                <a:solidFill>
                  <a:schemeClr val="tx1">
                    <a:lumMod val="75000"/>
                    <a:lumOff val="25000"/>
                  </a:schemeClr>
                </a:solidFill>
                <a:latin typeface="Verdana" panose="020B0604030504040204" pitchFamily="34" charset="0"/>
                <a:ea typeface="Verdana" panose="020B0604030504040204" pitchFamily="34" charset="0"/>
                <a:cs typeface="Segoe UI Semibold" panose="020B0702040204020203" pitchFamily="34" charset="0"/>
              </a:rPr>
              <a:pPr algn="l"/>
              <a:t>‹#›</a:t>
            </a:fld>
            <a:endParaRPr lang="en-US" sz="1800" b="0">
              <a:solidFill>
                <a:schemeClr val="tx1">
                  <a:lumMod val="75000"/>
                  <a:lumOff val="25000"/>
                </a:schemeClr>
              </a:solidFill>
              <a:latin typeface="Verdana" panose="020B0604030504040204" pitchFamily="34" charset="0"/>
              <a:ea typeface="Verdana" panose="020B0604030504040204" pitchFamily="34" charset="0"/>
              <a:cs typeface="Segoe UI Semibold" panose="020B0702040204020203" pitchFamily="34" charset="0"/>
            </a:endParaRPr>
          </a:p>
        </p:txBody>
      </p:sp>
    </p:spTree>
    <p:extLst>
      <p:ext uri="{BB962C8B-B14F-4D97-AF65-F5344CB8AC3E}">
        <p14:creationId xmlns:p14="http://schemas.microsoft.com/office/powerpoint/2010/main" val="2551475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2169792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86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l="623" t="15778" r="980" b="15778"/>
          <a:stretch/>
        </p:blipFill>
        <p:spPr>
          <a:xfrm>
            <a:off x="7345" y="2291508"/>
            <a:ext cx="12184655" cy="4566492"/>
          </a:xfrm>
          <a:prstGeom prst="rect">
            <a:avLst/>
          </a:prstGeom>
        </p:spPr>
      </p:pic>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7" y="1565186"/>
            <a:ext cx="9033029" cy="547804"/>
          </a:xfrm>
        </p:spPr>
        <p:txBody>
          <a:bodyPr>
            <a:noAutofit/>
          </a:bodyPr>
          <a:lstStyle>
            <a:lvl1pPr marL="0" indent="0" algn="l">
              <a:buNone/>
              <a:defRPr sz="2400" b="0">
                <a:solidFill>
                  <a:srgbClr val="00B0D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99585" y="379876"/>
            <a:ext cx="2307273" cy="917977"/>
          </a:xfrm>
          <a:prstGeom prst="rect">
            <a:avLst/>
          </a:prstGeom>
        </p:spPr>
      </p:pic>
      <p:cxnSp>
        <p:nvCxnSpPr>
          <p:cNvPr id="17" name="Straight Connector 16"/>
          <p:cNvCxnSpPr/>
          <p:nvPr userDrawn="1"/>
        </p:nvCxnSpPr>
        <p:spPr>
          <a:xfrm>
            <a:off x="7345" y="1565186"/>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2615042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00000"/>
        </a:solidFill>
        <a:effectLst/>
      </p:bgPr>
    </p:bg>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chemeClr val="bg1"/>
                </a:solidFill>
              </a:defRPr>
            </a:lvl1pPr>
          </a:lstStyle>
          <a:p>
            <a:r>
              <a:rPr lang="en-US" dirty="0"/>
              <a:t>Master Cover Title</a:t>
            </a:r>
          </a:p>
        </p:txBody>
      </p:sp>
      <p:sp>
        <p:nvSpPr>
          <p:cNvPr id="38" name="Subtitle 2"/>
          <p:cNvSpPr>
            <a:spLocks noGrp="1"/>
          </p:cNvSpPr>
          <p:nvPr>
            <p:ph type="subTitle" idx="1" hasCustomPrompt="1"/>
          </p:nvPr>
        </p:nvSpPr>
        <p:spPr>
          <a:xfrm>
            <a:off x="270627" y="1565186"/>
            <a:ext cx="9033029" cy="547804"/>
          </a:xfrm>
        </p:spPr>
        <p:txBody>
          <a:bodyPr>
            <a:noAutofit/>
          </a:bodyPr>
          <a:lstStyle>
            <a:lvl1pPr marL="0" indent="0" algn="l">
              <a:buNone/>
              <a:defRPr sz="2400" b="0">
                <a:solidFill>
                  <a:srgbClr val="00B0D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0270" y="647209"/>
            <a:ext cx="230590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mn-lt"/>
              </a:rPr>
              <a:t>Solutions for Today </a:t>
            </a:r>
            <a:r>
              <a:rPr lang="en-US" sz="1800" b="1" i="0" kern="1200" dirty="0">
                <a:solidFill>
                  <a:schemeClr val="bg1"/>
                </a:solidFill>
                <a:effectLst/>
                <a:latin typeface="+mn-lt"/>
                <a:ea typeface="+mn-ea"/>
                <a:cs typeface="+mn-cs"/>
              </a:rPr>
              <a:t>| </a:t>
            </a:r>
            <a:r>
              <a:rPr lang="en-US" sz="1800" b="1" i="0" baseline="0" dirty="0">
                <a:solidFill>
                  <a:schemeClr val="bg1"/>
                </a:solidFill>
                <a:latin typeface="+mn-lt"/>
              </a:rPr>
              <a:t>Options for Tomorrow</a:t>
            </a:r>
          </a:p>
        </p:txBody>
      </p:sp>
    </p:spTree>
    <p:extLst>
      <p:ext uri="{BB962C8B-B14F-4D97-AF65-F5344CB8AC3E}">
        <p14:creationId xmlns:p14="http://schemas.microsoft.com/office/powerpoint/2010/main" val="2220048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270627" y="1544980"/>
            <a:ext cx="11646717" cy="4775908"/>
          </a:xfrm>
        </p:spPr>
        <p:txBody>
          <a:bodyPr/>
          <a:lstStyle>
            <a:lvl1pPr>
              <a:defRPr b="1">
                <a:solidFill>
                  <a:schemeClr val="bg2">
                    <a:lumMod val="10000"/>
                  </a:schemeClr>
                </a:solidFill>
                <a:latin typeface="+mn-lt"/>
              </a:defRPr>
            </a:lvl1pPr>
            <a:lvl2pPr>
              <a:defRPr>
                <a:solidFill>
                  <a:schemeClr val="bg2">
                    <a:lumMod val="10000"/>
                  </a:schemeClr>
                </a:solidFill>
                <a:latin typeface="+mn-lt"/>
              </a:defRPr>
            </a:lvl2pPr>
            <a:lvl3pPr>
              <a:defRPr>
                <a:solidFill>
                  <a:schemeClr val="bg2">
                    <a:lumMod val="10000"/>
                  </a:schemeClr>
                </a:solidFill>
                <a:latin typeface="+mn-lt"/>
              </a:defRPr>
            </a:lvl3pPr>
            <a:lvl4pPr>
              <a:defRPr>
                <a:solidFill>
                  <a:schemeClr val="bg2">
                    <a:lumMod val="10000"/>
                  </a:schemeClr>
                </a:solidFill>
                <a:latin typeface="+mn-lt"/>
              </a:defRPr>
            </a:lvl4pPr>
            <a:lvl5pPr>
              <a:defRPr>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9" y="376772"/>
            <a:ext cx="9944790"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18"/>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3437802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270627" y="1544980"/>
            <a:ext cx="11646717" cy="4775908"/>
          </a:xfrm>
        </p:spPr>
        <p:txBody>
          <a:bodyPr/>
          <a:lstStyle>
            <a:lvl1pPr>
              <a:defRPr b="1">
                <a:solidFill>
                  <a:schemeClr val="bg2">
                    <a:lumMod val="10000"/>
                  </a:schemeClr>
                </a:solidFill>
                <a:latin typeface="+mn-lt"/>
              </a:defRPr>
            </a:lvl1pPr>
            <a:lvl2pPr>
              <a:defRPr>
                <a:solidFill>
                  <a:schemeClr val="bg2">
                    <a:lumMod val="10000"/>
                  </a:schemeClr>
                </a:solidFill>
                <a:latin typeface="+mn-lt"/>
              </a:defRPr>
            </a:lvl2pPr>
            <a:lvl3pPr>
              <a:defRPr>
                <a:solidFill>
                  <a:schemeClr val="bg2">
                    <a:lumMod val="10000"/>
                  </a:schemeClr>
                </a:solidFill>
                <a:latin typeface="+mn-lt"/>
              </a:defRPr>
            </a:lvl3pPr>
            <a:lvl4pPr>
              <a:defRPr>
                <a:solidFill>
                  <a:schemeClr val="bg2">
                    <a:lumMod val="10000"/>
                  </a:schemeClr>
                </a:solidFill>
                <a:latin typeface="+mn-lt"/>
              </a:defRPr>
            </a:lvl4pPr>
            <a:lvl5pPr>
              <a:defRPr>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9" y="198122"/>
            <a:ext cx="9944790" cy="600980"/>
          </a:xfrm>
        </p:spPr>
        <p:txBody>
          <a:bodyPr anchor="b">
            <a:normAutofit/>
          </a:bodyPr>
          <a:lstStyle>
            <a:lvl1pPr algn="l">
              <a:defRPr sz="3600" b="1">
                <a:solidFill>
                  <a:schemeClr val="bg1"/>
                </a:solidFill>
                <a:latin typeface="+mn-lt"/>
              </a:defRPr>
            </a:lvl1pPr>
          </a:lstStyle>
          <a:p>
            <a:r>
              <a:rPr lang="en-US" dirty="0"/>
              <a:t>Master Page Title 1</a:t>
            </a:r>
          </a:p>
        </p:txBody>
      </p:sp>
      <p:sp>
        <p:nvSpPr>
          <p:cNvPr id="9" name="Subtitle 2"/>
          <p:cNvSpPr>
            <a:spLocks noGrp="1"/>
          </p:cNvSpPr>
          <p:nvPr>
            <p:ph type="subTitle" idx="13" hasCustomPrompt="1"/>
          </p:nvPr>
        </p:nvSpPr>
        <p:spPr>
          <a:xfrm>
            <a:off x="270627" y="888893"/>
            <a:ext cx="9944790" cy="373510"/>
          </a:xfrm>
        </p:spPr>
        <p:txBody>
          <a:bodyPr>
            <a:noAutofit/>
          </a:bodyPr>
          <a:lstStyle>
            <a:lvl1pPr marL="0" indent="0" algn="l">
              <a:buNone/>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18"/>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119823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6A55-A635-1EF3-56EF-B4683A7118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0F8D9-F91A-EF40-0892-6C1741B5C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934EBB-A3BF-C436-6FD4-6F118AEF29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89918B-38D0-D065-A90F-73FDD1974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6121B-925F-8975-9463-5D46265E37AB}"/>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1365604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Snip and Round Single Corner Rectangle 12"/>
          <p:cNvSpPr/>
          <p:nvPr userDrawn="1"/>
        </p:nvSpPr>
        <p:spPr>
          <a:xfrm rot="5400000">
            <a:off x="-1611200" y="1610186"/>
            <a:ext cx="6858886" cy="3638516"/>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0" name="Rectangle 19"/>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11" name="Content Placeholder 2"/>
          <p:cNvSpPr>
            <a:spLocks noGrp="1"/>
          </p:cNvSpPr>
          <p:nvPr>
            <p:ph idx="1"/>
          </p:nvPr>
        </p:nvSpPr>
        <p:spPr>
          <a:xfrm>
            <a:off x="3879676" y="274321"/>
            <a:ext cx="8037669" cy="6051984"/>
          </a:xfrm>
        </p:spPr>
        <p:txBody>
          <a:bodyPr>
            <a:normAutofit/>
          </a:bodyPr>
          <a:lstStyle>
            <a:lvl1pPr>
              <a:defRPr sz="2800">
                <a:ln>
                  <a:noFill/>
                </a:ln>
                <a:solidFill>
                  <a:schemeClr val="tx1"/>
                </a:solidFill>
                <a:latin typeface="+mn-lt"/>
              </a:defRPr>
            </a:lvl1pPr>
            <a:lvl2pPr marL="744538" indent="-280988">
              <a:defRPr sz="2400">
                <a:ln>
                  <a:noFill/>
                </a:ln>
                <a:solidFill>
                  <a:schemeClr val="tx1"/>
                </a:solidFill>
                <a:latin typeface="+mn-lt"/>
              </a:defRPr>
            </a:lvl2pPr>
            <a:lvl3pPr marL="1090613" indent="-228600">
              <a:defRPr sz="2000">
                <a:ln>
                  <a:noFill/>
                </a:ln>
                <a:solidFill>
                  <a:schemeClr val="tx1"/>
                </a:solidFill>
                <a:latin typeface="+mn-lt"/>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4"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sp>
        <p:nvSpPr>
          <p:cNvPr id="15" name="Subtitle 2"/>
          <p:cNvSpPr>
            <a:spLocks noGrp="1"/>
          </p:cNvSpPr>
          <p:nvPr>
            <p:ph type="subTitle" idx="13" hasCustomPrompt="1"/>
          </p:nvPr>
        </p:nvSpPr>
        <p:spPr>
          <a:xfrm>
            <a:off x="241160" y="3113557"/>
            <a:ext cx="3108709" cy="3333845"/>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2959" y="347181"/>
            <a:ext cx="1607843" cy="640080"/>
          </a:xfrm>
          <a:prstGeom prst="rect">
            <a:avLst/>
          </a:prstGeom>
        </p:spPr>
      </p:pic>
    </p:spTree>
    <p:extLst>
      <p:ext uri="{BB962C8B-B14F-4D97-AF65-F5344CB8AC3E}">
        <p14:creationId xmlns:p14="http://schemas.microsoft.com/office/powerpoint/2010/main" val="590113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38383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8" name="Title 1"/>
          <p:cNvSpPr>
            <a:spLocks noGrp="1"/>
          </p:cNvSpPr>
          <p:nvPr>
            <p:ph type="ctrTitle" hasCustomPrompt="1"/>
          </p:nvPr>
        </p:nvSpPr>
        <p:spPr>
          <a:xfrm>
            <a:off x="270628" y="376772"/>
            <a:ext cx="9944791"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18"/>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sp>
        <p:nvSpPr>
          <p:cNvPr id="3" name="Text Placeholder 2"/>
          <p:cNvSpPr>
            <a:spLocks noGrp="1"/>
          </p:cNvSpPr>
          <p:nvPr>
            <p:ph type="body" sz="quarter" idx="12"/>
          </p:nvPr>
        </p:nvSpPr>
        <p:spPr>
          <a:xfrm>
            <a:off x="270628" y="1524700"/>
            <a:ext cx="6986588" cy="2820987"/>
          </a:xfrm>
          <a:solidFill>
            <a:srgbClr val="00B0D9"/>
          </a:solidFill>
          <a:ln>
            <a:noFill/>
          </a:ln>
        </p:spPr>
        <p:txBody>
          <a:bodyPr>
            <a:normAutofit/>
          </a:bodyPr>
          <a:lstStyle>
            <a:lvl1pPr>
              <a:defRPr sz="3600">
                <a:latin typeface="+mn-lt"/>
              </a:defRPr>
            </a:lvl1pPr>
            <a:lvl2pPr>
              <a:defRPr sz="3200">
                <a:latin typeface="+mn-lt"/>
              </a:defRPr>
            </a:lvl2pPr>
            <a:lvl3pPr>
              <a:defRPr sz="28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115031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3812339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83838"/>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a:solidFill>
            <a:srgbClr val="00B0D9"/>
          </a:solidFill>
          <a:ln>
            <a:noFill/>
          </a:ln>
        </p:spPr>
        <p:txBody>
          <a:bodyPr>
            <a:noAutofit/>
          </a:bodyPr>
          <a:lstStyle>
            <a:lvl1pPr marL="285750" indent="-285750" algn="l">
              <a:buFont typeface="Arial" panose="020B0604020202020204" pitchFamily="34" charset="0"/>
              <a:buChar char="•"/>
              <a:defRPr sz="2400" b="0">
                <a:solidFill>
                  <a:sysClr val="windowText" lastClr="0000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3823488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ysClr val="windowText" lastClr="000000"/>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a:solidFill>
            <a:srgbClr val="00B0D9"/>
          </a:solidFill>
        </p:spPr>
        <p:txBody>
          <a:bodyPr>
            <a:noAutofit/>
          </a:bodyPr>
          <a:lstStyle>
            <a:lvl1pPr marL="285750" indent="-285750" algn="l">
              <a:buFont typeface="Arial" panose="020B0604020202020204" pitchFamily="34" charset="0"/>
              <a:buChar char="•"/>
              <a:defRPr sz="2400" b="0">
                <a:solidFill>
                  <a:srgbClr val="0000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2959" y="347181"/>
            <a:ext cx="1607843" cy="640080"/>
          </a:xfrm>
          <a:prstGeom prst="rect">
            <a:avLst/>
          </a:prstGeom>
        </p:spPr>
      </p:pic>
    </p:spTree>
    <p:extLst>
      <p:ext uri="{BB962C8B-B14F-4D97-AF65-F5344CB8AC3E}">
        <p14:creationId xmlns:p14="http://schemas.microsoft.com/office/powerpoint/2010/main" val="1533652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Snip and Round Single Corner Rectangle 12"/>
          <p:cNvSpPr/>
          <p:nvPr userDrawn="1"/>
        </p:nvSpPr>
        <p:spPr>
          <a:xfrm rot="5400000">
            <a:off x="-1283651" y="1282636"/>
            <a:ext cx="6858886" cy="4293615"/>
          </a:xfrm>
          <a:prstGeom prst="snipRoundRect">
            <a:avLst>
              <a:gd name="adj1" fmla="val 0"/>
              <a:gd name="adj2" fmla="val 0"/>
            </a:avLst>
          </a:prstGeom>
          <a:solidFill>
            <a:srgbClr val="38383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0" name="Rectangle 19"/>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itle 17"/>
          <p:cNvSpPr>
            <a:spLocks noGrp="1"/>
          </p:cNvSpPr>
          <p:nvPr>
            <p:ph type="title"/>
          </p:nvPr>
        </p:nvSpPr>
        <p:spPr>
          <a:xfrm>
            <a:off x="241160" y="274321"/>
            <a:ext cx="3857115"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11" name="Content Placeholder 2"/>
          <p:cNvSpPr>
            <a:spLocks noGrp="1"/>
          </p:cNvSpPr>
          <p:nvPr>
            <p:ph idx="1"/>
          </p:nvPr>
        </p:nvSpPr>
        <p:spPr>
          <a:xfrm>
            <a:off x="4534776" y="274321"/>
            <a:ext cx="7382569" cy="6051984"/>
          </a:xfrm>
        </p:spPr>
        <p:txBody>
          <a:bodyPr>
            <a:normAutofit/>
          </a:bodyPr>
          <a:lstStyle>
            <a:lvl1pPr>
              <a:defRPr sz="2800">
                <a:ln>
                  <a:noFill/>
                </a:ln>
                <a:solidFill>
                  <a:schemeClr val="tx1"/>
                </a:solidFill>
                <a:latin typeface="+mn-lt"/>
              </a:defRPr>
            </a:lvl1pPr>
            <a:lvl2pPr marL="744538" indent="-280988">
              <a:defRPr sz="2400">
                <a:ln>
                  <a:noFill/>
                </a:ln>
                <a:solidFill>
                  <a:schemeClr val="tx1"/>
                </a:solidFill>
                <a:latin typeface="+mn-lt"/>
              </a:defRPr>
            </a:lvl2pPr>
            <a:lvl3pPr marL="1090613" indent="-228600">
              <a:defRPr sz="2000">
                <a:ln>
                  <a:noFill/>
                </a:ln>
                <a:solidFill>
                  <a:schemeClr val="tx1"/>
                </a:solidFill>
                <a:latin typeface="+mn-lt"/>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4"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sp>
        <p:nvSpPr>
          <p:cNvPr id="15" name="Subtitle 2"/>
          <p:cNvSpPr>
            <a:spLocks noGrp="1"/>
          </p:cNvSpPr>
          <p:nvPr>
            <p:ph type="subTitle" idx="13" hasCustomPrompt="1"/>
          </p:nvPr>
        </p:nvSpPr>
        <p:spPr>
          <a:xfrm>
            <a:off x="241160" y="3113558"/>
            <a:ext cx="3857115" cy="27634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2959" y="347181"/>
            <a:ext cx="1607843" cy="640080"/>
          </a:xfrm>
          <a:prstGeom prst="rect">
            <a:avLst/>
          </a:prstGeom>
        </p:spPr>
      </p:pic>
    </p:spTree>
    <p:extLst>
      <p:ext uri="{BB962C8B-B14F-4D97-AF65-F5344CB8AC3E}">
        <p14:creationId xmlns:p14="http://schemas.microsoft.com/office/powerpoint/2010/main" val="4062010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5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screen">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525974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914400"/>
            <a:ext cx="10972800" cy="5211763"/>
          </a:xfrm>
          <a:prstGeom prst="rect">
            <a:avLst/>
          </a:prstGeom>
        </p:spPr>
        <p:txBody>
          <a:bodyPr/>
          <a:lstStyle>
            <a:lvl1pPr>
              <a:defRPr sz="2800"/>
            </a:lvl1pPr>
            <a:lvl2pPr>
              <a:defRPr sz="2400"/>
            </a:lvl2pPr>
            <a:lvl3pPr>
              <a:defRPr sz="2000"/>
            </a:lvl3pPr>
            <a:lvl4pPr>
              <a:defRPr sz="1800"/>
            </a:lvl4pPr>
            <a:lvl5pPr>
              <a:defRPr sz="1800"/>
            </a:lvl5pPr>
            <a:lvl6pPr>
              <a:defRPr sz="600"/>
            </a:lvl6pPr>
            <a:lvl7pPr>
              <a:defRPr sz="600"/>
            </a:lvl7pPr>
            <a:lvl8pPr>
              <a:defRPr sz="600"/>
            </a:lvl8pPr>
            <a:lvl9pPr>
              <a:defRPr sz="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04800" y="76200"/>
            <a:ext cx="8686800" cy="487362"/>
          </a:xfrm>
          <a:prstGeom prst="rect">
            <a:avLst/>
          </a:prstGeom>
        </p:spPr>
        <p:txBody>
          <a:bodyPr/>
          <a:lstStyle>
            <a:lvl1pPr algn="l">
              <a:defRPr sz="3200" b="1">
                <a:solidFill>
                  <a:schemeClr val="bg1"/>
                </a:solidFill>
              </a:defRPr>
            </a:lvl1pPr>
          </a:lstStyle>
          <a:p>
            <a:r>
              <a:rPr lang="en-US" dirty="0"/>
              <a:t>Click to edit Master title style</a:t>
            </a:r>
          </a:p>
        </p:txBody>
      </p:sp>
      <p:sp>
        <p:nvSpPr>
          <p:cNvPr id="5" name="TextBox 4"/>
          <p:cNvSpPr txBox="1"/>
          <p:nvPr userDrawn="1"/>
        </p:nvSpPr>
        <p:spPr>
          <a:xfrm>
            <a:off x="4366795" y="6550223"/>
            <a:ext cx="2757101" cy="307777"/>
          </a:xfrm>
          <a:prstGeom prst="rect">
            <a:avLst/>
          </a:prstGeom>
          <a:noFill/>
        </p:spPr>
        <p:txBody>
          <a:bodyPr wrap="none" rtlCol="0">
            <a:spAutoFit/>
          </a:bodyPr>
          <a:lstStyle/>
          <a:p>
            <a:r>
              <a:rPr lang="en-US" sz="1400" b="1" dirty="0">
                <a:hlinkClick r:id="rId2"/>
              </a:rPr>
              <a:t>https://edx.netl.doe.gov/offshore</a:t>
            </a:r>
            <a:r>
              <a:rPr lang="en-US" sz="1400" b="1" dirty="0"/>
              <a:t> </a:t>
            </a:r>
          </a:p>
        </p:txBody>
      </p:sp>
    </p:spTree>
    <p:extLst>
      <p:ext uri="{BB962C8B-B14F-4D97-AF65-F5344CB8AC3E}">
        <p14:creationId xmlns:p14="http://schemas.microsoft.com/office/powerpoint/2010/main" val="1184014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Rectangle 19"/>
          <p:cNvSpPr/>
          <p:nvPr userDrawn="1"/>
        </p:nvSpPr>
        <p:spPr>
          <a:xfrm>
            <a:off x="8496469" y="6447405"/>
            <a:ext cx="3696111"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3815" y="1108665"/>
            <a:ext cx="12192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ectangle 16"/>
          <p:cNvSpPr/>
          <p:nvPr userDrawn="1"/>
        </p:nvSpPr>
        <p:spPr>
          <a:xfrm>
            <a:off x="3815" y="1037535"/>
            <a:ext cx="12192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angle 13"/>
          <p:cNvSpPr/>
          <p:nvPr userDrawn="1"/>
        </p:nvSpPr>
        <p:spPr>
          <a:xfrm>
            <a:off x="3815" y="0"/>
            <a:ext cx="12192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609600" y="274321"/>
            <a:ext cx="10972800" cy="584775"/>
          </a:xfrm>
          <a:prstGeom prst="rect">
            <a:avLst/>
          </a:prstGeom>
        </p:spPr>
        <p:txBody>
          <a:bodyPr lIns="0" rIns="0" anchor="ctr" anchorCtr="0"/>
          <a:lstStyle>
            <a:lvl1pPr algn="l">
              <a:defRPr sz="3200">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09601" y="1238148"/>
            <a:ext cx="5381897"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5" name="Text Placeholder 19"/>
          <p:cNvSpPr>
            <a:spLocks noGrp="1"/>
          </p:cNvSpPr>
          <p:nvPr>
            <p:ph type="body" sz="quarter" idx="11" hasCustomPrompt="1"/>
          </p:nvPr>
        </p:nvSpPr>
        <p:spPr>
          <a:xfrm>
            <a:off x="4775404" y="6560812"/>
            <a:ext cx="67056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a:t>Click to add references</a:t>
            </a:r>
          </a:p>
        </p:txBody>
      </p:sp>
      <p:sp>
        <p:nvSpPr>
          <p:cNvPr id="12" name="Content Placeholder 2"/>
          <p:cNvSpPr>
            <a:spLocks noGrp="1"/>
          </p:cNvSpPr>
          <p:nvPr>
            <p:ph idx="12"/>
          </p:nvPr>
        </p:nvSpPr>
        <p:spPr>
          <a:xfrm>
            <a:off x="6200504" y="1238148"/>
            <a:ext cx="5381897"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grpSp>
        <p:nvGrpSpPr>
          <p:cNvPr id="23" name="Group 22"/>
          <p:cNvGrpSpPr/>
          <p:nvPr userDrawn="1"/>
        </p:nvGrpSpPr>
        <p:grpSpPr>
          <a:xfrm>
            <a:off x="170036" y="6523289"/>
            <a:ext cx="3735473" cy="259711"/>
            <a:chOff x="2774325" y="6555373"/>
            <a:chExt cx="3945592" cy="274320"/>
          </a:xfrm>
          <a:solidFill>
            <a:schemeClr val="bg1"/>
          </a:solidFill>
        </p:grpSpPr>
        <p:pic>
          <p:nvPicPr>
            <p:cNvPr id="26" name="Picture 25"/>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2774325" y="6555373"/>
              <a:ext cx="357152" cy="274320"/>
            </a:xfrm>
            <a:prstGeom prst="rect">
              <a:avLst/>
            </a:prstGeom>
            <a:grpFill/>
          </p:spPr>
        </p:pic>
        <p:pic>
          <p:nvPicPr>
            <p:cNvPr id="27" name="Picture 26"/>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3893675" y="6555373"/>
              <a:ext cx="458039" cy="274320"/>
            </a:xfrm>
            <a:prstGeom prst="rect">
              <a:avLst/>
            </a:prstGeom>
            <a:grpFill/>
          </p:spPr>
        </p:pic>
        <p:pic>
          <p:nvPicPr>
            <p:cNvPr id="28" name="Picture 27"/>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5607168" y="6555373"/>
              <a:ext cx="264235" cy="274320"/>
            </a:xfrm>
            <a:prstGeom prst="rect">
              <a:avLst/>
            </a:prstGeom>
            <a:grpFill/>
          </p:spPr>
        </p:pic>
        <p:pic>
          <p:nvPicPr>
            <p:cNvPr id="29" name="Picture 2" descr="the lawrence livermore national laboratory llnl is a u s department of ..."/>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4583184" y="6555373"/>
              <a:ext cx="285348" cy="274320"/>
            </a:xfrm>
            <a:prstGeom prst="rect">
              <a:avLst/>
            </a:prstGeom>
            <a:grpFill/>
          </p:spPr>
        </p:pic>
        <p:pic>
          <p:nvPicPr>
            <p:cNvPr id="38" name="Picture 4" descr="https://sp.yimg.com/ib/th?id=JN.cxRUD7wjUkYmgfHhQLU%2b2Q&amp;pid=15.1&amp;P=0"/>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3362947" y="6555373"/>
              <a:ext cx="299258" cy="274320"/>
            </a:xfrm>
            <a:prstGeom prst="rect">
              <a:avLst/>
            </a:prstGeom>
            <a:grpFill/>
          </p:spPr>
        </p:pic>
        <p:pic>
          <p:nvPicPr>
            <p:cNvPr id="39" name="Picture 12" descr="Oklahoma Geological Survey logo"/>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5100001" y="6555373"/>
              <a:ext cx="275698" cy="274320"/>
            </a:xfrm>
            <a:prstGeom prst="rect">
              <a:avLst/>
            </a:prstGeom>
            <a:grpFill/>
          </p:spPr>
        </p:pic>
        <p:pic>
          <p:nvPicPr>
            <p:cNvPr id="40" name="Picture 14" descr="Sandia National Laboratories logo"/>
            <p:cNvPicPr>
              <a:picLocks noChangeAspect="1" noChangeArrowheads="1"/>
            </p:cNvPicPr>
            <p:nvPr/>
          </p:nvPicPr>
          <p:blipFill rotWithShape="1">
            <a:blip r:embed="rId8" cstate="screen">
              <a:grayscl/>
              <a:extLst>
                <a:ext uri="{28A0092B-C50C-407E-A947-70E740481C1C}">
                  <a14:useLocalDpi xmlns:a14="http://schemas.microsoft.com/office/drawing/2010/main"/>
                </a:ext>
              </a:extLst>
            </a:blip>
            <a:srcRect/>
            <a:stretch/>
          </p:blipFill>
          <p:spPr bwMode="auto">
            <a:xfrm>
              <a:off x="6102872" y="6555373"/>
              <a:ext cx="617045" cy="274320"/>
            </a:xfrm>
            <a:prstGeom prst="rect">
              <a:avLst/>
            </a:prstGeom>
            <a:grpFill/>
          </p:spPr>
        </p:pic>
      </p:grpSp>
      <p:pic>
        <p:nvPicPr>
          <p:cNvPr id="41" name="Picture 40"/>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375151" y="128453"/>
            <a:ext cx="707722" cy="876509"/>
          </a:xfrm>
          <a:prstGeom prst="rect">
            <a:avLst/>
          </a:prstGeom>
          <a:solidFill>
            <a:schemeClr val="bg1">
              <a:lumMod val="75000"/>
            </a:schemeClr>
          </a:solidFill>
        </p:spPr>
      </p:pic>
    </p:spTree>
    <p:extLst>
      <p:ext uri="{BB962C8B-B14F-4D97-AF65-F5344CB8AC3E}">
        <p14:creationId xmlns:p14="http://schemas.microsoft.com/office/powerpoint/2010/main" val="222462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453B-5EDE-1C8D-467E-BA5736433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A0F385-82EC-0054-78A5-6C48E5734E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C19E8-5B40-92E7-5687-C428E5ED3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7B69-3798-362C-8AE2-FD6EE23D74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EC582D-0193-E388-B152-C219B5D30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EF569-A1C2-E7BF-3D23-34B321199153}"/>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3442778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383838"/>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709845"/>
            <a:ext cx="3108709" cy="2163984"/>
          </a:xfrm>
          <a:prstGeom prst="rect">
            <a:avLst/>
          </a:prstGeom>
        </p:spPr>
        <p:txBody>
          <a:bodyPr lIns="0" rIns="0" anchor="ctr" anchorCtr="0">
            <a:noAutofit/>
          </a:bodyPr>
          <a:lstStyle>
            <a:lvl1pPr algn="l">
              <a:defRPr sz="27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p:spPr>
        <p:txBody>
          <a:bodyPr>
            <a:noAutofit/>
          </a:bodyPr>
          <a:lstStyle>
            <a:lvl1pPr marL="214313" indent="-214313" algn="l">
              <a:buFont typeface="Arial" panose="020B0604020202020204" pitchFamily="34" charset="0"/>
              <a:buChar char="•"/>
              <a:defRPr sz="1800" b="0">
                <a:solidFill>
                  <a:srgbClr val="98C93D"/>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sp>
        <p:nvSpPr>
          <p:cNvPr id="9" name="Slide Number Placeholder 5"/>
          <p:cNvSpPr txBox="1">
            <a:spLocks/>
          </p:cNvSpPr>
          <p:nvPr userDrawn="1"/>
        </p:nvSpPr>
        <p:spPr>
          <a:xfrm>
            <a:off x="11702563" y="6593017"/>
            <a:ext cx="214783" cy="126958"/>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825"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schemeClr val="bg2"/>
              </a:solidFill>
              <a:effectLst/>
              <a:uLnTx/>
              <a:uFillTx/>
              <a:latin typeface="Calibri"/>
              <a:ea typeface="+mn-ea"/>
              <a:cs typeface="+mn-cs"/>
            </a:endParaRPr>
          </a:p>
        </p:txBody>
      </p:sp>
      <p:sp>
        <p:nvSpPr>
          <p:cNvPr id="10" name="Text Placeholder 19"/>
          <p:cNvSpPr>
            <a:spLocks noGrp="1"/>
          </p:cNvSpPr>
          <p:nvPr>
            <p:ph type="body" sz="quarter" idx="11" hasCustomPrompt="1"/>
          </p:nvPr>
        </p:nvSpPr>
        <p:spPr>
          <a:xfrm>
            <a:off x="4775404" y="6575816"/>
            <a:ext cx="6705600" cy="154658"/>
          </a:xfrm>
        </p:spPr>
        <p:txBody>
          <a:bodyPr anchor="ctr">
            <a:spAutoFit/>
          </a:bodyPr>
          <a:lstStyle>
            <a:lvl1pPr marL="0" indent="1191" algn="r">
              <a:spcBef>
                <a:spcPts val="0"/>
              </a:spcBef>
              <a:buNone/>
              <a:defRPr sz="45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9" y="6549063"/>
            <a:ext cx="1893868" cy="208164"/>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161" y="120815"/>
            <a:ext cx="1258126" cy="454142"/>
          </a:xfrm>
          <a:prstGeom prst="rect">
            <a:avLst/>
          </a:prstGeom>
        </p:spPr>
      </p:pic>
    </p:spTree>
    <p:extLst>
      <p:ext uri="{BB962C8B-B14F-4D97-AF65-F5344CB8AC3E}">
        <p14:creationId xmlns:p14="http://schemas.microsoft.com/office/powerpoint/2010/main" val="1523293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6096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Rectangle 50"/>
          <p:cNvSpPr/>
          <p:nvPr userDrawn="1"/>
        </p:nvSpPr>
        <p:spPr>
          <a:xfrm>
            <a:off x="0" y="6258757"/>
            <a:ext cx="12192000" cy="517000"/>
          </a:xfrm>
          <a:prstGeom prst="rect">
            <a:avLst/>
          </a:prstGeom>
          <a:gradFill flip="none" rotWithShape="1">
            <a:gsLst>
              <a:gs pos="20000">
                <a:srgbClr val="98C93D"/>
              </a:gs>
              <a:gs pos="56000">
                <a:srgbClr val="64872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477" y="6268116"/>
            <a:ext cx="3608172" cy="491164"/>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4987" y="6268116"/>
            <a:ext cx="1169111" cy="491165"/>
          </a:xfrm>
          <a:prstGeom prst="rect">
            <a:avLst/>
          </a:prstGeom>
        </p:spPr>
      </p:pic>
      <p:cxnSp>
        <p:nvCxnSpPr>
          <p:cNvPr id="6" name="Straight Connector 5"/>
          <p:cNvCxnSpPr/>
          <p:nvPr userDrawn="1"/>
        </p:nvCxnSpPr>
        <p:spPr>
          <a:xfrm flipH="1">
            <a:off x="3800996" y="6313401"/>
            <a:ext cx="2178" cy="400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470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1219200" y="5638800"/>
            <a:ext cx="8686800" cy="487362"/>
          </a:xfrm>
          <a:prstGeom prst="rect">
            <a:avLst/>
          </a:prstGeom>
        </p:spPr>
        <p:txBody>
          <a:bodyPr/>
          <a:lstStyle>
            <a:lvl1pPr algn="l">
              <a:defRPr sz="3200" b="1">
                <a:solidFill>
                  <a:srgbClr val="92D050"/>
                </a:solidFill>
              </a:defRPr>
            </a:lvl1pPr>
          </a:lstStyle>
          <a:p>
            <a:r>
              <a:rPr lang="en-US" dirty="0"/>
              <a:t>Click to edit Master title style</a:t>
            </a:r>
          </a:p>
        </p:txBody>
      </p:sp>
    </p:spTree>
    <p:extLst>
      <p:ext uri="{BB962C8B-B14F-4D97-AF65-F5344CB8AC3E}">
        <p14:creationId xmlns:p14="http://schemas.microsoft.com/office/powerpoint/2010/main" val="13076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1129553"/>
            <a:ext cx="6410652" cy="1744276"/>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6428581" cy="3215524"/>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916" y="238141"/>
            <a:ext cx="1883284" cy="74973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rgbClr val="E7E6E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7E6E6"/>
              </a:solidFill>
              <a:effectLst/>
              <a:uLnTx/>
              <a:uFillTx/>
              <a:latin typeface="Calibri"/>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2860919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24853-C571-4A7C-A236-F56D56AFC1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32615" y="39319"/>
            <a:ext cx="2433720" cy="349345"/>
          </a:xfrm>
          <a:prstGeom prst="rect">
            <a:avLst/>
          </a:prstGeom>
        </p:spPr>
      </p:pic>
      <p:sp>
        <p:nvSpPr>
          <p:cNvPr id="3" name="Rectangle 2">
            <a:extLst>
              <a:ext uri="{FF2B5EF4-FFF2-40B4-BE49-F238E27FC236}">
                <a16:creationId xmlns:a16="http://schemas.microsoft.com/office/drawing/2014/main" id="{E67DE877-4136-419D-95C4-C2B951DF9A0B}"/>
              </a:ext>
            </a:extLst>
          </p:cNvPr>
          <p:cNvSpPr/>
          <p:nvPr userDrawn="1"/>
        </p:nvSpPr>
        <p:spPr>
          <a:xfrm>
            <a:off x="163630" y="28875"/>
            <a:ext cx="5943494" cy="1010653"/>
          </a:xfrm>
          <a:prstGeom prst="rect">
            <a:avLst/>
          </a:prstGeom>
          <a:gradFill flip="none" rotWithShape="1">
            <a:gsLst>
              <a:gs pos="0">
                <a:srgbClr val="F3F3F3"/>
              </a:gs>
              <a:gs pos="50000">
                <a:srgbClr val="FBFBFB"/>
              </a:gs>
              <a:gs pos="100000">
                <a:srgbClr val="FF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382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270627" y="1544980"/>
            <a:ext cx="11646717" cy="4775908"/>
          </a:xfrm>
        </p:spPr>
        <p:txBody>
          <a:bodyPr/>
          <a:lstStyle>
            <a:lvl1pPr>
              <a:defRPr b="1">
                <a:solidFill>
                  <a:schemeClr val="bg2">
                    <a:lumMod val="10000"/>
                  </a:schemeClr>
                </a:solidFill>
                <a:latin typeface="+mn-lt"/>
              </a:defRPr>
            </a:lvl1pPr>
            <a:lvl2pPr>
              <a:defRPr>
                <a:solidFill>
                  <a:schemeClr val="bg2">
                    <a:lumMod val="10000"/>
                  </a:schemeClr>
                </a:solidFill>
                <a:latin typeface="+mn-lt"/>
              </a:defRPr>
            </a:lvl2pPr>
            <a:lvl3pPr>
              <a:defRPr>
                <a:solidFill>
                  <a:schemeClr val="bg2">
                    <a:lumMod val="10000"/>
                  </a:schemeClr>
                </a:solidFill>
                <a:latin typeface="+mn-lt"/>
              </a:defRPr>
            </a:lvl3pPr>
            <a:lvl4pPr>
              <a:defRPr>
                <a:solidFill>
                  <a:schemeClr val="bg2">
                    <a:lumMod val="10000"/>
                  </a:schemeClr>
                </a:solidFill>
                <a:latin typeface="+mn-lt"/>
              </a:defRPr>
            </a:lvl4pPr>
            <a:lvl5pPr>
              <a:defRPr>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9" y="376772"/>
            <a:ext cx="11474528"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18"/>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2" name="Text Placeholder 19"/>
          <p:cNvSpPr>
            <a:spLocks noGrp="1"/>
          </p:cNvSpPr>
          <p:nvPr>
            <p:ph type="body" sz="quarter" idx="11" hasCustomPrompt="1"/>
          </p:nvPr>
        </p:nvSpPr>
        <p:spPr>
          <a:xfrm>
            <a:off x="4775404" y="6496180"/>
            <a:ext cx="6705600" cy="313932"/>
          </a:xfrm>
        </p:spPr>
        <p:txBody>
          <a:bodyPr anchor="ctr">
            <a:spAutoFit/>
          </a:bodyPr>
          <a:lstStyle>
            <a:lvl1pPr marL="0" indent="1588" algn="r">
              <a:spcBef>
                <a:spcPts val="0"/>
              </a:spcBef>
              <a:buNone/>
              <a:defRPr sz="1600" b="0" i="1">
                <a:solidFill>
                  <a:schemeClr val="bg2"/>
                </a:solidFill>
                <a:latin typeface="+mj-lt"/>
              </a:defRPr>
            </a:lvl1pPr>
            <a:lvl2pPr>
              <a:buNone/>
              <a:defRPr/>
            </a:lvl2pPr>
            <a:lvl3pPr>
              <a:buNone/>
              <a:defRPr/>
            </a:lvl3pPr>
            <a:lvl4pPr>
              <a:buNone/>
              <a:defRPr/>
            </a:lvl4pPr>
            <a:lvl5pPr>
              <a:buNone/>
              <a:defRPr/>
            </a:lvl5pPr>
          </a:lstStyle>
          <a:p>
            <a:pPr lvl="0"/>
            <a:r>
              <a:rPr lang="en-US" dirty="0"/>
              <a:t>https://edx.netl.doe.gov </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6035" y="247689"/>
            <a:ext cx="1633918" cy="850999"/>
          </a:xfrm>
          <a:prstGeom prst="rect">
            <a:avLst/>
          </a:prstGeom>
        </p:spPr>
      </p:pic>
    </p:spTree>
    <p:extLst>
      <p:ext uri="{BB962C8B-B14F-4D97-AF65-F5344CB8AC3E}">
        <p14:creationId xmlns:p14="http://schemas.microsoft.com/office/powerpoint/2010/main" val="75303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1192305"/>
            <a:ext cx="3108709" cy="1681523"/>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0920" y="309858"/>
            <a:ext cx="1883284" cy="74973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111984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better2">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prstClr val="white"/>
                </a:solidFill>
                <a:latin typeface="Century Gothic" panose="020B0502020202020204" pitchFamily="34" charset="0"/>
              </a:rPr>
              <a:pPr/>
              <a:t>‹#›</a:t>
            </a:fld>
            <a:endParaRPr lang="en-US" dirty="0">
              <a:solidFill>
                <a:prstClr val="white"/>
              </a:solidFill>
            </a:endParaRPr>
          </a:p>
        </p:txBody>
      </p:sp>
      <p:pic>
        <p:nvPicPr>
          <p:cNvPr id="54" name="Picture 53"/>
          <p:cNvPicPr>
            <a:picLocks noChangeAspect="1"/>
          </p:cNvPicPr>
          <p:nvPr userDrawn="1"/>
        </p:nvPicPr>
        <p:blipFill rotWithShape="1">
          <a:blip r:embed="rId3" cstate="screen">
            <a:extLst>
              <a:ext uri="{28A0092B-C50C-407E-A947-70E740481C1C}">
                <a14:useLocalDpi xmlns:a14="http://schemas.microsoft.com/office/drawing/2010/main"/>
              </a:ext>
            </a:extLst>
          </a:blip>
          <a:srcRect b="-5833"/>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a:extLst>
              <a:ext uri="{FF2B5EF4-FFF2-40B4-BE49-F238E27FC236}">
                <a16:creationId xmlns:a16="http://schemas.microsoft.com/office/drawing/2014/main" id="{6B167669-7392-472F-85FB-ADAC4229D0CE}"/>
              </a:ext>
            </a:extLst>
          </p:cNvPr>
          <p:cNvSpPr>
            <a:spLocks noGrp="1"/>
          </p:cNvSpPr>
          <p:nvPr>
            <p:ph type="ctrTitle" hasCustomPrompt="1"/>
          </p:nvPr>
        </p:nvSpPr>
        <p:spPr>
          <a:xfrm>
            <a:off x="270628" y="260268"/>
            <a:ext cx="9663485" cy="600980"/>
          </a:xfrm>
        </p:spPr>
        <p:txBody>
          <a:bodyPr anchor="b">
            <a:normAutofit/>
          </a:bodyPr>
          <a:lstStyle>
            <a:lvl1pPr algn="l">
              <a:defRPr sz="4000" b="1">
                <a:solidFill>
                  <a:srgbClr val="373838"/>
                </a:solidFill>
              </a:defRPr>
            </a:lvl1pPr>
          </a:lstStyle>
          <a:p>
            <a:r>
              <a:rPr lang="en-US" dirty="0"/>
              <a:t>Master Page Title 1</a:t>
            </a:r>
          </a:p>
        </p:txBody>
      </p:sp>
      <p:sp>
        <p:nvSpPr>
          <p:cNvPr id="12" name="Subtitle 2">
            <a:extLst>
              <a:ext uri="{FF2B5EF4-FFF2-40B4-BE49-F238E27FC236}">
                <a16:creationId xmlns:a16="http://schemas.microsoft.com/office/drawing/2014/main" id="{82E5EF3B-04E9-4CC9-9BED-9CC65953BB55}"/>
              </a:ext>
            </a:extLst>
          </p:cNvPr>
          <p:cNvSpPr>
            <a:spLocks noGrp="1"/>
          </p:cNvSpPr>
          <p:nvPr>
            <p:ph type="subTitle" idx="13" hasCustomPrompt="1"/>
          </p:nvPr>
        </p:nvSpPr>
        <p:spPr>
          <a:xfrm>
            <a:off x="270628" y="778081"/>
            <a:ext cx="9587747" cy="468888"/>
          </a:xfrm>
        </p:spPr>
        <p:txBody>
          <a:bodyPr>
            <a:noAutofit/>
          </a:bodyPr>
          <a:lstStyle>
            <a:lvl1pPr marL="0" indent="0" algn="l">
              <a:buNone/>
              <a:defRPr sz="1800" b="0">
                <a:solidFill>
                  <a:srgbClr val="373838"/>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Tree>
    <p:extLst>
      <p:ext uri="{BB962C8B-B14F-4D97-AF65-F5344CB8AC3E}">
        <p14:creationId xmlns:p14="http://schemas.microsoft.com/office/powerpoint/2010/main" val="3294336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4498" y="6337699"/>
            <a:ext cx="1413512"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rgbClr val="000000"/>
                </a:solidFill>
                <a:latin typeface="+mn-lt"/>
              </a:defRPr>
            </a:lvl1pPr>
          </a:lstStyle>
          <a:p>
            <a:r>
              <a:rPr lang="en-US" dirty="0"/>
              <a:t>Master Cover Title</a:t>
            </a:r>
          </a:p>
        </p:txBody>
      </p:sp>
      <p:sp>
        <p:nvSpPr>
          <p:cNvPr id="38" name="Subtitle 2"/>
          <p:cNvSpPr>
            <a:spLocks noGrp="1"/>
          </p:cNvSpPr>
          <p:nvPr>
            <p:ph type="subTitle" idx="1" hasCustomPrompt="1"/>
          </p:nvPr>
        </p:nvSpPr>
        <p:spPr>
          <a:xfrm>
            <a:off x="270627" y="1565186"/>
            <a:ext cx="9033029" cy="547804"/>
          </a:xfrm>
        </p:spPr>
        <p:txBody>
          <a:bodyPr>
            <a:noAutofit/>
          </a:bodyPr>
          <a:lstStyle>
            <a:lvl1pPr marL="0" indent="0" algn="l">
              <a:buNone/>
              <a:defRPr sz="2400" b="0">
                <a:solidFill>
                  <a:srgbClr val="00B0D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9585" y="64720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rgbClr val="000000"/>
                </a:solidFill>
                <a:latin typeface="+mn-lt"/>
              </a:rPr>
              <a:t>Solutions for Today </a:t>
            </a:r>
            <a:r>
              <a:rPr lang="en-US" sz="1800" b="1" i="0" kern="1200" dirty="0">
                <a:solidFill>
                  <a:srgbClr val="000000"/>
                </a:solidFill>
                <a:effectLst/>
                <a:latin typeface="+mn-lt"/>
                <a:ea typeface="+mn-ea"/>
                <a:cs typeface="+mn-cs"/>
              </a:rPr>
              <a:t>| </a:t>
            </a:r>
            <a:r>
              <a:rPr lang="en-US" sz="1800" b="1" i="0" baseline="0" dirty="0">
                <a:solidFill>
                  <a:srgbClr val="000000"/>
                </a:solidFill>
                <a:latin typeface="+mn-lt"/>
              </a:rPr>
              <a:t>Options for Tomorrow</a:t>
            </a:r>
          </a:p>
        </p:txBody>
      </p:sp>
    </p:spTree>
    <p:extLst>
      <p:ext uri="{BB962C8B-B14F-4D97-AF65-F5344CB8AC3E}">
        <p14:creationId xmlns:p14="http://schemas.microsoft.com/office/powerpoint/2010/main" val="3419281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Drak Gray">
    <p:bg>
      <p:bgPr>
        <a:solidFill>
          <a:srgbClr val="383838"/>
        </a:solidFill>
        <a:effectLst/>
      </p:bgPr>
    </p:bg>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chemeClr val="bg1"/>
                </a:solidFill>
                <a:latin typeface="+mn-lt"/>
              </a:defRPr>
            </a:lvl1pPr>
          </a:lstStyle>
          <a:p>
            <a:r>
              <a:rPr lang="en-US" dirty="0"/>
              <a:t>Master Cover Title</a:t>
            </a:r>
          </a:p>
        </p:txBody>
      </p:sp>
      <p:sp>
        <p:nvSpPr>
          <p:cNvPr id="38" name="Subtitle 2"/>
          <p:cNvSpPr>
            <a:spLocks noGrp="1"/>
          </p:cNvSpPr>
          <p:nvPr>
            <p:ph type="subTitle" idx="1" hasCustomPrompt="1"/>
          </p:nvPr>
        </p:nvSpPr>
        <p:spPr>
          <a:xfrm>
            <a:off x="270627" y="1565186"/>
            <a:ext cx="9033029" cy="547804"/>
          </a:xfrm>
        </p:spPr>
        <p:txBody>
          <a:bodyPr>
            <a:noAutofit/>
          </a:bodyPr>
          <a:lstStyle>
            <a:lvl1pPr marL="0" indent="0" algn="l">
              <a:buNone/>
              <a:defRPr sz="2400" b="0">
                <a:solidFill>
                  <a:srgbClr val="00B0D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0270" y="647209"/>
            <a:ext cx="230590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mn-lt"/>
              </a:rPr>
              <a:t>Solutions for Today </a:t>
            </a:r>
            <a:r>
              <a:rPr lang="en-US" sz="1800" b="1" i="0" kern="1200" dirty="0">
                <a:solidFill>
                  <a:schemeClr val="bg1"/>
                </a:solidFill>
                <a:effectLst/>
                <a:latin typeface="+mn-lt"/>
                <a:ea typeface="+mn-ea"/>
                <a:cs typeface="+mn-cs"/>
              </a:rPr>
              <a:t>| </a:t>
            </a:r>
            <a:r>
              <a:rPr lang="en-US" sz="1800" b="1" i="0" baseline="0" dirty="0">
                <a:solidFill>
                  <a:schemeClr val="bg1"/>
                </a:solidFill>
                <a:latin typeface="+mn-lt"/>
              </a:rPr>
              <a:t>Options for Tomorrow</a:t>
            </a:r>
          </a:p>
        </p:txBody>
      </p:sp>
    </p:spTree>
    <p:extLst>
      <p:ext uri="{BB962C8B-B14F-4D97-AF65-F5344CB8AC3E}">
        <p14:creationId xmlns:p14="http://schemas.microsoft.com/office/powerpoint/2010/main" val="1788609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37E2-0017-64B1-5EEC-4ECC2803B4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03BD3-ABF3-B4CA-D890-8123971B2C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7F1E1-3573-BEF3-61C1-FE69652DFF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339CD6-19E3-D47E-DA6B-4CF214747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0057B-D58B-7F79-3EFB-5571BCF8D8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D608F1-7C34-9667-0E4F-B73EF785957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58A2DD6-C211-B786-C2FA-27F4AFBED9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F0A442-4230-82AB-ED24-92CBDFE43DEC}"/>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23961296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00000"/>
        </a:solidFill>
        <a:effectLst/>
      </p:bgPr>
    </p:bg>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chemeClr val="bg1"/>
                </a:solidFill>
                <a:latin typeface="+mn-lt"/>
              </a:defRPr>
            </a:lvl1pPr>
          </a:lstStyle>
          <a:p>
            <a:r>
              <a:rPr lang="en-US" dirty="0"/>
              <a:t>Master Cover Title</a:t>
            </a:r>
          </a:p>
        </p:txBody>
      </p:sp>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0270" y="420706"/>
            <a:ext cx="2305903" cy="917977"/>
          </a:xfrm>
          <a:prstGeom prst="rect">
            <a:avLst/>
          </a:prstGeom>
        </p:spPr>
      </p:pic>
      <p:cxnSp>
        <p:nvCxnSpPr>
          <p:cNvPr id="17" name="Straight Connector 16"/>
          <p:cNvCxnSpPr/>
          <p:nvPr userDrawn="1"/>
        </p:nvCxnSpPr>
        <p:spPr>
          <a:xfrm>
            <a:off x="0" y="1703094"/>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mn-lt"/>
              </a:rPr>
              <a:t>Solutions for Today </a:t>
            </a:r>
            <a:r>
              <a:rPr lang="en-US" sz="1800" b="1" i="0" kern="1200" dirty="0">
                <a:solidFill>
                  <a:schemeClr val="bg1"/>
                </a:solidFill>
                <a:effectLst/>
                <a:latin typeface="+mn-lt"/>
                <a:ea typeface="+mn-ea"/>
                <a:cs typeface="+mn-cs"/>
              </a:rPr>
              <a:t>| </a:t>
            </a:r>
            <a:r>
              <a:rPr lang="en-US" sz="1800" b="1" i="0" baseline="0" dirty="0">
                <a:solidFill>
                  <a:schemeClr val="bg1"/>
                </a:solidFill>
                <a:latin typeface="+mn-lt"/>
              </a:rPr>
              <a:t>Options for Tomorrow</a:t>
            </a:r>
          </a:p>
        </p:txBody>
      </p:sp>
    </p:spTree>
    <p:extLst>
      <p:ext uri="{BB962C8B-B14F-4D97-AF65-F5344CB8AC3E}">
        <p14:creationId xmlns:p14="http://schemas.microsoft.com/office/powerpoint/2010/main" val="3169273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latin typeface="+mn-lt"/>
            </a:endParaRPr>
          </a:p>
        </p:txBody>
      </p:sp>
      <p:sp>
        <p:nvSpPr>
          <p:cNvPr id="3" name="Content Placeholder 2"/>
          <p:cNvSpPr>
            <a:spLocks noGrp="1"/>
          </p:cNvSpPr>
          <p:nvPr>
            <p:ph idx="1"/>
          </p:nvPr>
        </p:nvSpPr>
        <p:spPr>
          <a:xfrm>
            <a:off x="270627" y="1544980"/>
            <a:ext cx="11646717" cy="4775908"/>
          </a:xfrm>
        </p:spPr>
        <p:txBody>
          <a:bodyPr/>
          <a:lstStyle>
            <a:lvl1pPr>
              <a:defRPr b="1">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384234"/>
            <a:ext cx="9698995"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9" name="Rectangle 18"/>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endParaRPr>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3"/>
          </a:xfrm>
          <a:prstGeom prst="rect">
            <a:avLst/>
          </a:prstGeom>
        </p:spPr>
      </p:pic>
    </p:spTree>
    <p:extLst>
      <p:ext uri="{BB962C8B-B14F-4D97-AF65-F5344CB8AC3E}">
        <p14:creationId xmlns:p14="http://schemas.microsoft.com/office/powerpoint/2010/main" val="1169551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latin typeface="+mn-lt"/>
            </a:endParaRPr>
          </a:p>
        </p:txBody>
      </p:sp>
      <p:sp>
        <p:nvSpPr>
          <p:cNvPr id="8" name="Title 1"/>
          <p:cNvSpPr>
            <a:spLocks noGrp="1"/>
          </p:cNvSpPr>
          <p:nvPr>
            <p:ph type="ctrTitle" hasCustomPrompt="1"/>
          </p:nvPr>
        </p:nvSpPr>
        <p:spPr>
          <a:xfrm>
            <a:off x="270628" y="384234"/>
            <a:ext cx="9698995"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9" name="Rectangle 18"/>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endParaRPr>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3"/>
          </a:xfrm>
          <a:prstGeom prst="rect">
            <a:avLst/>
          </a:prstGeom>
        </p:spPr>
      </p:pic>
    </p:spTree>
    <p:extLst>
      <p:ext uri="{BB962C8B-B14F-4D97-AF65-F5344CB8AC3E}">
        <p14:creationId xmlns:p14="http://schemas.microsoft.com/office/powerpoint/2010/main" val="1029674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ectangle 1"/>
          <p:cNvSpPr/>
          <p:nvPr userDrawn="1"/>
        </p:nvSpPr>
        <p:spPr>
          <a:xfrm>
            <a:off x="-1015" y="1059591"/>
            <a:ext cx="12193015" cy="53878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latin typeface="+mn-lt"/>
            </a:endParaRPr>
          </a:p>
        </p:txBody>
      </p:sp>
      <p:sp>
        <p:nvSpPr>
          <p:cNvPr id="8" name="Title 1"/>
          <p:cNvSpPr>
            <a:spLocks noGrp="1"/>
          </p:cNvSpPr>
          <p:nvPr>
            <p:ph type="ctrTitle" hasCustomPrompt="1"/>
          </p:nvPr>
        </p:nvSpPr>
        <p:spPr>
          <a:xfrm>
            <a:off x="270628" y="384234"/>
            <a:ext cx="9698995"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9" name="Rectangle 18"/>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endParaRPr>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3"/>
          </a:xfrm>
          <a:prstGeom prst="rect">
            <a:avLst/>
          </a:prstGeom>
        </p:spPr>
      </p:pic>
    </p:spTree>
    <p:extLst>
      <p:ext uri="{BB962C8B-B14F-4D97-AF65-F5344CB8AC3E}">
        <p14:creationId xmlns:p14="http://schemas.microsoft.com/office/powerpoint/2010/main" val="46180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3" name="Snip and Round Single Corner Rectangle 12"/>
          <p:cNvSpPr/>
          <p:nvPr userDrawn="1"/>
        </p:nvSpPr>
        <p:spPr>
          <a:xfrm rot="5400000">
            <a:off x="-1611200" y="1610186"/>
            <a:ext cx="6858886" cy="3638516"/>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latin typeface="+mn-lt"/>
            </a:endParaRPr>
          </a:p>
        </p:txBody>
      </p:sp>
      <p:sp>
        <p:nvSpPr>
          <p:cNvPr id="20" name="Rectangle 19"/>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endParaRPr>
          </a:p>
        </p:txBody>
      </p:sp>
      <p:sp>
        <p:nvSpPr>
          <p:cNvPr id="21"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11" name="Content Placeholder 2"/>
          <p:cNvSpPr>
            <a:spLocks noGrp="1"/>
          </p:cNvSpPr>
          <p:nvPr>
            <p:ph idx="1"/>
          </p:nvPr>
        </p:nvSpPr>
        <p:spPr>
          <a:xfrm>
            <a:off x="3879676" y="274321"/>
            <a:ext cx="6142865" cy="6051984"/>
          </a:xfrm>
        </p:spPr>
        <p:txBody>
          <a:bodyPr>
            <a:normAutofit/>
          </a:bodyPr>
          <a:lstStyle>
            <a:lvl1pPr>
              <a:defRPr sz="2800">
                <a:ln>
                  <a:noFill/>
                </a:ln>
                <a:solidFill>
                  <a:srgbClr val="000000"/>
                </a:solidFill>
                <a:latin typeface="+mn-lt"/>
              </a:defRPr>
            </a:lvl1pPr>
            <a:lvl2pPr marL="744538" indent="-280988">
              <a:defRPr sz="2400">
                <a:ln>
                  <a:noFill/>
                </a:ln>
                <a:solidFill>
                  <a:srgbClr val="000000"/>
                </a:solidFill>
                <a:latin typeface="+mn-lt"/>
              </a:defRPr>
            </a:lvl2pPr>
            <a:lvl3pPr marL="1090613" indent="-228600">
              <a:defRPr sz="2000">
                <a:ln>
                  <a:noFill/>
                </a:ln>
                <a:solidFill>
                  <a:srgbClr val="000000"/>
                </a:solidFill>
                <a:latin typeface="+mn-lt"/>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4"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25"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
        <p:nvSpPr>
          <p:cNvPr id="15" name="Subtitle 2"/>
          <p:cNvSpPr>
            <a:spLocks noGrp="1"/>
          </p:cNvSpPr>
          <p:nvPr>
            <p:ph type="subTitle" idx="13" hasCustomPrompt="1"/>
          </p:nvPr>
        </p:nvSpPr>
        <p:spPr>
          <a:xfrm>
            <a:off x="241160" y="3113557"/>
            <a:ext cx="3108709" cy="3333845"/>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2"/>
          </a:xfrm>
          <a:prstGeom prst="rect">
            <a:avLst/>
          </a:prstGeom>
        </p:spPr>
      </p:pic>
    </p:spTree>
    <p:extLst>
      <p:ext uri="{BB962C8B-B14F-4D97-AF65-F5344CB8AC3E}">
        <p14:creationId xmlns:p14="http://schemas.microsoft.com/office/powerpoint/2010/main" val="1325294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latin typeface="+mn-lt"/>
            </a:endParaRP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9" name="Rectangle 18"/>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endParaRPr>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
        <p:nvSpPr>
          <p:cNvPr id="3" name="Text Placeholder 2"/>
          <p:cNvSpPr>
            <a:spLocks noGrp="1"/>
          </p:cNvSpPr>
          <p:nvPr>
            <p:ph type="body" sz="quarter" idx="12"/>
          </p:nvPr>
        </p:nvSpPr>
        <p:spPr>
          <a:xfrm>
            <a:off x="270628" y="1524700"/>
            <a:ext cx="6986588" cy="2820987"/>
          </a:xfrm>
          <a:solidFill>
            <a:srgbClr val="00B0D9"/>
          </a:solidFill>
          <a:ln>
            <a:noFill/>
          </a:ln>
        </p:spPr>
        <p:txBody>
          <a:bodyPr>
            <a:normAutofit/>
          </a:bodyPr>
          <a:lstStyle>
            <a:lvl1pPr>
              <a:defRPr sz="3600">
                <a:solidFill>
                  <a:srgbClr val="000000"/>
                </a:solidFill>
                <a:latin typeface="+mn-lt"/>
              </a:defRPr>
            </a:lvl1pPr>
            <a:lvl2pPr>
              <a:defRPr sz="3200">
                <a:solidFill>
                  <a:srgbClr val="000000"/>
                </a:solidFill>
                <a:latin typeface="+mn-lt"/>
              </a:defRPr>
            </a:lvl2pPr>
            <a:lvl3pPr>
              <a:defRPr sz="2800">
                <a:solidFill>
                  <a:srgbClr val="000000"/>
                </a:solidFill>
                <a:latin typeface="+mn-lt"/>
              </a:defRPr>
            </a:lvl3pPr>
            <a:lvl4pPr>
              <a:defRPr sz="2400">
                <a:solidFill>
                  <a:srgbClr val="000000"/>
                </a:solidFill>
                <a:latin typeface="+mn-lt"/>
              </a:defRPr>
            </a:lvl4pPr>
            <a:lvl5pPr>
              <a:defRPr sz="24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sp>
        <p:nvSpPr>
          <p:cNvPr id="15" name="Title 1"/>
          <p:cNvSpPr>
            <a:spLocks noGrp="1"/>
          </p:cNvSpPr>
          <p:nvPr>
            <p:ph type="ctrTitle" hasCustomPrompt="1"/>
          </p:nvPr>
        </p:nvSpPr>
        <p:spPr>
          <a:xfrm>
            <a:off x="270628" y="384234"/>
            <a:ext cx="9698995" cy="600980"/>
          </a:xfrm>
        </p:spPr>
        <p:txBody>
          <a:bodyPr anchor="b">
            <a:normAutofit/>
          </a:bodyPr>
          <a:lstStyle>
            <a:lvl1pPr algn="l">
              <a:defRPr sz="3600" b="1">
                <a:solidFill>
                  <a:schemeClr val="bg1"/>
                </a:solidFill>
                <a:latin typeface="+mn-lt"/>
              </a:defRPr>
            </a:lvl1pPr>
          </a:lstStyle>
          <a:p>
            <a:r>
              <a:rPr lang="en-US" dirty="0"/>
              <a:t>Master Page Title 1</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3"/>
          </a:xfrm>
          <a:prstGeom prst="rect">
            <a:avLst/>
          </a:prstGeom>
        </p:spPr>
      </p:pic>
    </p:spTree>
    <p:extLst>
      <p:ext uri="{BB962C8B-B14F-4D97-AF65-F5344CB8AC3E}">
        <p14:creationId xmlns:p14="http://schemas.microsoft.com/office/powerpoint/2010/main" val="1248631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1276229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0000"/>
        </a:solidFill>
        <a:effectLst/>
      </p:bgPr>
    </p:bg>
    <p:spTree>
      <p:nvGrpSpPr>
        <p:cNvPr id="1" name=""/>
        <p:cNvGrpSpPr/>
        <p:nvPr/>
      </p:nvGrpSpPr>
      <p:grpSpPr>
        <a:xfrm>
          <a:off x="0" y="0"/>
          <a:ext cx="0" cy="0"/>
          <a:chOff x="0" y="0"/>
          <a:chExt cx="0" cy="0"/>
        </a:xfrm>
      </p:grpSpPr>
      <p:sp>
        <p:nvSpPr>
          <p:cNvPr id="7" name="Title 17"/>
          <p:cNvSpPr>
            <a:spLocks noGrp="1"/>
          </p:cNvSpPr>
          <p:nvPr>
            <p:ph type="title"/>
          </p:nvPr>
        </p:nvSpPr>
        <p:spPr>
          <a:xfrm>
            <a:off x="241160" y="1192305"/>
            <a:ext cx="3108709" cy="1681523"/>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920" y="309858"/>
            <a:ext cx="1883284" cy="74973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1406337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ysClr val="windowText" lastClr="000000"/>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a:noFill/>
        </p:spPr>
        <p:txBody>
          <a:bodyPr>
            <a:noAutofit/>
          </a:bodyPr>
          <a:lstStyle>
            <a:lvl1pPr marL="285750" indent="-285750" algn="l">
              <a:buFont typeface="Arial" panose="020B0604020202020204" pitchFamily="34" charset="0"/>
              <a:buChar char="•"/>
              <a:defRPr sz="2400" b="0">
                <a:solidFill>
                  <a:srgbClr val="0000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10" y="309858"/>
            <a:ext cx="1883284" cy="74973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27" y="6526176"/>
            <a:ext cx="1893868" cy="25780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rgbClr val="000000"/>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3663533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7"/>
          <p:cNvSpPr>
            <a:spLocks noGrp="1"/>
          </p:cNvSpPr>
          <p:nvPr>
            <p:ph type="title"/>
          </p:nvPr>
        </p:nvSpPr>
        <p:spPr>
          <a:xfrm>
            <a:off x="241160" y="1129548"/>
            <a:ext cx="3108709" cy="1744281"/>
          </a:xfrm>
          <a:prstGeom prst="rect">
            <a:avLst/>
          </a:prstGeom>
        </p:spPr>
        <p:txBody>
          <a:bodyPr lIns="0" rIns="0" anchor="ctr" anchorCtr="0">
            <a:noAutofit/>
          </a:bodyPr>
          <a:lstStyle>
            <a:lvl1pPr algn="l">
              <a:defRPr sz="3600" b="1">
                <a:solidFill>
                  <a:sysClr val="windowText" lastClr="000000"/>
                </a:solidFill>
                <a:latin typeface="+mn-lt"/>
              </a:defRPr>
            </a:lvl1pPr>
          </a:lstStyle>
          <a:p>
            <a:r>
              <a:rPr lang="en-US" dirty="0"/>
              <a:t>Click to edit Master title style</a:t>
            </a:r>
          </a:p>
        </p:txBody>
      </p:sp>
      <p:sp>
        <p:nvSpPr>
          <p:cNvPr id="8" name="Subtitle 2"/>
          <p:cNvSpPr>
            <a:spLocks noGrp="1"/>
          </p:cNvSpPr>
          <p:nvPr>
            <p:ph type="subTitle" idx="13" hasCustomPrompt="1"/>
          </p:nvPr>
        </p:nvSpPr>
        <p:spPr>
          <a:xfrm>
            <a:off x="241160" y="3113558"/>
            <a:ext cx="3108709" cy="3342660"/>
          </a:xfrm>
          <a:noFill/>
        </p:spPr>
        <p:txBody>
          <a:bodyPr>
            <a:noAutofit/>
          </a:bodyPr>
          <a:lstStyle>
            <a:lvl1pPr marL="285750" indent="-285750" algn="l">
              <a:buFont typeface="Arial" panose="020B0604020202020204" pitchFamily="34" charset="0"/>
              <a:buChar char="•"/>
              <a:defRPr sz="2400" b="0">
                <a:solidFill>
                  <a:srgbClr val="0000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849" y="309858"/>
            <a:ext cx="1883284" cy="74973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27" y="6526176"/>
            <a:ext cx="1893868" cy="257803"/>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rgbClr val="000000"/>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422523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F217-EC73-932F-D334-F1FFFC694C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69F68-9C8F-7AA0-2D5C-3184E72B46D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9ED6245-33E4-F385-7B41-83C6E63481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296E-2023-8C31-BD4B-4EBC4E79AC65}"/>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2580983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17"/>
          <p:cNvSpPr>
            <a:spLocks noGrp="1"/>
          </p:cNvSpPr>
          <p:nvPr>
            <p:ph type="title"/>
          </p:nvPr>
        </p:nvSpPr>
        <p:spPr>
          <a:xfrm>
            <a:off x="241160" y="274321"/>
            <a:ext cx="3108709" cy="2599508"/>
          </a:xfrm>
          <a:prstGeom prst="rect">
            <a:avLst/>
          </a:prstGeom>
        </p:spPr>
        <p:txBody>
          <a:bodyPr lIns="0" rIns="0" anchor="ctr" anchorCtr="0">
            <a:noAutofit/>
          </a:bodyPr>
          <a:lstStyle>
            <a:lvl1pPr algn="l">
              <a:defRPr sz="3600" b="1">
                <a:solidFill>
                  <a:sysClr val="windowText" lastClr="000000"/>
                </a:solidFill>
                <a:latin typeface="+mn-lt"/>
              </a:defRPr>
            </a:lvl1pPr>
          </a:lstStyle>
          <a:p>
            <a:r>
              <a:rPr lang="en-US"/>
              <a:t>Click to edit Master title style</a:t>
            </a:r>
            <a:endParaRPr lang="en-US" dirty="0"/>
          </a:p>
        </p:txBody>
      </p:sp>
      <p:sp>
        <p:nvSpPr>
          <p:cNvPr id="8" name="Subtitle 2"/>
          <p:cNvSpPr>
            <a:spLocks noGrp="1"/>
          </p:cNvSpPr>
          <p:nvPr>
            <p:ph type="subTitle" idx="13" hasCustomPrompt="1"/>
          </p:nvPr>
        </p:nvSpPr>
        <p:spPr>
          <a:xfrm>
            <a:off x="241160" y="3113558"/>
            <a:ext cx="3108709" cy="3342660"/>
          </a:xfrm>
          <a:solidFill>
            <a:srgbClr val="99CA3D"/>
          </a:solidFill>
        </p:spPr>
        <p:txBody>
          <a:bodyPr>
            <a:noAutofit/>
          </a:bodyPr>
          <a:lstStyle>
            <a:lvl1pPr marL="285750" indent="-285750" algn="l">
              <a:buFont typeface="Arial" panose="020B0604020202020204" pitchFamily="34" charset="0"/>
              <a:buChar char="•"/>
              <a:defRPr sz="2400" b="0">
                <a:solidFill>
                  <a:srgbClr val="0000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2"/>
          </a:xfrm>
          <a:prstGeom prst="rect">
            <a:avLst/>
          </a:prstGeom>
        </p:spPr>
      </p:pic>
      <p:sp>
        <p:nvSpPr>
          <p:cNvPr id="9"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rgbClr val="000000"/>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1173965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3" name="Snip and Round Single Corner Rectangle 12"/>
          <p:cNvSpPr/>
          <p:nvPr userDrawn="1"/>
        </p:nvSpPr>
        <p:spPr>
          <a:xfrm rot="5400000">
            <a:off x="-1264949" y="1282635"/>
            <a:ext cx="6858886" cy="4293615"/>
          </a:xfrm>
          <a:prstGeom prst="snipRoundRect">
            <a:avLst>
              <a:gd name="adj1" fmla="val 0"/>
              <a:gd name="adj2" fmla="val 0"/>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latin typeface="+mn-lt"/>
            </a:endParaRPr>
          </a:p>
        </p:txBody>
      </p:sp>
      <p:sp>
        <p:nvSpPr>
          <p:cNvPr id="20" name="Rectangle 19"/>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endParaRPr>
          </a:p>
        </p:txBody>
      </p:sp>
      <p:sp>
        <p:nvSpPr>
          <p:cNvPr id="21" name="Title 17"/>
          <p:cNvSpPr>
            <a:spLocks noGrp="1"/>
          </p:cNvSpPr>
          <p:nvPr>
            <p:ph type="title"/>
          </p:nvPr>
        </p:nvSpPr>
        <p:spPr>
          <a:xfrm>
            <a:off x="241160" y="274321"/>
            <a:ext cx="3857115" cy="2599508"/>
          </a:xfrm>
          <a:prstGeom prst="rect">
            <a:avLst/>
          </a:prstGeom>
        </p:spPr>
        <p:txBody>
          <a:bodyPr lIns="0" rIns="0" anchor="ctr" anchorCtr="0">
            <a:noAutofit/>
          </a:bodyPr>
          <a:lstStyle>
            <a:lvl1pPr algn="l">
              <a:defRPr sz="3600" b="1">
                <a:solidFill>
                  <a:schemeClr val="bg1"/>
                </a:solidFill>
                <a:latin typeface="+mn-lt"/>
              </a:defRPr>
            </a:lvl1pPr>
          </a:lstStyle>
          <a:p>
            <a:r>
              <a:rPr lang="en-US"/>
              <a:t>Click to edit Master title style</a:t>
            </a:r>
            <a:endParaRPr lang="en-US" dirty="0"/>
          </a:p>
        </p:txBody>
      </p:sp>
      <p:sp>
        <p:nvSpPr>
          <p:cNvPr id="11" name="Content Placeholder 2"/>
          <p:cNvSpPr>
            <a:spLocks noGrp="1"/>
          </p:cNvSpPr>
          <p:nvPr>
            <p:ph idx="1"/>
          </p:nvPr>
        </p:nvSpPr>
        <p:spPr>
          <a:xfrm>
            <a:off x="4534776" y="274321"/>
            <a:ext cx="5444709" cy="6051984"/>
          </a:xfrm>
        </p:spPr>
        <p:txBody>
          <a:bodyPr>
            <a:normAutofit/>
          </a:bodyPr>
          <a:lstStyle>
            <a:lvl1pPr>
              <a:defRPr sz="2800">
                <a:ln>
                  <a:noFill/>
                </a:ln>
                <a:solidFill>
                  <a:srgbClr val="000000"/>
                </a:solidFill>
                <a:latin typeface="+mn-lt"/>
              </a:defRPr>
            </a:lvl1pPr>
            <a:lvl2pPr marL="744538" indent="-280988">
              <a:defRPr sz="2400">
                <a:ln>
                  <a:noFill/>
                </a:ln>
                <a:solidFill>
                  <a:srgbClr val="000000"/>
                </a:solidFill>
                <a:latin typeface="+mn-lt"/>
              </a:defRPr>
            </a:lvl2pPr>
            <a:lvl3pPr marL="1090613" indent="-228600">
              <a:defRPr sz="2000">
                <a:ln>
                  <a:noFill/>
                </a:ln>
                <a:solidFill>
                  <a:srgbClr val="000000"/>
                </a:solidFill>
                <a:latin typeface="+mn-lt"/>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4"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mn-lt"/>
              <a:ea typeface="+mn-ea"/>
              <a:cs typeface="+mn-cs"/>
            </a:endParaRPr>
          </a:p>
        </p:txBody>
      </p:sp>
      <p:sp>
        <p:nvSpPr>
          <p:cNvPr id="25"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n-lt"/>
              </a:defRPr>
            </a:lvl1pPr>
            <a:lvl2pPr>
              <a:buNone/>
              <a:defRPr/>
            </a:lvl2pPr>
            <a:lvl3pPr>
              <a:buNone/>
              <a:defRPr/>
            </a:lvl3pPr>
            <a:lvl4pPr>
              <a:buNone/>
              <a:defRPr/>
            </a:lvl4pPr>
            <a:lvl5pPr>
              <a:buNone/>
              <a:defRPr/>
            </a:lvl5pPr>
          </a:lstStyle>
          <a:p>
            <a:pPr lvl="0"/>
            <a:r>
              <a:rPr lang="en-US" dirty="0"/>
              <a:t>Click to add references</a:t>
            </a:r>
          </a:p>
        </p:txBody>
      </p:sp>
      <p:sp>
        <p:nvSpPr>
          <p:cNvPr id="15" name="Subtitle 2"/>
          <p:cNvSpPr>
            <a:spLocks noGrp="1"/>
          </p:cNvSpPr>
          <p:nvPr>
            <p:ph type="subTitle" idx="13" hasCustomPrompt="1"/>
          </p:nvPr>
        </p:nvSpPr>
        <p:spPr>
          <a:xfrm>
            <a:off x="241160" y="3113558"/>
            <a:ext cx="3857115" cy="2763460"/>
          </a:xfrm>
        </p:spPr>
        <p:txBody>
          <a:bodyPr>
            <a:noAutofit/>
          </a:bodyPr>
          <a:lstStyle>
            <a:lvl1pPr marL="285750" indent="-285750" algn="l">
              <a:buFont typeface="Arial" panose="020B0604020202020204" pitchFamily="34" charset="0"/>
              <a:buChar char="•"/>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810" y="309858"/>
            <a:ext cx="1883284" cy="749732"/>
          </a:xfrm>
          <a:prstGeom prst="rect">
            <a:avLst/>
          </a:prstGeom>
        </p:spPr>
      </p:pic>
    </p:spTree>
    <p:extLst>
      <p:ext uri="{BB962C8B-B14F-4D97-AF65-F5344CB8AC3E}">
        <p14:creationId xmlns:p14="http://schemas.microsoft.com/office/powerpoint/2010/main" val="153457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_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1015" y="6447405"/>
            <a:ext cx="8530436"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Rectangle 19"/>
          <p:cNvSpPr/>
          <p:nvPr/>
        </p:nvSpPr>
        <p:spPr>
          <a:xfrm>
            <a:off x="8496469" y="6447405"/>
            <a:ext cx="3696111"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Isosceles Triangle 21"/>
          <p:cNvSpPr>
            <a:spLocks noChangeAspect="1"/>
          </p:cNvSpPr>
          <p:nvPr/>
        </p:nvSpPr>
        <p:spPr>
          <a:xfrm>
            <a:off x="7831453" y="6447405"/>
            <a:ext cx="667617"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3815" y="1108665"/>
            <a:ext cx="12192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ectangle 16"/>
          <p:cNvSpPr/>
          <p:nvPr/>
        </p:nvSpPr>
        <p:spPr>
          <a:xfrm>
            <a:off x="3815" y="1037535"/>
            <a:ext cx="12192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3815" y="0"/>
            <a:ext cx="12192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609600" y="274321"/>
            <a:ext cx="10972800" cy="584775"/>
          </a:xfrm>
          <a:prstGeom prst="rect">
            <a:avLst/>
          </a:prstGeom>
        </p:spPr>
        <p:txBody>
          <a:bodyPr lIns="0" rIns="0" anchor="ctr" anchorCtr="0"/>
          <a:lstStyle>
            <a:lvl1pPr algn="l">
              <a:defRPr sz="3200">
                <a:solidFill>
                  <a:schemeClr val="bg1"/>
                </a:solidFill>
              </a:defRPr>
            </a:lvl1pPr>
          </a:lstStyle>
          <a:p>
            <a:r>
              <a:rPr lang="en-US"/>
              <a:t>Click to edit Master title style</a:t>
            </a:r>
            <a:endParaRPr lang="en-US" dirty="0"/>
          </a:p>
        </p:txBody>
      </p:sp>
      <p:sp>
        <p:nvSpPr>
          <p:cNvPr id="24" name="Slide Number Placeholder 5"/>
          <p:cNvSpPr txBox="1">
            <a:spLocks/>
          </p:cNvSpPr>
          <p:nvPr userDrawn="1"/>
        </p:nvSpPr>
        <p:spPr>
          <a:xfrm>
            <a:off x="11267052" y="6568508"/>
            <a:ext cx="543697"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1"/>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4775404" y="6560812"/>
            <a:ext cx="67056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a:t>Click to add references</a:t>
            </a:r>
          </a:p>
        </p:txBody>
      </p:sp>
      <p:sp>
        <p:nvSpPr>
          <p:cNvPr id="12" name="Rectangle 11"/>
          <p:cNvSpPr/>
          <p:nvPr/>
        </p:nvSpPr>
        <p:spPr>
          <a:xfrm>
            <a:off x="-1015" y="6447405"/>
            <a:ext cx="8530436"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p:cNvSpPr/>
          <p:nvPr userDrawn="1"/>
        </p:nvSpPr>
        <p:spPr>
          <a:xfrm>
            <a:off x="8496469" y="6447405"/>
            <a:ext cx="3696111"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Isosceles Triangle 14"/>
          <p:cNvSpPr>
            <a:spLocks noChangeAspect="1"/>
          </p:cNvSpPr>
          <p:nvPr/>
        </p:nvSpPr>
        <p:spPr>
          <a:xfrm>
            <a:off x="7831453" y="6447405"/>
            <a:ext cx="667617"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p:nvSpPr>
        <p:spPr>
          <a:xfrm>
            <a:off x="3815" y="1108665"/>
            <a:ext cx="12192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3815" y="1037535"/>
            <a:ext cx="12192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3815" y="0"/>
            <a:ext cx="12192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7" name="Slide Number Placeholder 5"/>
          <p:cNvSpPr txBox="1">
            <a:spLocks/>
          </p:cNvSpPr>
          <p:nvPr userDrawn="1"/>
        </p:nvSpPr>
        <p:spPr>
          <a:xfrm>
            <a:off x="11267052" y="6568508"/>
            <a:ext cx="543697"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1"/>
              </a:solidFill>
              <a:effectLst/>
              <a:uLnTx/>
              <a:uFillTx/>
              <a:latin typeface="Calibri"/>
              <a:ea typeface="+mn-ea"/>
              <a:cs typeface="+mn-cs"/>
            </a:endParaRPr>
          </a:p>
        </p:txBody>
      </p:sp>
      <p:sp>
        <p:nvSpPr>
          <p:cNvPr id="28" name="Rectangle 27"/>
          <p:cNvSpPr/>
          <p:nvPr userDrawn="1"/>
        </p:nvSpPr>
        <p:spPr>
          <a:xfrm>
            <a:off x="-1015" y="6447405"/>
            <a:ext cx="8530436" cy="411480"/>
          </a:xfrm>
          <a:prstGeom prst="rect">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9" name="Rectangle 28"/>
          <p:cNvSpPr/>
          <p:nvPr userDrawn="1"/>
        </p:nvSpPr>
        <p:spPr>
          <a:xfrm>
            <a:off x="8496469" y="6447405"/>
            <a:ext cx="3696111"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Isosceles Triangle 29"/>
          <p:cNvSpPr>
            <a:spLocks noChangeAspect="1"/>
          </p:cNvSpPr>
          <p:nvPr userDrawn="1"/>
        </p:nvSpPr>
        <p:spPr>
          <a:xfrm>
            <a:off x="7831453" y="6447405"/>
            <a:ext cx="667617"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a:xfrm>
            <a:off x="3815" y="1108665"/>
            <a:ext cx="12192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Rectangle 31"/>
          <p:cNvSpPr/>
          <p:nvPr userDrawn="1"/>
        </p:nvSpPr>
        <p:spPr>
          <a:xfrm>
            <a:off x="3815" y="1037535"/>
            <a:ext cx="12192000" cy="73152"/>
          </a:xfrm>
          <a:prstGeom prst="rect">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p:cNvSpPr/>
          <p:nvPr userDrawn="1"/>
        </p:nvSpPr>
        <p:spPr>
          <a:xfrm>
            <a:off x="3815" y="0"/>
            <a:ext cx="12192000" cy="1074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35" name="Text Placeholder 3"/>
          <p:cNvSpPr>
            <a:spLocks noGrp="1"/>
          </p:cNvSpPr>
          <p:nvPr>
            <p:ph type="body" sz="quarter" idx="12" hasCustomPrompt="1"/>
          </p:nvPr>
        </p:nvSpPr>
        <p:spPr>
          <a:xfrm>
            <a:off x="5324551" y="6484304"/>
            <a:ext cx="6705600" cy="338554"/>
          </a:xfrm>
        </p:spPr>
        <p:txBody>
          <a:bodyPr/>
          <a:lstStyle>
            <a:lvl1pPr marL="0" indent="0" algn="r">
              <a:buNone/>
              <a:defRPr/>
            </a:lvl1pPr>
          </a:lstStyle>
          <a:p>
            <a:r>
              <a:rPr lang="en-US" sz="900" i="0" dirty="0">
                <a:solidFill>
                  <a:schemeClr val="bg1"/>
                </a:solidFill>
              </a:rPr>
              <a:t> </a:t>
            </a:r>
          </a:p>
          <a:p>
            <a:endParaRPr lang="en-US" sz="700" i="0" dirty="0"/>
          </a:p>
        </p:txBody>
      </p:sp>
    </p:spTree>
    <p:extLst>
      <p:ext uri="{BB962C8B-B14F-4D97-AF65-F5344CB8AC3E}">
        <p14:creationId xmlns:p14="http://schemas.microsoft.com/office/powerpoint/2010/main" val="2820658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38383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idx="1"/>
          </p:nvPr>
        </p:nvSpPr>
        <p:spPr>
          <a:xfrm>
            <a:off x="270627" y="1544980"/>
            <a:ext cx="11646717" cy="4775908"/>
          </a:xfrm>
        </p:spPr>
        <p:txBody>
          <a:bodyPr/>
          <a:lstStyle>
            <a:lvl1pPr>
              <a:defRPr b="1">
                <a:solidFill>
                  <a:schemeClr val="bg2">
                    <a:lumMod val="10000"/>
                  </a:schemeClr>
                </a:solidFill>
                <a:latin typeface="+mn-lt"/>
              </a:defRPr>
            </a:lvl1pPr>
            <a:lvl2pPr>
              <a:defRPr>
                <a:solidFill>
                  <a:schemeClr val="bg2">
                    <a:lumMod val="10000"/>
                  </a:schemeClr>
                </a:solidFill>
                <a:latin typeface="+mn-lt"/>
              </a:defRPr>
            </a:lvl2pPr>
            <a:lvl3pPr>
              <a:defRPr>
                <a:solidFill>
                  <a:schemeClr val="bg2">
                    <a:lumMod val="10000"/>
                  </a:schemeClr>
                </a:solidFill>
                <a:latin typeface="+mn-lt"/>
              </a:defRPr>
            </a:lvl3pPr>
            <a:lvl4pPr>
              <a:defRPr>
                <a:solidFill>
                  <a:schemeClr val="bg2">
                    <a:lumMod val="10000"/>
                  </a:schemeClr>
                </a:solidFill>
                <a:latin typeface="+mn-lt"/>
              </a:defRPr>
            </a:lvl4pPr>
            <a:lvl5pPr>
              <a:defRPr>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9" y="198122"/>
            <a:ext cx="9944790" cy="600980"/>
          </a:xfrm>
        </p:spPr>
        <p:txBody>
          <a:bodyPr anchor="b">
            <a:normAutofit/>
          </a:bodyPr>
          <a:lstStyle>
            <a:lvl1pPr algn="l">
              <a:defRPr sz="3600" b="1">
                <a:solidFill>
                  <a:schemeClr val="bg1"/>
                </a:solidFill>
                <a:latin typeface="+mn-lt"/>
              </a:defRPr>
            </a:lvl1pPr>
          </a:lstStyle>
          <a:p>
            <a:r>
              <a:rPr lang="en-US" dirty="0"/>
              <a:t>Master Page Title 1</a:t>
            </a:r>
          </a:p>
        </p:txBody>
      </p:sp>
      <p:sp>
        <p:nvSpPr>
          <p:cNvPr id="9" name="Subtitle 2"/>
          <p:cNvSpPr>
            <a:spLocks noGrp="1"/>
          </p:cNvSpPr>
          <p:nvPr>
            <p:ph type="subTitle" idx="13" hasCustomPrompt="1"/>
          </p:nvPr>
        </p:nvSpPr>
        <p:spPr>
          <a:xfrm>
            <a:off x="270627" y="888893"/>
            <a:ext cx="9944790" cy="373510"/>
          </a:xfrm>
        </p:spPr>
        <p:txBody>
          <a:bodyPr>
            <a:noAutofit/>
          </a:bodyPr>
          <a:lstStyle>
            <a:lvl1pPr marL="0" indent="0" algn="l">
              <a:buNone/>
              <a:defRPr sz="2400" b="0">
                <a:solidFill>
                  <a:srgbClr val="98C9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18"/>
          <p:cNvSpPr/>
          <p:nvPr userDrawn="1"/>
        </p:nvSpPr>
        <p:spPr>
          <a:xfrm>
            <a:off x="8496469" y="6447405"/>
            <a:ext cx="3696111" cy="411480"/>
          </a:xfrm>
          <a:prstGeom prst="rect">
            <a:avLst/>
          </a:prstGeom>
          <a:solidFill>
            <a:srgbClr val="38383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Isosceles Triangle 19"/>
          <p:cNvSpPr>
            <a:spLocks noChangeAspect="1"/>
          </p:cNvSpPr>
          <p:nvPr userDrawn="1"/>
        </p:nvSpPr>
        <p:spPr>
          <a:xfrm>
            <a:off x="7831453" y="6447405"/>
            <a:ext cx="667617" cy="411480"/>
          </a:xfrm>
          <a:prstGeom prst="triangle">
            <a:avLst>
              <a:gd name="adj" fmla="val 100000"/>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27" y="6526176"/>
            <a:ext cx="1893868" cy="25780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9788" y="353149"/>
            <a:ext cx="1607843" cy="640080"/>
          </a:xfrm>
          <a:prstGeom prst="rect">
            <a:avLst/>
          </a:prstGeom>
        </p:spPr>
      </p:pic>
    </p:spTree>
    <p:extLst>
      <p:ext uri="{BB962C8B-B14F-4D97-AF65-F5344CB8AC3E}">
        <p14:creationId xmlns:p14="http://schemas.microsoft.com/office/powerpoint/2010/main" val="2450292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2" name="Snip and Round Single Corner Rectangle 11"/>
          <p:cNvSpPr/>
          <p:nvPr userDrawn="1"/>
        </p:nvSpPr>
        <p:spPr>
          <a:xfrm flipV="1">
            <a:off x="0" y="0"/>
            <a:ext cx="12192000" cy="1406677"/>
          </a:xfrm>
          <a:prstGeom prst="snipRoundRect">
            <a:avLst>
              <a:gd name="adj1" fmla="val 0"/>
              <a:gd name="adj2" fmla="val 24523"/>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idx="1"/>
          </p:nvPr>
        </p:nvSpPr>
        <p:spPr>
          <a:xfrm>
            <a:off x="270627" y="1544980"/>
            <a:ext cx="11646717" cy="4775908"/>
          </a:xfrm>
        </p:spPr>
        <p:txBody>
          <a:bodyPr/>
          <a:lstStyle>
            <a:lvl1pPr>
              <a:defRPr b="1">
                <a:solidFill>
                  <a:schemeClr val="bg2">
                    <a:lumMod val="10000"/>
                  </a:schemeClr>
                </a:solidFill>
                <a:latin typeface="+mn-lt"/>
              </a:defRPr>
            </a:lvl1pPr>
            <a:lvl2pPr>
              <a:defRPr>
                <a:solidFill>
                  <a:schemeClr val="bg2">
                    <a:lumMod val="10000"/>
                  </a:schemeClr>
                </a:solidFill>
                <a:latin typeface="+mn-lt"/>
              </a:defRPr>
            </a:lvl2pPr>
            <a:lvl3pPr>
              <a:defRPr>
                <a:solidFill>
                  <a:schemeClr val="bg2">
                    <a:lumMod val="10000"/>
                  </a:schemeClr>
                </a:solidFill>
                <a:latin typeface="+mn-lt"/>
              </a:defRPr>
            </a:lvl3pPr>
            <a:lvl4pPr>
              <a:defRPr>
                <a:solidFill>
                  <a:schemeClr val="bg2">
                    <a:lumMod val="10000"/>
                  </a:schemeClr>
                </a:solidFill>
                <a:latin typeface="+mn-lt"/>
              </a:defRPr>
            </a:lvl4pPr>
            <a:lvl5pPr>
              <a:defRPr>
                <a:solidFill>
                  <a:schemeClr val="bg2">
                    <a:lumMod val="1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hasCustomPrompt="1"/>
          </p:nvPr>
        </p:nvSpPr>
        <p:spPr>
          <a:xfrm>
            <a:off x="270629" y="376772"/>
            <a:ext cx="9807226" cy="600980"/>
          </a:xfrm>
        </p:spPr>
        <p:txBody>
          <a:bodyPr anchor="b">
            <a:normAutofit/>
          </a:bodyPr>
          <a:lstStyle>
            <a:lvl1pPr algn="l">
              <a:defRPr sz="3600" b="1">
                <a:solidFill>
                  <a:schemeClr val="bg1"/>
                </a:solidFill>
                <a:latin typeface="+mn-lt"/>
              </a:defRPr>
            </a:lvl1pPr>
          </a:lstStyle>
          <a:p>
            <a:r>
              <a:rPr lang="en-US" dirty="0"/>
              <a:t>Master Page Title 1</a:t>
            </a:r>
          </a:p>
        </p:txBody>
      </p:sp>
      <p:cxnSp>
        <p:nvCxnSpPr>
          <p:cNvPr id="13" name="Straight Connector 12"/>
          <p:cNvCxnSpPr/>
          <p:nvPr userDrawn="1"/>
        </p:nvCxnSpPr>
        <p:spPr>
          <a:xfrm>
            <a:off x="0" y="1346377"/>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015" y="6447405"/>
            <a:ext cx="8530436" cy="411480"/>
          </a:xfrm>
          <a:prstGeom prst="rect">
            <a:avLst/>
          </a:prstGeom>
          <a:solidFill>
            <a:schemeClr val="bg2">
              <a:lumMod val="2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18"/>
          <p:cNvSpPr/>
          <p:nvPr userDrawn="1"/>
        </p:nvSpPr>
        <p:spPr>
          <a:xfrm>
            <a:off x="8496469" y="6447405"/>
            <a:ext cx="3696111" cy="41148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Isosceles Triangle 19"/>
          <p:cNvSpPr>
            <a:spLocks noChangeAspect="1"/>
          </p:cNvSpPr>
          <p:nvPr userDrawn="1"/>
        </p:nvSpPr>
        <p:spPr>
          <a:xfrm>
            <a:off x="7828852" y="6446520"/>
            <a:ext cx="667617" cy="411480"/>
          </a:xfrm>
          <a:prstGeom prst="triangle">
            <a:avLst>
              <a:gd name="adj" fmla="val 100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5"/>
          <p:cNvSpPr txBox="1">
            <a:spLocks/>
          </p:cNvSpPr>
          <p:nvPr userDrawn="1"/>
        </p:nvSpPr>
        <p:spPr>
          <a:xfrm>
            <a:off x="11702562" y="6571858"/>
            <a:ext cx="214783" cy="169277"/>
          </a:xfrm>
          <a:prstGeom prst="rect">
            <a:avLst/>
          </a:prstGeom>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chemeClr val="bg2"/>
              </a:solidFill>
              <a:effectLst/>
              <a:uLnTx/>
              <a:uFillTx/>
              <a:latin typeface="Calibri"/>
              <a:ea typeface="+mn-ea"/>
              <a:cs typeface="+mn-cs"/>
            </a:endParaRPr>
          </a:p>
        </p:txBody>
      </p:sp>
      <p:sp>
        <p:nvSpPr>
          <p:cNvPr id="22" name="Text Placeholder 19"/>
          <p:cNvSpPr>
            <a:spLocks noGrp="1"/>
          </p:cNvSpPr>
          <p:nvPr>
            <p:ph type="body" sz="quarter" idx="11" hasCustomPrompt="1"/>
          </p:nvPr>
        </p:nvSpPr>
        <p:spPr>
          <a:xfrm>
            <a:off x="4775404" y="6565428"/>
            <a:ext cx="6705600" cy="175433"/>
          </a:xfrm>
        </p:spPr>
        <p:txBody>
          <a:bodyPr anchor="ctr">
            <a:spAutoFit/>
          </a:bodyPr>
          <a:lstStyle>
            <a:lvl1pPr marL="0" indent="1588" algn="r">
              <a:spcBef>
                <a:spcPts val="0"/>
              </a:spcBef>
              <a:buNone/>
              <a:defRPr sz="600" b="0" i="1">
                <a:solidFill>
                  <a:schemeClr val="bg2"/>
                </a:solidFill>
                <a:latin typeface="+mj-lt"/>
              </a:defRPr>
            </a:lvl1pPr>
            <a:lvl2pPr>
              <a:buNone/>
              <a:defRPr/>
            </a:lvl2pPr>
            <a:lvl3pPr>
              <a:buNone/>
              <a:defRPr/>
            </a:lvl3pPr>
            <a:lvl4pPr>
              <a:buNone/>
              <a:defRPr/>
            </a:lvl4pPr>
            <a:lvl5pPr>
              <a:buNone/>
              <a:defRPr/>
            </a:lvl5pPr>
          </a:lstStyle>
          <a:p>
            <a:pPr lvl="0"/>
            <a:r>
              <a:rPr lang="en-US" dirty="0"/>
              <a:t>Click to add references</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627" y="6526176"/>
            <a:ext cx="1893868" cy="257804"/>
          </a:xfrm>
          <a:prstGeom prst="rect">
            <a:avLst/>
          </a:prstGeom>
        </p:spPr>
      </p:pic>
      <p:pic>
        <p:nvPicPr>
          <p:cNvPr id="15" name="Picture 2" descr="edf-taxonomy-of-global-oil-and-gas-operations-methane"/>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t="25132"/>
          <a:stretch/>
        </p:blipFill>
        <p:spPr bwMode="auto">
          <a:xfrm>
            <a:off x="11016877" y="283261"/>
            <a:ext cx="1045446" cy="78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69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C6C4CF05-5886-432D-AF02-8685DE49CF6A}" type="datetime1">
              <a:rPr lang="en-US" smtClean="0"/>
              <a:t>9/15/2024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160009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Three Line Header">
    <p:spTree>
      <p:nvGrpSpPr>
        <p:cNvPr id="1" name=""/>
        <p:cNvGrpSpPr/>
        <p:nvPr/>
      </p:nvGrpSpPr>
      <p:grpSpPr>
        <a:xfrm>
          <a:off x="0" y="0"/>
          <a:ext cx="0" cy="0"/>
          <a:chOff x="0" y="0"/>
          <a:chExt cx="0" cy="0"/>
        </a:xfrm>
      </p:grpSpPr>
      <p:cxnSp>
        <p:nvCxnSpPr>
          <p:cNvPr id="7" name="Straight Connector 6"/>
          <p:cNvCxnSpPr/>
          <p:nvPr userDrawn="1"/>
        </p:nvCxnSpPr>
        <p:spPr>
          <a:xfrm>
            <a:off x="0" y="1352872"/>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755257"/>
            <a:ext cx="11580921" cy="424159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6" y="1381747"/>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82243"/>
            <a:ext cx="9587749" cy="1244014"/>
          </a:xfrm>
          <a:prstGeom prst="rect">
            <a:avLst/>
          </a:prstGeom>
        </p:spPr>
        <p:txBody>
          <a:bodyPr/>
          <a:lstStyle>
            <a:lvl1pPr>
              <a:defRPr sz="3300"/>
            </a:lvl1pPr>
          </a:lstStyle>
          <a:p>
            <a:r>
              <a:rPr lang="en-US" dirty="0"/>
              <a:t>Master Page Title with three lines</a:t>
            </a:r>
            <a:br>
              <a:rPr lang="en-US" dirty="0"/>
            </a:b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684E9F81-11BF-462C-8D04-E01FBB6C8C03}" type="datetime1">
              <a:rPr lang="en-US" smtClean="0"/>
              <a:t>9/15/2024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126765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EDC91F-FF20-41C8-A325-20D8C613CE07}"/>
              </a:ext>
            </a:extLst>
          </p:cNvPr>
          <p:cNvSpPr/>
          <p:nvPr userDrawn="1"/>
        </p:nvSpPr>
        <p:spPr>
          <a:xfrm>
            <a:off x="0" y="6267450"/>
            <a:ext cx="12192000" cy="590550"/>
          </a:xfrm>
          <a:prstGeom prst="rect">
            <a:avLst/>
          </a:prstGeom>
          <a:gradFill flip="none" rotWithShape="1">
            <a:gsLst>
              <a:gs pos="31000">
                <a:srgbClr val="26AAE0"/>
              </a:gs>
              <a:gs pos="99000">
                <a:srgbClr val="005C9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BF185B-2556-4F30-92B9-8E2ACDE50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83" b="-5834"/>
          <a:stretch/>
        </p:blipFill>
        <p:spPr>
          <a:xfrm>
            <a:off x="232527" y="6360915"/>
            <a:ext cx="1703316" cy="425765"/>
          </a:xfrm>
          <a:prstGeom prst="rect">
            <a:avLst/>
          </a:prstGeom>
          <a:effectLst>
            <a:outerShdw blurRad="63500" sx="102000" sy="102000" algn="ctr" rotWithShape="0">
              <a:prstClr val="black">
                <a:alpha val="28000"/>
              </a:prstClr>
            </a:outerShdw>
          </a:effectLst>
        </p:spPr>
      </p:pic>
      <p:sp>
        <p:nvSpPr>
          <p:cNvPr id="9" name="Slide Number Placeholder 3">
            <a:extLst>
              <a:ext uri="{FF2B5EF4-FFF2-40B4-BE49-F238E27FC236}">
                <a16:creationId xmlns:a16="http://schemas.microsoft.com/office/drawing/2014/main" id="{6C92A1F8-86F8-4643-9B83-6A9115150204}"/>
              </a:ext>
            </a:extLst>
          </p:cNvPr>
          <p:cNvSpPr>
            <a:spLocks noGrp="1"/>
          </p:cNvSpPr>
          <p:nvPr>
            <p:ph type="sldNum" sz="quarter" idx="12"/>
          </p:nvPr>
        </p:nvSpPr>
        <p:spPr>
          <a:xfrm>
            <a:off x="11670960" y="6380079"/>
            <a:ext cx="400050" cy="365125"/>
          </a:xfrm>
        </p:spPr>
        <p:txBody>
          <a:bodyPr/>
          <a:lstStyle>
            <a:lvl1pPr>
              <a:defRPr>
                <a:solidFill>
                  <a:schemeClr val="bg1"/>
                </a:solidFill>
              </a:defRPr>
            </a:lvl1pPr>
          </a:lstStyle>
          <a:p>
            <a:fld id="{7FC9992B-AFCD-44C1-B20D-3B1D0720E5FC}" type="slidenum">
              <a:rPr lang="en-US" smtClean="0"/>
              <a:pPr/>
              <a:t>‹#›</a:t>
            </a:fld>
            <a:endParaRPr lang="en-US"/>
          </a:p>
        </p:txBody>
      </p:sp>
      <p:cxnSp>
        <p:nvCxnSpPr>
          <p:cNvPr id="6" name="Straight Connector 5">
            <a:extLst>
              <a:ext uri="{FF2B5EF4-FFF2-40B4-BE49-F238E27FC236}">
                <a16:creationId xmlns:a16="http://schemas.microsoft.com/office/drawing/2014/main" id="{0306966F-9462-4435-B719-D7C36E0F155C}"/>
              </a:ext>
            </a:extLst>
          </p:cNvPr>
          <p:cNvCxnSpPr>
            <a:cxnSpLocks/>
          </p:cNvCxnSpPr>
          <p:nvPr userDrawn="1"/>
        </p:nvCxnSpPr>
        <p:spPr>
          <a:xfrm>
            <a:off x="340451" y="717042"/>
            <a:ext cx="11521440" cy="0"/>
          </a:xfrm>
          <a:prstGeom prst="line">
            <a:avLst/>
          </a:prstGeom>
          <a:ln w="22225">
            <a:solidFill>
              <a:srgbClr val="0072B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D725130-7611-494B-A229-6658E9A4ECBF}"/>
              </a:ext>
            </a:extLst>
          </p:cNvPr>
          <p:cNvSpPr>
            <a:spLocks noGrp="1"/>
          </p:cNvSpPr>
          <p:nvPr>
            <p:ph type="title" hasCustomPrompt="1"/>
          </p:nvPr>
        </p:nvSpPr>
        <p:spPr>
          <a:xfrm>
            <a:off x="340452" y="134544"/>
            <a:ext cx="9517923" cy="602548"/>
          </a:xfrm>
          <a:prstGeom prst="rect">
            <a:avLst/>
          </a:prstGeom>
        </p:spPr>
        <p:txBody>
          <a:bodyPr/>
          <a:lstStyle>
            <a:lvl1pPr>
              <a:defRPr sz="3300" b="1"/>
            </a:lvl1pPr>
          </a:lstStyle>
          <a:p>
            <a:r>
              <a:rPr lang="en-US"/>
              <a:t>Master Page Title</a:t>
            </a:r>
          </a:p>
        </p:txBody>
      </p:sp>
    </p:spTree>
    <p:extLst>
      <p:ext uri="{BB962C8B-B14F-4D97-AF65-F5344CB8AC3E}">
        <p14:creationId xmlns:p14="http://schemas.microsoft.com/office/powerpoint/2010/main" val="710255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3" name="Straight Connector 42"/>
          <p:cNvCxnSpPr/>
          <p:nvPr userDrawn="1"/>
        </p:nvCxnSpPr>
        <p:spPr>
          <a:xfrm>
            <a:off x="2"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9"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9" y="260268"/>
            <a:ext cx="11580921" cy="600980"/>
          </a:xfrm>
        </p:spPr>
        <p:txBody>
          <a:bodyPr anchor="b">
            <a:normAutofit/>
          </a:bodyPr>
          <a:lstStyle>
            <a:lvl1pPr algn="l">
              <a:defRPr sz="3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9" y="778081"/>
            <a:ext cx="11580921" cy="373510"/>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9"/>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6073143"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11448581" y="6350000"/>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80"/>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2911700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5" name="Straight Connector 4"/>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5" name="Title 1">
            <a:extLst>
              <a:ext uri="{FF2B5EF4-FFF2-40B4-BE49-F238E27FC236}">
                <a16:creationId xmlns:a16="http://schemas.microsoft.com/office/drawing/2014/main" id="{87DD57E2-0574-433F-BC43-601C1EAE08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B77830CF-9F3D-44B1-8AFC-000E352163D2}"/>
              </a:ext>
            </a:extLst>
          </p:cNvPr>
          <p:cNvSpPr>
            <a:spLocks noGrp="1"/>
          </p:cNvSpPr>
          <p:nvPr>
            <p:ph type="dt" sz="half" idx="14"/>
          </p:nvPr>
        </p:nvSpPr>
        <p:spPr/>
        <p:txBody>
          <a:bodyPr/>
          <a:lstStyle/>
          <a:p>
            <a:fld id="{D9F4B730-B1B5-4027-AAB2-01210603ABD8}" type="datetime1">
              <a:rPr lang="en-US" smtClean="0"/>
              <a:t>9/15/2024</a:t>
            </a:fld>
            <a:endParaRPr lang="en-US" dirty="0"/>
          </a:p>
        </p:txBody>
      </p:sp>
      <p:sp>
        <p:nvSpPr>
          <p:cNvPr id="3" name="Slide Number Placeholder 2">
            <a:extLst>
              <a:ext uri="{FF2B5EF4-FFF2-40B4-BE49-F238E27FC236}">
                <a16:creationId xmlns:a16="http://schemas.microsoft.com/office/drawing/2014/main" id="{2A92C0DA-F991-4453-B8B7-C8241C3895E2}"/>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325747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E77B4-643B-DD4D-106B-764C927BFF5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7B13670-E0E1-8AD9-518C-F7BE283C75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EE905-CF98-5BBD-3DDE-2516B03DB1D4}"/>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26619630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93252" name="Rectangle 4"/>
          <p:cNvSpPr>
            <a:spLocks noGrp="1" noChangeArrowheads="1"/>
          </p:cNvSpPr>
          <p:nvPr>
            <p:ph type="ctrTitle" sz="quarter"/>
          </p:nvPr>
        </p:nvSpPr>
        <p:spPr>
          <a:xfrm>
            <a:off x="3655484" y="3526773"/>
            <a:ext cx="8227483" cy="492443"/>
          </a:xfrm>
        </p:spPr>
        <p:txBody>
          <a:bodyPr anchor="b"/>
          <a:lstStyle>
            <a:lvl1pPr algn="l" fontAlgn="t">
              <a:defRPr sz="2600"/>
            </a:lvl1pPr>
          </a:lstStyle>
          <a:p>
            <a:r>
              <a:rPr lang="en-US"/>
              <a:t>Click to edit Master title style</a:t>
            </a:r>
          </a:p>
        </p:txBody>
      </p:sp>
      <p:sp>
        <p:nvSpPr>
          <p:cNvPr id="693253" name="Rectangle 5"/>
          <p:cNvSpPr>
            <a:spLocks noGrp="1" noChangeArrowheads="1"/>
          </p:cNvSpPr>
          <p:nvPr>
            <p:ph type="subTitle" sz="quarter" idx="1"/>
          </p:nvPr>
        </p:nvSpPr>
        <p:spPr>
          <a:xfrm>
            <a:off x="3655484" y="4049377"/>
            <a:ext cx="8227483" cy="366712"/>
          </a:xfrm>
          <a:prstGeom prst="rect">
            <a:avLst/>
          </a:prstGeom>
          <a:ln w="12700"/>
        </p:spPr>
        <p:txBody>
          <a:bodyPr>
            <a:spAutoFit/>
          </a:bodyPr>
          <a:lstStyle>
            <a:lvl1pPr marL="0" indent="0">
              <a:buFontTx/>
              <a:buNone/>
              <a:defRPr sz="1800" b="0"/>
            </a:lvl1pPr>
          </a:lstStyle>
          <a:p>
            <a:r>
              <a:rPr lang="en-US"/>
              <a:t>Click to edit Master subtitle style</a:t>
            </a:r>
          </a:p>
        </p:txBody>
      </p:sp>
      <p:sp>
        <p:nvSpPr>
          <p:cNvPr id="2" name="Slide Number Placeholder 1">
            <a:extLst>
              <a:ext uri="{FF2B5EF4-FFF2-40B4-BE49-F238E27FC236}">
                <a16:creationId xmlns:a16="http://schemas.microsoft.com/office/drawing/2014/main" id="{51AD3D4A-7E28-4220-9909-287F9B6EBBB9}"/>
              </a:ext>
            </a:extLst>
          </p:cNvPr>
          <p:cNvSpPr>
            <a:spLocks noGrp="1"/>
          </p:cNvSpPr>
          <p:nvPr>
            <p:ph type="sldNum" sz="quarter" idx="10"/>
          </p:nvPr>
        </p:nvSpPr>
        <p:spPr/>
        <p:txBody>
          <a:bodyPr/>
          <a:lstStyle/>
          <a:p>
            <a:fld id="{41B67AC3-44BE-1249-A8B0-A1E33CC73C33}" type="slidenum">
              <a:rPr lang="en-US" smtClean="0"/>
              <a:pPr/>
              <a:t>‹#›</a:t>
            </a:fld>
            <a:endParaRPr lang="en-US"/>
          </a:p>
        </p:txBody>
      </p:sp>
    </p:spTree>
    <p:extLst>
      <p:ext uri="{BB962C8B-B14F-4D97-AF65-F5344CB8AC3E}">
        <p14:creationId xmlns:p14="http://schemas.microsoft.com/office/powerpoint/2010/main" val="2699611518"/>
      </p:ext>
    </p:extLst>
  </p:cSld>
  <p:clrMapOvr>
    <a:masterClrMapping/>
  </p:clrMapOvr>
  <p:transition spd="med"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61237"/>
            <a:ext cx="10972801" cy="5307788"/>
          </a:xfrm>
          <a:prstGeom prst="rect">
            <a:avLst/>
          </a:prstGeom>
        </p:spPr>
        <p:txBody>
          <a:bodyPr>
            <a:norm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7"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1827990044"/>
      </p:ext>
    </p:extLst>
  </p:cSld>
  <p:clrMapOvr>
    <a:masterClrMapping/>
  </p:clrMapOvr>
  <p:transition spd="med"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6385105-1230-495D-A5FC-543E18F6441E}"/>
              </a:ext>
            </a:extLst>
          </p:cNvPr>
          <p:cNvSpPr>
            <a:spLocks noGrp="1"/>
          </p:cNvSpPr>
          <p:nvPr>
            <p:ph type="sldNum" sz="quarter" idx="10"/>
          </p:nvPr>
        </p:nvSpPr>
        <p:spPr/>
        <p:txBody>
          <a:bodyPr/>
          <a:lstStyle/>
          <a:p>
            <a:fld id="{41B67AC3-44BE-1249-A8B0-A1E33CC73C33}" type="slidenum">
              <a:rPr lang="en-US" smtClean="0"/>
              <a:pPr/>
              <a:t>‹#›</a:t>
            </a:fld>
            <a:endParaRPr lang="en-US"/>
          </a:p>
        </p:txBody>
      </p:sp>
    </p:spTree>
    <p:extLst>
      <p:ext uri="{BB962C8B-B14F-4D97-AF65-F5344CB8AC3E}">
        <p14:creationId xmlns:p14="http://schemas.microsoft.com/office/powerpoint/2010/main" val="1358096271"/>
      </p:ext>
    </p:extLst>
  </p:cSld>
  <p:clrMapOvr>
    <a:masterClrMapping/>
  </p:clrMapOvr>
  <p:transition spd="med"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65202"/>
            <a:ext cx="5384800" cy="520382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82133"/>
            <a:ext cx="5384800" cy="5186892"/>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3285058673"/>
      </p:ext>
    </p:extLst>
  </p:cSld>
  <p:clrMapOvr>
    <a:masterClrMapping/>
  </p:clrMapOvr>
  <p:transition spd="med"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56533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950298"/>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590059"/>
            <a:ext cx="5386917" cy="4672517"/>
          </a:xfrm>
          <a:prstGeom prst="rect">
            <a:avLst/>
          </a:prstGeo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950298"/>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590060"/>
            <a:ext cx="5389033" cy="4661884"/>
          </a:xfrm>
          <a:prstGeom prst="rect">
            <a:avLst/>
          </a:prstGeo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2"/>
          <p:cNvSpPr>
            <a:spLocks noGrp="1"/>
          </p:cNvSpPr>
          <p:nvPr>
            <p:ph type="sldNum" sz="quarter" idx="10"/>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1118877568"/>
      </p:ext>
    </p:extLst>
  </p:cSld>
  <p:clrMapOvr>
    <a:masterClrMapping/>
  </p:clrMapOvr>
  <p:transition spd="med" advClick="0"/>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1802788845"/>
      </p:ext>
    </p:extLst>
  </p:cSld>
  <p:clrMapOvr>
    <a:masterClrMapping/>
  </p:clrMapOvr>
  <p:transition spd="med" advClick="0"/>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2699469213"/>
      </p:ext>
    </p:extLst>
  </p:cSld>
  <p:clrMapOvr>
    <a:masterClrMapping/>
  </p:clrMapOvr>
  <p:transition spd="med" advClick="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End 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F6BD4-CA43-488A-A43D-B30D09812A73}"/>
              </a:ext>
            </a:extLst>
          </p:cNvPr>
          <p:cNvSpPr>
            <a:spLocks noGrp="1"/>
          </p:cNvSpPr>
          <p:nvPr>
            <p:ph type="sldNum" sz="quarter" idx="10"/>
          </p:nvPr>
        </p:nvSpPr>
        <p:spPr/>
        <p:txBody>
          <a:bodyPr/>
          <a:lstStyle/>
          <a:p>
            <a:fld id="{41B67AC3-44BE-1249-A8B0-A1E33CC73C33}" type="slidenum">
              <a:rPr lang="en-US" smtClean="0"/>
              <a:pPr/>
              <a:t>‹#›</a:t>
            </a:fld>
            <a:endParaRPr lang="en-US"/>
          </a:p>
        </p:txBody>
      </p:sp>
    </p:spTree>
    <p:extLst>
      <p:ext uri="{BB962C8B-B14F-4D97-AF65-F5344CB8AC3E}">
        <p14:creationId xmlns:p14="http://schemas.microsoft.com/office/powerpoint/2010/main" val="2610635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27" y="1462510"/>
            <a:ext cx="11580921" cy="4010336"/>
          </a:xfrm>
        </p:spPr>
        <p:txBody>
          <a:bodyPr/>
          <a:lstStyle>
            <a:lvl1pPr>
              <a:defRPr b="1">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8" y="342738"/>
            <a:ext cx="10053243" cy="600980"/>
          </a:xfrm>
        </p:spPr>
        <p:txBody>
          <a:bodyPr anchor="b">
            <a:normAutofit/>
          </a:bodyPr>
          <a:lstStyle>
            <a:lvl1pPr algn="l">
              <a:defRPr sz="4000" b="1">
                <a:solidFill>
                  <a:srgbClr val="373838"/>
                </a:solidFill>
                <a:latin typeface="Calibri" panose="020F0502020204030204" pitchFamily="34" charset="0"/>
              </a:defRPr>
            </a:lvl1pPr>
          </a:lstStyle>
          <a:p>
            <a:r>
              <a:rPr lang="en-US"/>
              <a:t>Master Page Title A</a:t>
            </a:r>
          </a:p>
        </p:txBody>
      </p:sp>
      <p:sp>
        <p:nvSpPr>
          <p:cNvPr id="9" name="Subtitle 2"/>
          <p:cNvSpPr>
            <a:spLocks noGrp="1"/>
          </p:cNvSpPr>
          <p:nvPr>
            <p:ph type="subTitle" idx="13" hasCustomPrompt="1"/>
          </p:nvPr>
        </p:nvSpPr>
        <p:spPr>
          <a:xfrm>
            <a:off x="270628" y="976009"/>
            <a:ext cx="11580921" cy="373510"/>
          </a:xfrm>
        </p:spPr>
        <p:txBody>
          <a:bodyPr>
            <a:noAutofit/>
          </a:bodyPr>
          <a:lstStyle>
            <a:lvl1pPr marL="0" indent="0" algn="l">
              <a:buNone/>
              <a:defRPr sz="1800" b="0">
                <a:solidFill>
                  <a:srgbClr val="98C93D"/>
                </a:solidFill>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2"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cxnSp>
        <p:nvCxnSpPr>
          <p:cNvPr id="11" name="Straight Connector 10"/>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Tree>
    <p:extLst>
      <p:ext uri="{BB962C8B-B14F-4D97-AF65-F5344CB8AC3E}">
        <p14:creationId xmlns:p14="http://schemas.microsoft.com/office/powerpoint/2010/main" val="1946553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5"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6" name="Content Placeholder 2"/>
          <p:cNvSpPr>
            <a:spLocks noGrp="1"/>
          </p:cNvSpPr>
          <p:nvPr>
            <p:ph idx="1"/>
          </p:nvPr>
        </p:nvSpPr>
        <p:spPr>
          <a:xfrm>
            <a:off x="274393" y="1600203"/>
            <a:ext cx="11541116"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40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6E0A-9B8D-FDC3-0CE5-665B21EFB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AFF97B-3391-25C8-4359-0B63EF42C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F6A489-9F66-C944-F964-D9EC0A037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1FEF8-5B4B-E56C-5F88-071BC194195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2C75DD6-31EA-B4A2-0239-108992A2F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F9A81-2923-1FD7-ADE1-C2661150F5B8}"/>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25252071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11" name="Content Placeholder 2"/>
          <p:cNvSpPr>
            <a:spLocks noGrp="1"/>
          </p:cNvSpPr>
          <p:nvPr>
            <p:ph idx="1"/>
          </p:nvPr>
        </p:nvSpPr>
        <p:spPr>
          <a:xfrm>
            <a:off x="274394"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3"/>
          </p:nvPr>
        </p:nvSpPr>
        <p:spPr>
          <a:xfrm>
            <a:off x="6185711"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9"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September 15, 2024</a:t>
            </a:fld>
            <a:endParaRPr lang="en-US" sz="900">
              <a:solidFill>
                <a:schemeClr val="tx1">
                  <a:lumMod val="50000"/>
                  <a:lumOff val="50000"/>
                </a:schemeClr>
              </a:solidFill>
            </a:endParaRPr>
          </a:p>
        </p:txBody>
      </p:sp>
      <p:cxnSp>
        <p:nvCxnSpPr>
          <p:cNvPr id="20" name="Straight Connector 19"/>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a:solidFill>
                <a:schemeClr val="tx1">
                  <a:lumMod val="50000"/>
                  <a:lumOff val="50000"/>
                </a:schemeClr>
              </a:solidFill>
            </a:endParaRPr>
          </a:p>
        </p:txBody>
      </p:sp>
    </p:spTree>
    <p:extLst>
      <p:ext uri="{BB962C8B-B14F-4D97-AF65-F5344CB8AC3E}">
        <p14:creationId xmlns:p14="http://schemas.microsoft.com/office/powerpoint/2010/main" val="1743695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94" y="1535113"/>
            <a:ext cx="562979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
        <p:nvSpPr>
          <p:cNvPr id="13"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4" name="Content Placeholder 2"/>
          <p:cNvSpPr>
            <a:spLocks noGrp="1"/>
          </p:cNvSpPr>
          <p:nvPr>
            <p:ph idx="13"/>
          </p:nvPr>
        </p:nvSpPr>
        <p:spPr>
          <a:xfrm>
            <a:off x="274394"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185711"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p:cNvSpPr>
            <a:spLocks noGrp="1"/>
          </p:cNvSpPr>
          <p:nvPr>
            <p:ph type="body" idx="15"/>
          </p:nvPr>
        </p:nvSpPr>
        <p:spPr>
          <a:xfrm>
            <a:off x="6185713" y="1535113"/>
            <a:ext cx="5629796"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September 15, 2024</a:t>
            </a:fld>
            <a:endParaRPr lang="en-US" sz="900">
              <a:solidFill>
                <a:schemeClr val="tx1">
                  <a:lumMod val="50000"/>
                  <a:lumOff val="50000"/>
                </a:schemeClr>
              </a:solidFill>
            </a:endParaRPr>
          </a:p>
        </p:txBody>
      </p:sp>
      <p:cxnSp>
        <p:nvCxnSpPr>
          <p:cNvPr id="23" name="Straight Connector 22"/>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a:solidFill>
                <a:schemeClr val="tx1">
                  <a:lumMod val="50000"/>
                  <a:lumOff val="50000"/>
                </a:schemeClr>
              </a:solidFill>
            </a:endParaRPr>
          </a:p>
        </p:txBody>
      </p:sp>
    </p:spTree>
    <p:extLst>
      <p:ext uri="{BB962C8B-B14F-4D97-AF65-F5344CB8AC3E}">
        <p14:creationId xmlns:p14="http://schemas.microsoft.com/office/powerpoint/2010/main" val="1319743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005" y="136522"/>
            <a:ext cx="8899516" cy="457194"/>
          </a:xfrm>
          <a:prstGeom prst="rect">
            <a:avLst/>
          </a:prstGeom>
        </p:spPr>
        <p:txBody>
          <a:bodyPr anchor="b"/>
          <a:lstStyle/>
          <a:p>
            <a:r>
              <a:rPr lang="en-US"/>
              <a:t>Click to edit Master title style</a:t>
            </a:r>
          </a:p>
        </p:txBody>
      </p:sp>
      <p:sp>
        <p:nvSpPr>
          <p:cNvPr id="3" name="Content Placeholder 2"/>
          <p:cNvSpPr>
            <a:spLocks noGrp="1"/>
          </p:cNvSpPr>
          <p:nvPr>
            <p:ph idx="1"/>
          </p:nvPr>
        </p:nvSpPr>
        <p:spPr>
          <a:xfrm>
            <a:off x="274393" y="1600203"/>
            <a:ext cx="11541116"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7981D95C-8F8D-463F-94B3-A238E786D8FC}"/>
              </a:ext>
            </a:extLst>
          </p:cNvPr>
          <p:cNvPicPr>
            <a:picLocks noChangeAspect="1"/>
          </p:cNvPicPr>
          <p:nvPr userDrawn="1"/>
        </p:nvPicPr>
        <p:blipFill>
          <a:blip r:embed="rId2"/>
          <a:stretch>
            <a:fillRect/>
          </a:stretch>
        </p:blipFill>
        <p:spPr>
          <a:xfrm>
            <a:off x="91205" y="6016288"/>
            <a:ext cx="2528957" cy="705190"/>
          </a:xfrm>
          <a:prstGeom prst="rect">
            <a:avLst/>
          </a:prstGeom>
        </p:spPr>
      </p:pic>
    </p:spTree>
    <p:extLst>
      <p:ext uri="{BB962C8B-B14F-4D97-AF65-F5344CB8AC3E}">
        <p14:creationId xmlns:p14="http://schemas.microsoft.com/office/powerpoint/2010/main" val="1450758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2"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9"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9" y="150098"/>
            <a:ext cx="11580921" cy="600980"/>
          </a:xfrm>
        </p:spPr>
        <p:txBody>
          <a:bodyPr anchor="b">
            <a:normAutofit/>
          </a:bodyPr>
          <a:lstStyle>
            <a:lvl1pPr algn="l">
              <a:defRPr sz="3000" b="1">
                <a:solidFill>
                  <a:srgbClr val="373838"/>
                </a:solidFill>
                <a:latin typeface="Century Gothic" panose="020B0502020202020204" pitchFamily="34" charset="0"/>
              </a:defRPr>
            </a:lvl1pPr>
          </a:lstStyle>
          <a:p>
            <a:r>
              <a:rPr lang="en-US"/>
              <a:t>Master Page Title 1</a:t>
            </a:r>
          </a:p>
        </p:txBody>
      </p:sp>
      <p:sp>
        <p:nvSpPr>
          <p:cNvPr id="9" name="Subtitle 2"/>
          <p:cNvSpPr>
            <a:spLocks noGrp="1"/>
          </p:cNvSpPr>
          <p:nvPr>
            <p:ph type="subTitle" idx="13" hasCustomPrompt="1"/>
          </p:nvPr>
        </p:nvSpPr>
        <p:spPr>
          <a:xfrm>
            <a:off x="270629" y="778081"/>
            <a:ext cx="11580921" cy="373510"/>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9"/>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2" name="Rectangle 51"/>
          <p:cNvSpPr/>
          <p:nvPr userDrawn="1"/>
        </p:nvSpPr>
        <p:spPr>
          <a:xfrm rot="5400000" flipH="1">
            <a:off x="6073143"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Rectangle 52"/>
          <p:cNvSpPr/>
          <p:nvPr userDrawn="1"/>
        </p:nvSpPr>
        <p:spPr>
          <a:xfrm>
            <a:off x="11448581" y="6383051"/>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prstClr val="white"/>
                </a:solidFill>
                <a:latin typeface="Century Gothic" panose="020B0502020202020204" pitchFamily="34" charset="0"/>
              </a:rPr>
              <a:pPr/>
              <a:t>‹#›</a:t>
            </a:fld>
            <a:endParaRPr lang="en-US" sz="1350">
              <a:solidFill>
                <a:prstClr val="white"/>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80"/>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835318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5" name="Straight Connector 4"/>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5" name="Title 1">
            <a:extLst>
              <a:ext uri="{FF2B5EF4-FFF2-40B4-BE49-F238E27FC236}">
                <a16:creationId xmlns:a16="http://schemas.microsoft.com/office/drawing/2014/main" id="{87DD57E2-0574-433F-BC43-601C1EAE08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a:t>Master Page Title</a:t>
            </a:r>
          </a:p>
        </p:txBody>
      </p:sp>
      <p:sp>
        <p:nvSpPr>
          <p:cNvPr id="2" name="Date Placeholder 1">
            <a:extLst>
              <a:ext uri="{FF2B5EF4-FFF2-40B4-BE49-F238E27FC236}">
                <a16:creationId xmlns:a16="http://schemas.microsoft.com/office/drawing/2014/main" id="{B77830CF-9F3D-44B1-8AFC-000E352163D2}"/>
              </a:ext>
            </a:extLst>
          </p:cNvPr>
          <p:cNvSpPr>
            <a:spLocks noGrp="1"/>
          </p:cNvSpPr>
          <p:nvPr>
            <p:ph type="dt" sz="half" idx="14"/>
          </p:nvPr>
        </p:nvSpPr>
        <p:spPr/>
        <p:txBody>
          <a:bodyPr/>
          <a:lstStyle/>
          <a:p>
            <a:endParaRPr lang="en-US"/>
          </a:p>
        </p:txBody>
      </p:sp>
      <p:sp>
        <p:nvSpPr>
          <p:cNvPr id="3" name="Slide Number Placeholder 2">
            <a:extLst>
              <a:ext uri="{FF2B5EF4-FFF2-40B4-BE49-F238E27FC236}">
                <a16:creationId xmlns:a16="http://schemas.microsoft.com/office/drawing/2014/main" id="{2A92C0DA-F991-4453-B8B7-C8241C3895E2}"/>
              </a:ext>
            </a:extLst>
          </p:cNvPr>
          <p:cNvSpPr>
            <a:spLocks noGrp="1"/>
          </p:cNvSpPr>
          <p:nvPr>
            <p:ph type="sldNum" sz="quarter" idx="15"/>
          </p:nvPr>
        </p:nvSpPr>
        <p:spPr/>
        <p:txBody>
          <a:bodyPr/>
          <a:lstStyle/>
          <a:p>
            <a:fld id="{6CBE36CA-A7C6-4838-9ACB-C8D30B8F2C6D}" type="slidenum">
              <a:rPr lang="en-US" smtClean="0"/>
              <a:pPr/>
              <a:t>‹#›</a:t>
            </a:fld>
            <a:endParaRPr lang="en-US"/>
          </a:p>
        </p:txBody>
      </p:sp>
    </p:spTree>
    <p:extLst>
      <p:ext uri="{BB962C8B-B14F-4D97-AF65-F5344CB8AC3E}">
        <p14:creationId xmlns:p14="http://schemas.microsoft.com/office/powerpoint/2010/main" val="2752609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3" name="Straight Connector 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4" name="Content Placeholder 2"/>
          <p:cNvSpPr>
            <a:spLocks noGrp="1"/>
          </p:cNvSpPr>
          <p:nvPr>
            <p:ph idx="1"/>
          </p:nvPr>
        </p:nvSpPr>
        <p:spPr>
          <a:xfrm>
            <a:off x="270627" y="1161258"/>
            <a:ext cx="11580921" cy="4827976"/>
          </a:xfrm>
          <a:prstGeom prst="rect">
            <a:avLst/>
          </a:prstGeo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ctrTitle" hasCustomPrompt="1"/>
          </p:nvPr>
        </p:nvSpPr>
        <p:spPr>
          <a:xfrm>
            <a:off x="270626" y="122151"/>
            <a:ext cx="11580921" cy="600980"/>
          </a:xfrm>
          <a:prstGeom prst="rect">
            <a:avLst/>
          </a:prstGeom>
        </p:spPr>
        <p:txBody>
          <a:bodyPr anchor="b">
            <a:normAutofit/>
          </a:bodyPr>
          <a:lstStyle>
            <a:lvl1pPr algn="l">
              <a:defRPr sz="4000" b="1">
                <a:solidFill>
                  <a:srgbClr val="373838"/>
                </a:solidFill>
                <a:latin typeface="+mn-lt"/>
              </a:defRPr>
            </a:lvl1pPr>
          </a:lstStyle>
          <a:p>
            <a:r>
              <a:rPr lang="en-US"/>
              <a:t>Master Page Title 1</a:t>
            </a:r>
          </a:p>
        </p:txBody>
      </p:sp>
      <p:sp>
        <p:nvSpPr>
          <p:cNvPr id="6"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18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8" name="Rectangle 7"/>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BBCF7-C2B2-490C-A676-4763179728A4}" type="slidenum">
              <a:rPr kumimoji="0" lang="en-US" sz="18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571516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itle Slide">
    <p:bg>
      <p:bgRef idx="1001">
        <a:schemeClr val="bg1"/>
      </p:bgRef>
    </p:bg>
    <p:spTree>
      <p:nvGrpSpPr>
        <p:cNvPr id="1" name=""/>
        <p:cNvGrpSpPr/>
        <p:nvPr/>
      </p:nvGrpSpPr>
      <p:grpSpPr>
        <a:xfrm>
          <a:off x="0" y="0"/>
          <a:ext cx="0" cy="0"/>
          <a:chOff x="0" y="0"/>
          <a:chExt cx="0" cy="0"/>
        </a:xfrm>
      </p:grpSpPr>
      <p:sp>
        <p:nvSpPr>
          <p:cNvPr id="37" name="Title 1"/>
          <p:cNvSpPr>
            <a:spLocks noGrp="1"/>
          </p:cNvSpPr>
          <p:nvPr>
            <p:ph type="ctrTitle" hasCustomPrompt="1"/>
          </p:nvPr>
        </p:nvSpPr>
        <p:spPr>
          <a:xfrm>
            <a:off x="270628" y="268788"/>
            <a:ext cx="9033029" cy="1229506"/>
          </a:xfrm>
        </p:spPr>
        <p:txBody>
          <a:bodyPr anchor="b">
            <a:normAutofit/>
          </a:bodyPr>
          <a:lstStyle>
            <a:lvl1pPr algn="l">
              <a:defRPr sz="4400" b="1">
                <a:solidFill>
                  <a:schemeClr val="bg1"/>
                </a:solidFill>
              </a:defRPr>
            </a:lvl1pPr>
          </a:lstStyle>
          <a:p>
            <a:r>
              <a:rPr lang="en-US"/>
              <a:t>Master Cover Title</a:t>
            </a:r>
          </a:p>
        </p:txBody>
      </p:sp>
      <p:sp>
        <p:nvSpPr>
          <p:cNvPr id="38" name="Subtitle 2"/>
          <p:cNvSpPr>
            <a:spLocks noGrp="1"/>
          </p:cNvSpPr>
          <p:nvPr>
            <p:ph type="subTitle" idx="1" hasCustomPrompt="1"/>
          </p:nvPr>
        </p:nvSpPr>
        <p:spPr>
          <a:xfrm>
            <a:off x="270627" y="1565186"/>
            <a:ext cx="9033029" cy="547804"/>
          </a:xfrm>
        </p:spPr>
        <p:txBody>
          <a:bodyPr>
            <a:noAutofit/>
          </a:bodyPr>
          <a:lstStyle>
            <a:lvl1pPr marL="0" indent="0" algn="l">
              <a:buNone/>
              <a:defRPr sz="2400" b="0">
                <a:solidFill>
                  <a:srgbClr val="00B0D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a:solidFill>
                  <a:schemeClr val="bg1"/>
                </a:solidFill>
                <a:latin typeface="+mn-lt"/>
              </a:rPr>
              <a:t>Solutions for Today </a:t>
            </a:r>
            <a:r>
              <a:rPr lang="en-US" sz="1800" b="1" i="0" kern="1200">
                <a:solidFill>
                  <a:schemeClr val="bg1"/>
                </a:solidFill>
                <a:effectLst/>
                <a:latin typeface="+mn-lt"/>
                <a:ea typeface="+mn-ea"/>
                <a:cs typeface="+mn-cs"/>
              </a:rPr>
              <a:t>| </a:t>
            </a:r>
            <a:r>
              <a:rPr lang="en-US" sz="1800" b="1" i="0" baseline="0">
                <a:solidFill>
                  <a:schemeClr val="bg1"/>
                </a:solidFill>
                <a:latin typeface="+mn-lt"/>
              </a:rPr>
              <a:t>Options for Tomorrow</a:t>
            </a:r>
          </a:p>
        </p:txBody>
      </p:sp>
    </p:spTree>
    <p:extLst>
      <p:ext uri="{BB962C8B-B14F-4D97-AF65-F5344CB8AC3E}">
        <p14:creationId xmlns:p14="http://schemas.microsoft.com/office/powerpoint/2010/main" val="45396630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endParaRPr lang="en-US"/>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a:p>
        </p:txBody>
      </p:sp>
      <p:sp>
        <p:nvSpPr>
          <p:cNvPr id="3" name="Rectangle 2">
            <a:extLst>
              <a:ext uri="{FF2B5EF4-FFF2-40B4-BE49-F238E27FC236}">
                <a16:creationId xmlns:a16="http://schemas.microsoft.com/office/drawing/2014/main" id="{C1B87FF9-96BA-9B66-7A21-5F66BCB49050}"/>
              </a:ext>
            </a:extLst>
          </p:cNvPr>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spTree>
    <p:extLst>
      <p:ext uri="{BB962C8B-B14F-4D97-AF65-F5344CB8AC3E}">
        <p14:creationId xmlns:p14="http://schemas.microsoft.com/office/powerpoint/2010/main" val="39088301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EDC91F-FF20-41C8-A325-20D8C613CE07}"/>
              </a:ext>
            </a:extLst>
          </p:cNvPr>
          <p:cNvSpPr/>
          <p:nvPr userDrawn="1"/>
        </p:nvSpPr>
        <p:spPr>
          <a:xfrm>
            <a:off x="0" y="6267450"/>
            <a:ext cx="12192000" cy="590550"/>
          </a:xfrm>
          <a:prstGeom prst="rect">
            <a:avLst/>
          </a:prstGeom>
          <a:gradFill flip="none" rotWithShape="1">
            <a:gsLst>
              <a:gs pos="31000">
                <a:srgbClr val="26AAE0"/>
              </a:gs>
              <a:gs pos="99000">
                <a:srgbClr val="005C9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BF185B-2556-4F30-92B9-8E2ACDE50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83" b="-5834"/>
          <a:stretch/>
        </p:blipFill>
        <p:spPr>
          <a:xfrm>
            <a:off x="232527" y="6360915"/>
            <a:ext cx="1703316" cy="425765"/>
          </a:xfrm>
          <a:prstGeom prst="rect">
            <a:avLst/>
          </a:prstGeom>
          <a:effectLst>
            <a:outerShdw blurRad="63500" sx="102000" sy="102000" algn="ctr" rotWithShape="0">
              <a:prstClr val="black">
                <a:alpha val="28000"/>
              </a:prstClr>
            </a:outerShdw>
          </a:effectLst>
        </p:spPr>
      </p:pic>
      <p:sp>
        <p:nvSpPr>
          <p:cNvPr id="9" name="Slide Number Placeholder 3">
            <a:extLst>
              <a:ext uri="{FF2B5EF4-FFF2-40B4-BE49-F238E27FC236}">
                <a16:creationId xmlns:a16="http://schemas.microsoft.com/office/drawing/2014/main" id="{6C92A1F8-86F8-4643-9B83-6A9115150204}"/>
              </a:ext>
            </a:extLst>
          </p:cNvPr>
          <p:cNvSpPr>
            <a:spLocks noGrp="1"/>
          </p:cNvSpPr>
          <p:nvPr>
            <p:ph type="sldNum" sz="quarter" idx="12"/>
          </p:nvPr>
        </p:nvSpPr>
        <p:spPr>
          <a:xfrm>
            <a:off x="11670960" y="6380079"/>
            <a:ext cx="400050" cy="365125"/>
          </a:xfrm>
        </p:spPr>
        <p:txBody>
          <a:bodyPr/>
          <a:lstStyle>
            <a:lvl1pPr>
              <a:defRPr>
                <a:solidFill>
                  <a:schemeClr val="bg1"/>
                </a:solidFill>
              </a:defRPr>
            </a:lvl1pPr>
          </a:lstStyle>
          <a:p>
            <a:fld id="{7FC9992B-AFCD-44C1-B20D-3B1D0720E5FC}" type="slidenum">
              <a:rPr lang="en-US" smtClean="0"/>
              <a:pPr/>
              <a:t>‹#›</a:t>
            </a:fld>
            <a:endParaRPr lang="en-US"/>
          </a:p>
        </p:txBody>
      </p:sp>
      <p:cxnSp>
        <p:nvCxnSpPr>
          <p:cNvPr id="6" name="Straight Connector 5">
            <a:extLst>
              <a:ext uri="{FF2B5EF4-FFF2-40B4-BE49-F238E27FC236}">
                <a16:creationId xmlns:a16="http://schemas.microsoft.com/office/drawing/2014/main" id="{0306966F-9462-4435-B719-D7C36E0F155C}"/>
              </a:ext>
            </a:extLst>
          </p:cNvPr>
          <p:cNvCxnSpPr>
            <a:cxnSpLocks/>
          </p:cNvCxnSpPr>
          <p:nvPr userDrawn="1"/>
        </p:nvCxnSpPr>
        <p:spPr>
          <a:xfrm>
            <a:off x="340451" y="717042"/>
            <a:ext cx="11521440" cy="0"/>
          </a:xfrm>
          <a:prstGeom prst="line">
            <a:avLst/>
          </a:prstGeom>
          <a:ln w="22225">
            <a:solidFill>
              <a:srgbClr val="0072B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D725130-7611-494B-A229-6658E9A4ECBF}"/>
              </a:ext>
            </a:extLst>
          </p:cNvPr>
          <p:cNvSpPr>
            <a:spLocks noGrp="1"/>
          </p:cNvSpPr>
          <p:nvPr>
            <p:ph type="title" hasCustomPrompt="1"/>
          </p:nvPr>
        </p:nvSpPr>
        <p:spPr>
          <a:xfrm>
            <a:off x="340452" y="134544"/>
            <a:ext cx="9517923" cy="602548"/>
          </a:xfrm>
          <a:prstGeom prst="rect">
            <a:avLst/>
          </a:prstGeom>
        </p:spPr>
        <p:txBody>
          <a:bodyPr/>
          <a:lstStyle>
            <a:lvl1pPr>
              <a:defRPr sz="3300" b="1"/>
            </a:lvl1pPr>
          </a:lstStyle>
          <a:p>
            <a:r>
              <a:rPr lang="en-US"/>
              <a:t>Master Page Title</a:t>
            </a:r>
          </a:p>
        </p:txBody>
      </p:sp>
    </p:spTree>
    <p:extLst>
      <p:ext uri="{BB962C8B-B14F-4D97-AF65-F5344CB8AC3E}">
        <p14:creationId xmlns:p14="http://schemas.microsoft.com/office/powerpoint/2010/main" val="1218374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 Two Line Header">
    <p:spTree>
      <p:nvGrpSpPr>
        <p:cNvPr id="1" name=""/>
        <p:cNvGrpSpPr/>
        <p:nvPr/>
      </p:nvGrpSpPr>
      <p:grpSpPr>
        <a:xfrm>
          <a:off x="0" y="0"/>
          <a:ext cx="0" cy="0"/>
          <a:chOff x="0" y="0"/>
          <a:chExt cx="0" cy="0"/>
        </a:xfrm>
      </p:grpSpPr>
      <p:cxnSp>
        <p:nvCxnSpPr>
          <p:cNvPr id="7" name="Straight Connector 6"/>
          <p:cNvCxnSpPr/>
          <p:nvPr userDrawn="1"/>
        </p:nvCxnSpPr>
        <p:spPr>
          <a:xfrm>
            <a:off x="0" y="1186755"/>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34981"/>
            <a:ext cx="11580921" cy="436187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15293"/>
            <a:ext cx="9587749" cy="1052207"/>
          </a:xfrm>
          <a:prstGeom prst="rect">
            <a:avLst/>
          </a:prstGeom>
        </p:spPr>
        <p:txBody>
          <a:bodyPr/>
          <a:lstStyle>
            <a:lvl1pPr>
              <a:defRPr sz="3300"/>
            </a:lvl1pPr>
          </a:lstStyle>
          <a:p>
            <a:r>
              <a:rPr lang="en-US"/>
              <a:t>Master Page Title with two lines </a:t>
            </a:r>
            <a:br>
              <a:rPr lang="en-US"/>
            </a:br>
            <a:endParaRPr lang="en-US"/>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9/15/2024</a:t>
            </a:fld>
            <a:endParaRPr lang="en-US"/>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a:p>
        </p:txBody>
      </p:sp>
      <p:sp>
        <p:nvSpPr>
          <p:cNvPr id="3" name="TextBox 1">
            <a:extLst>
              <a:ext uri="{FF2B5EF4-FFF2-40B4-BE49-F238E27FC236}">
                <a16:creationId xmlns:a16="http://schemas.microsoft.com/office/drawing/2014/main" id="{1FD89458-4A24-E40F-4F4A-00606063062F}"/>
              </a:ext>
            </a:extLst>
          </p:cNvPr>
          <p:cNvSpPr txBox="1">
            <a:spLocks/>
          </p:cNvSpPr>
          <p:nvPr userDrawn="1"/>
        </p:nvSpPr>
        <p:spPr>
          <a:xfrm>
            <a:off x="2010985" y="6349307"/>
            <a:ext cx="305215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C00000"/>
                </a:solidFill>
                <a:latin typeface="Century Gothic" panose="020B0502020202020204" pitchFamily="34" charset="0"/>
              </a:rPr>
              <a:t>INTERNAL USE ONLY – </a:t>
            </a:r>
            <a:br>
              <a:rPr lang="en-US" sz="800">
                <a:solidFill>
                  <a:srgbClr val="C00000"/>
                </a:solidFill>
                <a:latin typeface="Century Gothic" panose="020B0502020202020204" pitchFamily="34" charset="0"/>
              </a:rPr>
            </a:br>
            <a:r>
              <a:rPr lang="en-US" sz="800">
                <a:solidFill>
                  <a:srgbClr val="C00000"/>
                </a:solidFill>
                <a:latin typeface="Century Gothic" panose="020B0502020202020204" pitchFamily="34" charset="0"/>
              </a:rPr>
              <a:t>NOT APPROVED FOR PUBLIC RELEASE</a:t>
            </a:r>
          </a:p>
        </p:txBody>
      </p:sp>
    </p:spTree>
    <p:extLst>
      <p:ext uri="{BB962C8B-B14F-4D97-AF65-F5344CB8AC3E}">
        <p14:creationId xmlns:p14="http://schemas.microsoft.com/office/powerpoint/2010/main" val="204795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4251D-D092-C7F2-C9C3-202A67B00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45DCC6-F780-7C75-A2D2-1DE8020CD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167A76-0716-39B4-031B-408510FAE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27484C-FCF9-E936-8768-44D4183191E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8224A0D-B749-C932-97AB-5FCDE6382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41400-957B-CC52-0835-A0046A662905}"/>
              </a:ext>
            </a:extLst>
          </p:cNvPr>
          <p:cNvSpPr>
            <a:spLocks noGrp="1"/>
          </p:cNvSpPr>
          <p:nvPr>
            <p:ph type="sldNum" sz="quarter" idx="12"/>
          </p:nvPr>
        </p:nvSpPr>
        <p:spPr/>
        <p:txBody>
          <a:bodyPr/>
          <a:lstStyle/>
          <a:p>
            <a:fld id="{D5483751-9FA6-4BFD-ADD8-60F4399DA7B8}" type="slidenum">
              <a:rPr lang="en-US" smtClean="0"/>
              <a:t>‹#›</a:t>
            </a:fld>
            <a:endParaRPr lang="en-US"/>
          </a:p>
        </p:txBody>
      </p:sp>
    </p:spTree>
    <p:extLst>
      <p:ext uri="{BB962C8B-B14F-4D97-AF65-F5344CB8AC3E}">
        <p14:creationId xmlns:p14="http://schemas.microsoft.com/office/powerpoint/2010/main" val="1107071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nsightlogo_Title and Content">
    <p:spTree>
      <p:nvGrpSpPr>
        <p:cNvPr id="1" name=""/>
        <p:cNvGrpSpPr/>
        <p:nvPr/>
      </p:nvGrpSpPr>
      <p:grpSpPr>
        <a:xfrm>
          <a:off x="0" y="0"/>
          <a:ext cx="0" cy="0"/>
          <a:chOff x="0" y="0"/>
          <a:chExt cx="0" cy="0"/>
        </a:xfrm>
      </p:grpSpPr>
      <p:cxnSp>
        <p:nvCxnSpPr>
          <p:cNvPr id="7" name="Straight Connector 6"/>
          <p:cNvCxnSpPr>
            <a:cxnSpLocks/>
          </p:cNvCxnSpPr>
          <p:nvPr userDrawn="1"/>
        </p:nvCxnSpPr>
        <p:spPr>
          <a:xfrm>
            <a:off x="0" y="753618"/>
            <a:ext cx="11994204"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12" name="Rectangle 11"/>
          <p:cNvSpPr/>
          <p:nvPr userDrawn="1"/>
        </p:nvSpPr>
        <p:spPr>
          <a:xfrm>
            <a:off x="0" y="6258758"/>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7" y="107911"/>
            <a:ext cx="7871424" cy="602548"/>
          </a:xfrm>
          <a:prstGeom prst="rect">
            <a:avLst/>
          </a:prstGeom>
        </p:spPr>
        <p:txBody>
          <a:bodyPr/>
          <a:lstStyle>
            <a:lvl1pPr>
              <a:defRPr sz="3300">
                <a:latin typeface="Century Gothic" panose="020B0502020202020204" pitchFamily="34" charset="0"/>
              </a:defRPr>
            </a:lvl1pPr>
          </a:lstStyle>
          <a:p>
            <a:r>
              <a:rPr lang="en-US"/>
              <a:t>Master Page Title</a:t>
            </a:r>
          </a:p>
        </p:txBody>
      </p:sp>
      <p:pic>
        <p:nvPicPr>
          <p:cNvPr id="3" name="Picture 2" descr="Logo&#10;&#10;Description automatically generated">
            <a:extLst>
              <a:ext uri="{FF2B5EF4-FFF2-40B4-BE49-F238E27FC236}">
                <a16:creationId xmlns:a16="http://schemas.microsoft.com/office/drawing/2014/main" id="{F61864AE-FAA1-491D-4947-FCAF2A093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663" y="156273"/>
            <a:ext cx="2176100" cy="458616"/>
          </a:xfrm>
          <a:prstGeom prst="rect">
            <a:avLst/>
          </a:prstGeom>
        </p:spPr>
      </p:pic>
      <p:pic>
        <p:nvPicPr>
          <p:cNvPr id="14" name="Picture 13">
            <a:extLst>
              <a:ext uri="{FF2B5EF4-FFF2-40B4-BE49-F238E27FC236}">
                <a16:creationId xmlns:a16="http://schemas.microsoft.com/office/drawing/2014/main" id="{56956694-80E4-4CA7-BBAA-C8C5640F093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0356" y="136864"/>
            <a:ext cx="1243163" cy="494608"/>
          </a:xfrm>
          <a:prstGeom prst="rect">
            <a:avLst/>
          </a:prstGeom>
        </p:spPr>
      </p:pic>
    </p:spTree>
    <p:extLst>
      <p:ext uri="{BB962C8B-B14F-4D97-AF65-F5344CB8AC3E}">
        <p14:creationId xmlns:p14="http://schemas.microsoft.com/office/powerpoint/2010/main" val="24425659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9" name="Content Placeholder 2"/>
          <p:cNvSpPr>
            <a:spLocks noGrp="1"/>
          </p:cNvSpPr>
          <p:nvPr>
            <p:ph idx="16"/>
          </p:nvPr>
        </p:nvSpPr>
        <p:spPr>
          <a:xfrm>
            <a:off x="270626"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457200" indent="-457200">
              <a:buFont typeface="Arial" panose="020B0604020202020204" pitchFamily="34" charset="0"/>
              <a:buChar char="•"/>
              <a:defRPr lang="en-US" dirty="0" smtClean="0">
                <a:latin typeface="Century Gothic" panose="020B0502020202020204" pitchFamily="34" charset="0"/>
              </a:defRPr>
            </a:lvl1pPr>
            <a:lvl2pPr>
              <a:defRPr lang="en-US" dirty="0" smtClean="0">
                <a:latin typeface="Century Gothic" panose="020B0502020202020204" pitchFamily="34" charset="0"/>
              </a:defRPr>
            </a:lvl2pPr>
            <a:lvl3pPr>
              <a:defRPr lang="en-US" dirty="0" smtClean="0">
                <a:latin typeface="Century Gothic" panose="020B0502020202020204" pitchFamily="34" charset="0"/>
              </a:defRPr>
            </a:lvl3pPr>
            <a:lvl4pPr>
              <a:defRPr lang="en-US" dirty="0" smtClean="0">
                <a:latin typeface="Century Gothic" panose="020B0502020202020204" pitchFamily="34" charset="0"/>
              </a:defRPr>
            </a:lvl4pPr>
            <a:lvl5pPr>
              <a:defRPr lang="en-US"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4" name="Title 1">
            <a:extLst>
              <a:ext uri="{FF2B5EF4-FFF2-40B4-BE49-F238E27FC236}">
                <a16:creationId xmlns:a16="http://schemas.microsoft.com/office/drawing/2014/main" id="{1DD3E295-16E2-4037-AA10-3CF534FE9A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a:t>Master Page Title</a:t>
            </a:r>
          </a:p>
        </p:txBody>
      </p:sp>
      <p:sp>
        <p:nvSpPr>
          <p:cNvPr id="2" name="Date Placeholder 1">
            <a:extLst>
              <a:ext uri="{FF2B5EF4-FFF2-40B4-BE49-F238E27FC236}">
                <a16:creationId xmlns:a16="http://schemas.microsoft.com/office/drawing/2014/main" id="{0DB6584B-D296-4912-85BA-9EE0C53775AC}"/>
              </a:ext>
            </a:extLst>
          </p:cNvPr>
          <p:cNvSpPr>
            <a:spLocks noGrp="1"/>
          </p:cNvSpPr>
          <p:nvPr>
            <p:ph type="dt" sz="half" idx="18"/>
          </p:nvPr>
        </p:nvSpPr>
        <p:spPr/>
        <p:txBody>
          <a:bodyPr/>
          <a:lstStyle/>
          <a:p>
            <a:fld id="{4A481E97-D05E-4E98-9740-95FD5FB93D9C}" type="datetime1">
              <a:rPr lang="en-US" smtClean="0"/>
              <a:t>9/15/2024</a:t>
            </a:fld>
            <a:endParaRPr lang="en-US"/>
          </a:p>
        </p:txBody>
      </p:sp>
      <p:sp>
        <p:nvSpPr>
          <p:cNvPr id="3" name="Slide Number Placeholder 2">
            <a:extLst>
              <a:ext uri="{FF2B5EF4-FFF2-40B4-BE49-F238E27FC236}">
                <a16:creationId xmlns:a16="http://schemas.microsoft.com/office/drawing/2014/main" id="{61EA7FEF-A0D6-4700-B189-1BE34F49F15E}"/>
              </a:ext>
            </a:extLst>
          </p:cNvPr>
          <p:cNvSpPr>
            <a:spLocks noGrp="1"/>
          </p:cNvSpPr>
          <p:nvPr>
            <p:ph type="sldNum" sz="quarter" idx="19"/>
          </p:nvPr>
        </p:nvSpPr>
        <p:spPr/>
        <p:txBody>
          <a:bodyPr/>
          <a:lstStyle/>
          <a:p>
            <a:fld id="{6CBE36CA-A7C6-4838-9ACB-C8D30B8F2C6D}" type="slidenum">
              <a:rPr lang="en-US" smtClean="0"/>
              <a:pPr/>
              <a:t>‹#›</a:t>
            </a:fld>
            <a:endParaRPr lang="en-US"/>
          </a:p>
        </p:txBody>
      </p:sp>
    </p:spTree>
    <p:extLst>
      <p:ext uri="{BB962C8B-B14F-4D97-AF65-F5344CB8AC3E}">
        <p14:creationId xmlns:p14="http://schemas.microsoft.com/office/powerpoint/2010/main" val="9508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theme" Target="../theme/theme2.xml"/><Relationship Id="rId16"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61.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heme" Target="../theme/theme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A54FD5-CE6D-5422-5E12-FCE420463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B1D16D-3AAB-897B-839D-401522B42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AA54E-6804-6297-8DE3-E085064B8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8693A85-DF25-3F9A-6C3D-09A4DB18C9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FB0A6C-1166-64A9-7911-3402D9BD0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83751-9FA6-4BFD-ADD8-60F4399DA7B8}" type="slidenum">
              <a:rPr lang="en-US" smtClean="0"/>
              <a:t>‹#›</a:t>
            </a:fld>
            <a:endParaRPr lang="en-US"/>
          </a:p>
        </p:txBody>
      </p:sp>
    </p:spTree>
    <p:extLst>
      <p:ext uri="{BB962C8B-B14F-4D97-AF65-F5344CB8AC3E}">
        <p14:creationId xmlns:p14="http://schemas.microsoft.com/office/powerpoint/2010/main" val="2664609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4" r:id="rId13"/>
    <p:sldLayoutId id="2147483692" r:id="rId14"/>
    <p:sldLayoutId id="2147483697" r:id="rId15"/>
    <p:sldLayoutId id="2147483698" r:id="rId16"/>
    <p:sldLayoutId id="2147483699" r:id="rId17"/>
    <p:sldLayoutId id="2147483702" r:id="rId18"/>
    <p:sldLayoutId id="2147483703" r:id="rId19"/>
    <p:sldLayoutId id="2147483704" r:id="rId20"/>
    <p:sldLayoutId id="2147483705" r:id="rId21"/>
    <p:sldLayoutId id="2147483706" r:id="rId22"/>
    <p:sldLayoutId id="2147483707" r:id="rId23"/>
    <p:sldLayoutId id="2147483779"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2015_Poster_Template_v4-19.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2015_Poster_Template_v4-20.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192410" y="421281"/>
            <a:ext cx="2015067" cy="422910"/>
          </a:xfrm>
          <a:prstGeom prst="rect">
            <a:avLst/>
          </a:prstGeom>
        </p:spPr>
      </p:pic>
      <p:grpSp>
        <p:nvGrpSpPr>
          <p:cNvPr id="7" name="Group 6">
            <a:extLst>
              <a:ext uri="{FF2B5EF4-FFF2-40B4-BE49-F238E27FC236}">
                <a16:creationId xmlns:a16="http://schemas.microsoft.com/office/drawing/2014/main" id="{5B8BA304-7941-C5B6-4D02-2D42D15C1D53}"/>
              </a:ext>
            </a:extLst>
          </p:cNvPr>
          <p:cNvGrpSpPr/>
          <p:nvPr userDrawn="1"/>
        </p:nvGrpSpPr>
        <p:grpSpPr>
          <a:xfrm>
            <a:off x="553506" y="6334125"/>
            <a:ext cx="8211189" cy="352849"/>
            <a:chOff x="1992621" y="30039300"/>
            <a:chExt cx="35922018" cy="2058176"/>
          </a:xfrm>
        </p:grpSpPr>
        <p:pic>
          <p:nvPicPr>
            <p:cNvPr id="8" name="Picture 7" descr="2015_Poster_Template_v4-04.png"/>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4947900" y="30039300"/>
              <a:ext cx="3736848" cy="1889760"/>
            </a:xfrm>
            <a:prstGeom prst="rect">
              <a:avLst/>
            </a:prstGeom>
          </p:spPr>
        </p:pic>
        <p:pic>
          <p:nvPicPr>
            <p:cNvPr id="10" name="Picture 9" descr="2015_Poster_Template_v4-06.png"/>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7106985" y="30315681"/>
              <a:ext cx="3209544" cy="1642872"/>
            </a:xfrm>
            <a:prstGeom prst="rect">
              <a:avLst/>
            </a:prstGeom>
          </p:spPr>
        </p:pic>
        <p:pic>
          <p:nvPicPr>
            <p:cNvPr id="11" name="Picture 10" descr="2015_Poster_Template_v4-07.png"/>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992621" y="30094940"/>
              <a:ext cx="2950464" cy="2002536"/>
            </a:xfrm>
            <a:prstGeom prst="rect">
              <a:avLst/>
            </a:prstGeom>
          </p:spPr>
        </p:pic>
        <p:pic>
          <p:nvPicPr>
            <p:cNvPr id="1026" name="Picture 2"/>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33533139" y="30345743"/>
              <a:ext cx="4381500" cy="1167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2">
              <a:extLst>
                <a:ext uri="{FF2B5EF4-FFF2-40B4-BE49-F238E27FC236}">
                  <a16:creationId xmlns:a16="http://schemas.microsoft.com/office/drawing/2014/main" id="{60A99057-848B-B14F-EB0A-66AD7CBACC62}"/>
                </a:ext>
              </a:extLst>
            </p:cNvPr>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11418908" y="30581399"/>
              <a:ext cx="5369512" cy="1054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preview">
              <a:extLst>
                <a:ext uri="{FF2B5EF4-FFF2-40B4-BE49-F238E27FC236}">
                  <a16:creationId xmlns:a16="http://schemas.microsoft.com/office/drawing/2014/main" id="{F14F22FF-7414-27F1-65ED-70E5C23A29E7}"/>
                </a:ext>
              </a:extLst>
            </p:cNvPr>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20635094" y="30345743"/>
              <a:ext cx="3736848" cy="14877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7A0D1843-74D0-9BBC-79F2-599F46A6A55C}"/>
                </a:ext>
              </a:extLst>
            </p:cNvPr>
            <p:cNvPicPr>
              <a:picLocks noChangeAspect="1" noChangeArrowheads="1"/>
            </p:cNvPicPr>
            <p:nvPr userDrawn="1"/>
          </p:nvPicPr>
          <p:blipFill>
            <a:blip r:embed="rId11" cstate="email">
              <a:extLst>
                <a:ext uri="{28A0092B-C50C-407E-A947-70E740481C1C}">
                  <a14:useLocalDpi xmlns:a14="http://schemas.microsoft.com/office/drawing/2010/main" val="0"/>
                </a:ext>
              </a:extLst>
            </a:blip>
            <a:srcRect/>
            <a:stretch>
              <a:fillRect/>
            </a:stretch>
          </p:blipFill>
          <p:spPr bwMode="auto">
            <a:xfrm>
              <a:off x="5240541" y="30523263"/>
              <a:ext cx="5771647" cy="111260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7E341C7B-C550-F8DB-A14D-36EA9DE8B80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12192" y="30203435"/>
              <a:ext cx="3793503" cy="1517401"/>
            </a:xfrm>
            <a:prstGeom prst="rect">
              <a:avLst/>
            </a:prstGeom>
          </p:spPr>
        </p:pic>
      </p:grpSp>
    </p:spTree>
    <p:extLst>
      <p:ext uri="{BB962C8B-B14F-4D97-AF65-F5344CB8AC3E}">
        <p14:creationId xmlns:p14="http://schemas.microsoft.com/office/powerpoint/2010/main" val="1006448738"/>
      </p:ext>
    </p:extLst>
  </p:cSld>
  <p:clrMap bg1="lt1" tx1="dk1" bg2="lt2" tx2="dk2" accent1="accent1" accent2="accent2" accent3="accent3" accent4="accent4" accent5="accent5" accent6="accent6" hlink="hlink" folHlink="folHlink"/>
  <p:sldLayoutIdLst>
    <p:sldLayoutId id="2147483670" r:id="rId1"/>
  </p:sldLayoutIdLst>
  <p:hf hdr="0"/>
  <p:txStyles>
    <p:titleStyle>
      <a:lvl1pPr algn="l" defTabSz="456995" rtl="0" fontAlgn="base">
        <a:spcBef>
          <a:spcPct val="0"/>
        </a:spcBef>
        <a:spcAft>
          <a:spcPct val="0"/>
        </a:spcAft>
        <a:defRPr sz="2500" b="1" kern="1200">
          <a:solidFill>
            <a:srgbClr val="D57500"/>
          </a:solidFill>
          <a:latin typeface="Arial"/>
          <a:ea typeface="ＭＳ Ｐゴシック" charset="0"/>
          <a:cs typeface="Arial"/>
        </a:defRPr>
      </a:lvl1pPr>
      <a:lvl2pPr algn="l" defTabSz="456995" rtl="0" fontAlgn="base">
        <a:spcBef>
          <a:spcPct val="0"/>
        </a:spcBef>
        <a:spcAft>
          <a:spcPct val="0"/>
        </a:spcAft>
        <a:defRPr sz="2500" b="1">
          <a:solidFill>
            <a:srgbClr val="D57500"/>
          </a:solidFill>
          <a:latin typeface="Arial" charset="0"/>
          <a:ea typeface="ＭＳ Ｐゴシック" charset="0"/>
          <a:cs typeface="Arial" charset="0"/>
        </a:defRPr>
      </a:lvl2pPr>
      <a:lvl3pPr algn="l" defTabSz="456995" rtl="0" fontAlgn="base">
        <a:spcBef>
          <a:spcPct val="0"/>
        </a:spcBef>
        <a:spcAft>
          <a:spcPct val="0"/>
        </a:spcAft>
        <a:defRPr sz="2500" b="1">
          <a:solidFill>
            <a:srgbClr val="D57500"/>
          </a:solidFill>
          <a:latin typeface="Arial" charset="0"/>
          <a:ea typeface="ＭＳ Ｐゴシック" charset="0"/>
          <a:cs typeface="Arial" charset="0"/>
        </a:defRPr>
      </a:lvl3pPr>
      <a:lvl4pPr algn="l" defTabSz="456995" rtl="0" fontAlgn="base">
        <a:spcBef>
          <a:spcPct val="0"/>
        </a:spcBef>
        <a:spcAft>
          <a:spcPct val="0"/>
        </a:spcAft>
        <a:defRPr sz="2500" b="1">
          <a:solidFill>
            <a:srgbClr val="D57500"/>
          </a:solidFill>
          <a:latin typeface="Arial" charset="0"/>
          <a:ea typeface="ＭＳ Ｐゴシック" charset="0"/>
          <a:cs typeface="Arial" charset="0"/>
        </a:defRPr>
      </a:lvl4pPr>
      <a:lvl5pPr algn="l" defTabSz="456995" rtl="0" fontAlgn="base">
        <a:spcBef>
          <a:spcPct val="0"/>
        </a:spcBef>
        <a:spcAft>
          <a:spcPct val="0"/>
        </a:spcAft>
        <a:defRPr sz="2500" b="1">
          <a:solidFill>
            <a:srgbClr val="D57500"/>
          </a:solidFill>
          <a:latin typeface="Arial" charset="0"/>
          <a:ea typeface="ＭＳ Ｐゴシック" charset="0"/>
          <a:cs typeface="Arial" charset="0"/>
        </a:defRPr>
      </a:lvl5pPr>
      <a:lvl6pPr marL="457127" algn="l" defTabSz="457127" rtl="0" eaLnBrk="1" fontAlgn="base" hangingPunct="1">
        <a:spcBef>
          <a:spcPct val="0"/>
        </a:spcBef>
        <a:spcAft>
          <a:spcPct val="0"/>
        </a:spcAft>
        <a:defRPr sz="2500" b="1">
          <a:solidFill>
            <a:srgbClr val="D57500"/>
          </a:solidFill>
          <a:latin typeface="Arial" charset="0"/>
          <a:ea typeface="Arial" charset="0"/>
          <a:cs typeface="Arial" charset="0"/>
        </a:defRPr>
      </a:lvl6pPr>
      <a:lvl7pPr marL="914254" algn="l" defTabSz="457127" rtl="0" eaLnBrk="1" fontAlgn="base" hangingPunct="1">
        <a:spcBef>
          <a:spcPct val="0"/>
        </a:spcBef>
        <a:spcAft>
          <a:spcPct val="0"/>
        </a:spcAft>
        <a:defRPr sz="2500" b="1">
          <a:solidFill>
            <a:srgbClr val="D57500"/>
          </a:solidFill>
          <a:latin typeface="Arial" charset="0"/>
          <a:ea typeface="Arial" charset="0"/>
          <a:cs typeface="Arial" charset="0"/>
        </a:defRPr>
      </a:lvl7pPr>
      <a:lvl8pPr marL="1371381" algn="l" defTabSz="457127" rtl="0" eaLnBrk="1" fontAlgn="base" hangingPunct="1">
        <a:spcBef>
          <a:spcPct val="0"/>
        </a:spcBef>
        <a:spcAft>
          <a:spcPct val="0"/>
        </a:spcAft>
        <a:defRPr sz="2500" b="1">
          <a:solidFill>
            <a:srgbClr val="D57500"/>
          </a:solidFill>
          <a:latin typeface="Arial" charset="0"/>
          <a:ea typeface="Arial" charset="0"/>
          <a:cs typeface="Arial" charset="0"/>
        </a:defRPr>
      </a:lvl8pPr>
      <a:lvl9pPr marL="1828507" algn="l" defTabSz="457127" rtl="0" eaLnBrk="1" fontAlgn="base" hangingPunct="1">
        <a:spcBef>
          <a:spcPct val="0"/>
        </a:spcBef>
        <a:spcAft>
          <a:spcPct val="0"/>
        </a:spcAft>
        <a:defRPr sz="2500" b="1">
          <a:solidFill>
            <a:srgbClr val="D57500"/>
          </a:solidFill>
          <a:latin typeface="Arial" charset="0"/>
          <a:ea typeface="Arial" charset="0"/>
          <a:cs typeface="Arial" charset="0"/>
        </a:defRPr>
      </a:lvl9pPr>
    </p:titleStyle>
    <p:bodyStyle>
      <a:lvl1pPr marL="342581" indent="-342581" algn="l" defTabSz="456995" rtl="0" fontAlgn="base">
        <a:spcBef>
          <a:spcPct val="20000"/>
        </a:spcBef>
        <a:spcAft>
          <a:spcPct val="0"/>
        </a:spcAft>
        <a:buSzPct val="100000"/>
        <a:buBlip>
          <a:blip r:embed="rId14"/>
        </a:buBlip>
        <a:defRPr sz="2000" kern="1200">
          <a:solidFill>
            <a:schemeClr val="tx1"/>
          </a:solidFill>
          <a:latin typeface="Arial"/>
          <a:ea typeface="ＭＳ Ｐゴシック" charset="0"/>
          <a:cs typeface="Arial"/>
        </a:defRPr>
      </a:lvl1pPr>
      <a:lvl2pPr marL="742699" indent="-285704" algn="l" defTabSz="456995" rtl="0" fontAlgn="base">
        <a:spcBef>
          <a:spcPct val="20000"/>
        </a:spcBef>
        <a:spcAft>
          <a:spcPct val="0"/>
        </a:spcAft>
        <a:buSzPct val="100000"/>
        <a:buBlip>
          <a:blip r:embed="rId15"/>
        </a:buBlip>
        <a:defRPr kern="1200">
          <a:solidFill>
            <a:schemeClr val="tx1"/>
          </a:solidFill>
          <a:latin typeface="Arial"/>
          <a:ea typeface="Arial" charset="0"/>
          <a:cs typeface="Arial"/>
        </a:defRPr>
      </a:lvl2pPr>
      <a:lvl3pPr marL="1142817" indent="-228497" algn="l" defTabSz="456995" rtl="0" fontAlgn="base">
        <a:spcBef>
          <a:spcPct val="20000"/>
        </a:spcBef>
        <a:spcAft>
          <a:spcPct val="0"/>
        </a:spcAft>
        <a:buSzPct val="100000"/>
        <a:buBlip>
          <a:blip r:embed="rId16"/>
        </a:buBlip>
        <a:defRPr sz="1604" kern="1200">
          <a:solidFill>
            <a:schemeClr val="tx1"/>
          </a:solidFill>
          <a:latin typeface="Arial"/>
          <a:ea typeface="Arial" charset="0"/>
          <a:cs typeface="Arial"/>
        </a:defRPr>
      </a:lvl3pPr>
      <a:lvl4pPr marL="1599812" indent="-228497" algn="l" defTabSz="456995" rtl="0" fontAlgn="base">
        <a:spcBef>
          <a:spcPct val="20000"/>
        </a:spcBef>
        <a:spcAft>
          <a:spcPct val="0"/>
        </a:spcAft>
        <a:buSzPct val="100000"/>
        <a:buBlip>
          <a:blip r:embed="rId17"/>
        </a:buBlip>
        <a:defRPr sz="1396" kern="1200">
          <a:solidFill>
            <a:schemeClr val="tx1"/>
          </a:solidFill>
          <a:latin typeface="Arial"/>
          <a:ea typeface="Arial" charset="0"/>
          <a:cs typeface="Arial"/>
        </a:defRPr>
      </a:lvl4pPr>
      <a:lvl5pPr marL="2056806" indent="-228497" algn="l" defTabSz="456995" rtl="0" fontAlgn="base">
        <a:spcBef>
          <a:spcPct val="20000"/>
        </a:spcBef>
        <a:spcAft>
          <a:spcPct val="0"/>
        </a:spcAft>
        <a:buSzPct val="100000"/>
        <a:buBlip>
          <a:blip r:embed="rId14"/>
        </a:buBlip>
        <a:defRPr sz="1396" kern="1200">
          <a:solidFill>
            <a:schemeClr val="tx1"/>
          </a:solidFill>
          <a:latin typeface="Arial"/>
          <a:ea typeface="Arial" charset="0"/>
          <a:cs typeface="Arial"/>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791" kern="1200">
          <a:solidFill>
            <a:schemeClr val="tx1"/>
          </a:solidFill>
          <a:latin typeface="+mn-lt"/>
          <a:ea typeface="+mn-ea"/>
          <a:cs typeface="+mn-cs"/>
        </a:defRPr>
      </a:lvl1pPr>
      <a:lvl2pPr marL="457127" algn="l" defTabSz="457127" rtl="0" eaLnBrk="1" latinLnBrk="0" hangingPunct="1">
        <a:defRPr sz="1791" kern="1200">
          <a:solidFill>
            <a:schemeClr val="tx1"/>
          </a:solidFill>
          <a:latin typeface="+mn-lt"/>
          <a:ea typeface="+mn-ea"/>
          <a:cs typeface="+mn-cs"/>
        </a:defRPr>
      </a:lvl2pPr>
      <a:lvl3pPr marL="914254" algn="l" defTabSz="457127" rtl="0" eaLnBrk="1" latinLnBrk="0" hangingPunct="1">
        <a:defRPr sz="1791" kern="1200">
          <a:solidFill>
            <a:schemeClr val="tx1"/>
          </a:solidFill>
          <a:latin typeface="+mn-lt"/>
          <a:ea typeface="+mn-ea"/>
          <a:cs typeface="+mn-cs"/>
        </a:defRPr>
      </a:lvl3pPr>
      <a:lvl4pPr marL="1371381" algn="l" defTabSz="457127" rtl="0" eaLnBrk="1" latinLnBrk="0" hangingPunct="1">
        <a:defRPr sz="1791" kern="1200">
          <a:solidFill>
            <a:schemeClr val="tx1"/>
          </a:solidFill>
          <a:latin typeface="+mn-lt"/>
          <a:ea typeface="+mn-ea"/>
          <a:cs typeface="+mn-cs"/>
        </a:defRPr>
      </a:lvl4pPr>
      <a:lvl5pPr marL="1828507" algn="l" defTabSz="457127" rtl="0" eaLnBrk="1" latinLnBrk="0" hangingPunct="1">
        <a:defRPr sz="1791" kern="1200">
          <a:solidFill>
            <a:schemeClr val="tx1"/>
          </a:solidFill>
          <a:latin typeface="+mn-lt"/>
          <a:ea typeface="+mn-ea"/>
          <a:cs typeface="+mn-cs"/>
        </a:defRPr>
      </a:lvl5pPr>
      <a:lvl6pPr marL="2285634" algn="l" defTabSz="457127" rtl="0" eaLnBrk="1" latinLnBrk="0" hangingPunct="1">
        <a:defRPr sz="1791" kern="1200">
          <a:solidFill>
            <a:schemeClr val="tx1"/>
          </a:solidFill>
          <a:latin typeface="+mn-lt"/>
          <a:ea typeface="+mn-ea"/>
          <a:cs typeface="+mn-cs"/>
        </a:defRPr>
      </a:lvl6pPr>
      <a:lvl7pPr marL="2742761" algn="l" defTabSz="457127" rtl="0" eaLnBrk="1" latinLnBrk="0" hangingPunct="1">
        <a:defRPr sz="1791" kern="1200">
          <a:solidFill>
            <a:schemeClr val="tx1"/>
          </a:solidFill>
          <a:latin typeface="+mn-lt"/>
          <a:ea typeface="+mn-ea"/>
          <a:cs typeface="+mn-cs"/>
        </a:defRPr>
      </a:lvl7pPr>
      <a:lvl8pPr marL="3199888" algn="l" defTabSz="457127" rtl="0" eaLnBrk="1" latinLnBrk="0" hangingPunct="1">
        <a:defRPr sz="1791" kern="1200">
          <a:solidFill>
            <a:schemeClr val="tx1"/>
          </a:solidFill>
          <a:latin typeface="+mn-lt"/>
          <a:ea typeface="+mn-ea"/>
          <a:cs typeface="+mn-cs"/>
        </a:defRPr>
      </a:lvl8pPr>
      <a:lvl9pPr marL="3657015" algn="l" defTabSz="457127" rtl="0" eaLnBrk="1" latinLnBrk="0" hangingPunct="1">
        <a:defRPr sz="179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pPr/>
              <a:t>9/15/2024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pPr/>
              <a:t>‹#›</a:t>
            </a:fld>
            <a:endParaRPr lang="en-US" dirty="0"/>
          </a:p>
        </p:txBody>
      </p:sp>
    </p:spTree>
    <p:extLst>
      <p:ext uri="{BB962C8B-B14F-4D97-AF65-F5344CB8AC3E}">
        <p14:creationId xmlns:p14="http://schemas.microsoft.com/office/powerpoint/2010/main" val="1447194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latin typeface="+mn-lt"/>
              </a:defRPr>
            </a:lvl1pPr>
          </a:lstStyle>
          <a:p>
            <a:fld id="{6C882809-195B-4C71-AF45-AF8015062DE4}" type="datetimeFigureOut">
              <a:rPr lang="en-US" smtClean="0"/>
              <a:pPr/>
              <a:t>9/15/2024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latin typeface="+mn-lt"/>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latin typeface="+mn-lt"/>
              </a:defRPr>
            </a:lvl1pPr>
          </a:lstStyle>
          <a:p>
            <a:fld id="{BD1BBCF7-C2B2-490C-A676-4763179728A4}" type="slidenum">
              <a:rPr lang="en-US" smtClean="0"/>
              <a:pPr/>
              <a:t>‹#›</a:t>
            </a:fld>
            <a:endParaRPr lang="en-US"/>
          </a:p>
        </p:txBody>
      </p:sp>
    </p:spTree>
    <p:extLst>
      <p:ext uri="{BB962C8B-B14F-4D97-AF65-F5344CB8AC3E}">
        <p14:creationId xmlns:p14="http://schemas.microsoft.com/office/powerpoint/2010/main" val="95930671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50" r:id="rId16"/>
    <p:sldLayoutId id="2147483751" r:id="rId17"/>
    <p:sldLayoutId id="2147483752" r:id="rId18"/>
    <p:sldLayoutId id="2147483753" r:id="rId19"/>
    <p:sldLayoutId id="2147483754" r:id="rId20"/>
    <p:sldLayoutId id="2147483780" r:id="rId21"/>
    <p:sldLayoutId id="2147483781" r:id="rId22"/>
  </p:sldLayoutIdLst>
  <p:txStyles>
    <p:titleStyle>
      <a:lvl1pPr algn="l" defTabSz="914400" rtl="0" eaLnBrk="1" latinLnBrk="0" hangingPunct="1">
        <a:lnSpc>
          <a:spcPct val="90000"/>
        </a:lnSpc>
        <a:spcBef>
          <a:spcPct val="0"/>
        </a:spcBef>
        <a:buNone/>
        <a:defRPr sz="4400" b="0" kern="1200">
          <a:solidFill>
            <a:srgbClr val="0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09600" y="182565"/>
            <a:ext cx="10972801"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8" name="Rectangle 4"/>
          <p:cNvSpPr>
            <a:spLocks noGrp="1" noChangeArrowheads="1"/>
          </p:cNvSpPr>
          <p:nvPr>
            <p:ph type="body" idx="1"/>
          </p:nvPr>
        </p:nvSpPr>
        <p:spPr bwMode="auto">
          <a:xfrm>
            <a:off x="609600" y="1370013"/>
            <a:ext cx="10972801"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29C87F91-BFE2-284C-8E09-D1E69062BE6D}"/>
              </a:ext>
            </a:extLst>
          </p:cNvPr>
          <p:cNvSpPr>
            <a:spLocks noGrp="1"/>
          </p:cNvSpPr>
          <p:nvPr>
            <p:ph type="sldNum" sz="quarter" idx="4"/>
          </p:nvPr>
        </p:nvSpPr>
        <p:spPr>
          <a:xfrm>
            <a:off x="9068573" y="6406817"/>
            <a:ext cx="2843953"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41B67AC3-44BE-1249-A8B0-A1E33CC73C33}" type="slidenum">
              <a:rPr lang="en-US" smtClean="0"/>
              <a:pPr/>
              <a:t>‹#›</a:t>
            </a:fld>
            <a:endParaRPr lang="en-US"/>
          </a:p>
        </p:txBody>
      </p:sp>
      <p:pic>
        <p:nvPicPr>
          <p:cNvPr id="7" name="Picture 6">
            <a:extLst>
              <a:ext uri="{FF2B5EF4-FFF2-40B4-BE49-F238E27FC236}">
                <a16:creationId xmlns:a16="http://schemas.microsoft.com/office/drawing/2014/main" id="{8D4478A3-3854-E447-9F5D-DF98C155F9F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9574" y="6281153"/>
            <a:ext cx="1403845" cy="549275"/>
          </a:xfrm>
          <a:prstGeom prst="rect">
            <a:avLst/>
          </a:prstGeom>
        </p:spPr>
      </p:pic>
    </p:spTree>
    <p:extLst>
      <p:ext uri="{BB962C8B-B14F-4D97-AF65-F5344CB8AC3E}">
        <p14:creationId xmlns:p14="http://schemas.microsoft.com/office/powerpoint/2010/main" val="414858145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4" r:id="rId18"/>
    <p:sldLayoutId id="2147483775" r:id="rId19"/>
    <p:sldLayoutId id="2147483776" r:id="rId20"/>
    <p:sldLayoutId id="2147483777" r:id="rId21"/>
    <p:sldLayoutId id="2147483778" r:id="rId22"/>
  </p:sldLayoutIdLst>
  <p:transition spd="med" advClick="0"/>
  <p:hf hdr="0" ftr="0" dt="0"/>
  <p:txStyles>
    <p:title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p:titleStyle>
    <p:body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edx.netl.doe.gov/sami" TargetMode="External"/><Relationship Id="rId5" Type="http://schemas.openxmlformats.org/officeDocument/2006/relationships/image" Target="../media/image8.png"/><Relationship Id="rId4" Type="http://schemas.openxmlformats.org/officeDocument/2006/relationships/image" Target="../media/image66.png"/></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56.xml"/><Relationship Id="rId4" Type="http://schemas.openxmlformats.org/officeDocument/2006/relationships/image" Target="../media/image88.emf"/></Relationships>
</file>

<file path=ppt/slides/_rels/slide12.xml.rels><?xml version="1.0" encoding="UTF-8" standalone="yes"?>
<Relationships xmlns="http://schemas.openxmlformats.org/package/2006/relationships"><Relationship Id="rId3" Type="http://schemas.openxmlformats.org/officeDocument/2006/relationships/hyperlink" Target="https://arcgis.netl.doe.gov/portal/apps/experiencebuilder/experience/?id=fb1e4d1c775042b2a55ce3568e1036ac" TargetMode="External"/><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2.png"/><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65.xml"/><Relationship Id="rId6" Type="http://schemas.openxmlformats.org/officeDocument/2006/relationships/hyperlink" Target="https://arcgis.netl.doe.gov/portal/apps/experiencebuilder/experience/?data_id=dataSource_1-18ebf1c8018-layer-9%3A6&amp;id=845a0643bbc64b0dba52be0016293f74&amp;page=page_1" TargetMode="External"/><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jp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5.png"/><Relationship Id="rId2" Type="http://schemas.openxmlformats.org/officeDocument/2006/relationships/image" Target="../media/image107.png"/><Relationship Id="rId1" Type="http://schemas.openxmlformats.org/officeDocument/2006/relationships/slideLayout" Target="../slideLayouts/slideLayout67.xml"/><Relationship Id="rId6" Type="http://schemas.openxmlformats.org/officeDocument/2006/relationships/image" Target="../media/image111.png"/><Relationship Id="rId11" Type="http://schemas.openxmlformats.org/officeDocument/2006/relationships/image" Target="../media/image114.jpeg"/><Relationship Id="rId5" Type="http://schemas.openxmlformats.org/officeDocument/2006/relationships/image" Target="../media/image110.png"/><Relationship Id="rId10" Type="http://schemas.openxmlformats.org/officeDocument/2006/relationships/image" Target="../media/image82.png"/><Relationship Id="rId4" Type="http://schemas.openxmlformats.org/officeDocument/2006/relationships/image" Target="../media/image109.png"/><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7.xml"/><Relationship Id="rId5" Type="http://schemas.openxmlformats.org/officeDocument/2006/relationships/image" Target="../media/image120.png"/><Relationship Id="rId4" Type="http://schemas.openxmlformats.org/officeDocument/2006/relationships/image" Target="../media/image1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hyperlink" Target="https://arcgis.netl.doe.gov/portal/apps/experiencebuilder/experience/?id=86a9ec068e504eaebb9f68ba4554f7cc" TargetMode="External"/><Relationship Id="rId2" Type="http://schemas.openxmlformats.org/officeDocument/2006/relationships/notesSlide" Target="../notesSlides/notesSlide8.xml"/><Relationship Id="rId1" Type="http://schemas.openxmlformats.org/officeDocument/2006/relationships/slideLayout" Target="../slideLayouts/slideLayout65.xml"/><Relationship Id="rId6" Type="http://schemas.openxmlformats.org/officeDocument/2006/relationships/image" Target="../media/image123.png"/><Relationship Id="rId5" Type="http://schemas.openxmlformats.org/officeDocument/2006/relationships/image" Target="../media/image122.png"/><Relationship Id="rId4" Type="http://schemas.microsoft.com/office/2007/relationships/hdphoto" Target="../media/hdphoto4.wdp"/><Relationship Id="rId9" Type="http://schemas.openxmlformats.org/officeDocument/2006/relationships/hyperlink" Target="https://edx.netl.doe.gov/dataset/offshore-aiim-dashboard"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128.png"/><Relationship Id="rId5" Type="http://schemas.openxmlformats.org/officeDocument/2006/relationships/image" Target="../media/image127.jpeg"/><Relationship Id="rId10" Type="http://schemas.openxmlformats.org/officeDocument/2006/relationships/image" Target="../media/image131.png"/><Relationship Id="rId4" Type="http://schemas.openxmlformats.org/officeDocument/2006/relationships/image" Target="../media/image126.png"/><Relationship Id="rId9" Type="http://schemas.openxmlformats.org/officeDocument/2006/relationships/image" Target="../media/image1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73.png"/><Relationship Id="rId5" Type="http://schemas.openxmlformats.org/officeDocument/2006/relationships/image" Target="../media/image133.png"/><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38.png"/><Relationship Id="rId13" Type="http://schemas.microsoft.com/office/2007/relationships/hdphoto" Target="../media/hdphoto6.wdp"/><Relationship Id="rId3" Type="http://schemas.openxmlformats.org/officeDocument/2006/relationships/image" Target="../media/image134.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122.png"/><Relationship Id="rId1" Type="http://schemas.openxmlformats.org/officeDocument/2006/relationships/slideLayout" Target="../slideLayouts/slideLayout65.xml"/><Relationship Id="rId6" Type="http://schemas.openxmlformats.org/officeDocument/2006/relationships/image" Target="../media/image136.png"/><Relationship Id="rId11" Type="http://schemas.openxmlformats.org/officeDocument/2006/relationships/image" Target="../media/image141.png"/><Relationship Id="rId5" Type="http://schemas.microsoft.com/office/2007/relationships/hdphoto" Target="../media/hdphoto5.wdp"/><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png"/><Relationship Id="rId14" Type="http://schemas.openxmlformats.org/officeDocument/2006/relationships/hyperlink" Target="https://edx.netl.doe.gov/offsho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133.png"/><Relationship Id="rId5" Type="http://schemas.openxmlformats.org/officeDocument/2006/relationships/image" Target="../media/image147.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50.emf"/></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4.x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8.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hyperlink" Target="http://www.edx.netl.doe.gov/dataset/geospatial-and-information-substitution-and-anonymization-tool-gisa" TargetMode="External"/><Relationship Id="rId7" Type="http://schemas.openxmlformats.org/officeDocument/2006/relationships/hyperlink" Target="https://edx.netl.doe.gov/dataset/offshore-aiim-dashboard" TargetMode="External"/><Relationship Id="rId2" Type="http://schemas.openxmlformats.org/officeDocument/2006/relationships/hyperlink" Target="https://doi.org/10.1007/s11053-023-10163-x" TargetMode="External"/><Relationship Id="rId1" Type="http://schemas.openxmlformats.org/officeDocument/2006/relationships/slideLayout" Target="../slideLayouts/slideLayout15.xml"/><Relationship Id="rId6" Type="http://schemas.openxmlformats.org/officeDocument/2006/relationships/hyperlink" Target="https://edx.netl.doe.gov/dataset/ree-and-coal-open-geodatabase" TargetMode="External"/><Relationship Id="rId5" Type="http://schemas.openxmlformats.org/officeDocument/2006/relationships/hyperlink" Target="https://doi.org/10.1016/j.jsg.2020.104153" TargetMode="External"/><Relationship Id="rId4" Type="http://schemas.openxmlformats.org/officeDocument/2006/relationships/hyperlink" Target="https://edx.netl.doe.gov/dataset/supplementary-data-ree-sed-tr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190/INT-2019-0019.1" TargetMode="External"/><Relationship Id="rId13" Type="http://schemas.openxmlformats.org/officeDocument/2006/relationships/hyperlink" Target="https://edx.netl.doe.gov/dataset/national-critical-minerals-data-dashboard" TargetMode="External"/><Relationship Id="rId3" Type="http://schemas.openxmlformats.org/officeDocument/2006/relationships/hyperlink" Target="https://doi.org/10.3390/min12091159" TargetMode="External"/><Relationship Id="rId7" Type="http://schemas.openxmlformats.org/officeDocument/2006/relationships/hyperlink" Target="https://edx.netl.doe.gov/dataset/development-of-an-open-global-oil-and-gas-infrastructure-inventory-and-geodatabase" TargetMode="External"/><Relationship Id="rId12" Type="http://schemas.openxmlformats.org/officeDocument/2006/relationships/hyperlink" Target="https://doi.org/10.1007/s11837-022-05204-4"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doi.org/10.2118/169814-PA" TargetMode="External"/><Relationship Id="rId11" Type="http://schemas.openxmlformats.org/officeDocument/2006/relationships/hyperlink" Target="https://doi.org/10.1007/s11665-020-05340-5" TargetMode="External"/><Relationship Id="rId5" Type="http://schemas.openxmlformats.org/officeDocument/2006/relationships/hyperlink" Target="https://doi.org/10.1016/j.dib.2024.110728" TargetMode="External"/><Relationship Id="rId10" Type="http://schemas.openxmlformats.org/officeDocument/2006/relationships/hyperlink" Target="https://edx.netl.doe.gov/dataset/offshore-aiim-dashboard" TargetMode="External"/><Relationship Id="rId4" Type="http://schemas.openxmlformats.org/officeDocument/2006/relationships/hyperlink" Target="https://edx.netl.doe.gov/dataset/urc-assessment-method" TargetMode="External"/><Relationship Id="rId9" Type="http://schemas.openxmlformats.org/officeDocument/2006/relationships/hyperlink" Target="https://edx.netl.doe.gov/dataset/global-oil-gas-features-database" TargetMode="External"/><Relationship Id="rId14" Type="http://schemas.openxmlformats.org/officeDocument/2006/relationships/hyperlink" Target="https://edx.netl.doe.gov/dataset/unlocking-the-potential-of-unconventional-critical-mineral-resources-story-ma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png"/></Relationships>
</file>

<file path=ppt/slides/_rels/slide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edx.netl.doe.gov/reference-shelf" TargetMode="External"/><Relationship Id="rId5" Type="http://schemas.microsoft.com/office/2007/relationships/hdphoto" Target="../media/hdphoto1.wdp"/><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funnel chart&#10;&#10;Description automatically generated with medium confidence">
            <a:extLst>
              <a:ext uri="{FF2B5EF4-FFF2-40B4-BE49-F238E27FC236}">
                <a16:creationId xmlns:a16="http://schemas.microsoft.com/office/drawing/2014/main" id="{F09F3061-96E3-EEAD-E4CD-FEB1F286D30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1" name="TextBox 10">
            <a:extLst>
              <a:ext uri="{FF2B5EF4-FFF2-40B4-BE49-F238E27FC236}">
                <a16:creationId xmlns:a16="http://schemas.microsoft.com/office/drawing/2014/main" id="{22F70481-6431-4B32-AC86-AAE776111537}"/>
              </a:ext>
            </a:extLst>
          </p:cNvPr>
          <p:cNvSpPr txBox="1"/>
          <p:nvPr/>
        </p:nvSpPr>
        <p:spPr>
          <a:xfrm>
            <a:off x="6521008" y="4169813"/>
            <a:ext cx="5532313" cy="1046440"/>
          </a:xfrm>
          <a:prstGeom prst="rect">
            <a:avLst/>
          </a:prstGeom>
          <a:noFill/>
        </p:spPr>
        <p:txBody>
          <a:bodyPr wrap="square" rtlCol="0">
            <a:spAutoFit/>
          </a:bodyPr>
          <a:lstStyle/>
          <a:p>
            <a:pPr algn="r"/>
            <a:r>
              <a:rPr lang="en-US" sz="2000" i="1" dirty="0">
                <a:latin typeface="Century Gothic" panose="020B0502020202020204" pitchFamily="34" charset="0"/>
              </a:rPr>
              <a:t>Speaker: Kelly Rose, </a:t>
            </a:r>
          </a:p>
          <a:p>
            <a:pPr algn="r"/>
            <a:r>
              <a:rPr lang="en-US" sz="1400" i="1" dirty="0">
                <a:latin typeface="Century Gothic" panose="020B0502020202020204" pitchFamily="34" charset="0"/>
              </a:rPr>
              <a:t>Senior Fellow, Computational Sciences &amp; Engineering, Research Innovation Center, </a:t>
            </a:r>
          </a:p>
          <a:p>
            <a:pPr algn="r"/>
            <a:r>
              <a:rPr lang="en-US" sz="1400" i="1" dirty="0">
                <a:latin typeface="Century Gothic" panose="020B0502020202020204" pitchFamily="34" charset="0"/>
              </a:rPr>
              <a:t>National Energy Technology Laboratory </a:t>
            </a:r>
          </a:p>
        </p:txBody>
      </p:sp>
      <p:sp>
        <p:nvSpPr>
          <p:cNvPr id="12" name="TextBox 11">
            <a:extLst>
              <a:ext uri="{FF2B5EF4-FFF2-40B4-BE49-F238E27FC236}">
                <a16:creationId xmlns:a16="http://schemas.microsoft.com/office/drawing/2014/main" id="{3AFA8D3E-5F21-DD65-A59C-FD54AB940758}"/>
              </a:ext>
            </a:extLst>
          </p:cNvPr>
          <p:cNvSpPr txBox="1"/>
          <p:nvPr/>
        </p:nvSpPr>
        <p:spPr>
          <a:xfrm>
            <a:off x="6815784" y="5571215"/>
            <a:ext cx="5075340" cy="400110"/>
          </a:xfrm>
          <a:prstGeom prst="rect">
            <a:avLst/>
          </a:prstGeom>
          <a:noFill/>
        </p:spPr>
        <p:txBody>
          <a:bodyPr wrap="square" rtlCol="0">
            <a:spAutoFit/>
          </a:bodyPr>
          <a:lstStyle/>
          <a:p>
            <a:pPr algn="r"/>
            <a:r>
              <a:rPr lang="en-US" sz="2000" dirty="0">
                <a:latin typeface="Century Gothic" panose="020B0502020202020204" pitchFamily="34" charset="0"/>
              </a:rPr>
              <a:t>9/2024</a:t>
            </a:r>
          </a:p>
        </p:txBody>
      </p:sp>
      <p:pic>
        <p:nvPicPr>
          <p:cNvPr id="3" name="Picture 2" descr="A picture containing text, clock&#10;&#10;Description automatically generated">
            <a:extLst>
              <a:ext uri="{FF2B5EF4-FFF2-40B4-BE49-F238E27FC236}">
                <a16:creationId xmlns:a16="http://schemas.microsoft.com/office/drawing/2014/main" id="{DBC52C87-D706-BF00-535B-40D878F06325}"/>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437049" y="5445567"/>
            <a:ext cx="1515125" cy="651407"/>
          </a:xfrm>
          <a:prstGeom prst="rect">
            <a:avLst/>
          </a:prstGeom>
        </p:spPr>
      </p:pic>
      <p:pic>
        <p:nvPicPr>
          <p:cNvPr id="4" name="Picture 3">
            <a:extLst>
              <a:ext uri="{FF2B5EF4-FFF2-40B4-BE49-F238E27FC236}">
                <a16:creationId xmlns:a16="http://schemas.microsoft.com/office/drawing/2014/main" id="{0C60F143-9E27-D883-53BB-2941B8232AD2}"/>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rcRect/>
          <a:stretch/>
        </p:blipFill>
        <p:spPr>
          <a:xfrm>
            <a:off x="1437049" y="4358353"/>
            <a:ext cx="1515125" cy="908819"/>
          </a:xfrm>
          <a:prstGeom prst="rect">
            <a:avLst/>
          </a:prstGeom>
        </p:spPr>
      </p:pic>
      <p:sp>
        <p:nvSpPr>
          <p:cNvPr id="2" name="TextBox 1">
            <a:extLst>
              <a:ext uri="{FF2B5EF4-FFF2-40B4-BE49-F238E27FC236}">
                <a16:creationId xmlns:a16="http://schemas.microsoft.com/office/drawing/2014/main" id="{B5F56D7F-910E-42B9-E4A4-CC03C3B206A3}"/>
              </a:ext>
            </a:extLst>
          </p:cNvPr>
          <p:cNvSpPr txBox="1"/>
          <p:nvPr/>
        </p:nvSpPr>
        <p:spPr>
          <a:xfrm>
            <a:off x="4655127" y="2815752"/>
            <a:ext cx="7426038" cy="954107"/>
          </a:xfrm>
          <a:prstGeom prst="rect">
            <a:avLst/>
          </a:prstGeom>
          <a:noFill/>
        </p:spPr>
        <p:txBody>
          <a:bodyPr wrap="square" rtlCol="0">
            <a:spAutoFit/>
          </a:bodyPr>
          <a:lstStyle/>
          <a:p>
            <a:pPr algn="r"/>
            <a:r>
              <a:rPr lang="en-US" sz="2800" b="1" i="1" dirty="0">
                <a:solidFill>
                  <a:srgbClr val="00B0D9"/>
                </a:solidFill>
                <a:latin typeface="Century Gothic" panose="020B0502020202020204" pitchFamily="34" charset="0"/>
              </a:rPr>
              <a:t>Data aggregation and integration for energy infrastructure modeling</a:t>
            </a:r>
          </a:p>
        </p:txBody>
      </p:sp>
      <p:sp>
        <p:nvSpPr>
          <p:cNvPr id="6" name="TextBox 5">
            <a:extLst>
              <a:ext uri="{FF2B5EF4-FFF2-40B4-BE49-F238E27FC236}">
                <a16:creationId xmlns:a16="http://schemas.microsoft.com/office/drawing/2014/main" id="{D6E22041-7984-B40D-6646-F450AB38DE83}"/>
              </a:ext>
            </a:extLst>
          </p:cNvPr>
          <p:cNvSpPr txBox="1"/>
          <p:nvPr/>
        </p:nvSpPr>
        <p:spPr>
          <a:xfrm>
            <a:off x="6521008" y="6296373"/>
            <a:ext cx="4134145" cy="461665"/>
          </a:xfrm>
          <a:prstGeom prst="rect">
            <a:avLst/>
          </a:prstGeom>
          <a:noFill/>
        </p:spPr>
        <p:txBody>
          <a:bodyPr wrap="none" rtlCol="0">
            <a:spAutoFit/>
          </a:bodyPr>
          <a:lstStyle/>
          <a:p>
            <a:r>
              <a:rPr lang="en-US" sz="2400" b="1" dirty="0">
                <a:solidFill>
                  <a:schemeClr val="bg1"/>
                </a:solidFill>
                <a:hlinkClick r:id="rId6">
                  <a:extLst>
                    <a:ext uri="{A12FA001-AC4F-418D-AE19-62706E023703}">
                      <ahyp:hlinkClr xmlns:ahyp="http://schemas.microsoft.com/office/drawing/2018/hyperlinkcolor" val="tx"/>
                    </a:ext>
                  </a:extLst>
                </a:hlinkClick>
              </a:rPr>
              <a:t>https://edx.netl.doe.gov/sami</a:t>
            </a:r>
            <a:r>
              <a:rPr lang="en-US" sz="2400" b="1" dirty="0">
                <a:solidFill>
                  <a:schemeClr val="bg1"/>
                </a:solidFill>
              </a:rPr>
              <a:t> </a:t>
            </a:r>
          </a:p>
        </p:txBody>
      </p:sp>
      <p:pic>
        <p:nvPicPr>
          <p:cNvPr id="8" name="Picture 7">
            <a:extLst>
              <a:ext uri="{FF2B5EF4-FFF2-40B4-BE49-F238E27FC236}">
                <a16:creationId xmlns:a16="http://schemas.microsoft.com/office/drawing/2014/main" id="{BE7A00F1-1271-CF87-28C6-90F6A0251C5B}"/>
              </a:ext>
            </a:extLst>
          </p:cNvPr>
          <p:cNvPicPr>
            <a:picLocks noChangeAspect="1"/>
          </p:cNvPicPr>
          <p:nvPr/>
        </p:nvPicPr>
        <p:blipFill rotWithShape="1">
          <a:blip r:embed="rId7"/>
          <a:srcRect t="10120" r="9089" b="21076"/>
          <a:stretch/>
        </p:blipFill>
        <p:spPr>
          <a:xfrm>
            <a:off x="6349584" y="-119627"/>
            <a:ext cx="4991972" cy="3239702"/>
          </a:xfrm>
          <a:prstGeom prst="snip2SameRect">
            <a:avLst/>
          </a:prstGeom>
          <a:effectLst>
            <a:softEdge rad="635000"/>
          </a:effectLst>
        </p:spPr>
      </p:pic>
      <p:sp>
        <p:nvSpPr>
          <p:cNvPr id="10" name="TextBox 9">
            <a:extLst>
              <a:ext uri="{FF2B5EF4-FFF2-40B4-BE49-F238E27FC236}">
                <a16:creationId xmlns:a16="http://schemas.microsoft.com/office/drawing/2014/main" id="{E4EB3E8D-DF43-245E-3286-CC89C5D9A07B}"/>
              </a:ext>
            </a:extLst>
          </p:cNvPr>
          <p:cNvSpPr txBox="1"/>
          <p:nvPr/>
        </p:nvSpPr>
        <p:spPr>
          <a:xfrm>
            <a:off x="8894919" y="5209068"/>
            <a:ext cx="2996205" cy="369332"/>
          </a:xfrm>
          <a:prstGeom prst="rect">
            <a:avLst/>
          </a:prstGeom>
          <a:noFill/>
        </p:spPr>
        <p:txBody>
          <a:bodyPr wrap="none" rtlCol="0">
            <a:spAutoFit/>
          </a:bodyPr>
          <a:lstStyle/>
          <a:p>
            <a:r>
              <a:rPr lang="en-US" dirty="0"/>
              <a:t>…NETL’s GAIA Research Group</a:t>
            </a:r>
          </a:p>
        </p:txBody>
      </p:sp>
    </p:spTree>
    <p:extLst>
      <p:ext uri="{BB962C8B-B14F-4D97-AF65-F5344CB8AC3E}">
        <p14:creationId xmlns:p14="http://schemas.microsoft.com/office/powerpoint/2010/main" val="344384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7"/>
          <p:cNvSpPr/>
          <p:nvPr/>
        </p:nvSpPr>
        <p:spPr>
          <a:xfrm>
            <a:off x="1" y="1079862"/>
            <a:ext cx="4080932" cy="5374684"/>
          </a:xfrm>
          <a:custGeom>
            <a:avLst/>
            <a:gdLst>
              <a:gd name="connsiteX0" fmla="*/ 0 w 5747657"/>
              <a:gd name="connsiteY0" fmla="*/ 0 h 4021090"/>
              <a:gd name="connsiteX1" fmla="*/ 3737112 w 5747657"/>
              <a:gd name="connsiteY1" fmla="*/ 0 h 4021090"/>
              <a:gd name="connsiteX2" fmla="*/ 5747657 w 5747657"/>
              <a:gd name="connsiteY2" fmla="*/ 2010545 h 4021090"/>
              <a:gd name="connsiteX3" fmla="*/ 3737112 w 5747657"/>
              <a:gd name="connsiteY3" fmla="*/ 4021090 h 4021090"/>
              <a:gd name="connsiteX4" fmla="*/ 0 w 5747657"/>
              <a:gd name="connsiteY4" fmla="*/ 4021090 h 4021090"/>
              <a:gd name="connsiteX5" fmla="*/ 0 w 5747657"/>
              <a:gd name="connsiteY5" fmla="*/ 0 h 4021090"/>
              <a:gd name="connsiteX0" fmla="*/ 0 w 4847771"/>
              <a:gd name="connsiteY0" fmla="*/ 0 h 4021090"/>
              <a:gd name="connsiteX1" fmla="*/ 3737112 w 4847771"/>
              <a:gd name="connsiteY1" fmla="*/ 0 h 4021090"/>
              <a:gd name="connsiteX2" fmla="*/ 4847771 w 4847771"/>
              <a:gd name="connsiteY2" fmla="*/ 1981516 h 4021090"/>
              <a:gd name="connsiteX3" fmla="*/ 3737112 w 4847771"/>
              <a:gd name="connsiteY3" fmla="*/ 4021090 h 4021090"/>
              <a:gd name="connsiteX4" fmla="*/ 0 w 4847771"/>
              <a:gd name="connsiteY4" fmla="*/ 4021090 h 4021090"/>
              <a:gd name="connsiteX5" fmla="*/ 0 w 4847771"/>
              <a:gd name="connsiteY5" fmla="*/ 0 h 402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771" h="4021090">
                <a:moveTo>
                  <a:pt x="0" y="0"/>
                </a:moveTo>
                <a:lnTo>
                  <a:pt x="3737112" y="0"/>
                </a:lnTo>
                <a:lnTo>
                  <a:pt x="4847771" y="1981516"/>
                </a:lnTo>
                <a:lnTo>
                  <a:pt x="3737112" y="4021090"/>
                </a:lnTo>
                <a:lnTo>
                  <a:pt x="0" y="4021090"/>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38133" y="3184066"/>
            <a:ext cx="3239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Acquisition of  disparate data by country, region, &amp; continent</a:t>
            </a:r>
            <a:endParaRPr kumimoji="0" lang="en-US" sz="1800" b="1" i="0" u="none" strike="noStrike" kern="1200" cap="none" spc="0" normalizeH="0" baseline="0" noProof="0" dirty="0">
              <a:ln>
                <a:noFill/>
              </a:ln>
              <a:solidFill>
                <a:srgbClr val="98C93D"/>
              </a:solidFill>
              <a:effectLst/>
              <a:uLnTx/>
              <a:uFillTx/>
              <a:latin typeface="Calibri"/>
              <a:ea typeface="+mn-ea"/>
              <a:cs typeface="+mn-cs"/>
            </a:endParaRPr>
          </a:p>
        </p:txBody>
      </p:sp>
      <p:graphicFrame>
        <p:nvGraphicFramePr>
          <p:cNvPr id="4" name="Content Placeholder 3"/>
          <p:cNvGraphicFramePr>
            <a:graphicFrameLocks noGrp="1"/>
          </p:cNvGraphicFramePr>
          <p:nvPr>
            <p:ph idx="1"/>
          </p:nvPr>
        </p:nvGraphicFramePr>
        <p:xfrm>
          <a:off x="4155290" y="4011266"/>
          <a:ext cx="7483494" cy="2337751"/>
        </p:xfrm>
        <a:graphic>
          <a:graphicData uri="http://schemas.openxmlformats.org/drawingml/2006/table">
            <a:tbl>
              <a:tblPr bandRow="1">
                <a:tableStyleId>{E929F9F4-4A8F-4326-A1B4-22849713DDAB}</a:tableStyleId>
              </a:tblPr>
              <a:tblGrid>
                <a:gridCol w="2052434">
                  <a:extLst>
                    <a:ext uri="{9D8B030D-6E8A-4147-A177-3AD203B41FA5}">
                      <a16:colId xmlns:a16="http://schemas.microsoft.com/office/drawing/2014/main" val="20000"/>
                    </a:ext>
                  </a:extLst>
                </a:gridCol>
                <a:gridCol w="5431060">
                  <a:extLst>
                    <a:ext uri="{9D8B030D-6E8A-4147-A177-3AD203B41FA5}">
                      <a16:colId xmlns:a16="http://schemas.microsoft.com/office/drawing/2014/main" val="20001"/>
                    </a:ext>
                  </a:extLst>
                </a:gridCol>
              </a:tblGrid>
              <a:tr h="396599">
                <a:tc>
                  <a:txBody>
                    <a:bodyPr/>
                    <a:lstStyle/>
                    <a:p>
                      <a:pPr marL="0" marR="0" algn="ctr">
                        <a:lnSpc>
                          <a:spcPct val="107000"/>
                        </a:lnSpc>
                        <a:spcBef>
                          <a:spcPts val="0"/>
                        </a:spcBef>
                        <a:spcAft>
                          <a:spcPts val="0"/>
                        </a:spcAft>
                      </a:pPr>
                      <a:r>
                        <a:rPr lang="en-US" sz="1800" b="1" u="none" dirty="0">
                          <a:solidFill>
                            <a:srgbClr val="000000"/>
                          </a:solidFill>
                          <a:effectLst/>
                        </a:rPr>
                        <a:t>Data Categories</a:t>
                      </a:r>
                      <a:endParaRPr lang="en-US" sz="20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b"/>
                </a:tc>
                <a:tc>
                  <a:txBody>
                    <a:bodyPr/>
                    <a:lstStyle/>
                    <a:p>
                      <a:pPr marL="0" marR="0" algn="ctr">
                        <a:lnSpc>
                          <a:spcPct val="107000"/>
                        </a:lnSpc>
                        <a:spcBef>
                          <a:spcPts val="0"/>
                        </a:spcBef>
                        <a:spcAft>
                          <a:spcPts val="0"/>
                        </a:spcAft>
                      </a:pPr>
                      <a:r>
                        <a:rPr lang="en-US" sz="1800" b="1" u="none" dirty="0">
                          <a:solidFill>
                            <a:srgbClr val="000000"/>
                          </a:solidFill>
                          <a:effectLst/>
                        </a:rPr>
                        <a:t>Example Infrastructure Features Types</a:t>
                      </a:r>
                      <a:endParaRPr lang="en-US" sz="2000" b="1"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b"/>
                </a:tc>
                <a:extLst>
                  <a:ext uri="{0D108BD9-81ED-4DB2-BD59-A6C34878D82A}">
                    <a16:rowId xmlns:a16="http://schemas.microsoft.com/office/drawing/2014/main" val="10000"/>
                  </a:ext>
                </a:extLst>
              </a:tr>
              <a:tr h="396599">
                <a:tc>
                  <a:txBody>
                    <a:bodyPr/>
                    <a:lstStyle/>
                    <a:p>
                      <a:pPr marL="0" marR="0" algn="ctr">
                        <a:lnSpc>
                          <a:spcPct val="107000"/>
                        </a:lnSpc>
                        <a:spcBef>
                          <a:spcPts val="0"/>
                        </a:spcBef>
                        <a:spcAft>
                          <a:spcPts val="0"/>
                        </a:spcAft>
                      </a:pPr>
                      <a:r>
                        <a:rPr lang="en-US" sz="1800" dirty="0">
                          <a:solidFill>
                            <a:srgbClr val="000000"/>
                          </a:solidFill>
                          <a:effectLst/>
                        </a:rPr>
                        <a:t>Transport</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tc>
                  <a:txBody>
                    <a:bodyPr/>
                    <a:lstStyle/>
                    <a:p>
                      <a:pPr marL="0" marR="0" algn="ctr">
                        <a:lnSpc>
                          <a:spcPct val="107000"/>
                        </a:lnSpc>
                        <a:spcBef>
                          <a:spcPts val="0"/>
                        </a:spcBef>
                        <a:spcAft>
                          <a:spcPts val="0"/>
                        </a:spcAft>
                      </a:pPr>
                      <a:r>
                        <a:rPr lang="en-US" sz="1800" dirty="0">
                          <a:solidFill>
                            <a:srgbClr val="000000"/>
                          </a:solidFill>
                          <a:effectLst/>
                        </a:rPr>
                        <a:t>Ports, Railways, Pipelines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extLst>
                  <a:ext uri="{0D108BD9-81ED-4DB2-BD59-A6C34878D82A}">
                    <a16:rowId xmlns:a16="http://schemas.microsoft.com/office/drawing/2014/main" val="10001"/>
                  </a:ext>
                </a:extLst>
              </a:tr>
              <a:tr h="553256">
                <a:tc>
                  <a:txBody>
                    <a:bodyPr/>
                    <a:lstStyle/>
                    <a:p>
                      <a:pPr marL="0" marR="0" algn="ctr">
                        <a:lnSpc>
                          <a:spcPct val="107000"/>
                        </a:lnSpc>
                        <a:spcBef>
                          <a:spcPts val="0"/>
                        </a:spcBef>
                        <a:spcAft>
                          <a:spcPts val="0"/>
                        </a:spcAft>
                      </a:pPr>
                      <a:r>
                        <a:rPr lang="en-US" sz="1800" dirty="0">
                          <a:solidFill>
                            <a:srgbClr val="000000"/>
                          </a:solidFill>
                          <a:effectLst/>
                        </a:rPr>
                        <a:t>Facilities/ Installations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tc>
                  <a:txBody>
                    <a:bodyPr/>
                    <a:lstStyle/>
                    <a:p>
                      <a:pPr marL="0" marR="0" algn="ctr">
                        <a:lnSpc>
                          <a:spcPct val="107000"/>
                        </a:lnSpc>
                        <a:spcBef>
                          <a:spcPts val="0"/>
                        </a:spcBef>
                        <a:spcAft>
                          <a:spcPts val="0"/>
                        </a:spcAft>
                      </a:pPr>
                      <a:r>
                        <a:rPr lang="en-US" sz="1800" dirty="0">
                          <a:solidFill>
                            <a:srgbClr val="000000"/>
                          </a:solidFill>
                          <a:effectLst/>
                        </a:rPr>
                        <a:t>LNG, Power Plants, Processing Plants, Refineries, Stations, Storage,</a:t>
                      </a:r>
                      <a:r>
                        <a:rPr lang="en-US" sz="1800" baseline="0" dirty="0">
                          <a:solidFill>
                            <a:srgbClr val="000000"/>
                          </a:solidFill>
                          <a:effectLst/>
                        </a:rPr>
                        <a:t> </a:t>
                      </a:r>
                      <a:r>
                        <a:rPr lang="en-US" sz="1800" dirty="0">
                          <a:solidFill>
                            <a:srgbClr val="000000"/>
                          </a:solidFill>
                          <a:effectLst/>
                        </a:rPr>
                        <a:t>Terminals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extLst>
                  <a:ext uri="{0D108BD9-81ED-4DB2-BD59-A6C34878D82A}">
                    <a16:rowId xmlns:a16="http://schemas.microsoft.com/office/drawing/2014/main" val="10002"/>
                  </a:ext>
                </a:extLst>
              </a:tr>
              <a:tr h="553256">
                <a:tc>
                  <a:txBody>
                    <a:bodyPr/>
                    <a:lstStyle/>
                    <a:p>
                      <a:pPr marL="0" marR="0" algn="ctr">
                        <a:lnSpc>
                          <a:spcPct val="107000"/>
                        </a:lnSpc>
                        <a:spcBef>
                          <a:spcPts val="0"/>
                        </a:spcBef>
                        <a:spcAft>
                          <a:spcPts val="0"/>
                        </a:spcAft>
                      </a:pPr>
                      <a:r>
                        <a:rPr lang="en-US" sz="1800" dirty="0">
                          <a:solidFill>
                            <a:srgbClr val="000000"/>
                          </a:solidFill>
                          <a:effectLst/>
                        </a:rPr>
                        <a:t>Production/</a:t>
                      </a:r>
                    </a:p>
                    <a:p>
                      <a:pPr marL="0" marR="0" algn="ctr">
                        <a:lnSpc>
                          <a:spcPct val="107000"/>
                        </a:lnSpc>
                        <a:spcBef>
                          <a:spcPts val="0"/>
                        </a:spcBef>
                        <a:spcAft>
                          <a:spcPts val="0"/>
                        </a:spcAft>
                      </a:pPr>
                      <a:r>
                        <a:rPr lang="en-US" sz="1800" dirty="0">
                          <a:solidFill>
                            <a:srgbClr val="000000"/>
                          </a:solidFill>
                          <a:effectLst/>
                        </a:rPr>
                        <a:t>Extraction</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tc>
                  <a:txBody>
                    <a:bodyPr/>
                    <a:lstStyle/>
                    <a:p>
                      <a:pPr marL="0" marR="0" algn="ctr">
                        <a:lnSpc>
                          <a:spcPct val="107000"/>
                        </a:lnSpc>
                        <a:spcBef>
                          <a:spcPts val="0"/>
                        </a:spcBef>
                        <a:spcAft>
                          <a:spcPts val="0"/>
                        </a:spcAft>
                      </a:pPr>
                      <a:r>
                        <a:rPr lang="en-US" sz="1800" dirty="0">
                          <a:solidFill>
                            <a:srgbClr val="000000"/>
                          </a:solidFill>
                          <a:effectLst/>
                        </a:rPr>
                        <a:t>Oil and Gas Fields, Platforms, Well</a:t>
                      </a:r>
                      <a:r>
                        <a:rPr lang="en-US" sz="1800" baseline="0" dirty="0">
                          <a:solidFill>
                            <a:srgbClr val="000000"/>
                          </a:solidFill>
                          <a:effectLst/>
                        </a:rPr>
                        <a:t> Pads,</a:t>
                      </a:r>
                      <a:endParaRPr lang="en-US" sz="2000" dirty="0">
                        <a:solidFill>
                          <a:srgbClr val="000000"/>
                        </a:solidFill>
                        <a:effectLst/>
                      </a:endParaRPr>
                    </a:p>
                    <a:p>
                      <a:pPr marL="0" marR="0" algn="ctr">
                        <a:lnSpc>
                          <a:spcPct val="107000"/>
                        </a:lnSpc>
                        <a:spcBef>
                          <a:spcPts val="0"/>
                        </a:spcBef>
                        <a:spcAft>
                          <a:spcPts val="0"/>
                        </a:spcAft>
                      </a:pPr>
                      <a:r>
                        <a:rPr lang="en-US" sz="1800" dirty="0">
                          <a:solidFill>
                            <a:srgbClr val="000000"/>
                          </a:solidFill>
                          <a:effectLst/>
                        </a:rPr>
                        <a:t>Underground Storage, Mines, and Wells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extLst>
                  <a:ext uri="{0D108BD9-81ED-4DB2-BD59-A6C34878D82A}">
                    <a16:rowId xmlns:a16="http://schemas.microsoft.com/office/drawing/2014/main" val="10003"/>
                  </a:ext>
                </a:extLst>
              </a:tr>
              <a:tr h="396599">
                <a:tc>
                  <a:txBody>
                    <a:bodyPr/>
                    <a:lstStyle/>
                    <a:p>
                      <a:pPr marL="0" marR="0" algn="ctr">
                        <a:lnSpc>
                          <a:spcPct val="107000"/>
                        </a:lnSpc>
                        <a:spcBef>
                          <a:spcPts val="0"/>
                        </a:spcBef>
                        <a:spcAft>
                          <a:spcPts val="0"/>
                        </a:spcAft>
                      </a:pPr>
                      <a:r>
                        <a:rPr lang="en-US" sz="1800" dirty="0">
                          <a:solidFill>
                            <a:srgbClr val="000000"/>
                          </a:solidFill>
                          <a:effectLst/>
                        </a:rPr>
                        <a:t>Geology</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tc>
                  <a:txBody>
                    <a:bodyPr/>
                    <a:lstStyle/>
                    <a:p>
                      <a:pPr marL="0" marR="0" algn="ctr">
                        <a:lnSpc>
                          <a:spcPct val="107000"/>
                        </a:lnSpc>
                        <a:spcBef>
                          <a:spcPts val="0"/>
                        </a:spcBef>
                        <a:spcAft>
                          <a:spcPts val="0"/>
                        </a:spcAft>
                      </a:pPr>
                      <a:r>
                        <a:rPr lang="en-US" sz="1800" dirty="0">
                          <a:solidFill>
                            <a:srgbClr val="000000"/>
                          </a:solidFill>
                          <a:effectLst/>
                        </a:rPr>
                        <a:t>Sedimentary Basins</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7571" marR="187571" marT="0" marB="0" anchor="ctr"/>
                </a:tc>
                <a:extLst>
                  <a:ext uri="{0D108BD9-81ED-4DB2-BD59-A6C34878D82A}">
                    <a16:rowId xmlns:a16="http://schemas.microsoft.com/office/drawing/2014/main" val="10004"/>
                  </a:ext>
                </a:extLst>
              </a:tr>
            </a:tbl>
          </a:graphicData>
        </a:graphic>
      </p:graphicFrame>
      <p:sp>
        <p:nvSpPr>
          <p:cNvPr id="12" name="Title 2"/>
          <p:cNvSpPr>
            <a:spLocks noGrp="1"/>
          </p:cNvSpPr>
          <p:nvPr>
            <p:ph type="ctrTitle"/>
          </p:nvPr>
        </p:nvSpPr>
        <p:spPr/>
        <p:txBody>
          <a:bodyPr>
            <a:normAutofit/>
          </a:bodyPr>
          <a:lstStyle/>
          <a:p>
            <a:r>
              <a:rPr lang="en-US" dirty="0">
                <a:latin typeface="+mn-lt"/>
              </a:rPr>
              <a:t>Approach &amp; Features</a:t>
            </a:r>
          </a:p>
        </p:txBody>
      </p:sp>
      <p:sp>
        <p:nvSpPr>
          <p:cNvPr id="7" name="Text Placeholder 6"/>
          <p:cNvSpPr>
            <a:spLocks noGrp="1"/>
          </p:cNvSpPr>
          <p:nvPr>
            <p:ph type="body" sz="quarter" idx="11"/>
          </p:nvPr>
        </p:nvSpPr>
        <p:spPr/>
        <p:txBody>
          <a:bodyPr/>
          <a:lstStyle/>
          <a:p>
            <a:endParaRPr lang="en-US"/>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b="18751"/>
          <a:stretch/>
        </p:blipFill>
        <p:spPr>
          <a:xfrm>
            <a:off x="4155290" y="1568889"/>
            <a:ext cx="7721626" cy="2387785"/>
          </a:xfrm>
          <a:prstGeom prst="rect">
            <a:avLst/>
          </a:prstGeom>
        </p:spPr>
      </p:pic>
      <p:sp>
        <p:nvSpPr>
          <p:cNvPr id="2" name="Rectangle 1"/>
          <p:cNvSpPr/>
          <p:nvPr/>
        </p:nvSpPr>
        <p:spPr>
          <a:xfrm>
            <a:off x="14661" y="4714136"/>
            <a:ext cx="3421774" cy="1354217"/>
          </a:xfrm>
          <a:prstGeom prst="rect">
            <a:avLst/>
          </a:prstGeom>
        </p:spPr>
        <p:txBody>
          <a:bodyPr wrap="square">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Dataset = Collection of data from a single source that represents real world objects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Feature Type = A collection of one kind of feature (e.g. wells)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Feature = a record for a single resource (i.e. – a well, a pipeline, a port, </a:t>
            </a:r>
            <a:r>
              <a:rPr kumimoji="0" lang="en-US" sz="1200" b="1" i="0" u="none" strike="noStrike" kern="1200" cap="none" spc="0" normalizeH="0" baseline="0" noProof="0" dirty="0" err="1">
                <a:ln>
                  <a:noFill/>
                </a:ln>
                <a:solidFill>
                  <a:prstClr val="white"/>
                </a:solidFill>
                <a:effectLst/>
                <a:uLnTx/>
                <a:uFillTx/>
                <a:latin typeface="Calibri"/>
                <a:ea typeface="+mn-ea"/>
                <a:cs typeface="+mn-cs"/>
              </a:rPr>
              <a:t>etc</a:t>
            </a:r>
            <a:r>
              <a:rPr kumimoji="0" lang="en-US" sz="1200" b="1" i="0" u="none" strike="noStrike" kern="1200" cap="none" spc="0" normalizeH="0" baseline="0" noProof="0" dirty="0">
                <a:ln>
                  <a:noFill/>
                </a:ln>
                <a:solidFill>
                  <a:prstClr val="white"/>
                </a:solidFill>
                <a:effectLst/>
                <a:uLnTx/>
                <a:uFillTx/>
                <a:latin typeface="Calibri"/>
                <a:ea typeface="+mn-ea"/>
                <a:cs typeface="+mn-cs"/>
              </a:rPr>
              <a:t>)</a:t>
            </a:r>
          </a:p>
        </p:txBody>
      </p:sp>
      <p:sp>
        <p:nvSpPr>
          <p:cNvPr id="11" name="Subtitle 10"/>
          <p:cNvSpPr txBox="1">
            <a:spLocks/>
          </p:cNvSpPr>
          <p:nvPr/>
        </p:nvSpPr>
        <p:spPr>
          <a:xfrm>
            <a:off x="270629" y="1831304"/>
            <a:ext cx="2738214" cy="11077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rgbClr val="373838"/>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C000"/>
                </a:solidFill>
                <a:effectLst/>
                <a:uLnTx/>
                <a:uFillTx/>
                <a:latin typeface="Calibri"/>
                <a:ea typeface="+mn-ea"/>
                <a:cs typeface="+mn-cs"/>
              </a:rPr>
              <a:t>Combined these approaches resulted in:</a:t>
            </a:r>
          </a:p>
        </p:txBody>
      </p:sp>
    </p:spTree>
    <p:extLst>
      <p:ext uri="{BB962C8B-B14F-4D97-AF65-F5344CB8AC3E}">
        <p14:creationId xmlns:p14="http://schemas.microsoft.com/office/powerpoint/2010/main" val="77240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Scripts </a:t>
            </a:r>
          </a:p>
        </p:txBody>
      </p:sp>
      <p:sp>
        <p:nvSpPr>
          <p:cNvPr id="3" name="Subtitle 2"/>
          <p:cNvSpPr>
            <a:spLocks noGrp="1"/>
          </p:cNvSpPr>
          <p:nvPr>
            <p:ph type="subTitle" idx="13"/>
          </p:nvPr>
        </p:nvSpPr>
        <p:spPr>
          <a:xfrm>
            <a:off x="241160" y="1994273"/>
            <a:ext cx="3108709" cy="3944838"/>
          </a:xfrm>
        </p:spPr>
        <p:txBody>
          <a:bodyPr/>
          <a:lstStyle/>
          <a:p>
            <a:pPr marL="0" indent="0">
              <a:buNone/>
            </a:pPr>
            <a:r>
              <a:rPr lang="en-US" sz="2000" dirty="0"/>
              <a:t>Python source scripts used to create, translate, and integrate the GOGI geodatabase. </a:t>
            </a:r>
          </a:p>
          <a:p>
            <a:r>
              <a:rPr lang="en-US" sz="1800" dirty="0">
                <a:solidFill>
                  <a:schemeClr val="bg1"/>
                </a:solidFill>
              </a:rPr>
              <a:t>Used to </a:t>
            </a:r>
            <a:r>
              <a:rPr lang="en-US" sz="1800" dirty="0">
                <a:solidFill>
                  <a:schemeClr val="accent4"/>
                </a:solidFill>
              </a:rPr>
              <a:t>check and remove for duplicates</a:t>
            </a:r>
          </a:p>
          <a:p>
            <a:r>
              <a:rPr lang="en-US" sz="1800" dirty="0">
                <a:solidFill>
                  <a:schemeClr val="bg1"/>
                </a:solidFill>
              </a:rPr>
              <a:t>Conduct </a:t>
            </a:r>
            <a:r>
              <a:rPr lang="en-US" sz="1800" dirty="0">
                <a:solidFill>
                  <a:schemeClr val="accent4"/>
                </a:solidFill>
              </a:rPr>
              <a:t>language translation </a:t>
            </a:r>
            <a:r>
              <a:rPr lang="en-US" sz="1800" dirty="0">
                <a:solidFill>
                  <a:schemeClr val="bg1"/>
                </a:solidFill>
              </a:rPr>
              <a:t>to English</a:t>
            </a:r>
          </a:p>
          <a:p>
            <a:r>
              <a:rPr lang="en-US" sz="1800" dirty="0">
                <a:solidFill>
                  <a:schemeClr val="accent4"/>
                </a:solidFill>
              </a:rPr>
              <a:t>Project</a:t>
            </a:r>
            <a:r>
              <a:rPr lang="en-US" sz="1800" dirty="0">
                <a:solidFill>
                  <a:schemeClr val="bg1"/>
                </a:solidFill>
              </a:rPr>
              <a:t> spatial data</a:t>
            </a:r>
          </a:p>
          <a:p>
            <a:r>
              <a:rPr lang="en-US" sz="1800" dirty="0">
                <a:solidFill>
                  <a:schemeClr val="accent4"/>
                </a:solidFill>
              </a:rPr>
              <a:t>Generate updated versions </a:t>
            </a:r>
            <a:r>
              <a:rPr lang="en-US" sz="1800" dirty="0">
                <a:solidFill>
                  <a:schemeClr val="bg1"/>
                </a:solidFill>
              </a:rPr>
              <a:t>of the geodatabase</a:t>
            </a:r>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rotWithShape="1">
          <a:blip r:embed="rId2"/>
          <a:srcRect l="1312" t="17030" r="4021"/>
          <a:stretch/>
        </p:blipFill>
        <p:spPr>
          <a:xfrm>
            <a:off x="3349869" y="153436"/>
            <a:ext cx="6399438" cy="2841278"/>
          </a:xfrm>
          <a:prstGeom prst="rect">
            <a:avLst/>
          </a:prstGeom>
        </p:spPr>
      </p:pic>
      <p:pic>
        <p:nvPicPr>
          <p:cNvPr id="6" name="Picture 5"/>
          <p:cNvPicPr>
            <a:picLocks noChangeAspect="1"/>
          </p:cNvPicPr>
          <p:nvPr/>
        </p:nvPicPr>
        <p:blipFill rotWithShape="1">
          <a:blip r:embed="rId3"/>
          <a:srcRect l="1404" t="18349" r="2763" b="-1"/>
          <a:stretch/>
        </p:blipFill>
        <p:spPr>
          <a:xfrm>
            <a:off x="4301545" y="2395470"/>
            <a:ext cx="7147774" cy="2922732"/>
          </a:xfrm>
          <a:prstGeom prst="rect">
            <a:avLst/>
          </a:prstGeom>
        </p:spPr>
      </p:pic>
      <p:pic>
        <p:nvPicPr>
          <p:cNvPr id="7" name="Picture 6"/>
          <p:cNvPicPr>
            <a:picLocks noChangeAspect="1"/>
          </p:cNvPicPr>
          <p:nvPr/>
        </p:nvPicPr>
        <p:blipFill rotWithShape="1">
          <a:blip r:embed="rId4"/>
          <a:srcRect l="2199" t="19321" r="947"/>
          <a:stretch/>
        </p:blipFill>
        <p:spPr>
          <a:xfrm>
            <a:off x="5743977" y="3966692"/>
            <a:ext cx="6143223" cy="2470391"/>
          </a:xfrm>
          <a:prstGeom prst="rect">
            <a:avLst/>
          </a:prstGeom>
        </p:spPr>
      </p:pic>
      <p:grpSp>
        <p:nvGrpSpPr>
          <p:cNvPr id="12" name="Group 11"/>
          <p:cNvGrpSpPr/>
          <p:nvPr/>
        </p:nvGrpSpPr>
        <p:grpSpPr>
          <a:xfrm>
            <a:off x="2431610" y="5537296"/>
            <a:ext cx="2190450" cy="1115848"/>
            <a:chOff x="0" y="1539213"/>
            <a:chExt cx="2190450" cy="1115848"/>
          </a:xfrm>
          <a:scene3d>
            <a:camera prst="orthographicFront"/>
            <a:lightRig rig="flat" dir="t"/>
          </a:scene3d>
        </p:grpSpPr>
        <p:sp>
          <p:nvSpPr>
            <p:cNvPr id="13" name="Rectangle 12"/>
            <p:cNvSpPr/>
            <p:nvPr/>
          </p:nvSpPr>
          <p:spPr>
            <a:xfrm>
              <a:off x="0" y="1539213"/>
              <a:ext cx="2190450" cy="111584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a:p>
          </p:txBody>
        </p:sp>
        <p:sp>
          <p:nvSpPr>
            <p:cNvPr id="14" name="Rectangle 13"/>
            <p:cNvSpPr/>
            <p:nvPr/>
          </p:nvSpPr>
          <p:spPr>
            <a:xfrm>
              <a:off x="0" y="1539213"/>
              <a:ext cx="2190450" cy="11158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1" u="none" strike="noStrike" kern="1200" cap="none" spc="0" normalizeH="0" baseline="0" noProof="0" dirty="0">
                  <a:ln>
                    <a:noFill/>
                  </a:ln>
                  <a:solidFill>
                    <a:srgbClr val="373838"/>
                  </a:solidFill>
                  <a:effectLst/>
                  <a:uLnTx/>
                  <a:uFillTx/>
                  <a:latin typeface="Calibri"/>
                  <a:ea typeface="+mn-ea"/>
                  <a:cs typeface="+mn-cs"/>
                </a:rPr>
                <a:t>Data Integration</a:t>
              </a:r>
            </a:p>
          </p:txBody>
        </p:sp>
      </p:grpSp>
    </p:spTree>
    <p:extLst>
      <p:ext uri="{BB962C8B-B14F-4D97-AF65-F5344CB8AC3E}">
        <p14:creationId xmlns:p14="http://schemas.microsoft.com/office/powerpoint/2010/main" val="179199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2EF5F285-A751-310A-FA57-28C6BD17BDD2}"/>
              </a:ext>
            </a:extLst>
          </p:cNvPr>
          <p:cNvSpPr>
            <a:spLocks noGrp="1"/>
          </p:cNvSpPr>
          <p:nvPr>
            <p:ph type="subTitle" idx="13"/>
          </p:nvPr>
        </p:nvSpPr>
        <p:spPr>
          <a:xfrm>
            <a:off x="270627" y="1306204"/>
            <a:ext cx="11650747" cy="1003917"/>
          </a:xfrm>
        </p:spPr>
        <p:txBody>
          <a:bodyPr/>
          <a:lstStyle/>
          <a:p>
            <a:pPr algn="ctr">
              <a:lnSpc>
                <a:spcPct val="100000"/>
              </a:lnSpc>
            </a:pPr>
            <a:r>
              <a:rPr lang="en-US" sz="2400" dirty="0"/>
              <a:t>Supporting </a:t>
            </a:r>
            <a:r>
              <a:rPr lang="en-US" sz="2400" u="sng" dirty="0"/>
              <a:t>Risk Assessments</a:t>
            </a:r>
            <a:r>
              <a:rPr lang="en-US" sz="2400" dirty="0"/>
              <a:t>, Accelerating </a:t>
            </a:r>
            <a:r>
              <a:rPr lang="en-US" sz="2400" u="sng" dirty="0"/>
              <a:t>Carbon Management</a:t>
            </a:r>
            <a:r>
              <a:rPr lang="en-US" sz="2400" dirty="0"/>
              <a:t>, </a:t>
            </a:r>
          </a:p>
          <a:p>
            <a:pPr algn="ctr">
              <a:lnSpc>
                <a:spcPct val="100000"/>
              </a:lnSpc>
              <a:spcBef>
                <a:spcPts val="0"/>
              </a:spcBef>
            </a:pPr>
            <a:r>
              <a:rPr lang="en-US" sz="2400" dirty="0"/>
              <a:t>and Informing </a:t>
            </a:r>
            <a:r>
              <a:rPr lang="en-US" sz="2400" u="sng" dirty="0"/>
              <a:t>Reuse Potential</a:t>
            </a:r>
          </a:p>
        </p:txBody>
      </p:sp>
      <p:sp>
        <p:nvSpPr>
          <p:cNvPr id="3" name="Title 2">
            <a:extLst>
              <a:ext uri="{FF2B5EF4-FFF2-40B4-BE49-F238E27FC236}">
                <a16:creationId xmlns:a16="http://schemas.microsoft.com/office/drawing/2014/main" id="{310A62A2-B755-4F28-9CE2-BBD65C424B44}"/>
              </a:ext>
            </a:extLst>
          </p:cNvPr>
          <p:cNvSpPr>
            <a:spLocks noGrp="1"/>
          </p:cNvSpPr>
          <p:nvPr>
            <p:ph type="title"/>
          </p:nvPr>
        </p:nvSpPr>
        <p:spPr/>
        <p:txBody>
          <a:bodyPr>
            <a:noAutofit/>
          </a:bodyPr>
          <a:lstStyle/>
          <a:p>
            <a:pPr algn="ctr"/>
            <a:r>
              <a:rPr lang="en-US" sz="3600" b="1" dirty="0">
                <a:latin typeface="+mn-lt"/>
              </a:rPr>
              <a:t>Data-Driven &amp; AI-Informed</a:t>
            </a:r>
            <a:br>
              <a:rPr lang="en-US" sz="3600" b="1" dirty="0">
                <a:latin typeface="+mn-lt"/>
              </a:rPr>
            </a:br>
            <a:r>
              <a:rPr lang="en-US" sz="3600" b="1" dirty="0">
                <a:latin typeface="+mn-lt"/>
              </a:rPr>
              <a:t>Energy Infrastructure Resources</a:t>
            </a:r>
          </a:p>
        </p:txBody>
      </p:sp>
      <p:pic>
        <p:nvPicPr>
          <p:cNvPr id="9" name="Picture 8">
            <a:hlinkClick r:id="rId3"/>
            <a:extLst>
              <a:ext uri="{FF2B5EF4-FFF2-40B4-BE49-F238E27FC236}">
                <a16:creationId xmlns:a16="http://schemas.microsoft.com/office/drawing/2014/main" id="{00566AFE-30DD-9E83-2ED2-1E1F60B2D565}"/>
              </a:ext>
            </a:extLst>
          </p:cNvPr>
          <p:cNvPicPr/>
          <p:nvPr/>
        </p:nvPicPr>
        <p:blipFill>
          <a:blip r:embed="rId4" cstate="print">
            <a:extLst>
              <a:ext uri="{28A0092B-C50C-407E-A947-70E740481C1C}">
                <a14:useLocalDpi xmlns:a14="http://schemas.microsoft.com/office/drawing/2010/main"/>
              </a:ext>
            </a:extLst>
          </a:blip>
          <a:stretch>
            <a:fillRect/>
          </a:stretch>
        </p:blipFill>
        <p:spPr>
          <a:xfrm>
            <a:off x="4716966" y="2615031"/>
            <a:ext cx="6923416" cy="3561976"/>
          </a:xfrm>
          <a:prstGeom prst="rect">
            <a:avLst/>
          </a:prstGeom>
          <a:ln>
            <a:solidFill>
              <a:srgbClr val="373838"/>
            </a:solidFill>
          </a:ln>
        </p:spPr>
      </p:pic>
      <p:sp>
        <p:nvSpPr>
          <p:cNvPr id="10" name="Content Placeholder 1">
            <a:extLst>
              <a:ext uri="{FF2B5EF4-FFF2-40B4-BE49-F238E27FC236}">
                <a16:creationId xmlns:a16="http://schemas.microsoft.com/office/drawing/2014/main" id="{B7DAB9DA-BECE-5A9B-0919-F038376CF95F}"/>
              </a:ext>
            </a:extLst>
          </p:cNvPr>
          <p:cNvSpPr txBox="1">
            <a:spLocks/>
          </p:cNvSpPr>
          <p:nvPr/>
        </p:nvSpPr>
        <p:spPr>
          <a:xfrm>
            <a:off x="270626" y="2697107"/>
            <a:ext cx="4446340" cy="482797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000" dirty="0">
                <a:latin typeface="Calibri" panose="020F0502020204030204" pitchFamily="34" charset="0"/>
                <a:ea typeface="+mn-lt"/>
                <a:cs typeface="Calibri" panose="020F0502020204030204" pitchFamily="34" charset="0"/>
              </a:rPr>
              <a:t>Built and assessed public global oil and gas infrastructure data to </a:t>
            </a:r>
            <a:r>
              <a:rPr lang="en-US" sz="2000" b="1" dirty="0">
                <a:latin typeface="Calibri" panose="020F0502020204030204" pitchFamily="34" charset="0"/>
                <a:ea typeface="+mn-lt"/>
                <a:cs typeface="Calibri" panose="020F0502020204030204" pitchFamily="34" charset="0"/>
              </a:rPr>
              <a:t>support emission mitigation</a:t>
            </a:r>
          </a:p>
          <a:p>
            <a:pPr>
              <a:spcBef>
                <a:spcPts val="1800"/>
              </a:spcBef>
            </a:pPr>
            <a:r>
              <a:rPr lang="en-US" sz="2000" dirty="0">
                <a:latin typeface="Calibri" panose="020F0502020204030204" pitchFamily="34" charset="0"/>
                <a:ea typeface="+mn-lt"/>
                <a:cs typeface="Calibri" panose="020F0502020204030204" pitchFamily="34" charset="0"/>
              </a:rPr>
              <a:t>Two-pronged </a:t>
            </a:r>
            <a:r>
              <a:rPr lang="en-US" sz="2000" b="1" dirty="0">
                <a:latin typeface="Calibri" panose="020F0502020204030204" pitchFamily="34" charset="0"/>
                <a:ea typeface="+mn-lt"/>
                <a:cs typeface="Calibri" panose="020F0502020204030204" pitchFamily="34" charset="0"/>
              </a:rPr>
              <a:t>machine learning </a:t>
            </a:r>
            <a:r>
              <a:rPr lang="en-US" sz="2000" dirty="0">
                <a:latin typeface="Calibri" panose="020F0502020204030204" pitchFamily="34" charset="0"/>
                <a:ea typeface="+mn-lt"/>
                <a:cs typeface="Calibri" panose="020F0502020204030204" pitchFamily="34" charset="0"/>
              </a:rPr>
              <a:t>and </a:t>
            </a:r>
            <a:r>
              <a:rPr lang="en-US" sz="2000" b="1" dirty="0">
                <a:latin typeface="Calibri" panose="020F0502020204030204" pitchFamily="34" charset="0"/>
                <a:ea typeface="+mn-lt"/>
                <a:cs typeface="Calibri" panose="020F0502020204030204" pitchFamily="34" charset="0"/>
              </a:rPr>
              <a:t>subject matter expert </a:t>
            </a:r>
            <a:r>
              <a:rPr lang="en-US" sz="2000" dirty="0">
                <a:latin typeface="Calibri" panose="020F0502020204030204" pitchFamily="34" charset="0"/>
                <a:ea typeface="+mn-lt"/>
                <a:cs typeface="Calibri" panose="020F0502020204030204" pitchFamily="34" charset="0"/>
              </a:rPr>
              <a:t>approach</a:t>
            </a:r>
          </a:p>
          <a:p>
            <a:pPr lvl="1">
              <a:spcBef>
                <a:spcPts val="600"/>
              </a:spcBef>
            </a:pPr>
            <a:r>
              <a:rPr lang="en-US" sz="2400" b="1" dirty="0">
                <a:latin typeface="Calibri" panose="020F0502020204030204" pitchFamily="34" charset="0"/>
                <a:ea typeface="+mn-lt"/>
                <a:cs typeface="Calibri" panose="020F0502020204030204" pitchFamily="34" charset="0"/>
              </a:rPr>
              <a:t>1000+ datasets</a:t>
            </a:r>
          </a:p>
          <a:p>
            <a:pPr lvl="1">
              <a:spcBef>
                <a:spcPts val="600"/>
              </a:spcBef>
            </a:pPr>
            <a:r>
              <a:rPr lang="en-US" sz="2400" b="1" dirty="0">
                <a:latin typeface="Calibri" panose="020F0502020204030204" pitchFamily="34" charset="0"/>
                <a:ea typeface="+mn-lt"/>
                <a:cs typeface="Calibri" panose="020F0502020204030204" pitchFamily="34" charset="0"/>
              </a:rPr>
              <a:t>6+ million records</a:t>
            </a:r>
          </a:p>
          <a:p>
            <a:pPr>
              <a:spcBef>
                <a:spcPts val="1800"/>
              </a:spcBef>
            </a:pPr>
            <a:r>
              <a:rPr lang="en-US" sz="2000" dirty="0">
                <a:latin typeface="Calibri" panose="020F0502020204030204" pitchFamily="34" charset="0"/>
                <a:ea typeface="+mn-lt"/>
                <a:cs typeface="Calibri" panose="020F0502020204030204" pitchFamily="34" charset="0"/>
              </a:rPr>
              <a:t>Products include publications (Rose et al 2018), database (Sabbatino et al 2018), and a </a:t>
            </a:r>
            <a:r>
              <a:rPr lang="en-US" sz="2000" b="1" i="1" dirty="0">
                <a:latin typeface="Calibri" panose="020F0502020204030204" pitchFamily="34" charset="0"/>
                <a:ea typeface="+mn-lt"/>
                <a:cs typeface="Calibri" panose="020F0502020204030204" pitchFamily="34" charset="0"/>
                <a:hlinkClick r:id="rId3"/>
              </a:rPr>
              <a:t>Mapping Application</a:t>
            </a:r>
            <a:endParaRPr lang="en-US" sz="2000" b="1" i="1" dirty="0">
              <a:latin typeface="Calibri" panose="020F0502020204030204" pitchFamily="34" charset="0"/>
              <a:ea typeface="+mn-lt"/>
              <a:cs typeface="Calibri" panose="020F0502020204030204" pitchFamily="34" charset="0"/>
            </a:endParaRPr>
          </a:p>
        </p:txBody>
      </p:sp>
      <p:sp>
        <p:nvSpPr>
          <p:cNvPr id="22" name="TextBox 21">
            <a:extLst>
              <a:ext uri="{FF2B5EF4-FFF2-40B4-BE49-F238E27FC236}">
                <a16:creationId xmlns:a16="http://schemas.microsoft.com/office/drawing/2014/main" id="{0B9BF02F-BFAF-7DE7-BB9F-6189A8228D02}"/>
              </a:ext>
            </a:extLst>
          </p:cNvPr>
          <p:cNvSpPr txBox="1"/>
          <p:nvPr/>
        </p:nvSpPr>
        <p:spPr>
          <a:xfrm>
            <a:off x="2534531" y="6308970"/>
            <a:ext cx="9001821" cy="369332"/>
          </a:xfrm>
          <a:prstGeom prst="rect">
            <a:avLst/>
          </a:prstGeom>
          <a:noFill/>
        </p:spPr>
        <p:txBody>
          <a:bodyPr wrap="square">
            <a:spAutoFit/>
          </a:bodyPr>
          <a:lstStyle/>
          <a:p>
            <a:r>
              <a:rPr lang="en-US" b="1" i="1" dirty="0"/>
              <a:t>https://edx.netl.doe.gov/dataset/global-oil-gas-features-database</a:t>
            </a:r>
          </a:p>
        </p:txBody>
      </p:sp>
      <p:pic>
        <p:nvPicPr>
          <p:cNvPr id="28" name="Picture 27">
            <a:extLst>
              <a:ext uri="{FF2B5EF4-FFF2-40B4-BE49-F238E27FC236}">
                <a16:creationId xmlns:a16="http://schemas.microsoft.com/office/drawing/2014/main" id="{2C286B26-D2BA-6F23-81B0-4813048EDEFB}"/>
              </a:ext>
            </a:extLst>
          </p:cNvPr>
          <p:cNvPicPr>
            <a:picLocks noChangeAspect="1"/>
          </p:cNvPicPr>
          <p:nvPr/>
        </p:nvPicPr>
        <p:blipFill rotWithShape="1">
          <a:blip r:embed="rId5"/>
          <a:srcRect l="11471" t="27322" r="9772" b="28350"/>
          <a:stretch/>
        </p:blipFill>
        <p:spPr>
          <a:xfrm>
            <a:off x="10205799" y="2558083"/>
            <a:ext cx="1892711" cy="559282"/>
          </a:xfrm>
          <a:prstGeom prst="rect">
            <a:avLst/>
          </a:prstGeom>
        </p:spPr>
      </p:pic>
      <p:sp>
        <p:nvSpPr>
          <p:cNvPr id="32" name="TextBox 31">
            <a:extLst>
              <a:ext uri="{FF2B5EF4-FFF2-40B4-BE49-F238E27FC236}">
                <a16:creationId xmlns:a16="http://schemas.microsoft.com/office/drawing/2014/main" id="{46114BC8-189E-19B9-96AB-564FB829BF95}"/>
              </a:ext>
            </a:extLst>
          </p:cNvPr>
          <p:cNvSpPr txBox="1"/>
          <p:nvPr/>
        </p:nvSpPr>
        <p:spPr>
          <a:xfrm>
            <a:off x="270626" y="2133501"/>
            <a:ext cx="12564428" cy="523220"/>
          </a:xfrm>
          <a:prstGeom prst="rect">
            <a:avLst/>
          </a:prstGeom>
          <a:noFill/>
        </p:spPr>
        <p:txBody>
          <a:bodyPr wrap="square">
            <a:spAutoFit/>
          </a:bodyPr>
          <a:lstStyle/>
          <a:p>
            <a:pPr marL="0" indent="0">
              <a:buNone/>
            </a:pPr>
            <a:r>
              <a:rPr lang="en-US" sz="2800" b="1" dirty="0">
                <a:latin typeface="Calibri" panose="020F0502020204030204" pitchFamily="34" charset="0"/>
                <a:ea typeface="+mn-lt"/>
                <a:cs typeface="Calibri" panose="020F0502020204030204" pitchFamily="34" charset="0"/>
              </a:rPr>
              <a:t>Global Oil and Gas Infrastructure (GOGI) Database, 2018 </a:t>
            </a:r>
          </a:p>
        </p:txBody>
      </p:sp>
      <p:pic>
        <p:nvPicPr>
          <p:cNvPr id="40" name="Picture 39">
            <a:extLst>
              <a:ext uri="{FF2B5EF4-FFF2-40B4-BE49-F238E27FC236}">
                <a16:creationId xmlns:a16="http://schemas.microsoft.com/office/drawing/2014/main" id="{802C1433-4947-C5EC-D5B1-7D98A94DDD82}"/>
              </a:ext>
            </a:extLst>
          </p:cNvPr>
          <p:cNvPicPr>
            <a:picLocks noChangeAspect="1"/>
          </p:cNvPicPr>
          <p:nvPr/>
        </p:nvPicPr>
        <p:blipFill>
          <a:blip r:embed="rId6"/>
          <a:stretch>
            <a:fillRect/>
          </a:stretch>
        </p:blipFill>
        <p:spPr>
          <a:xfrm>
            <a:off x="10205799" y="5604955"/>
            <a:ext cx="1920406" cy="597460"/>
          </a:xfrm>
          <a:prstGeom prst="rect">
            <a:avLst/>
          </a:prstGeom>
        </p:spPr>
      </p:pic>
    </p:spTree>
    <p:extLst>
      <p:ext uri="{BB962C8B-B14F-4D97-AF65-F5344CB8AC3E}">
        <p14:creationId xmlns:p14="http://schemas.microsoft.com/office/powerpoint/2010/main" val="1807708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7C817-9654-AA59-29D2-E92A49823857}"/>
              </a:ext>
            </a:extLst>
          </p:cNvPr>
          <p:cNvSpPr>
            <a:spLocks noGrp="1"/>
          </p:cNvSpPr>
          <p:nvPr>
            <p:ph idx="1"/>
          </p:nvPr>
        </p:nvSpPr>
        <p:spPr>
          <a:xfrm>
            <a:off x="107077" y="933451"/>
            <a:ext cx="4030945" cy="4827976"/>
          </a:xfrm>
        </p:spPr>
        <p:txBody>
          <a:bodyPr>
            <a:normAutofit/>
          </a:bodyPr>
          <a:lstStyle/>
          <a:p>
            <a:pPr>
              <a:spcBef>
                <a:spcPts val="1800"/>
              </a:spcBef>
            </a:pPr>
            <a:r>
              <a:rPr lang="en-US" sz="2000" b="1" dirty="0">
                <a:latin typeface="Calibri" panose="020F0502020204030204" pitchFamily="34" charset="0"/>
                <a:ea typeface="+mn-lt"/>
                <a:cs typeface="Calibri" panose="020F0502020204030204" pitchFamily="34" charset="0"/>
              </a:rPr>
              <a:t>Integrated</a:t>
            </a:r>
            <a:r>
              <a:rPr lang="en-US" sz="2000" dirty="0">
                <a:latin typeface="Calibri" panose="020F0502020204030204" pitchFamily="34" charset="0"/>
                <a:ea typeface="+mn-lt"/>
                <a:cs typeface="Calibri" panose="020F0502020204030204" pitchFamily="34" charset="0"/>
              </a:rPr>
              <a:t> and </a:t>
            </a:r>
            <a:r>
              <a:rPr lang="en-US" sz="2000" b="1" dirty="0">
                <a:latin typeface="Calibri" panose="020F0502020204030204" pitchFamily="34" charset="0"/>
                <a:ea typeface="+mn-lt"/>
                <a:cs typeface="Calibri" panose="020F0502020204030204" pitchFamily="34" charset="0"/>
              </a:rPr>
              <a:t>standardized</a:t>
            </a:r>
            <a:r>
              <a:rPr lang="en-US" sz="2000" dirty="0">
                <a:latin typeface="Calibri" panose="020F0502020204030204" pitchFamily="34" charset="0"/>
                <a:ea typeface="+mn-lt"/>
                <a:cs typeface="Calibri" panose="020F0502020204030204" pitchFamily="34" charset="0"/>
              </a:rPr>
              <a:t> data across </a:t>
            </a:r>
            <a:r>
              <a:rPr lang="en-US" sz="2000" b="1" dirty="0">
                <a:latin typeface="Calibri" panose="020F0502020204030204" pitchFamily="34" charset="0"/>
                <a:ea typeface="+mn-lt"/>
                <a:cs typeface="Calibri" panose="020F0502020204030204" pitchFamily="34" charset="0"/>
              </a:rPr>
              <a:t>60+ credible state, federal, and tribal well resources</a:t>
            </a:r>
          </a:p>
          <a:p>
            <a:pPr>
              <a:spcBef>
                <a:spcPts val="1800"/>
              </a:spcBef>
            </a:pPr>
            <a:r>
              <a:rPr lang="en-US" sz="2000" b="1" i="1" dirty="0">
                <a:latin typeface="Calibri" panose="020F0502020204030204" pitchFamily="34" charset="0"/>
                <a:ea typeface="+mn-lt"/>
                <a:cs typeface="Calibri" panose="020F0502020204030204" pitchFamily="34" charset="0"/>
              </a:rPr>
              <a:t>A dynamic resource</a:t>
            </a:r>
          </a:p>
          <a:p>
            <a:pPr>
              <a:spcBef>
                <a:spcPts val="1800"/>
              </a:spcBef>
            </a:pPr>
            <a:r>
              <a:rPr lang="en-US" sz="2000" dirty="0">
                <a:latin typeface="Calibri" panose="020F0502020204030204" pitchFamily="34" charset="0"/>
                <a:ea typeface="+mn-lt"/>
                <a:cs typeface="Calibri" panose="020F0502020204030204" pitchFamily="34" charset="0"/>
              </a:rPr>
              <a:t>Resulting </a:t>
            </a:r>
            <a:r>
              <a:rPr lang="en-US" sz="2000" b="1" dirty="0">
                <a:latin typeface="Calibri" panose="020F0502020204030204" pitchFamily="34" charset="0"/>
                <a:ea typeface="+mn-lt"/>
                <a:cs typeface="Calibri" panose="020F0502020204030204" pitchFamily="34" charset="0"/>
              </a:rPr>
              <a:t>CO</a:t>
            </a:r>
            <a:r>
              <a:rPr lang="en-US" sz="2000" b="1" baseline="-25000" dirty="0">
                <a:latin typeface="Calibri" panose="020F0502020204030204" pitchFamily="34" charset="0"/>
                <a:ea typeface="+mn-lt"/>
                <a:cs typeface="Calibri" panose="020F0502020204030204" pitchFamily="34" charset="0"/>
              </a:rPr>
              <a:t>2</a:t>
            </a:r>
            <a:r>
              <a:rPr lang="en-US" sz="2000" b="1" dirty="0">
                <a:latin typeface="Calibri" panose="020F0502020204030204" pitchFamily="34" charset="0"/>
                <a:ea typeface="+mn-lt"/>
                <a:cs typeface="Calibri" panose="020F0502020204030204" pitchFamily="34" charset="0"/>
              </a:rPr>
              <a:t>-Locate </a:t>
            </a:r>
            <a:r>
              <a:rPr lang="en-US" sz="2000" dirty="0">
                <a:latin typeface="Calibri" panose="020F0502020204030204" pitchFamily="34" charset="0"/>
                <a:ea typeface="+mn-lt"/>
                <a:cs typeface="Calibri" panose="020F0502020204030204" pitchFamily="34" charset="0"/>
              </a:rPr>
              <a:t>containing in </a:t>
            </a:r>
            <a:r>
              <a:rPr lang="en-US" sz="2000" b="1" dirty="0">
                <a:latin typeface="Calibri" panose="020F0502020204030204" pitchFamily="34" charset="0"/>
                <a:ea typeface="+mn-lt"/>
                <a:cs typeface="Calibri" panose="020F0502020204030204" pitchFamily="34" charset="0"/>
              </a:rPr>
              <a:t>17 million+ records</a:t>
            </a:r>
            <a:r>
              <a:rPr lang="en-US" sz="2000" dirty="0">
                <a:latin typeface="Calibri" panose="020F0502020204030204" pitchFamily="34" charset="0"/>
                <a:ea typeface="+mn-lt"/>
                <a:cs typeface="Calibri" panose="020F0502020204030204" pitchFamily="34" charset="0"/>
              </a:rPr>
              <a:t>, </a:t>
            </a:r>
            <a:r>
              <a:rPr lang="en-US" sz="2000" b="1" i="1" dirty="0">
                <a:latin typeface="Calibri" panose="020F0502020204030204" pitchFamily="34" charset="0"/>
                <a:ea typeface="+mn-lt"/>
                <a:cs typeface="Calibri" panose="020F0502020204030204" pitchFamily="34" charset="0"/>
              </a:rPr>
              <a:t>~5 million unique wells</a:t>
            </a:r>
            <a:endParaRPr lang="en-US" sz="2000" i="1" dirty="0"/>
          </a:p>
        </p:txBody>
      </p:sp>
      <p:sp>
        <p:nvSpPr>
          <p:cNvPr id="4" name="Title 3">
            <a:extLst>
              <a:ext uri="{FF2B5EF4-FFF2-40B4-BE49-F238E27FC236}">
                <a16:creationId xmlns:a16="http://schemas.microsoft.com/office/drawing/2014/main" id="{363CF36F-AE0A-EAD4-F4E3-82DB959D5F70}"/>
              </a:ext>
            </a:extLst>
          </p:cNvPr>
          <p:cNvSpPr>
            <a:spLocks noGrp="1"/>
          </p:cNvSpPr>
          <p:nvPr>
            <p:ph type="title"/>
          </p:nvPr>
        </p:nvSpPr>
        <p:spPr/>
        <p:txBody>
          <a:bodyPr>
            <a:normAutofit fontScale="90000"/>
          </a:bodyPr>
          <a:lstStyle/>
          <a:p>
            <a:r>
              <a:rPr lang="en-US" sz="3600" b="1" dirty="0">
                <a:latin typeface="+mn-lt"/>
              </a:rPr>
              <a:t>Building a </a:t>
            </a:r>
            <a:r>
              <a:rPr lang="en-US" sz="4000" b="1" i="1" dirty="0">
                <a:latin typeface="+mn-lt"/>
              </a:rPr>
              <a:t>Living</a:t>
            </a:r>
            <a:r>
              <a:rPr lang="en-US" sz="3600" b="1" dirty="0">
                <a:latin typeface="+mn-lt"/>
              </a:rPr>
              <a:t> National Well Resource</a:t>
            </a:r>
          </a:p>
        </p:txBody>
      </p:sp>
      <p:sp>
        <p:nvSpPr>
          <p:cNvPr id="5" name="Slide Number Placeholder 4">
            <a:extLst>
              <a:ext uri="{FF2B5EF4-FFF2-40B4-BE49-F238E27FC236}">
                <a16:creationId xmlns:a16="http://schemas.microsoft.com/office/drawing/2014/main" id="{5CEDB30D-25AE-1DDF-8968-B5A07F775E8E}"/>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1" i="0" u="none" strike="noStrike" kern="1200" cap="none" spc="0" normalizeH="0" baseline="0" noProof="0" smtClean="0">
                <a:ln>
                  <a:noFill/>
                </a:ln>
                <a:solidFill>
                  <a:prstClr val="white"/>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7FB92660-5CC3-D569-B50A-FF0BF5AA3279}"/>
              </a:ext>
            </a:extLst>
          </p:cNvPr>
          <p:cNvSpPr txBox="1"/>
          <p:nvPr/>
        </p:nvSpPr>
        <p:spPr>
          <a:xfrm>
            <a:off x="53244" y="5472252"/>
            <a:ext cx="7875208" cy="830997"/>
          </a:xfrm>
          <a:prstGeom prst="rect">
            <a:avLst/>
          </a:prstGeom>
          <a:noFill/>
        </p:spPr>
        <p:txBody>
          <a:bodyPr wrap="square">
            <a:spAutoFit/>
          </a:bodyPr>
          <a:lstStyle/>
          <a:p>
            <a:pPr marL="0" indent="0" algn="ctr">
              <a:spcBef>
                <a:spcPts val="0"/>
              </a:spcBef>
              <a:buFont typeface="Arial" panose="020B0604020202020204" pitchFamily="34" charset="0"/>
              <a:buNone/>
            </a:pPr>
            <a:r>
              <a:rPr lang="en-US" sz="2400" b="1" i="1" dirty="0">
                <a:latin typeface="Calibri" panose="020F0502020204030204" pitchFamily="34" charset="0"/>
                <a:cs typeface="Calibri" panose="020F0502020204030204" pitchFamily="34" charset="0"/>
              </a:rPr>
              <a:t>A resource supporting carbon transport and storage, methane mitigation, and environmental prudent planning</a:t>
            </a:r>
            <a:endParaRPr lang="en-US" sz="1800" i="1"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BC1B86CA-1951-6468-14E1-115C1DB413A5}"/>
              </a:ext>
            </a:extLst>
          </p:cNvPr>
          <p:cNvPicPr>
            <a:picLocks noChangeAspect="1"/>
          </p:cNvPicPr>
          <p:nvPr/>
        </p:nvPicPr>
        <p:blipFill rotWithShape="1">
          <a:blip r:embed="rId3"/>
          <a:srcRect t="3830" r="600"/>
          <a:stretch/>
        </p:blipFill>
        <p:spPr>
          <a:xfrm>
            <a:off x="8970202" y="1096572"/>
            <a:ext cx="3077045" cy="1917518"/>
          </a:xfrm>
          <a:prstGeom prst="rect">
            <a:avLst/>
          </a:prstGeom>
          <a:ln>
            <a:solidFill>
              <a:schemeClr val="tx1"/>
            </a:solidFill>
          </a:ln>
        </p:spPr>
      </p:pic>
      <p:pic>
        <p:nvPicPr>
          <p:cNvPr id="20" name="Picture 19">
            <a:extLst>
              <a:ext uri="{FF2B5EF4-FFF2-40B4-BE49-F238E27FC236}">
                <a16:creationId xmlns:a16="http://schemas.microsoft.com/office/drawing/2014/main" id="{49CF3225-272A-84EF-299D-75F7FCEED8A0}"/>
              </a:ext>
            </a:extLst>
          </p:cNvPr>
          <p:cNvPicPr>
            <a:picLocks noChangeAspect="1"/>
          </p:cNvPicPr>
          <p:nvPr/>
        </p:nvPicPr>
        <p:blipFill>
          <a:blip r:embed="rId4"/>
          <a:stretch>
            <a:fillRect/>
          </a:stretch>
        </p:blipFill>
        <p:spPr>
          <a:xfrm>
            <a:off x="6665917" y="1096573"/>
            <a:ext cx="2980283" cy="1917517"/>
          </a:xfrm>
          <a:prstGeom prst="rect">
            <a:avLst/>
          </a:prstGeom>
          <a:ln>
            <a:solidFill>
              <a:schemeClr val="tx1"/>
            </a:solidFill>
          </a:ln>
        </p:spPr>
      </p:pic>
      <p:pic>
        <p:nvPicPr>
          <p:cNvPr id="23" name="Picture 22">
            <a:extLst>
              <a:ext uri="{FF2B5EF4-FFF2-40B4-BE49-F238E27FC236}">
                <a16:creationId xmlns:a16="http://schemas.microsoft.com/office/drawing/2014/main" id="{7D51C7D1-935D-E635-AE17-CD11B94CFD63}"/>
              </a:ext>
            </a:extLst>
          </p:cNvPr>
          <p:cNvPicPr>
            <a:picLocks noChangeAspect="1"/>
          </p:cNvPicPr>
          <p:nvPr/>
        </p:nvPicPr>
        <p:blipFill>
          <a:blip r:embed="rId5"/>
          <a:stretch>
            <a:fillRect/>
          </a:stretch>
        </p:blipFill>
        <p:spPr>
          <a:xfrm>
            <a:off x="4138023" y="1096573"/>
            <a:ext cx="2975660" cy="1917518"/>
          </a:xfrm>
          <a:prstGeom prst="rect">
            <a:avLst/>
          </a:prstGeom>
          <a:ln>
            <a:solidFill>
              <a:schemeClr val="tx1"/>
            </a:solidFill>
          </a:ln>
        </p:spPr>
      </p:pic>
      <p:sp>
        <p:nvSpPr>
          <p:cNvPr id="24" name="Arrow: Right 23">
            <a:extLst>
              <a:ext uri="{FF2B5EF4-FFF2-40B4-BE49-F238E27FC236}">
                <a16:creationId xmlns:a16="http://schemas.microsoft.com/office/drawing/2014/main" id="{CE4AE17C-5EC2-BC98-3BC6-F67E362A3140}"/>
              </a:ext>
            </a:extLst>
          </p:cNvPr>
          <p:cNvSpPr/>
          <p:nvPr/>
        </p:nvSpPr>
        <p:spPr>
          <a:xfrm>
            <a:off x="6964796" y="1761891"/>
            <a:ext cx="393578" cy="4420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5" name="Arrow: Right 24">
            <a:extLst>
              <a:ext uri="{FF2B5EF4-FFF2-40B4-BE49-F238E27FC236}">
                <a16:creationId xmlns:a16="http://schemas.microsoft.com/office/drawing/2014/main" id="{EA72968E-9DAC-C8FB-13C2-BBEC546710A9}"/>
              </a:ext>
            </a:extLst>
          </p:cNvPr>
          <p:cNvSpPr/>
          <p:nvPr/>
        </p:nvSpPr>
        <p:spPr>
          <a:xfrm>
            <a:off x="9518740" y="1761890"/>
            <a:ext cx="393578" cy="4420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26" name="Picture 4" descr="CATALOG Logo">
            <a:hlinkClick r:id="rId6"/>
            <a:extLst>
              <a:ext uri="{FF2B5EF4-FFF2-40B4-BE49-F238E27FC236}">
                <a16:creationId xmlns:a16="http://schemas.microsoft.com/office/drawing/2014/main" id="{966A1206-5A71-3639-F4E1-9EC3E80FD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52" y="4339576"/>
            <a:ext cx="2166690" cy="10616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extLst>
              <a:ext uri="{FF2B5EF4-FFF2-40B4-BE49-F238E27FC236}">
                <a16:creationId xmlns:a16="http://schemas.microsoft.com/office/drawing/2014/main" id="{4A8B6B5F-C3A2-902B-C466-5AB19A5AD569}"/>
              </a:ext>
            </a:extLst>
          </p:cNvPr>
          <p:cNvPicPr>
            <a:picLocks noChangeAspect="1"/>
          </p:cNvPicPr>
          <p:nvPr/>
        </p:nvPicPr>
        <p:blipFill>
          <a:blip r:embed="rId8"/>
          <a:stretch>
            <a:fillRect/>
          </a:stretch>
        </p:blipFill>
        <p:spPr>
          <a:xfrm>
            <a:off x="5507426" y="3101492"/>
            <a:ext cx="3509868" cy="2122034"/>
          </a:xfrm>
          <a:prstGeom prst="rect">
            <a:avLst/>
          </a:prstGeom>
          <a:ln w="19050">
            <a:solidFill>
              <a:srgbClr val="92D050"/>
            </a:solidFill>
          </a:ln>
        </p:spPr>
      </p:pic>
      <p:pic>
        <p:nvPicPr>
          <p:cNvPr id="21" name="Picture 20">
            <a:hlinkClick r:id="rId6"/>
            <a:extLst>
              <a:ext uri="{FF2B5EF4-FFF2-40B4-BE49-F238E27FC236}">
                <a16:creationId xmlns:a16="http://schemas.microsoft.com/office/drawing/2014/main" id="{CEE61A2A-B225-1CCB-0753-49BE8F737565}"/>
              </a:ext>
            </a:extLst>
          </p:cNvPr>
          <p:cNvPicPr>
            <a:picLocks noChangeAspect="1"/>
          </p:cNvPicPr>
          <p:nvPr/>
        </p:nvPicPr>
        <p:blipFill>
          <a:blip r:embed="rId9"/>
          <a:stretch>
            <a:fillRect/>
          </a:stretch>
        </p:blipFill>
        <p:spPr>
          <a:xfrm>
            <a:off x="6665917" y="3544859"/>
            <a:ext cx="4317093" cy="1917518"/>
          </a:xfrm>
          <a:prstGeom prst="rect">
            <a:avLst/>
          </a:prstGeom>
          <a:ln w="19050">
            <a:solidFill>
              <a:srgbClr val="92D050"/>
            </a:solidFill>
          </a:ln>
        </p:spPr>
      </p:pic>
      <p:pic>
        <p:nvPicPr>
          <p:cNvPr id="22" name="Picture 21">
            <a:hlinkClick r:id="rId6"/>
            <a:extLst>
              <a:ext uri="{FF2B5EF4-FFF2-40B4-BE49-F238E27FC236}">
                <a16:creationId xmlns:a16="http://schemas.microsoft.com/office/drawing/2014/main" id="{8C81FEF1-25C9-6EF5-0A64-474FF175ED92}"/>
              </a:ext>
            </a:extLst>
          </p:cNvPr>
          <p:cNvPicPr>
            <a:picLocks noChangeAspect="1"/>
          </p:cNvPicPr>
          <p:nvPr/>
        </p:nvPicPr>
        <p:blipFill rotWithShape="1">
          <a:blip r:embed="rId10"/>
          <a:srcRect b="5520"/>
          <a:stretch/>
        </p:blipFill>
        <p:spPr>
          <a:xfrm>
            <a:off x="7849620" y="3940414"/>
            <a:ext cx="4197627" cy="2218569"/>
          </a:xfrm>
          <a:prstGeom prst="rect">
            <a:avLst/>
          </a:prstGeom>
          <a:ln w="19050">
            <a:solidFill>
              <a:srgbClr val="92D050"/>
            </a:solidFill>
          </a:ln>
        </p:spPr>
      </p:pic>
      <p:pic>
        <p:nvPicPr>
          <p:cNvPr id="28" name="Picture 27">
            <a:extLst>
              <a:ext uri="{FF2B5EF4-FFF2-40B4-BE49-F238E27FC236}">
                <a16:creationId xmlns:a16="http://schemas.microsoft.com/office/drawing/2014/main" id="{82EFC95B-B214-A122-7499-806B33F84226}"/>
              </a:ext>
            </a:extLst>
          </p:cNvPr>
          <p:cNvPicPr>
            <a:picLocks noChangeAspect="1"/>
          </p:cNvPicPr>
          <p:nvPr/>
        </p:nvPicPr>
        <p:blipFill>
          <a:blip r:embed="rId11"/>
          <a:stretch>
            <a:fillRect/>
          </a:stretch>
        </p:blipFill>
        <p:spPr>
          <a:xfrm>
            <a:off x="2613170" y="4503703"/>
            <a:ext cx="2676525" cy="733425"/>
          </a:xfrm>
          <a:prstGeom prst="rect">
            <a:avLst/>
          </a:prstGeom>
        </p:spPr>
      </p:pic>
      <p:pic>
        <p:nvPicPr>
          <p:cNvPr id="29" name="x_x_Picture 7">
            <a:extLst>
              <a:ext uri="{FF2B5EF4-FFF2-40B4-BE49-F238E27FC236}">
                <a16:creationId xmlns:a16="http://schemas.microsoft.com/office/drawing/2014/main" id="{6220B700-5D3D-7D9B-BEFD-E6069B1189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8297" y="3725447"/>
            <a:ext cx="1050322" cy="595396"/>
          </a:xfrm>
          <a:prstGeom prst="rect">
            <a:avLst/>
          </a:prstGeom>
          <a:solidFill>
            <a:srgbClr val="007934"/>
          </a:solidFill>
          <a:ln w="38100" cap="sq">
            <a:solidFill>
              <a:srgbClr val="007934"/>
            </a:solidFill>
            <a:bevel/>
          </a:ln>
        </p:spPr>
      </p:pic>
      <p:pic>
        <p:nvPicPr>
          <p:cNvPr id="30" name="Picture 29">
            <a:extLst>
              <a:ext uri="{FF2B5EF4-FFF2-40B4-BE49-F238E27FC236}">
                <a16:creationId xmlns:a16="http://schemas.microsoft.com/office/drawing/2014/main" id="{846C6913-5D6B-1706-A465-47A1234FE067}"/>
              </a:ext>
            </a:extLst>
          </p:cNvPr>
          <p:cNvPicPr>
            <a:picLocks noChangeAspect="1"/>
          </p:cNvPicPr>
          <p:nvPr/>
        </p:nvPicPr>
        <p:blipFill>
          <a:blip r:embed="rId13"/>
          <a:stretch>
            <a:fillRect/>
          </a:stretch>
        </p:blipFill>
        <p:spPr>
          <a:xfrm>
            <a:off x="10224688" y="2967409"/>
            <a:ext cx="1860235" cy="564059"/>
          </a:xfrm>
          <a:prstGeom prst="rect">
            <a:avLst/>
          </a:prstGeom>
        </p:spPr>
      </p:pic>
      <p:sp>
        <p:nvSpPr>
          <p:cNvPr id="34" name="TextBox 33">
            <a:extLst>
              <a:ext uri="{FF2B5EF4-FFF2-40B4-BE49-F238E27FC236}">
                <a16:creationId xmlns:a16="http://schemas.microsoft.com/office/drawing/2014/main" id="{8CE47A19-6383-47F6-4E42-BBE57BD76688}"/>
              </a:ext>
            </a:extLst>
          </p:cNvPr>
          <p:cNvSpPr txBox="1"/>
          <p:nvPr/>
        </p:nvSpPr>
        <p:spPr>
          <a:xfrm>
            <a:off x="2985204" y="6345519"/>
            <a:ext cx="7758461" cy="369332"/>
          </a:xfrm>
          <a:prstGeom prst="rect">
            <a:avLst/>
          </a:prstGeom>
          <a:noFill/>
        </p:spPr>
        <p:txBody>
          <a:bodyPr wrap="square">
            <a:spAutoFit/>
          </a:bodyPr>
          <a:lstStyle/>
          <a:p>
            <a:pPr algn="ctr"/>
            <a:r>
              <a:rPr lang="en-US" b="1" i="1" dirty="0"/>
              <a:t>https://edx.netl.doe.gov/dataset/co2-locate </a:t>
            </a:r>
          </a:p>
        </p:txBody>
      </p:sp>
    </p:spTree>
    <p:extLst>
      <p:ext uri="{BB962C8B-B14F-4D97-AF65-F5344CB8AC3E}">
        <p14:creationId xmlns:p14="http://schemas.microsoft.com/office/powerpoint/2010/main" val="228005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4">
            <a:extLst>
              <a:ext uri="{FF2B5EF4-FFF2-40B4-BE49-F238E27FC236}">
                <a16:creationId xmlns:a16="http://schemas.microsoft.com/office/drawing/2014/main" id="{12643AFB-D154-4450-B525-6F0DF2CEC8BC}"/>
              </a:ext>
            </a:extLst>
          </p:cNvPr>
          <p:cNvSpPr txBox="1">
            <a:spLocks noChangeArrowheads="1"/>
          </p:cNvSpPr>
          <p:nvPr/>
        </p:nvSpPr>
        <p:spPr bwMode="auto">
          <a:xfrm>
            <a:off x="218128" y="2741587"/>
            <a:ext cx="7566303"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ct val="30000"/>
              </a:spcBef>
              <a:buClr>
                <a:schemeClr val="folHlink"/>
              </a:buClr>
              <a:buBlip>
                <a:blip r:embed="rId2"/>
              </a:buBlip>
              <a:defRPr sz="2400">
                <a:solidFill>
                  <a:schemeClr val="tx1"/>
                </a:solidFill>
                <a:latin typeface="Arial" panose="020B0604020202020204" pitchFamily="34" charset="0"/>
              </a:defRPr>
            </a:lvl1pPr>
            <a:lvl2pPr marL="742950" indent="-285750">
              <a:lnSpc>
                <a:spcPct val="85000"/>
              </a:lnSpc>
              <a:spcBef>
                <a:spcPct val="30000"/>
              </a:spcBef>
              <a:buClr>
                <a:schemeClr val="tx2"/>
              </a:buClr>
              <a:buSzPct val="80000"/>
              <a:buBlip>
                <a:blip r:embed="rId3"/>
              </a:buBlip>
              <a:defRPr sz="2000">
                <a:solidFill>
                  <a:schemeClr val="tx1"/>
                </a:solidFill>
                <a:latin typeface="Arial" panose="020B0604020202020204" pitchFamily="34" charset="0"/>
              </a:defRPr>
            </a:lvl2pPr>
            <a:lvl3pPr marL="1143000" indent="-228600">
              <a:lnSpc>
                <a:spcPct val="85000"/>
              </a:lnSpc>
              <a:spcBef>
                <a:spcPct val="30000"/>
              </a:spcBef>
              <a:buClr>
                <a:srgbClr val="737373"/>
              </a:buClr>
              <a:buSzPct val="60000"/>
              <a:buBlip>
                <a:blip r:embed="rId4"/>
              </a:buBlip>
              <a:defRPr sz="2000">
                <a:solidFill>
                  <a:schemeClr val="tx1"/>
                </a:solidFill>
                <a:latin typeface="Arial" panose="020B0604020202020204" pitchFamily="34" charset="0"/>
              </a:defRPr>
            </a:lvl3pPr>
            <a:lvl4pPr marL="1600200" indent="-228600">
              <a:lnSpc>
                <a:spcPct val="85000"/>
              </a:lnSpc>
              <a:spcBef>
                <a:spcPct val="30000"/>
              </a:spcBef>
              <a:buBlip>
                <a:blip r:embed="rId5"/>
              </a:buBlip>
              <a:defRPr sz="1600">
                <a:solidFill>
                  <a:schemeClr val="tx1"/>
                </a:solidFill>
                <a:latin typeface="Arial" panose="020B0604020202020204" pitchFamily="34" charset="0"/>
              </a:defRPr>
            </a:lvl4pPr>
            <a:lvl5pPr marL="2057400" indent="-228600">
              <a:spcBef>
                <a:spcPct val="20000"/>
              </a:spcBef>
              <a:buBlip>
                <a:blip r:embed="rId2"/>
              </a:buBlip>
              <a:defRPr sz="14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2"/>
              </a:buBlip>
              <a:defRPr sz="14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2"/>
              </a:buBlip>
              <a:defRPr sz="14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2"/>
              </a:buBlip>
              <a:defRPr sz="14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2"/>
              </a:buBlip>
              <a:defRPr sz="1400">
                <a:solidFill>
                  <a:schemeClr val="tx1"/>
                </a:solidFill>
                <a:latin typeface="Arial" panose="020B0604020202020204" pitchFamily="34" charset="0"/>
              </a:defRPr>
            </a:lvl9pPr>
          </a:lstStyle>
          <a:p>
            <a:pPr marL="285750" indent="-285750">
              <a:lnSpc>
                <a:spcPct val="90000"/>
              </a:lnSpc>
              <a:spcBef>
                <a:spcPct val="20000"/>
              </a:spcBef>
              <a:buClrTx/>
              <a:buSzPct val="60000"/>
              <a:buFont typeface="Wingdings" panose="05000000000000000000" pitchFamily="2" charset="2"/>
              <a:buChar char="Ø"/>
              <a:defRPr/>
            </a:pPr>
            <a:r>
              <a:rPr lang="en-US" altLang="en-US" sz="1800" dirty="0">
                <a:latin typeface="Calibri" panose="020F0502020204030204" pitchFamily="34" charset="0"/>
                <a:cs typeface="Calibri" panose="020F0502020204030204" pitchFamily="34" charset="0"/>
              </a:rPr>
              <a:t>Traditional materials development takes 10-20 years </a:t>
            </a:r>
            <a:r>
              <a:rPr lang="en-US" altLang="en-US" sz="1600" dirty="0">
                <a:latin typeface="Calibri" panose="020F0502020204030204" pitchFamily="34" charset="0"/>
                <a:cs typeface="Calibri" panose="020F0502020204030204" pitchFamily="34" charset="0"/>
              </a:rPr>
              <a:t>(source: OSTP MGI White Paper, 2011)</a:t>
            </a:r>
            <a:endParaRPr lang="en-US" altLang="en-US" sz="2000" dirty="0">
              <a:latin typeface="Calibri" panose="020F0502020204030204" pitchFamily="34" charset="0"/>
              <a:cs typeface="Calibri" panose="020F0502020204030204" pitchFamily="34" charset="0"/>
            </a:endParaRPr>
          </a:p>
          <a:p>
            <a:pPr marL="285750" indent="-285750">
              <a:lnSpc>
                <a:spcPct val="90000"/>
              </a:lnSpc>
              <a:spcBef>
                <a:spcPct val="20000"/>
              </a:spcBef>
              <a:buClrTx/>
              <a:buSzPct val="60000"/>
              <a:buFont typeface="Wingdings" panose="05000000000000000000" pitchFamily="2" charset="2"/>
              <a:buChar char="Ø"/>
              <a:defRPr/>
            </a:pPr>
            <a:r>
              <a:rPr lang="en-US" altLang="en-US" sz="1800" dirty="0">
                <a:latin typeface="Calibri" panose="020F0502020204030204" pitchFamily="34" charset="0"/>
                <a:cs typeface="Calibri" panose="020F0502020204030204" pitchFamily="34" charset="0"/>
              </a:rPr>
              <a:t>Empirical lifetime prediction is unreliable and not transferable to new alloys</a:t>
            </a:r>
          </a:p>
          <a:p>
            <a:pPr marL="285750" indent="-285750">
              <a:lnSpc>
                <a:spcPct val="90000"/>
              </a:lnSpc>
              <a:spcBef>
                <a:spcPct val="20000"/>
              </a:spcBef>
              <a:buClrTx/>
              <a:buSzPct val="60000"/>
              <a:buFont typeface="Wingdings" panose="05000000000000000000" pitchFamily="2" charset="2"/>
              <a:buChar char="Ø"/>
              <a:defRPr/>
            </a:pPr>
            <a:endParaRPr lang="en-US" altLang="en-US" sz="1800" dirty="0">
              <a:latin typeface="Calibri" panose="020F0502020204030204" pitchFamily="34" charset="0"/>
              <a:cs typeface="Calibri" panose="020F0502020204030204" pitchFamily="34" charset="0"/>
            </a:endParaRPr>
          </a:p>
          <a:p>
            <a:pPr marL="285750" indent="-285750">
              <a:lnSpc>
                <a:spcPct val="90000"/>
              </a:lnSpc>
              <a:spcBef>
                <a:spcPct val="20000"/>
              </a:spcBef>
              <a:buClrTx/>
              <a:buSzPct val="60000"/>
              <a:buFont typeface="Wingdings" panose="05000000000000000000" pitchFamily="2" charset="2"/>
              <a:buChar char="Ø"/>
              <a:defRPr/>
            </a:pPr>
            <a:r>
              <a:rPr lang="en-US" altLang="en-US" sz="1800" b="1" dirty="0">
                <a:solidFill>
                  <a:schemeClr val="accent2">
                    <a:lumMod val="75000"/>
                  </a:schemeClr>
                </a:solidFill>
                <a:latin typeface="Calibri" panose="020F0502020204030204" pitchFamily="34" charset="0"/>
                <a:cs typeface="Calibri" panose="020F0502020204030204" pitchFamily="34" charset="0"/>
              </a:rPr>
              <a:t>Solution: Use data analytics to reduce time and cost of alloy design and deployment</a:t>
            </a:r>
          </a:p>
        </p:txBody>
      </p:sp>
      <p:pic>
        <p:nvPicPr>
          <p:cNvPr id="70" name="Picture 69"/>
          <p:cNvPicPr>
            <a:picLocks noChangeAspect="1"/>
          </p:cNvPicPr>
          <p:nvPr/>
        </p:nvPicPr>
        <p:blipFill rotWithShape="1">
          <a:blip r:embed="rId6">
            <a:extLst>
              <a:ext uri="{28A0092B-C50C-407E-A947-70E740481C1C}">
                <a14:useLocalDpi xmlns:a14="http://schemas.microsoft.com/office/drawing/2010/main" val="0"/>
              </a:ext>
            </a:extLst>
          </a:blip>
          <a:srcRect r="29937"/>
          <a:stretch/>
        </p:blipFill>
        <p:spPr>
          <a:xfrm>
            <a:off x="8899404" y="1295234"/>
            <a:ext cx="3297010" cy="4699155"/>
          </a:xfrm>
          <a:prstGeom prst="rect">
            <a:avLst/>
          </a:prstGeom>
        </p:spPr>
      </p:pic>
      <p:sp>
        <p:nvSpPr>
          <p:cNvPr id="3" name="Title 2">
            <a:extLst>
              <a:ext uri="{FF2B5EF4-FFF2-40B4-BE49-F238E27FC236}">
                <a16:creationId xmlns:a16="http://schemas.microsoft.com/office/drawing/2014/main" id="{E9ACA5E0-D42D-479C-BB2F-A3A10026C36B}"/>
              </a:ext>
            </a:extLst>
          </p:cNvPr>
          <p:cNvSpPr>
            <a:spLocks noGrp="1"/>
          </p:cNvSpPr>
          <p:nvPr>
            <p:ph type="title"/>
          </p:nvPr>
        </p:nvSpPr>
        <p:spPr/>
        <p:txBody>
          <a:bodyPr vert="horz" lIns="91440" tIns="45720" rIns="91440" bIns="45720" rtlCol="0" anchor="ctr">
            <a:normAutofit/>
          </a:bodyPr>
          <a:lstStyle/>
          <a:p>
            <a:r>
              <a:rPr lang="en-US" sz="3200" b="1" spc="-50" dirty="0"/>
              <a:t>Materials Data Framework to Accelerate Alloy Design</a:t>
            </a:r>
          </a:p>
        </p:txBody>
      </p:sp>
      <p:sp>
        <p:nvSpPr>
          <p:cNvPr id="14" name="TextBox 13">
            <a:extLst>
              <a:ext uri="{FF2B5EF4-FFF2-40B4-BE49-F238E27FC236}">
                <a16:creationId xmlns:a16="http://schemas.microsoft.com/office/drawing/2014/main" id="{2F33DB32-40C8-495E-B3B5-550961039B62}"/>
              </a:ext>
            </a:extLst>
          </p:cNvPr>
          <p:cNvSpPr txBox="1"/>
          <p:nvPr/>
        </p:nvSpPr>
        <p:spPr>
          <a:xfrm>
            <a:off x="107449" y="4709910"/>
            <a:ext cx="7254321" cy="1323439"/>
          </a:xfrm>
          <a:prstGeom prst="rect">
            <a:avLst/>
          </a:prstGeom>
          <a:solidFill>
            <a:schemeClr val="accent2">
              <a:lumMod val="40000"/>
              <a:lumOff val="60000"/>
            </a:schemeClr>
          </a:solidFill>
        </p:spPr>
        <p:txBody>
          <a:bodyPr wrap="square" rtlCol="0">
            <a:spAutoFit/>
          </a:bodyPr>
          <a:lstStyle/>
          <a:p>
            <a:pPr defTabSz="457200"/>
            <a:r>
              <a:rPr lang="en-US" sz="2000" b="1" i="1" dirty="0">
                <a:solidFill>
                  <a:srgbClr val="373838">
                    <a:lumMod val="50000"/>
                  </a:srgbClr>
                </a:solidFill>
                <a:latin typeface="Calibri" panose="020F0502020204030204" pitchFamily="34" charset="0"/>
                <a:cs typeface="Calibri" panose="020F0502020204030204" pitchFamily="34" charset="0"/>
              </a:rPr>
              <a:t>Project Goals:</a:t>
            </a:r>
          </a:p>
          <a:p>
            <a:pPr defTabSz="457200"/>
            <a:r>
              <a:rPr lang="en-US" sz="2000" dirty="0">
                <a:solidFill>
                  <a:srgbClr val="373838">
                    <a:lumMod val="50000"/>
                  </a:srgbClr>
                </a:solidFill>
                <a:latin typeface="Calibri" panose="020F0502020204030204" pitchFamily="34" charset="0"/>
                <a:cs typeface="Calibri" panose="020F0502020204030204" pitchFamily="34" charset="0"/>
              </a:rPr>
              <a:t>Collect, store and transform materials data from new and heritage resources, and use machine learning to predict alloy behavior and to optimize properties</a:t>
            </a:r>
          </a:p>
        </p:txBody>
      </p:sp>
      <p:sp>
        <p:nvSpPr>
          <p:cNvPr id="6" name="TextBox 5"/>
          <p:cNvSpPr txBox="1"/>
          <p:nvPr/>
        </p:nvSpPr>
        <p:spPr>
          <a:xfrm>
            <a:off x="38732" y="947044"/>
            <a:ext cx="1671144" cy="369332"/>
          </a:xfrm>
          <a:prstGeom prst="rect">
            <a:avLst/>
          </a:prstGeom>
          <a:noFill/>
        </p:spPr>
        <p:txBody>
          <a:bodyPr wrap="square" rtlCol="0">
            <a:spAutoFit/>
          </a:bodyPr>
          <a:lstStyle/>
          <a:p>
            <a:r>
              <a:rPr lang="en-US" b="1" dirty="0"/>
              <a:t>Challenge:</a:t>
            </a:r>
          </a:p>
        </p:txBody>
      </p:sp>
      <p:sp>
        <p:nvSpPr>
          <p:cNvPr id="9" name="TextBox 8"/>
          <p:cNvSpPr txBox="1"/>
          <p:nvPr/>
        </p:nvSpPr>
        <p:spPr>
          <a:xfrm>
            <a:off x="669261" y="1819497"/>
            <a:ext cx="275897" cy="276999"/>
          </a:xfrm>
          <a:prstGeom prst="rect">
            <a:avLst/>
          </a:prstGeom>
          <a:noFill/>
        </p:spPr>
        <p:txBody>
          <a:bodyPr wrap="square" rtlCol="0">
            <a:spAutoFit/>
          </a:bodyPr>
          <a:lstStyle/>
          <a:p>
            <a:r>
              <a:rPr lang="en-US" sz="1200" b="1" dirty="0"/>
              <a:t>1</a:t>
            </a:r>
          </a:p>
        </p:txBody>
      </p:sp>
      <p:sp>
        <p:nvSpPr>
          <p:cNvPr id="27" name="TextBox 26"/>
          <p:cNvSpPr txBox="1"/>
          <p:nvPr/>
        </p:nvSpPr>
        <p:spPr>
          <a:xfrm>
            <a:off x="1532352" y="1822531"/>
            <a:ext cx="275897" cy="276999"/>
          </a:xfrm>
          <a:prstGeom prst="rect">
            <a:avLst/>
          </a:prstGeom>
          <a:noFill/>
        </p:spPr>
        <p:txBody>
          <a:bodyPr wrap="square" rtlCol="0">
            <a:spAutoFit/>
          </a:bodyPr>
          <a:lstStyle/>
          <a:p>
            <a:r>
              <a:rPr lang="en-US" sz="1200" b="1" dirty="0"/>
              <a:t>2</a:t>
            </a:r>
          </a:p>
        </p:txBody>
      </p:sp>
      <p:sp>
        <p:nvSpPr>
          <p:cNvPr id="28" name="TextBox 27"/>
          <p:cNvSpPr txBox="1"/>
          <p:nvPr/>
        </p:nvSpPr>
        <p:spPr>
          <a:xfrm>
            <a:off x="3258534" y="1814419"/>
            <a:ext cx="275897" cy="276999"/>
          </a:xfrm>
          <a:prstGeom prst="rect">
            <a:avLst/>
          </a:prstGeom>
          <a:noFill/>
        </p:spPr>
        <p:txBody>
          <a:bodyPr wrap="square" rtlCol="0">
            <a:spAutoFit/>
          </a:bodyPr>
          <a:lstStyle/>
          <a:p>
            <a:r>
              <a:rPr lang="en-US" sz="1200" b="1" dirty="0"/>
              <a:t>4</a:t>
            </a:r>
          </a:p>
        </p:txBody>
      </p:sp>
      <p:sp>
        <p:nvSpPr>
          <p:cNvPr id="29" name="TextBox 28"/>
          <p:cNvSpPr txBox="1"/>
          <p:nvPr/>
        </p:nvSpPr>
        <p:spPr>
          <a:xfrm>
            <a:off x="4121625" y="1822531"/>
            <a:ext cx="275897" cy="276999"/>
          </a:xfrm>
          <a:prstGeom prst="rect">
            <a:avLst/>
          </a:prstGeom>
          <a:noFill/>
        </p:spPr>
        <p:txBody>
          <a:bodyPr wrap="square" rtlCol="0">
            <a:spAutoFit/>
          </a:bodyPr>
          <a:lstStyle/>
          <a:p>
            <a:r>
              <a:rPr lang="en-US" sz="1200" b="1" dirty="0"/>
              <a:t>5</a:t>
            </a:r>
          </a:p>
        </p:txBody>
      </p:sp>
      <p:sp>
        <p:nvSpPr>
          <p:cNvPr id="30" name="TextBox 29"/>
          <p:cNvSpPr txBox="1"/>
          <p:nvPr/>
        </p:nvSpPr>
        <p:spPr>
          <a:xfrm>
            <a:off x="4984716" y="1822530"/>
            <a:ext cx="275897" cy="276999"/>
          </a:xfrm>
          <a:prstGeom prst="rect">
            <a:avLst/>
          </a:prstGeom>
          <a:noFill/>
        </p:spPr>
        <p:txBody>
          <a:bodyPr wrap="square" rtlCol="0">
            <a:spAutoFit/>
          </a:bodyPr>
          <a:lstStyle/>
          <a:p>
            <a:r>
              <a:rPr lang="en-US" sz="1200" b="1" dirty="0"/>
              <a:t>6</a:t>
            </a:r>
          </a:p>
        </p:txBody>
      </p:sp>
      <p:sp>
        <p:nvSpPr>
          <p:cNvPr id="31" name="TextBox 30"/>
          <p:cNvSpPr txBox="1"/>
          <p:nvPr/>
        </p:nvSpPr>
        <p:spPr>
          <a:xfrm>
            <a:off x="2395443" y="1819497"/>
            <a:ext cx="275897" cy="276999"/>
          </a:xfrm>
          <a:prstGeom prst="rect">
            <a:avLst/>
          </a:prstGeom>
          <a:noFill/>
        </p:spPr>
        <p:txBody>
          <a:bodyPr wrap="square" rtlCol="0">
            <a:spAutoFit/>
          </a:bodyPr>
          <a:lstStyle/>
          <a:p>
            <a:r>
              <a:rPr lang="en-US" sz="1200" b="1" dirty="0"/>
              <a:t>3</a:t>
            </a:r>
          </a:p>
        </p:txBody>
      </p:sp>
      <p:grpSp>
        <p:nvGrpSpPr>
          <p:cNvPr id="11" name="Group 10"/>
          <p:cNvGrpSpPr/>
          <p:nvPr/>
        </p:nvGrpSpPr>
        <p:grpSpPr>
          <a:xfrm>
            <a:off x="433831" y="1615834"/>
            <a:ext cx="5951098" cy="232468"/>
            <a:chOff x="473709" y="2492959"/>
            <a:chExt cx="5951098" cy="232468"/>
          </a:xfrm>
        </p:grpSpPr>
        <p:sp>
          <p:nvSpPr>
            <p:cNvPr id="10" name="Right Arrow 9"/>
            <p:cNvSpPr/>
            <p:nvPr/>
          </p:nvSpPr>
          <p:spPr>
            <a:xfrm>
              <a:off x="5618265" y="2510489"/>
              <a:ext cx="806542" cy="205146"/>
            </a:xfrm>
            <a:prstGeom prst="rightArrow">
              <a:avLst>
                <a:gd name="adj1" fmla="val 50000"/>
                <a:gd name="adj2" fmla="val 75230"/>
              </a:avLst>
            </a:prstGeom>
            <a:gradFill flip="none" rotWithShape="1">
              <a:gsLst>
                <a:gs pos="0">
                  <a:srgbClr val="3366FF"/>
                </a:gs>
                <a:gs pos="39000">
                  <a:srgbClr val="7DB2FF"/>
                </a:gs>
                <a:gs pos="100000">
                  <a:srgbClr val="E7F1FF"/>
                </a:gs>
              </a:gsLst>
              <a:lin ang="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3709" y="2562641"/>
              <a:ext cx="804041" cy="110357"/>
            </a:xfrm>
            <a:prstGeom prst="rect">
              <a:avLst/>
            </a:prstGeom>
            <a:gradFill flip="none" rotWithShape="1">
              <a:gsLst>
                <a:gs pos="0">
                  <a:srgbClr val="FF5050"/>
                </a:gs>
                <a:gs pos="50000">
                  <a:srgbClr val="FFB3B3"/>
                </a:gs>
                <a:gs pos="100000">
                  <a:srgbClr val="FFE5E5"/>
                </a:gs>
              </a:gsLst>
              <a:lin ang="108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24303" y="2557439"/>
              <a:ext cx="804041" cy="110357"/>
            </a:xfrm>
            <a:prstGeom prst="rect">
              <a:avLst/>
            </a:prstGeom>
            <a:solidFill>
              <a:srgbClr val="66CCFF"/>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83523" y="2554015"/>
              <a:ext cx="804041" cy="110357"/>
            </a:xfrm>
            <a:prstGeom prst="rect">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2743" y="2554015"/>
              <a:ext cx="804041" cy="110357"/>
            </a:xfrm>
            <a:prstGeom prst="rect">
              <a:avLst/>
            </a:prstGeom>
            <a:solidFill>
              <a:srgbClr val="92D05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01963" y="2554015"/>
              <a:ext cx="804041" cy="110357"/>
            </a:xfrm>
            <a:prstGeom prst="rect">
              <a:avLst/>
            </a:prstGeom>
            <a:solidFill>
              <a:srgbClr val="CCCCFF"/>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61183" y="2554015"/>
              <a:ext cx="804041" cy="110357"/>
            </a:xfrm>
            <a:prstGeom prst="rect">
              <a:avLst/>
            </a:prstGeom>
            <a:solidFill>
              <a:srgbClr val="33CC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78584" y="2492959"/>
              <a:ext cx="45719" cy="23246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137803" y="2492959"/>
              <a:ext cx="45719" cy="23246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95447" y="2492959"/>
              <a:ext cx="45719" cy="23246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856244" y="2492959"/>
              <a:ext cx="45719" cy="23246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17041" y="2492959"/>
              <a:ext cx="45719" cy="23246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577044" y="2492959"/>
              <a:ext cx="45719" cy="23246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5792627" y="1826523"/>
            <a:ext cx="275897" cy="276999"/>
          </a:xfrm>
          <a:prstGeom prst="rect">
            <a:avLst/>
          </a:prstGeom>
          <a:noFill/>
        </p:spPr>
        <p:txBody>
          <a:bodyPr wrap="square" rtlCol="0">
            <a:spAutoFit/>
          </a:bodyPr>
          <a:lstStyle/>
          <a:p>
            <a:r>
              <a:rPr lang="en-US" sz="1200" b="1" dirty="0"/>
              <a:t>7</a:t>
            </a:r>
          </a:p>
        </p:txBody>
      </p:sp>
      <p:sp>
        <p:nvSpPr>
          <p:cNvPr id="12" name="TextBox 11"/>
          <p:cNvSpPr txBox="1"/>
          <p:nvPr/>
        </p:nvSpPr>
        <p:spPr>
          <a:xfrm>
            <a:off x="101609" y="1325587"/>
            <a:ext cx="1135520" cy="307777"/>
          </a:xfrm>
          <a:prstGeom prst="rect">
            <a:avLst/>
          </a:prstGeom>
          <a:noFill/>
        </p:spPr>
        <p:txBody>
          <a:bodyPr wrap="square" rtlCol="0">
            <a:spAutoFit/>
          </a:bodyPr>
          <a:lstStyle/>
          <a:p>
            <a:r>
              <a:rPr lang="en-US" sz="1400" b="1" dirty="0"/>
              <a:t>Discovery</a:t>
            </a:r>
          </a:p>
        </p:txBody>
      </p:sp>
      <p:sp>
        <p:nvSpPr>
          <p:cNvPr id="37" name="TextBox 36"/>
          <p:cNvSpPr txBox="1"/>
          <p:nvPr/>
        </p:nvSpPr>
        <p:spPr>
          <a:xfrm>
            <a:off x="5668876" y="1325587"/>
            <a:ext cx="1301812" cy="307777"/>
          </a:xfrm>
          <a:prstGeom prst="rect">
            <a:avLst/>
          </a:prstGeom>
          <a:noFill/>
        </p:spPr>
        <p:txBody>
          <a:bodyPr wrap="square" rtlCol="0">
            <a:spAutoFit/>
          </a:bodyPr>
          <a:lstStyle/>
          <a:p>
            <a:r>
              <a:rPr lang="en-US" sz="1400" b="1" dirty="0"/>
              <a:t>Deployment</a:t>
            </a:r>
          </a:p>
        </p:txBody>
      </p:sp>
      <p:sp>
        <p:nvSpPr>
          <p:cNvPr id="38" name="TextBox 37"/>
          <p:cNvSpPr txBox="1"/>
          <p:nvPr/>
        </p:nvSpPr>
        <p:spPr>
          <a:xfrm>
            <a:off x="1206161" y="2016571"/>
            <a:ext cx="1038768"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Development</a:t>
            </a:r>
          </a:p>
        </p:txBody>
      </p:sp>
      <p:sp>
        <p:nvSpPr>
          <p:cNvPr id="39" name="TextBox 38"/>
          <p:cNvSpPr txBox="1"/>
          <p:nvPr/>
        </p:nvSpPr>
        <p:spPr>
          <a:xfrm>
            <a:off x="1989203" y="1998148"/>
            <a:ext cx="1155299"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Property Optimization</a:t>
            </a:r>
          </a:p>
        </p:txBody>
      </p:sp>
      <p:sp>
        <p:nvSpPr>
          <p:cNvPr id="40" name="TextBox 39"/>
          <p:cNvSpPr txBox="1"/>
          <p:nvPr/>
        </p:nvSpPr>
        <p:spPr>
          <a:xfrm>
            <a:off x="2919267" y="1992442"/>
            <a:ext cx="1029494" cy="600164"/>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Systems</a:t>
            </a:r>
          </a:p>
          <a:p>
            <a:pPr algn="ctr"/>
            <a:r>
              <a:rPr lang="en-US" sz="1100" dirty="0">
                <a:latin typeface="Calibri" panose="020F0502020204030204" pitchFamily="34" charset="0"/>
                <a:cs typeface="Calibri" panose="020F0502020204030204" pitchFamily="34" charset="0"/>
              </a:rPr>
              <a:t>Design and Integration</a:t>
            </a:r>
          </a:p>
        </p:txBody>
      </p:sp>
      <p:sp>
        <p:nvSpPr>
          <p:cNvPr id="41" name="TextBox 40"/>
          <p:cNvSpPr txBox="1"/>
          <p:nvPr/>
        </p:nvSpPr>
        <p:spPr>
          <a:xfrm>
            <a:off x="3830599" y="2021763"/>
            <a:ext cx="1029494"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Certification</a:t>
            </a:r>
          </a:p>
        </p:txBody>
      </p:sp>
      <p:sp>
        <p:nvSpPr>
          <p:cNvPr id="42" name="TextBox 41"/>
          <p:cNvSpPr txBox="1"/>
          <p:nvPr/>
        </p:nvSpPr>
        <p:spPr>
          <a:xfrm>
            <a:off x="4634090" y="2028685"/>
            <a:ext cx="115671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Manufacturing</a:t>
            </a:r>
          </a:p>
        </p:txBody>
      </p:sp>
      <p:sp>
        <p:nvSpPr>
          <p:cNvPr id="73" name="Content Placeholder 1">
            <a:extLst>
              <a:ext uri="{FF2B5EF4-FFF2-40B4-BE49-F238E27FC236}">
                <a16:creationId xmlns:a16="http://schemas.microsoft.com/office/drawing/2014/main" id="{0C0F453C-E931-4879-8D9B-DEBE78AB7C9A}"/>
              </a:ext>
            </a:extLst>
          </p:cNvPr>
          <p:cNvSpPr txBox="1">
            <a:spLocks/>
          </p:cNvSpPr>
          <p:nvPr/>
        </p:nvSpPr>
        <p:spPr>
          <a:xfrm>
            <a:off x="7997462" y="3501795"/>
            <a:ext cx="1768866" cy="120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2">
                    <a:lumMod val="75000"/>
                  </a:schemeClr>
                </a:solidFill>
              </a:rPr>
              <a:t>Accelerating</a:t>
            </a:r>
            <a:r>
              <a:rPr lang="en-US" sz="1800" dirty="0"/>
              <a:t> the bottom using data science techniques</a:t>
            </a:r>
          </a:p>
        </p:txBody>
      </p:sp>
      <p:sp>
        <p:nvSpPr>
          <p:cNvPr id="74" name="Content Placeholder 1">
            <a:extLst>
              <a:ext uri="{FF2B5EF4-FFF2-40B4-BE49-F238E27FC236}">
                <a16:creationId xmlns:a16="http://schemas.microsoft.com/office/drawing/2014/main" id="{0C0F453C-E931-4879-8D9B-DEBE78AB7C9A}"/>
              </a:ext>
            </a:extLst>
          </p:cNvPr>
          <p:cNvSpPr txBox="1">
            <a:spLocks/>
          </p:cNvSpPr>
          <p:nvPr/>
        </p:nvSpPr>
        <p:spPr>
          <a:xfrm>
            <a:off x="8246536" y="1342768"/>
            <a:ext cx="2553946" cy="868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50000"/>
                  </a:schemeClr>
                </a:solidFill>
              </a:rPr>
              <a:t>Creating a data framework to address all levels of the </a:t>
            </a:r>
            <a:r>
              <a:rPr lang="en-US" sz="1800" u="sng" dirty="0">
                <a:solidFill>
                  <a:schemeClr val="accent2">
                    <a:lumMod val="75000"/>
                  </a:schemeClr>
                </a:solidFill>
              </a:rPr>
              <a:t>Data Hierarchy</a:t>
            </a:r>
          </a:p>
        </p:txBody>
      </p:sp>
      <p:sp>
        <p:nvSpPr>
          <p:cNvPr id="75" name="Right Brace 74">
            <a:extLst>
              <a:ext uri="{FF2B5EF4-FFF2-40B4-BE49-F238E27FC236}">
                <a16:creationId xmlns:a16="http://schemas.microsoft.com/office/drawing/2014/main" id="{E972DE95-B141-4A94-84A4-4C3E6B1CB276}"/>
              </a:ext>
            </a:extLst>
          </p:cNvPr>
          <p:cNvSpPr/>
          <p:nvPr/>
        </p:nvSpPr>
        <p:spPr>
          <a:xfrm rot="12440358">
            <a:off x="9290462" y="2708052"/>
            <a:ext cx="310670" cy="3359796"/>
          </a:xfrm>
          <a:prstGeom prst="rightBrac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lumMod val="75000"/>
                </a:schemeClr>
              </a:solidFill>
              <a:effectLst/>
              <a:uLnTx/>
              <a:uFillTx/>
              <a:latin typeface="Calibri"/>
              <a:ea typeface="+mn-ea"/>
              <a:cs typeface="+mn-cs"/>
            </a:endParaRPr>
          </a:p>
        </p:txBody>
      </p:sp>
    </p:spTree>
    <p:extLst>
      <p:ext uri="{BB962C8B-B14F-4D97-AF65-F5344CB8AC3E}">
        <p14:creationId xmlns:p14="http://schemas.microsoft.com/office/powerpoint/2010/main" val="86902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8A028A-CFD2-4FDF-96B6-9F91608082EE}"/>
              </a:ext>
            </a:extLst>
          </p:cNvPr>
          <p:cNvSpPr>
            <a:spLocks noGrp="1"/>
          </p:cNvSpPr>
          <p:nvPr>
            <p:ph type="title"/>
          </p:nvPr>
        </p:nvSpPr>
        <p:spPr/>
        <p:txBody>
          <a:bodyPr>
            <a:normAutofit/>
          </a:bodyPr>
          <a:lstStyle/>
          <a:p>
            <a:r>
              <a:rPr lang="en-US" sz="3200" dirty="0"/>
              <a:t>Smart Search – Example of Materials Data Search</a:t>
            </a:r>
          </a:p>
        </p:txBody>
      </p:sp>
      <p:pic>
        <p:nvPicPr>
          <p:cNvPr id="4" name="Picture 3">
            <a:extLst>
              <a:ext uri="{FF2B5EF4-FFF2-40B4-BE49-F238E27FC236}">
                <a16:creationId xmlns:a16="http://schemas.microsoft.com/office/drawing/2014/main" id="{29531CF3-711B-41A5-9919-A01F9314AE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4" t="9653" r="50376" b="28592"/>
          <a:stretch/>
        </p:blipFill>
        <p:spPr>
          <a:xfrm>
            <a:off x="9900161" y="3361668"/>
            <a:ext cx="1922052" cy="1938916"/>
          </a:xfrm>
          <a:prstGeom prst="rect">
            <a:avLst/>
          </a:prstGeom>
        </p:spPr>
      </p:pic>
      <p:sp>
        <p:nvSpPr>
          <p:cNvPr id="5" name="Arrow: Right 4">
            <a:extLst>
              <a:ext uri="{FF2B5EF4-FFF2-40B4-BE49-F238E27FC236}">
                <a16:creationId xmlns:a16="http://schemas.microsoft.com/office/drawing/2014/main" id="{9D17697C-20E1-4956-8896-53D9286829AA}"/>
              </a:ext>
            </a:extLst>
          </p:cNvPr>
          <p:cNvSpPr/>
          <p:nvPr/>
        </p:nvSpPr>
        <p:spPr>
          <a:xfrm>
            <a:off x="8857598" y="3723778"/>
            <a:ext cx="756162" cy="693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4AFA1A90-1114-4397-A53E-C2578F1DD4A9}"/>
              </a:ext>
            </a:extLst>
          </p:cNvPr>
          <p:cNvSpPr txBox="1">
            <a:spLocks/>
          </p:cNvSpPr>
          <p:nvPr/>
        </p:nvSpPr>
        <p:spPr>
          <a:xfrm>
            <a:off x="165299" y="1009111"/>
            <a:ext cx="5568132" cy="1191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SmartSearch</a:t>
            </a:r>
            <a:r>
              <a:rPr kumimoji="0" lang="en-US" sz="16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is a deep learning, custom digital search algorithm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Generate a topic model to visualize &amp; understand the information contained in the returned documents</a:t>
            </a:r>
          </a:p>
        </p:txBody>
      </p:sp>
      <p:grpSp>
        <p:nvGrpSpPr>
          <p:cNvPr id="7" name="Group 6">
            <a:extLst>
              <a:ext uri="{FF2B5EF4-FFF2-40B4-BE49-F238E27FC236}">
                <a16:creationId xmlns:a16="http://schemas.microsoft.com/office/drawing/2014/main" id="{EB568353-1418-41D7-A9C3-C9036B692A3E}"/>
              </a:ext>
            </a:extLst>
          </p:cNvPr>
          <p:cNvGrpSpPr/>
          <p:nvPr/>
        </p:nvGrpSpPr>
        <p:grpSpPr>
          <a:xfrm>
            <a:off x="369787" y="3330432"/>
            <a:ext cx="1737427" cy="1488878"/>
            <a:chOff x="360918" y="2134534"/>
            <a:chExt cx="2316569" cy="1985171"/>
          </a:xfrm>
        </p:grpSpPr>
        <p:grpSp>
          <p:nvGrpSpPr>
            <p:cNvPr id="8" name="Group 7">
              <a:extLst>
                <a:ext uri="{FF2B5EF4-FFF2-40B4-BE49-F238E27FC236}">
                  <a16:creationId xmlns:a16="http://schemas.microsoft.com/office/drawing/2014/main" id="{7E70DE8D-D141-4771-BF2F-65A86E983BDA}"/>
                </a:ext>
              </a:extLst>
            </p:cNvPr>
            <p:cNvGrpSpPr/>
            <p:nvPr/>
          </p:nvGrpSpPr>
          <p:grpSpPr>
            <a:xfrm>
              <a:off x="499277" y="2134534"/>
              <a:ext cx="2039851" cy="709545"/>
              <a:chOff x="9663682" y="2246723"/>
              <a:chExt cx="2039851" cy="709545"/>
            </a:xfrm>
          </p:grpSpPr>
          <p:pic>
            <p:nvPicPr>
              <p:cNvPr id="12" name="Picture 6" descr="Image result for pdf icon">
                <a:extLst>
                  <a:ext uri="{FF2B5EF4-FFF2-40B4-BE49-F238E27FC236}">
                    <a16:creationId xmlns:a16="http://schemas.microsoft.com/office/drawing/2014/main" id="{94D59A06-0E10-48A6-8C77-76542BD84F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5212" y="2326207"/>
                <a:ext cx="448321" cy="550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D1C1ED-27CA-440A-8E5D-BE68B2CF9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682" y="2246723"/>
                <a:ext cx="1349441" cy="709545"/>
              </a:xfrm>
              <a:prstGeom prst="rect">
                <a:avLst/>
              </a:prstGeom>
            </p:spPr>
          </p:pic>
        </p:grpSp>
        <p:grpSp>
          <p:nvGrpSpPr>
            <p:cNvPr id="9" name="Group 8">
              <a:extLst>
                <a:ext uri="{FF2B5EF4-FFF2-40B4-BE49-F238E27FC236}">
                  <a16:creationId xmlns:a16="http://schemas.microsoft.com/office/drawing/2014/main" id="{A7F63DB8-F3D1-4A84-A0F2-BFAC95284ED7}"/>
                </a:ext>
              </a:extLst>
            </p:cNvPr>
            <p:cNvGrpSpPr/>
            <p:nvPr/>
          </p:nvGrpSpPr>
          <p:grpSpPr>
            <a:xfrm>
              <a:off x="360918" y="3002181"/>
              <a:ext cx="2316569" cy="1117524"/>
              <a:chOff x="9663682" y="3092342"/>
              <a:chExt cx="2316569" cy="1117524"/>
            </a:xfrm>
          </p:grpSpPr>
          <p:pic>
            <p:nvPicPr>
              <p:cNvPr id="10" name="Picture 14" descr="Image result for data tables icon">
                <a:extLst>
                  <a:ext uri="{FF2B5EF4-FFF2-40B4-BE49-F238E27FC236}">
                    <a16:creationId xmlns:a16="http://schemas.microsoft.com/office/drawing/2014/main" id="{A5868B1B-C73E-49D7-B3BC-78A3428FF0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3682" y="3207214"/>
                <a:ext cx="887779" cy="887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Image result for images icon">
                <a:extLst>
                  <a:ext uri="{FF2B5EF4-FFF2-40B4-BE49-F238E27FC236}">
                    <a16:creationId xmlns:a16="http://schemas.microsoft.com/office/drawing/2014/main" id="{934EE147-6F27-4F94-9C99-40D119A802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62727" y="3092342"/>
                <a:ext cx="1117524" cy="111752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TextBox 13">
            <a:extLst>
              <a:ext uri="{FF2B5EF4-FFF2-40B4-BE49-F238E27FC236}">
                <a16:creationId xmlns:a16="http://schemas.microsoft.com/office/drawing/2014/main" id="{A771C3B1-5AAD-4080-9665-86FE024B7925}"/>
              </a:ext>
            </a:extLst>
          </p:cNvPr>
          <p:cNvSpPr txBox="1"/>
          <p:nvPr/>
        </p:nvSpPr>
        <p:spPr>
          <a:xfrm>
            <a:off x="553156" y="2532356"/>
            <a:ext cx="14583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45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seed documents</a:t>
            </a:r>
          </a:p>
        </p:txBody>
      </p:sp>
      <p:sp>
        <p:nvSpPr>
          <p:cNvPr id="15" name="TextBox 14">
            <a:extLst>
              <a:ext uri="{FF2B5EF4-FFF2-40B4-BE49-F238E27FC236}">
                <a16:creationId xmlns:a16="http://schemas.microsoft.com/office/drawing/2014/main" id="{A1B223D1-AF9D-486D-B84A-58DF15153105}"/>
              </a:ext>
            </a:extLst>
          </p:cNvPr>
          <p:cNvSpPr txBox="1"/>
          <p:nvPr/>
        </p:nvSpPr>
        <p:spPr>
          <a:xfrm>
            <a:off x="179599" y="4877681"/>
            <a:ext cx="235619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keywords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refractory; high entropy alloy; HEA; multiple principal element alloy; MPEA; oxidation; microstructure; modulus; strength; molybdenum; high temperature</a:t>
            </a:r>
          </a:p>
        </p:txBody>
      </p:sp>
      <p:sp>
        <p:nvSpPr>
          <p:cNvPr id="16" name="Arrow: Right 15">
            <a:extLst>
              <a:ext uri="{FF2B5EF4-FFF2-40B4-BE49-F238E27FC236}">
                <a16:creationId xmlns:a16="http://schemas.microsoft.com/office/drawing/2014/main" id="{6801D22E-BB7F-4722-A634-A03A71787D78}"/>
              </a:ext>
            </a:extLst>
          </p:cNvPr>
          <p:cNvSpPr/>
          <p:nvPr/>
        </p:nvSpPr>
        <p:spPr>
          <a:xfrm>
            <a:off x="2551611" y="3683792"/>
            <a:ext cx="755033" cy="693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Arrow: Right 16">
            <a:extLst>
              <a:ext uri="{FF2B5EF4-FFF2-40B4-BE49-F238E27FC236}">
                <a16:creationId xmlns:a16="http://schemas.microsoft.com/office/drawing/2014/main" id="{88BE71CD-2D16-4609-B7DB-9E3FD3FD50AF}"/>
              </a:ext>
            </a:extLst>
          </p:cNvPr>
          <p:cNvSpPr/>
          <p:nvPr/>
        </p:nvSpPr>
        <p:spPr>
          <a:xfrm>
            <a:off x="5658811" y="3707064"/>
            <a:ext cx="751649" cy="693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7328EBB-674D-4E0E-BD37-1879C1372E2B}"/>
              </a:ext>
            </a:extLst>
          </p:cNvPr>
          <p:cNvSpPr/>
          <p:nvPr/>
        </p:nvSpPr>
        <p:spPr>
          <a:xfrm>
            <a:off x="195418" y="2406667"/>
            <a:ext cx="2356194" cy="364285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AEFE7981-391B-49F4-8470-414897A083D3}"/>
              </a:ext>
            </a:extLst>
          </p:cNvPr>
          <p:cNvSpPr/>
          <p:nvPr/>
        </p:nvSpPr>
        <p:spPr>
          <a:xfrm>
            <a:off x="3323170" y="2371879"/>
            <a:ext cx="2335642" cy="364285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0BCC7B39-683C-46BC-9991-B613C3924A24}"/>
              </a:ext>
            </a:extLst>
          </p:cNvPr>
          <p:cNvSpPr/>
          <p:nvPr/>
        </p:nvSpPr>
        <p:spPr>
          <a:xfrm>
            <a:off x="6430370" y="2406666"/>
            <a:ext cx="2427228" cy="3642851"/>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8411EA65-8EAF-4A60-8CF7-75EA8DEE8BA8}"/>
              </a:ext>
            </a:extLst>
          </p:cNvPr>
          <p:cNvGrpSpPr/>
          <p:nvPr/>
        </p:nvGrpSpPr>
        <p:grpSpPr>
          <a:xfrm>
            <a:off x="3425067" y="2768452"/>
            <a:ext cx="2178253" cy="2383022"/>
            <a:chOff x="5268685" y="2735826"/>
            <a:chExt cx="2178253" cy="2640522"/>
          </a:xfrm>
          <a:solidFill>
            <a:schemeClr val="accent1">
              <a:lumMod val="60000"/>
              <a:lumOff val="40000"/>
            </a:schemeClr>
          </a:solidFill>
        </p:grpSpPr>
        <p:sp>
          <p:nvSpPr>
            <p:cNvPr id="22" name="Isosceles Triangle 21">
              <a:extLst>
                <a:ext uri="{FF2B5EF4-FFF2-40B4-BE49-F238E27FC236}">
                  <a16:creationId xmlns:a16="http://schemas.microsoft.com/office/drawing/2014/main" id="{91F73911-EB43-47DD-AA93-C63D7DBC68B5}"/>
                </a:ext>
              </a:extLst>
            </p:cNvPr>
            <p:cNvSpPr/>
            <p:nvPr/>
          </p:nvSpPr>
          <p:spPr>
            <a:xfrm rot="10800000">
              <a:off x="5268686" y="3117669"/>
              <a:ext cx="2178252" cy="2116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D93169B5-ABA1-4CA7-9526-67229C0A8B6C}"/>
                </a:ext>
              </a:extLst>
            </p:cNvPr>
            <p:cNvSpPr/>
            <p:nvPr/>
          </p:nvSpPr>
          <p:spPr>
            <a:xfrm>
              <a:off x="5268685" y="2735826"/>
              <a:ext cx="2178253" cy="693174"/>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6F0F0B01-3911-4C93-BF31-7B242F0C935F}"/>
                </a:ext>
              </a:extLst>
            </p:cNvPr>
            <p:cNvSpPr/>
            <p:nvPr/>
          </p:nvSpPr>
          <p:spPr>
            <a:xfrm>
              <a:off x="6092199" y="5155894"/>
              <a:ext cx="531223" cy="220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2820DFCF-EEBE-46CE-A002-708680934F84}"/>
                </a:ext>
              </a:extLst>
            </p:cNvPr>
            <p:cNvSpPr/>
            <p:nvPr/>
          </p:nvSpPr>
          <p:spPr>
            <a:xfrm>
              <a:off x="6096001" y="4719431"/>
              <a:ext cx="527421" cy="5282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0" name="TextBox 29">
            <a:extLst>
              <a:ext uri="{FF2B5EF4-FFF2-40B4-BE49-F238E27FC236}">
                <a16:creationId xmlns:a16="http://schemas.microsoft.com/office/drawing/2014/main" id="{48FA49BB-BDB2-47DE-AA21-058921BD49D5}"/>
              </a:ext>
            </a:extLst>
          </p:cNvPr>
          <p:cNvSpPr txBox="1"/>
          <p:nvPr/>
        </p:nvSpPr>
        <p:spPr>
          <a:xfrm>
            <a:off x="3307694" y="2539322"/>
            <a:ext cx="24021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1.74 million URLs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returned from online searches</a:t>
            </a:r>
          </a:p>
        </p:txBody>
      </p:sp>
      <p:sp>
        <p:nvSpPr>
          <p:cNvPr id="31" name="TextBox 30">
            <a:extLst>
              <a:ext uri="{FF2B5EF4-FFF2-40B4-BE49-F238E27FC236}">
                <a16:creationId xmlns:a16="http://schemas.microsoft.com/office/drawing/2014/main" id="{48EE0926-106B-4B79-8FA8-413964C04A81}"/>
              </a:ext>
            </a:extLst>
          </p:cNvPr>
          <p:cNvSpPr txBox="1"/>
          <p:nvPr/>
        </p:nvSpPr>
        <p:spPr>
          <a:xfrm>
            <a:off x="3441611" y="5100185"/>
            <a:ext cx="21343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Smart Search parsing tools to determine relevance</a:t>
            </a:r>
          </a:p>
        </p:txBody>
      </p:sp>
      <p:pic>
        <p:nvPicPr>
          <p:cNvPr id="32" name="Picture 31">
            <a:extLst>
              <a:ext uri="{FF2B5EF4-FFF2-40B4-BE49-F238E27FC236}">
                <a16:creationId xmlns:a16="http://schemas.microsoft.com/office/drawing/2014/main" id="{8613E1F1-FC19-4A49-8A0A-4DD9B29F6221}"/>
              </a:ext>
            </a:extLst>
          </p:cNvPr>
          <p:cNvPicPr>
            <a:picLocks noChangeAspect="1"/>
          </p:cNvPicPr>
          <p:nvPr/>
        </p:nvPicPr>
        <p:blipFill>
          <a:blip r:embed="rId7"/>
          <a:stretch>
            <a:fillRect/>
          </a:stretch>
        </p:blipFill>
        <p:spPr>
          <a:xfrm>
            <a:off x="6500707" y="3668724"/>
            <a:ext cx="2301981" cy="226956"/>
          </a:xfrm>
          <a:prstGeom prst="rect">
            <a:avLst/>
          </a:prstGeom>
        </p:spPr>
      </p:pic>
      <p:pic>
        <p:nvPicPr>
          <p:cNvPr id="33" name="Picture 32" descr="A picture containing phone&#10;&#10;Description automatically generated">
            <a:extLst>
              <a:ext uri="{FF2B5EF4-FFF2-40B4-BE49-F238E27FC236}">
                <a16:creationId xmlns:a16="http://schemas.microsoft.com/office/drawing/2014/main" id="{9D3F6B68-4869-4E35-8B89-506FAFE849C6}"/>
              </a:ext>
            </a:extLst>
          </p:cNvPr>
          <p:cNvPicPr>
            <a:picLocks noChangeAspect="1"/>
          </p:cNvPicPr>
          <p:nvPr/>
        </p:nvPicPr>
        <p:blipFill>
          <a:blip r:embed="rId8"/>
          <a:stretch>
            <a:fillRect/>
          </a:stretch>
        </p:blipFill>
        <p:spPr>
          <a:xfrm>
            <a:off x="6500708" y="3915992"/>
            <a:ext cx="2135130" cy="1918981"/>
          </a:xfrm>
          <a:prstGeom prst="rect">
            <a:avLst/>
          </a:prstGeom>
        </p:spPr>
      </p:pic>
      <p:sp>
        <p:nvSpPr>
          <p:cNvPr id="34" name="TextBox 33">
            <a:extLst>
              <a:ext uri="{FF2B5EF4-FFF2-40B4-BE49-F238E27FC236}">
                <a16:creationId xmlns:a16="http://schemas.microsoft.com/office/drawing/2014/main" id="{DD0DD9C0-0B03-4007-BD8A-27DC0CA06C9E}"/>
              </a:ext>
            </a:extLst>
          </p:cNvPr>
          <p:cNvSpPr txBox="1"/>
          <p:nvPr/>
        </p:nvSpPr>
        <p:spPr>
          <a:xfrm>
            <a:off x="6389982" y="2532356"/>
            <a:ext cx="25080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269,992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parsed texts with relevance score + body text</a:t>
            </a:r>
          </a:p>
        </p:txBody>
      </p:sp>
      <p:sp>
        <p:nvSpPr>
          <p:cNvPr id="35" name="Rectangle 34">
            <a:extLst>
              <a:ext uri="{FF2B5EF4-FFF2-40B4-BE49-F238E27FC236}">
                <a16:creationId xmlns:a16="http://schemas.microsoft.com/office/drawing/2014/main" id="{1C659D64-24BE-43BA-B332-4BFD040332C3}"/>
              </a:ext>
            </a:extLst>
          </p:cNvPr>
          <p:cNvSpPr/>
          <p:nvPr/>
        </p:nvSpPr>
        <p:spPr>
          <a:xfrm>
            <a:off x="9629157" y="2408762"/>
            <a:ext cx="2427228" cy="364285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A54CA328-3358-40A5-8D24-A361429677B3}"/>
              </a:ext>
            </a:extLst>
          </p:cNvPr>
          <p:cNvSpPr txBox="1"/>
          <p:nvPr/>
        </p:nvSpPr>
        <p:spPr>
          <a:xfrm>
            <a:off x="9695586" y="2466715"/>
            <a:ext cx="24010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30,364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parsed texts with relevance score &gt; </a:t>
            </a:r>
            <a:r>
              <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0.4</a:t>
            </a:r>
          </a:p>
        </p:txBody>
      </p:sp>
      <p:sp>
        <p:nvSpPr>
          <p:cNvPr id="37" name="TextBox 36">
            <a:extLst>
              <a:ext uri="{FF2B5EF4-FFF2-40B4-BE49-F238E27FC236}">
                <a16:creationId xmlns:a16="http://schemas.microsoft.com/office/drawing/2014/main" id="{F29241F6-8CD7-4E65-833B-22A30CFD7351}"/>
              </a:ext>
            </a:extLst>
          </p:cNvPr>
          <p:cNvSpPr txBox="1"/>
          <p:nvPr/>
        </p:nvSpPr>
        <p:spPr>
          <a:xfrm>
            <a:off x="9695586" y="5249483"/>
            <a:ext cx="22865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Relevancy score: similarity of document to original corpus</a:t>
            </a:r>
          </a:p>
        </p:txBody>
      </p:sp>
      <p:grpSp>
        <p:nvGrpSpPr>
          <p:cNvPr id="39" name="Group 38">
            <a:extLst>
              <a:ext uri="{FF2B5EF4-FFF2-40B4-BE49-F238E27FC236}">
                <a16:creationId xmlns:a16="http://schemas.microsoft.com/office/drawing/2014/main" id="{1F34DFC3-D540-4221-BB72-E0EB95A84E88}"/>
              </a:ext>
            </a:extLst>
          </p:cNvPr>
          <p:cNvGrpSpPr/>
          <p:nvPr/>
        </p:nvGrpSpPr>
        <p:grpSpPr>
          <a:xfrm>
            <a:off x="5704570" y="862897"/>
            <a:ext cx="4038835" cy="1310157"/>
            <a:chOff x="2888903" y="234745"/>
            <a:chExt cx="4750762" cy="1815716"/>
          </a:xfrm>
        </p:grpSpPr>
        <p:pic>
          <p:nvPicPr>
            <p:cNvPr id="40" name="Picture 39">
              <a:extLst>
                <a:ext uri="{FF2B5EF4-FFF2-40B4-BE49-F238E27FC236}">
                  <a16:creationId xmlns:a16="http://schemas.microsoft.com/office/drawing/2014/main" id="{4DE1E97C-2FC0-4DA4-8949-612BE3ED864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202" r="24029" b="18751"/>
            <a:stretch/>
          </p:blipFill>
          <p:spPr>
            <a:xfrm>
              <a:off x="2888903" y="576803"/>
              <a:ext cx="3677696" cy="1473658"/>
            </a:xfrm>
            <a:prstGeom prst="rect">
              <a:avLst/>
            </a:prstGeom>
          </p:spPr>
        </p:pic>
        <p:pic>
          <p:nvPicPr>
            <p:cNvPr id="41" name="Picture 40" descr="http://www.sas.com/content/dam/SAS/sv_se/image/logo2/hadoop_elephant.png">
              <a:extLst>
                <a:ext uri="{FF2B5EF4-FFF2-40B4-BE49-F238E27FC236}">
                  <a16:creationId xmlns:a16="http://schemas.microsoft.com/office/drawing/2014/main" id="{FD495C7B-E846-49E5-92D7-A0EA6F8E10C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60278" y="234745"/>
              <a:ext cx="1568661" cy="3420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D2D7F669-1847-4FDB-8668-E98766C528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0823" y="298723"/>
              <a:ext cx="1168842" cy="524055"/>
            </a:xfrm>
            <a:prstGeom prst="rect">
              <a:avLst/>
            </a:prstGeom>
          </p:spPr>
        </p:pic>
      </p:grpSp>
      <p:pic>
        <p:nvPicPr>
          <p:cNvPr id="43" name="Picture 42">
            <a:extLst>
              <a:ext uri="{FF2B5EF4-FFF2-40B4-BE49-F238E27FC236}">
                <a16:creationId xmlns:a16="http://schemas.microsoft.com/office/drawing/2014/main" id="{50C9A76F-A549-4872-8E98-C583647A4760}"/>
              </a:ext>
            </a:extLst>
          </p:cNvPr>
          <p:cNvPicPr>
            <a:picLocks noChangeAspect="1"/>
          </p:cNvPicPr>
          <p:nvPr/>
        </p:nvPicPr>
        <p:blipFill>
          <a:blip r:embed="rId12"/>
          <a:stretch>
            <a:fillRect/>
          </a:stretch>
        </p:blipFill>
        <p:spPr>
          <a:xfrm>
            <a:off x="9784585" y="1049567"/>
            <a:ext cx="2463525" cy="710255"/>
          </a:xfrm>
          <a:prstGeom prst="rect">
            <a:avLst/>
          </a:prstGeom>
        </p:spPr>
      </p:pic>
      <p:grpSp>
        <p:nvGrpSpPr>
          <p:cNvPr id="49" name="Group 48">
            <a:extLst>
              <a:ext uri="{FF2B5EF4-FFF2-40B4-BE49-F238E27FC236}">
                <a16:creationId xmlns:a16="http://schemas.microsoft.com/office/drawing/2014/main" id="{DA11AA8D-B0E5-401F-B902-EB48D1A51A84}"/>
              </a:ext>
            </a:extLst>
          </p:cNvPr>
          <p:cNvGrpSpPr/>
          <p:nvPr/>
        </p:nvGrpSpPr>
        <p:grpSpPr>
          <a:xfrm>
            <a:off x="8857598" y="1323525"/>
            <a:ext cx="927764" cy="827234"/>
            <a:chOff x="9520070" y="1437339"/>
            <a:chExt cx="1047543" cy="937754"/>
          </a:xfrm>
        </p:grpSpPr>
        <p:sp>
          <p:nvSpPr>
            <p:cNvPr id="44" name="Cylinder 43">
              <a:extLst>
                <a:ext uri="{FF2B5EF4-FFF2-40B4-BE49-F238E27FC236}">
                  <a16:creationId xmlns:a16="http://schemas.microsoft.com/office/drawing/2014/main" id="{AB5DA65A-B0E6-49CE-9386-9CE9525F1D4D}"/>
                </a:ext>
              </a:extLst>
            </p:cNvPr>
            <p:cNvSpPr/>
            <p:nvPr/>
          </p:nvSpPr>
          <p:spPr>
            <a:xfrm>
              <a:off x="9520070" y="2047227"/>
              <a:ext cx="1040059" cy="3278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Cylinder 44">
              <a:extLst>
                <a:ext uri="{FF2B5EF4-FFF2-40B4-BE49-F238E27FC236}">
                  <a16:creationId xmlns:a16="http://schemas.microsoft.com/office/drawing/2014/main" id="{696E4A97-790B-4E97-99E7-9403AF7D807A}"/>
                </a:ext>
              </a:extLst>
            </p:cNvPr>
            <p:cNvSpPr/>
            <p:nvPr/>
          </p:nvSpPr>
          <p:spPr>
            <a:xfrm>
              <a:off x="9520070" y="1742283"/>
              <a:ext cx="1040059" cy="3278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Cylinder 45">
              <a:extLst>
                <a:ext uri="{FF2B5EF4-FFF2-40B4-BE49-F238E27FC236}">
                  <a16:creationId xmlns:a16="http://schemas.microsoft.com/office/drawing/2014/main" id="{DA6DFAEF-D039-4B66-94E4-08ABD9FA0B04}"/>
                </a:ext>
              </a:extLst>
            </p:cNvPr>
            <p:cNvSpPr/>
            <p:nvPr/>
          </p:nvSpPr>
          <p:spPr>
            <a:xfrm>
              <a:off x="9527554" y="1437339"/>
              <a:ext cx="1040059" cy="3278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47" name="TextBox 46">
            <a:extLst>
              <a:ext uri="{FF2B5EF4-FFF2-40B4-BE49-F238E27FC236}">
                <a16:creationId xmlns:a16="http://schemas.microsoft.com/office/drawing/2014/main" id="{80E15251-5186-4EF7-9096-06D0942C42EC}"/>
              </a:ext>
            </a:extLst>
          </p:cNvPr>
          <p:cNvSpPr txBox="1"/>
          <p:nvPr/>
        </p:nvSpPr>
        <p:spPr>
          <a:xfrm>
            <a:off x="8712494" y="1326378"/>
            <a:ext cx="12538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mn-cs"/>
              </a:rPr>
              <a:t>Materials Database</a:t>
            </a:r>
          </a:p>
        </p:txBody>
      </p:sp>
      <p:sp>
        <p:nvSpPr>
          <p:cNvPr id="48" name="Content Placeholder 1">
            <a:extLst>
              <a:ext uri="{FF2B5EF4-FFF2-40B4-BE49-F238E27FC236}">
                <a16:creationId xmlns:a16="http://schemas.microsoft.com/office/drawing/2014/main" id="{983939E6-131B-4C94-8285-A9A5FFFAADF8}"/>
              </a:ext>
            </a:extLst>
          </p:cNvPr>
          <p:cNvSpPr txBox="1">
            <a:spLocks/>
          </p:cNvSpPr>
          <p:nvPr/>
        </p:nvSpPr>
        <p:spPr>
          <a:xfrm>
            <a:off x="10003784" y="1670475"/>
            <a:ext cx="2069385" cy="44835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Machine learning &amp; natural language processing tools for efficient searching</a:t>
            </a:r>
          </a:p>
        </p:txBody>
      </p:sp>
      <p:pic>
        <p:nvPicPr>
          <p:cNvPr id="51" name="Picture 50">
            <a:extLst>
              <a:ext uri="{FF2B5EF4-FFF2-40B4-BE49-F238E27FC236}">
                <a16:creationId xmlns:a16="http://schemas.microsoft.com/office/drawing/2014/main" id="{7B0AEEAB-B452-4043-960D-073BE927293B}"/>
              </a:ext>
            </a:extLst>
          </p:cNvPr>
          <p:cNvPicPr>
            <a:picLocks noChangeAspect="1"/>
          </p:cNvPicPr>
          <p:nvPr/>
        </p:nvPicPr>
        <p:blipFill rotWithShape="1">
          <a:blip r:embed="rId13">
            <a:extLst>
              <a:ext uri="{28A0092B-C50C-407E-A947-70E740481C1C}">
                <a14:useLocalDpi xmlns:a14="http://schemas.microsoft.com/office/drawing/2010/main" val="0"/>
              </a:ext>
            </a:extLst>
          </a:blip>
          <a:srcRect t="86304"/>
          <a:stretch/>
        </p:blipFill>
        <p:spPr>
          <a:xfrm>
            <a:off x="2281366" y="6283177"/>
            <a:ext cx="5120640" cy="561060"/>
          </a:xfrm>
          <a:prstGeom prst="rect">
            <a:avLst/>
          </a:prstGeom>
        </p:spPr>
      </p:pic>
      <p:pic>
        <p:nvPicPr>
          <p:cNvPr id="52" name="Picture 51">
            <a:extLst>
              <a:ext uri="{FF2B5EF4-FFF2-40B4-BE49-F238E27FC236}">
                <a16:creationId xmlns:a16="http://schemas.microsoft.com/office/drawing/2014/main" id="{00B0FEB5-78CE-4971-9A94-F186FE1CC7FB}"/>
              </a:ext>
            </a:extLst>
          </p:cNvPr>
          <p:cNvPicPr>
            <a:picLocks noChangeAspect="1"/>
          </p:cNvPicPr>
          <p:nvPr/>
        </p:nvPicPr>
        <p:blipFill rotWithShape="1">
          <a:blip r:embed="rId13">
            <a:extLst>
              <a:ext uri="{28A0092B-C50C-407E-A947-70E740481C1C}">
                <a14:useLocalDpi xmlns:a14="http://schemas.microsoft.com/office/drawing/2010/main" val="0"/>
              </a:ext>
            </a:extLst>
          </a:blip>
          <a:srcRect l="28860" t="75264" r="27946" b="13670"/>
          <a:stretch/>
        </p:blipFill>
        <p:spPr>
          <a:xfrm>
            <a:off x="7402006" y="6317964"/>
            <a:ext cx="2211754" cy="453293"/>
          </a:xfrm>
          <a:prstGeom prst="rect">
            <a:avLst/>
          </a:prstGeom>
        </p:spPr>
      </p:pic>
    </p:spTree>
    <p:extLst>
      <p:ext uri="{BB962C8B-B14F-4D97-AF65-F5344CB8AC3E}">
        <p14:creationId xmlns:p14="http://schemas.microsoft.com/office/powerpoint/2010/main" val="400393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animBg="1"/>
      <p:bldP spid="17" grpId="0" animBg="1"/>
      <p:bldP spid="18" grpId="0" animBg="1"/>
      <p:bldP spid="19" grpId="0" animBg="1"/>
      <p:bldP spid="20" grpId="0" animBg="1"/>
      <p:bldP spid="30" grpId="0"/>
      <p:bldP spid="31" grpId="0"/>
      <p:bldP spid="34" grpId="0"/>
      <p:bldP spid="35" grpId="0" animBg="1"/>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descr="Chart, scatter chart&#10;&#10;Description automatically generated">
            <a:extLst>
              <a:ext uri="{FF2B5EF4-FFF2-40B4-BE49-F238E27FC236}">
                <a16:creationId xmlns:a16="http://schemas.microsoft.com/office/drawing/2014/main" id="{541519EF-6BA7-4E17-9DDF-96BF2A9E1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44" y="3448160"/>
            <a:ext cx="3561710" cy="2154353"/>
          </a:xfrm>
          <a:prstGeom prst="rect">
            <a:avLst/>
          </a:prstGeom>
        </p:spPr>
      </p:pic>
      <p:sp>
        <p:nvSpPr>
          <p:cNvPr id="6" name="Slide Number Placeholder 5">
            <a:extLst>
              <a:ext uri="{FF2B5EF4-FFF2-40B4-BE49-F238E27FC236}">
                <a16:creationId xmlns:a16="http://schemas.microsoft.com/office/drawing/2014/main" id="{82F26B98-4034-457D-A432-58312EC1A1A1}"/>
              </a:ext>
            </a:extLst>
          </p:cNvPr>
          <p:cNvSpPr>
            <a:spLocks noGrp="1"/>
          </p:cNvSpPr>
          <p:nvPr>
            <p:ph type="sldNum" sz="quarter" idx="12"/>
          </p:nvPr>
        </p:nvSpPr>
        <p:spPr/>
        <p:txBody>
          <a:bodyPr/>
          <a:lstStyle/>
          <a:p>
            <a:fld id="{6CBE36CA-A7C6-4838-9ACB-C8D30B8F2C6D}" type="slidenum">
              <a:rPr lang="en-US" smtClean="0"/>
              <a:pPr/>
              <a:t>16</a:t>
            </a:fld>
            <a:endParaRPr lang="en-US" dirty="0"/>
          </a:p>
        </p:txBody>
      </p:sp>
      <p:sp>
        <p:nvSpPr>
          <p:cNvPr id="4" name="Title 3">
            <a:extLst>
              <a:ext uri="{FF2B5EF4-FFF2-40B4-BE49-F238E27FC236}">
                <a16:creationId xmlns:a16="http://schemas.microsoft.com/office/drawing/2014/main" id="{AAEEC96D-5D66-4133-872A-91FB79BF02C0}"/>
              </a:ext>
            </a:extLst>
          </p:cNvPr>
          <p:cNvSpPr>
            <a:spLocks noGrp="1"/>
          </p:cNvSpPr>
          <p:nvPr>
            <p:ph type="title"/>
          </p:nvPr>
        </p:nvSpPr>
        <p:spPr/>
        <p:txBody>
          <a:bodyPr>
            <a:normAutofit/>
          </a:bodyPr>
          <a:lstStyle/>
          <a:p>
            <a:r>
              <a:rPr lang="en-US" b="1" dirty="0"/>
              <a:t>AI/ML in </a:t>
            </a:r>
            <a:r>
              <a:rPr lang="en-US" b="1" i="1" dirty="0"/>
              <a:t>eXtremeMAT</a:t>
            </a:r>
          </a:p>
        </p:txBody>
      </p:sp>
      <p:sp>
        <p:nvSpPr>
          <p:cNvPr id="21" name="Subtitle 20">
            <a:extLst>
              <a:ext uri="{FF2B5EF4-FFF2-40B4-BE49-F238E27FC236}">
                <a16:creationId xmlns:a16="http://schemas.microsoft.com/office/drawing/2014/main" id="{272C2769-EA57-49B6-A9FA-DD19FD0C2D00}"/>
              </a:ext>
            </a:extLst>
          </p:cNvPr>
          <p:cNvSpPr>
            <a:spLocks noGrp="1"/>
          </p:cNvSpPr>
          <p:nvPr>
            <p:ph type="subTitle" idx="4294967295"/>
          </p:nvPr>
        </p:nvSpPr>
        <p:spPr>
          <a:xfrm>
            <a:off x="258400" y="825556"/>
            <a:ext cx="11582400" cy="373063"/>
          </a:xfrm>
        </p:spPr>
        <p:txBody>
          <a:bodyPr>
            <a:normAutofit fontScale="85000" lnSpcReduction="20000"/>
          </a:bodyPr>
          <a:lstStyle/>
          <a:p>
            <a:pPr marL="0" indent="0">
              <a:buNone/>
            </a:pPr>
            <a:r>
              <a:rPr lang="en-US" dirty="0"/>
              <a:t>Leveraging multiple techniques for a wide range of data types &amp; formats</a:t>
            </a:r>
          </a:p>
        </p:txBody>
      </p:sp>
      <p:sp>
        <p:nvSpPr>
          <p:cNvPr id="2" name="Content Placeholder 1">
            <a:extLst>
              <a:ext uri="{FF2B5EF4-FFF2-40B4-BE49-F238E27FC236}">
                <a16:creationId xmlns:a16="http://schemas.microsoft.com/office/drawing/2014/main" id="{FFFCBF02-E156-43DF-9E96-493D50779B1B}"/>
              </a:ext>
            </a:extLst>
          </p:cNvPr>
          <p:cNvSpPr>
            <a:spLocks noGrp="1"/>
          </p:cNvSpPr>
          <p:nvPr>
            <p:ph idx="4294967295"/>
          </p:nvPr>
        </p:nvSpPr>
        <p:spPr>
          <a:xfrm>
            <a:off x="0" y="1368425"/>
            <a:ext cx="3681413" cy="4376738"/>
          </a:xfrm>
        </p:spPr>
        <p:txBody>
          <a:bodyPr>
            <a:normAutofit/>
          </a:bodyPr>
          <a:lstStyle/>
          <a:p>
            <a:r>
              <a:rPr lang="en-US" sz="2000" b="1" u="sng" dirty="0">
                <a:latin typeface="Calibri" panose="020F0502020204030204" pitchFamily="34" charset="0"/>
                <a:cs typeface="Calibri" panose="020F0502020204030204" pitchFamily="34" charset="0"/>
              </a:rPr>
              <a:t>Clustering</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assessing trends in materials data</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Integrating domain knowledge into analysis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Assessing outliers to the dataset</a:t>
            </a:r>
          </a:p>
        </p:txBody>
      </p:sp>
      <p:sp>
        <p:nvSpPr>
          <p:cNvPr id="7" name="Content Placeholder 1">
            <a:extLst>
              <a:ext uri="{FF2B5EF4-FFF2-40B4-BE49-F238E27FC236}">
                <a16:creationId xmlns:a16="http://schemas.microsoft.com/office/drawing/2014/main" id="{5F7AE5C8-98DB-4097-927B-35C1CD570F70}"/>
              </a:ext>
            </a:extLst>
          </p:cNvPr>
          <p:cNvSpPr txBox="1">
            <a:spLocks/>
          </p:cNvSpPr>
          <p:nvPr/>
        </p:nvSpPr>
        <p:spPr>
          <a:xfrm>
            <a:off x="4182701" y="1333637"/>
            <a:ext cx="3798913" cy="337226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Calibri" panose="020F0502020204030204" pitchFamily="34" charset="0"/>
                <a:cs typeface="Calibri" panose="020F0502020204030204" pitchFamily="34" charset="0"/>
              </a:rPr>
              <a:t>ML regression + variational autoencoder</a:t>
            </a:r>
            <a:r>
              <a:rPr lang="en-US" sz="2000" b="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Modeling material properties: creep rupture life, yield strength</a:t>
            </a:r>
          </a:p>
          <a:p>
            <a:r>
              <a:rPr lang="en-US" sz="1800" dirty="0">
                <a:latin typeface="Calibri" panose="020F0502020204030204" pitchFamily="34" charset="0"/>
                <a:cs typeface="Calibri" panose="020F0502020204030204" pitchFamily="34" charset="0"/>
              </a:rPr>
              <a:t>Suggesting new alloy compositions for optimal performance</a:t>
            </a:r>
          </a:p>
        </p:txBody>
      </p:sp>
      <p:sp>
        <p:nvSpPr>
          <p:cNvPr id="15" name="Rectangle 14">
            <a:extLst>
              <a:ext uri="{FF2B5EF4-FFF2-40B4-BE49-F238E27FC236}">
                <a16:creationId xmlns:a16="http://schemas.microsoft.com/office/drawing/2014/main" id="{FE3080E9-84FF-4204-A0E7-E2440BC4145B}"/>
              </a:ext>
            </a:extLst>
          </p:cNvPr>
          <p:cNvSpPr/>
          <p:nvPr/>
        </p:nvSpPr>
        <p:spPr>
          <a:xfrm>
            <a:off x="4178962" y="3980266"/>
            <a:ext cx="3493437" cy="1882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14" name="Picture 6">
            <a:extLst>
              <a:ext uri="{FF2B5EF4-FFF2-40B4-BE49-F238E27FC236}">
                <a16:creationId xmlns:a16="http://schemas.microsoft.com/office/drawing/2014/main" id="{2AA55834-86F3-4894-81B7-5AC03F699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98" r="8615" b="2052"/>
          <a:stretch/>
        </p:blipFill>
        <p:spPr bwMode="auto">
          <a:xfrm>
            <a:off x="4443902" y="3227274"/>
            <a:ext cx="3228497" cy="25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7097E1C3-8C5F-4698-B9B2-329D0D644AEF}"/>
              </a:ext>
            </a:extLst>
          </p:cNvPr>
          <p:cNvSpPr/>
          <p:nvPr/>
        </p:nvSpPr>
        <p:spPr>
          <a:xfrm>
            <a:off x="4384585" y="3155854"/>
            <a:ext cx="3493437" cy="2738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17" name="Picture 16">
            <a:extLst>
              <a:ext uri="{FF2B5EF4-FFF2-40B4-BE49-F238E27FC236}">
                <a16:creationId xmlns:a16="http://schemas.microsoft.com/office/drawing/2014/main" id="{4FFB8F4C-4D98-4F96-AD6B-E8B9045B9236}"/>
              </a:ext>
            </a:extLst>
          </p:cNvPr>
          <p:cNvPicPr>
            <a:picLocks noChangeAspect="1"/>
          </p:cNvPicPr>
          <p:nvPr/>
        </p:nvPicPr>
        <p:blipFill rotWithShape="1">
          <a:blip r:embed="rId4">
            <a:extLst>
              <a:ext uri="{28A0092B-C50C-407E-A947-70E740481C1C}">
                <a14:useLocalDpi xmlns:a14="http://schemas.microsoft.com/office/drawing/2010/main" val="0"/>
              </a:ext>
            </a:extLst>
          </a:blip>
          <a:srcRect l="2125" t="10363" r="8952" b="1914"/>
          <a:stretch/>
        </p:blipFill>
        <p:spPr bwMode="auto">
          <a:xfrm>
            <a:off x="4317007" y="3187119"/>
            <a:ext cx="3465186" cy="265879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0378B23-0D73-49B6-A67C-D408167CFE4B}"/>
              </a:ext>
            </a:extLst>
          </p:cNvPr>
          <p:cNvSpPr/>
          <p:nvPr/>
        </p:nvSpPr>
        <p:spPr>
          <a:xfrm>
            <a:off x="53538" y="1324888"/>
            <a:ext cx="3846999" cy="461721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7" name="Rectangle 26">
            <a:extLst>
              <a:ext uri="{FF2B5EF4-FFF2-40B4-BE49-F238E27FC236}">
                <a16:creationId xmlns:a16="http://schemas.microsoft.com/office/drawing/2014/main" id="{5C0918D9-10B4-4738-A400-221BBEEEA248}"/>
              </a:ext>
            </a:extLst>
          </p:cNvPr>
          <p:cNvSpPr/>
          <p:nvPr/>
        </p:nvSpPr>
        <p:spPr>
          <a:xfrm>
            <a:off x="4134616" y="1324888"/>
            <a:ext cx="3846999" cy="461721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8" name="Rectangle 27">
            <a:extLst>
              <a:ext uri="{FF2B5EF4-FFF2-40B4-BE49-F238E27FC236}">
                <a16:creationId xmlns:a16="http://schemas.microsoft.com/office/drawing/2014/main" id="{478A2D01-9156-48BB-B42E-E1D13F9566EF}"/>
              </a:ext>
            </a:extLst>
          </p:cNvPr>
          <p:cNvSpPr/>
          <p:nvPr/>
        </p:nvSpPr>
        <p:spPr>
          <a:xfrm>
            <a:off x="8152054" y="1324888"/>
            <a:ext cx="3846999" cy="461721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3" name="TextBox 2">
            <a:extLst>
              <a:ext uri="{FF2B5EF4-FFF2-40B4-BE49-F238E27FC236}">
                <a16:creationId xmlns:a16="http://schemas.microsoft.com/office/drawing/2014/main" id="{B7D8669F-92D4-45EF-883C-6BDB015B79CD}"/>
              </a:ext>
            </a:extLst>
          </p:cNvPr>
          <p:cNvSpPr txBox="1"/>
          <p:nvPr/>
        </p:nvSpPr>
        <p:spPr>
          <a:xfrm>
            <a:off x="4791078" y="5845912"/>
            <a:ext cx="2680449" cy="430887"/>
          </a:xfrm>
          <a:prstGeom prst="rect">
            <a:avLst/>
          </a:prstGeom>
          <a:solidFill>
            <a:schemeClr val="accent2">
              <a:lumMod val="20000"/>
              <a:lumOff val="80000"/>
            </a:schemeClr>
          </a:solidFill>
        </p:spPr>
        <p:txBody>
          <a:bodyPr vert="horz" wrap="square" rtlCol="0">
            <a:spAutoFit/>
          </a:bodyPr>
          <a:lstStyle/>
          <a:p>
            <a:pPr algn="l" rtl="0" eaLnBrk="1" fontAlgn="auto" hangingPunct="1">
              <a:lnSpc>
                <a:spcPct val="100000"/>
              </a:lnSpc>
              <a:spcBef>
                <a:spcPts val="0"/>
              </a:spcBef>
              <a:spcAft>
                <a:spcPts val="0"/>
              </a:spcAft>
            </a:pPr>
            <a:r>
              <a:rPr lang="en-US" sz="1050" b="0" i="0" u="none" baseline="0" dirty="0">
                <a:solidFill>
                  <a:srgbClr val="000000"/>
                </a:solidFill>
                <a:latin typeface="Calibri" panose="020F0502020204030204" pitchFamily="34" charset="0"/>
              </a:rPr>
              <a:t>Mamun, O., et al. </a:t>
            </a:r>
            <a:r>
              <a:rPr lang="en-US" sz="1050" b="0" i="1" u="none" baseline="0" dirty="0" err="1">
                <a:solidFill>
                  <a:srgbClr val="000000"/>
                </a:solidFill>
                <a:latin typeface="Calibri" panose="020F0502020204030204" pitchFamily="34" charset="0"/>
              </a:rPr>
              <a:t>npj</a:t>
            </a:r>
            <a:r>
              <a:rPr lang="en-US" sz="1050" b="0" i="1" u="none" baseline="0" dirty="0">
                <a:solidFill>
                  <a:srgbClr val="000000"/>
                </a:solidFill>
                <a:latin typeface="Calibri" panose="020F0502020204030204" pitchFamily="34" charset="0"/>
              </a:rPr>
              <a:t> Mat Deg</a:t>
            </a:r>
            <a:r>
              <a:rPr lang="en-US" sz="1050" b="0" i="0" u="none" baseline="0" dirty="0">
                <a:solidFill>
                  <a:srgbClr val="000000"/>
                </a:solidFill>
                <a:latin typeface="Calibri" panose="020F0502020204030204" pitchFamily="34" charset="0"/>
              </a:rPr>
              <a:t>, 2021. https://doi.org/10.1038/s41529-021-00166-5</a:t>
            </a:r>
          </a:p>
        </p:txBody>
      </p:sp>
      <p:sp>
        <p:nvSpPr>
          <p:cNvPr id="19" name="TextBox 18">
            <a:extLst>
              <a:ext uri="{FF2B5EF4-FFF2-40B4-BE49-F238E27FC236}">
                <a16:creationId xmlns:a16="http://schemas.microsoft.com/office/drawing/2014/main" id="{78CCABA8-B26C-4217-AC4D-736F0C996DB6}"/>
              </a:ext>
            </a:extLst>
          </p:cNvPr>
          <p:cNvSpPr txBox="1"/>
          <p:nvPr/>
        </p:nvSpPr>
        <p:spPr>
          <a:xfrm>
            <a:off x="490523" y="5681293"/>
            <a:ext cx="2810224" cy="415498"/>
          </a:xfrm>
          <a:prstGeom prst="rect">
            <a:avLst/>
          </a:prstGeom>
          <a:solidFill>
            <a:schemeClr val="accent2">
              <a:lumMod val="20000"/>
              <a:lumOff val="80000"/>
            </a:schemeClr>
          </a:solidFill>
        </p:spPr>
        <p:txBody>
          <a:bodyPr vert="horz" wrap="square" rtlCol="0">
            <a:spAutoFit/>
          </a:bodyPr>
          <a:lstStyle/>
          <a:p>
            <a:pPr algn="l" rtl="0" eaLnBrk="1" fontAlgn="auto" hangingPunct="1">
              <a:lnSpc>
                <a:spcPct val="100000"/>
              </a:lnSpc>
              <a:spcBef>
                <a:spcPts val="0"/>
              </a:spcBef>
              <a:spcAft>
                <a:spcPts val="0"/>
              </a:spcAft>
            </a:pPr>
            <a:r>
              <a:rPr lang="en-US" sz="1050" b="0" i="0" u="none" baseline="0" dirty="0">
                <a:solidFill>
                  <a:srgbClr val="000000"/>
                </a:solidFill>
                <a:latin typeface="Calibri" panose="020F0502020204030204" pitchFamily="34" charset="0"/>
              </a:rPr>
              <a:t>Wenzlick, M., et al. </a:t>
            </a:r>
            <a:r>
              <a:rPr lang="en-US" sz="1050" b="0" i="1" u="none" baseline="0" dirty="0">
                <a:solidFill>
                  <a:srgbClr val="000000"/>
                </a:solidFill>
                <a:latin typeface="Calibri" panose="020F0502020204030204" pitchFamily="34" charset="0"/>
              </a:rPr>
              <a:t>J of Mat </a:t>
            </a:r>
            <a:r>
              <a:rPr lang="en-US" sz="1050" b="0" i="1" u="none" baseline="0" dirty="0" err="1">
                <a:solidFill>
                  <a:srgbClr val="000000"/>
                </a:solidFill>
                <a:latin typeface="Calibri" panose="020F0502020204030204" pitchFamily="34" charset="0"/>
              </a:rPr>
              <a:t>Eng</a:t>
            </a:r>
            <a:r>
              <a:rPr lang="en-US" sz="1050" b="0" i="1" u="none" baseline="0" dirty="0">
                <a:solidFill>
                  <a:srgbClr val="000000"/>
                </a:solidFill>
                <a:latin typeface="Calibri" panose="020F0502020204030204" pitchFamily="34" charset="0"/>
              </a:rPr>
              <a:t> and Perf</a:t>
            </a:r>
            <a:r>
              <a:rPr lang="en-US" sz="1050" b="0" i="0" u="none" baseline="0" dirty="0">
                <a:solidFill>
                  <a:srgbClr val="000000"/>
                </a:solidFill>
                <a:latin typeface="Calibri" panose="020F0502020204030204" pitchFamily="34" charset="0"/>
              </a:rPr>
              <a:t>, 2021. https://doi.org/10.1007/s11665-020-05340-5</a:t>
            </a:r>
          </a:p>
        </p:txBody>
      </p:sp>
      <p:sp>
        <p:nvSpPr>
          <p:cNvPr id="5" name="TextBox 4">
            <a:extLst>
              <a:ext uri="{FF2B5EF4-FFF2-40B4-BE49-F238E27FC236}">
                <a16:creationId xmlns:a16="http://schemas.microsoft.com/office/drawing/2014/main" id="{6467AD94-B9B7-E0E0-AAA6-84FC131AFFD9}"/>
              </a:ext>
            </a:extLst>
          </p:cNvPr>
          <p:cNvSpPr txBox="1"/>
          <p:nvPr/>
        </p:nvSpPr>
        <p:spPr>
          <a:xfrm>
            <a:off x="8671091" y="5579666"/>
            <a:ext cx="2780187" cy="430887"/>
          </a:xfrm>
          <a:prstGeom prst="rect">
            <a:avLst/>
          </a:prstGeom>
          <a:solidFill>
            <a:schemeClr val="accent2">
              <a:lumMod val="20000"/>
              <a:lumOff val="80000"/>
            </a:schemeClr>
          </a:solidFill>
        </p:spPr>
        <p:txBody>
          <a:bodyPr wrap="square">
            <a:spAutoFit/>
          </a:bodyPr>
          <a:lstStyle/>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Mamun, </a:t>
            </a:r>
            <a:r>
              <a:rPr lang="en-US" sz="1050" dirty="0">
                <a:latin typeface="Calibri" panose="020F0502020204030204" pitchFamily="34" charset="0"/>
                <a:ea typeface="Calibri" panose="020F0502020204030204" pitchFamily="34" charset="0"/>
                <a:cs typeface="Calibri" panose="020F0502020204030204" pitchFamily="34" charset="0"/>
              </a:rPr>
              <a:t>O</a:t>
            </a:r>
            <a:r>
              <a:rPr lang="en-US" sz="1050" dirty="0">
                <a:effectLst/>
                <a:latin typeface="Calibri" panose="020F0502020204030204" pitchFamily="34" charset="0"/>
                <a:ea typeface="Calibri" panose="020F0502020204030204" pitchFamily="34" charset="0"/>
                <a:cs typeface="Calibri" panose="020F0502020204030204" pitchFamily="34" charset="0"/>
              </a:rPr>
              <a:t>., et al. </a:t>
            </a:r>
            <a:r>
              <a:rPr lang="en-US" sz="1050" i="1" dirty="0">
                <a:effectLst/>
                <a:latin typeface="Calibri" panose="020F0502020204030204" pitchFamily="34" charset="0"/>
                <a:ea typeface="Calibri" panose="020F0502020204030204" pitchFamily="34" charset="0"/>
                <a:cs typeface="Calibri" panose="020F0502020204030204" pitchFamily="34" charset="0"/>
              </a:rPr>
              <a:t>Sci Rep </a:t>
            </a:r>
            <a:r>
              <a:rPr lang="en-US" sz="1050" dirty="0">
                <a:effectLst/>
                <a:latin typeface="Calibri" panose="020F0502020204030204" pitchFamily="34" charset="0"/>
                <a:ea typeface="Calibri" panose="020F0502020204030204" pitchFamily="34" charset="0"/>
                <a:cs typeface="Calibri" panose="020F0502020204030204" pitchFamily="34" charset="0"/>
              </a:rPr>
              <a:t>12, 2083 (2022). https://doi.org/10.1038/s41598-022-06051-8</a:t>
            </a:r>
          </a:p>
        </p:txBody>
      </p:sp>
      <p:sp>
        <p:nvSpPr>
          <p:cNvPr id="8" name="Content Placeholder 1">
            <a:extLst>
              <a:ext uri="{FF2B5EF4-FFF2-40B4-BE49-F238E27FC236}">
                <a16:creationId xmlns:a16="http://schemas.microsoft.com/office/drawing/2014/main" id="{1C462D76-5BA6-E306-7D61-07BB52F27C5B}"/>
              </a:ext>
            </a:extLst>
          </p:cNvPr>
          <p:cNvSpPr txBox="1">
            <a:spLocks/>
          </p:cNvSpPr>
          <p:nvPr/>
        </p:nvSpPr>
        <p:spPr>
          <a:xfrm>
            <a:off x="8197073" y="1368598"/>
            <a:ext cx="3728224" cy="3515869"/>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mn-lt"/>
                <a:cs typeface="Calibri" panose="020F0502020204030204" pitchFamily="34" charset="0"/>
              </a:rPr>
              <a:t>Active Learning for efficient experimentation: </a:t>
            </a:r>
            <a:r>
              <a:rPr lang="en-US" sz="2000" dirty="0">
                <a:latin typeface="+mn-lt"/>
                <a:cs typeface="Calibri" panose="020F0502020204030204" pitchFamily="34" charset="0"/>
              </a:rPr>
              <a:t>reducing uncertainty in predictive models</a:t>
            </a:r>
          </a:p>
          <a:p>
            <a:r>
              <a:rPr lang="en-US" sz="1800" dirty="0">
                <a:latin typeface="+mn-lt"/>
                <a:cs typeface="Calibri" panose="020F0502020204030204" pitchFamily="34" charset="0"/>
              </a:rPr>
              <a:t>Using gaussian process regression predictive model including understanding of uncertainty</a:t>
            </a:r>
          </a:p>
        </p:txBody>
      </p:sp>
      <p:pic>
        <p:nvPicPr>
          <p:cNvPr id="10" name="Picture 9" descr="Chart, line chart&#10;&#10;Description automatically generated">
            <a:extLst>
              <a:ext uri="{FF2B5EF4-FFF2-40B4-BE49-F238E27FC236}">
                <a16:creationId xmlns:a16="http://schemas.microsoft.com/office/drawing/2014/main" id="{A5AF9702-9A64-0459-58C5-35101ABA4DE6}"/>
              </a:ext>
            </a:extLst>
          </p:cNvPr>
          <p:cNvPicPr>
            <a:picLocks noChangeAspect="1"/>
          </p:cNvPicPr>
          <p:nvPr/>
        </p:nvPicPr>
        <p:blipFill rotWithShape="1">
          <a:blip r:embed="rId5">
            <a:extLst>
              <a:ext uri="{28A0092B-C50C-407E-A947-70E740481C1C}">
                <a14:useLocalDpi xmlns:a14="http://schemas.microsoft.com/office/drawing/2010/main" val="0"/>
              </a:ext>
            </a:extLst>
          </a:blip>
          <a:srcRect t="7598"/>
          <a:stretch/>
        </p:blipFill>
        <p:spPr>
          <a:xfrm>
            <a:off x="8541417" y="3384857"/>
            <a:ext cx="3068269" cy="2126358"/>
          </a:xfrm>
          <a:prstGeom prst="rect">
            <a:avLst/>
          </a:prstGeom>
        </p:spPr>
      </p:pic>
    </p:spTree>
    <p:extLst>
      <p:ext uri="{BB962C8B-B14F-4D97-AF65-F5344CB8AC3E}">
        <p14:creationId xmlns:p14="http://schemas.microsoft.com/office/powerpoint/2010/main" val="372801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531076-1CAB-517B-A79D-1459B9EB22D1}"/>
              </a:ext>
            </a:extLst>
          </p:cNvPr>
          <p:cNvSpPr>
            <a:spLocks noGrp="1"/>
          </p:cNvSpPr>
          <p:nvPr>
            <p:ph type="title"/>
          </p:nvPr>
        </p:nvSpPr>
        <p:spPr/>
        <p:txBody>
          <a:bodyPr>
            <a:normAutofit/>
          </a:bodyPr>
          <a:lstStyle/>
          <a:p>
            <a:r>
              <a:rPr lang="en-US" sz="3600" b="1" dirty="0">
                <a:latin typeface="+mn-lt"/>
              </a:rPr>
              <a:t>Enabling Smart Infrastructure Assessments</a:t>
            </a:r>
          </a:p>
        </p:txBody>
      </p:sp>
      <p:sp>
        <p:nvSpPr>
          <p:cNvPr id="5" name="Slide Number Placeholder 4">
            <a:extLst>
              <a:ext uri="{FF2B5EF4-FFF2-40B4-BE49-F238E27FC236}">
                <a16:creationId xmlns:a16="http://schemas.microsoft.com/office/drawing/2014/main" id="{9EC710A2-7E34-FF15-3C6C-1EB295A7370F}"/>
              </a:ext>
            </a:extLst>
          </p:cNvPr>
          <p:cNvSpPr>
            <a:spLocks noGrp="1"/>
          </p:cNvSpPr>
          <p:nvPr>
            <p:ph type="sldNum" sz="quarter" idx="15"/>
          </p:nvPr>
        </p:nvSpPr>
        <p:spPr/>
        <p:txBody>
          <a:bodyPr/>
          <a:lstStyle/>
          <a:p>
            <a:fld id="{6CBE36CA-A7C6-4838-9ACB-C8D30B8F2C6D}" type="slidenum">
              <a:rPr lang="en-US" smtClean="0"/>
              <a:pPr/>
              <a:t>17</a:t>
            </a:fld>
            <a:endParaRPr lang="en-US" dirty="0"/>
          </a:p>
        </p:txBody>
      </p:sp>
      <p:sp>
        <p:nvSpPr>
          <p:cNvPr id="7" name="Content Placeholder 1">
            <a:extLst>
              <a:ext uri="{FF2B5EF4-FFF2-40B4-BE49-F238E27FC236}">
                <a16:creationId xmlns:a16="http://schemas.microsoft.com/office/drawing/2014/main" id="{D316BFD2-30C4-37EA-B67F-A9CBC3EEFA66}"/>
              </a:ext>
            </a:extLst>
          </p:cNvPr>
          <p:cNvSpPr txBox="1">
            <a:spLocks/>
          </p:cNvSpPr>
          <p:nvPr/>
        </p:nvSpPr>
        <p:spPr>
          <a:xfrm>
            <a:off x="260003" y="1575264"/>
            <a:ext cx="4332329" cy="382669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i="1" dirty="0">
                <a:latin typeface="Calibri" panose="020F0502020204030204" pitchFamily="34" charset="0"/>
                <a:ea typeface="+mn-lt"/>
                <a:cs typeface="Calibri" panose="020F0502020204030204" pitchFamily="34" charset="0"/>
              </a:rPr>
              <a:t>Using data representing the </a:t>
            </a:r>
            <a:r>
              <a:rPr lang="en-US" b="1" i="1" dirty="0">
                <a:latin typeface="Calibri" panose="020F0502020204030204" pitchFamily="34" charset="0"/>
                <a:ea typeface="+mn-lt"/>
                <a:cs typeface="Calibri" panose="020F0502020204030204" pitchFamily="34" charset="0"/>
              </a:rPr>
              <a:t>whole</a:t>
            </a:r>
            <a:r>
              <a:rPr lang="en-US" i="1" dirty="0">
                <a:latin typeface="Calibri" panose="020F0502020204030204" pitchFamily="34" charset="0"/>
                <a:ea typeface="+mn-lt"/>
                <a:cs typeface="Calibri" panose="020F0502020204030204" pitchFamily="34" charset="0"/>
              </a:rPr>
              <a:t> to </a:t>
            </a:r>
            <a:r>
              <a:rPr lang="en-US" b="1" i="1" dirty="0">
                <a:latin typeface="Calibri" panose="020F0502020204030204" pitchFamily="34" charset="0"/>
                <a:ea typeface="+mn-lt"/>
                <a:cs typeface="Calibri" panose="020F0502020204030204" pitchFamily="34" charset="0"/>
              </a:rPr>
              <a:t>inform local predictions</a:t>
            </a:r>
          </a:p>
          <a:p>
            <a:pPr>
              <a:lnSpc>
                <a:spcPct val="100000"/>
              </a:lnSpc>
            </a:pPr>
            <a:endParaRPr lang="en-US" sz="2000" dirty="0">
              <a:latin typeface="Calibri" panose="020F0502020204030204" pitchFamily="34" charset="0"/>
              <a:ea typeface="+mn-lt"/>
              <a:cs typeface="Calibri" panose="020F0502020204030204" pitchFamily="34" charset="0"/>
            </a:endParaRPr>
          </a:p>
          <a:p>
            <a:pPr>
              <a:lnSpc>
                <a:spcPct val="100000"/>
              </a:lnSpc>
            </a:pPr>
            <a:endParaRPr lang="en-US" sz="2000" dirty="0">
              <a:latin typeface="Calibri" panose="020F0502020204030204" pitchFamily="34" charset="0"/>
              <a:ea typeface="+mn-lt"/>
              <a:cs typeface="Calibri" panose="020F0502020204030204" pitchFamily="34" charset="0"/>
            </a:endParaRPr>
          </a:p>
          <a:p>
            <a:pPr>
              <a:lnSpc>
                <a:spcPct val="100000"/>
              </a:lnSpc>
            </a:pPr>
            <a:endParaRPr lang="en-US" sz="2000" dirty="0">
              <a:latin typeface="Calibri" panose="020F0502020204030204" pitchFamily="34" charset="0"/>
              <a:ea typeface="+mn-lt"/>
              <a:cs typeface="Calibri" panose="020F0502020204030204" pitchFamily="34" charset="0"/>
            </a:endParaRPr>
          </a:p>
          <a:p>
            <a:pPr>
              <a:lnSpc>
                <a:spcPct val="100000"/>
              </a:lnSpc>
            </a:pPr>
            <a:endParaRPr lang="en-US" sz="2000" dirty="0">
              <a:latin typeface="Calibri" panose="020F0502020204030204" pitchFamily="34" charset="0"/>
              <a:ea typeface="+mn-lt"/>
              <a:cs typeface="Calibri" panose="020F0502020204030204" pitchFamily="34" charset="0"/>
            </a:endParaRPr>
          </a:p>
        </p:txBody>
      </p:sp>
      <p:pic>
        <p:nvPicPr>
          <p:cNvPr id="3" name="Picture 2">
            <a:extLst>
              <a:ext uri="{FF2B5EF4-FFF2-40B4-BE49-F238E27FC236}">
                <a16:creationId xmlns:a16="http://schemas.microsoft.com/office/drawing/2014/main" id="{6A9DA27A-89D5-6812-201E-A83216B8E72D}"/>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41827" y="2473610"/>
            <a:ext cx="4050505" cy="2752017"/>
          </a:xfrm>
          <a:prstGeom prst="rect">
            <a:avLst/>
          </a:prstGeom>
        </p:spPr>
      </p:pic>
      <p:pic>
        <p:nvPicPr>
          <p:cNvPr id="8" name="Picture 7">
            <a:extLst>
              <a:ext uri="{FF2B5EF4-FFF2-40B4-BE49-F238E27FC236}">
                <a16:creationId xmlns:a16="http://schemas.microsoft.com/office/drawing/2014/main" id="{D2D77549-00AC-7C65-A44B-51DBB6E23A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51"/>
          <a:stretch/>
        </p:blipFill>
        <p:spPr>
          <a:xfrm>
            <a:off x="372560" y="737092"/>
            <a:ext cx="1485983" cy="634266"/>
          </a:xfrm>
          <a:prstGeom prst="rect">
            <a:avLst/>
          </a:prstGeom>
          <a:effectLst>
            <a:glow rad="63500">
              <a:schemeClr val="bg1">
                <a:alpha val="80000"/>
              </a:schemeClr>
            </a:glow>
          </a:effectLst>
        </p:spPr>
      </p:pic>
      <p:pic>
        <p:nvPicPr>
          <p:cNvPr id="12" name="Picture 11">
            <a:extLst>
              <a:ext uri="{FF2B5EF4-FFF2-40B4-BE49-F238E27FC236}">
                <a16:creationId xmlns:a16="http://schemas.microsoft.com/office/drawing/2014/main" id="{A84D4480-F3CA-DEB9-DF42-AD414C8157F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560" y="5227260"/>
            <a:ext cx="1809778" cy="1033618"/>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6">
            <a:extLst>
              <a:ext uri="{FF2B5EF4-FFF2-40B4-BE49-F238E27FC236}">
                <a16:creationId xmlns:a16="http://schemas.microsoft.com/office/drawing/2014/main" id="{37728A8D-EC9E-4920-770B-EB596DDE71B7}"/>
              </a:ext>
            </a:extLst>
          </p:cNvPr>
          <p:cNvSpPr>
            <a:spLocks noGrp="1"/>
          </p:cNvSpPr>
          <p:nvPr>
            <p:ph type="subTitle" idx="13"/>
          </p:nvPr>
        </p:nvSpPr>
        <p:spPr>
          <a:xfrm>
            <a:off x="1953616" y="855660"/>
            <a:ext cx="6862794" cy="1074679"/>
          </a:xfrm>
          <a:ln>
            <a:noFill/>
          </a:ln>
        </p:spPr>
        <p:txBody>
          <a:bodyPr/>
          <a:lstStyle/>
          <a:p>
            <a:r>
              <a:rPr lang="en-US" sz="2400" u="sng" dirty="0">
                <a:solidFill>
                  <a:schemeClr val="accent2"/>
                </a:solidFill>
                <a:latin typeface="+mj-lt"/>
              </a:rPr>
              <a:t>A</a:t>
            </a:r>
            <a:r>
              <a:rPr lang="en-US" sz="2400" dirty="0">
                <a:solidFill>
                  <a:schemeClr val="accent2"/>
                </a:solidFill>
                <a:latin typeface="+mj-lt"/>
              </a:rPr>
              <a:t>dvanced </a:t>
            </a:r>
            <a:r>
              <a:rPr lang="en-US" sz="2400" u="sng" dirty="0">
                <a:solidFill>
                  <a:schemeClr val="accent2"/>
                </a:solidFill>
                <a:latin typeface="+mj-lt"/>
              </a:rPr>
              <a:t>I</a:t>
            </a:r>
            <a:r>
              <a:rPr lang="en-US" sz="2400" dirty="0">
                <a:solidFill>
                  <a:schemeClr val="accent2"/>
                </a:solidFill>
                <a:latin typeface="+mj-lt"/>
              </a:rPr>
              <a:t>nfrastructure </a:t>
            </a:r>
            <a:r>
              <a:rPr lang="en-US" sz="2400" u="sng" dirty="0">
                <a:solidFill>
                  <a:schemeClr val="accent2"/>
                </a:solidFill>
                <a:latin typeface="+mj-lt"/>
              </a:rPr>
              <a:t>I</a:t>
            </a:r>
            <a:r>
              <a:rPr lang="en-US" sz="2400" dirty="0">
                <a:solidFill>
                  <a:schemeClr val="accent2"/>
                </a:solidFill>
                <a:latin typeface="+mj-lt"/>
              </a:rPr>
              <a:t>ntegrity </a:t>
            </a:r>
            <a:r>
              <a:rPr lang="en-US" sz="2400" u="sng" dirty="0">
                <a:solidFill>
                  <a:schemeClr val="accent2"/>
                </a:solidFill>
                <a:latin typeface="+mj-lt"/>
              </a:rPr>
              <a:t>M</a:t>
            </a:r>
            <a:r>
              <a:rPr lang="en-US" sz="2400" dirty="0">
                <a:solidFill>
                  <a:schemeClr val="accent2"/>
                </a:solidFill>
                <a:latin typeface="+mj-lt"/>
              </a:rPr>
              <a:t>odeling</a:t>
            </a:r>
          </a:p>
        </p:txBody>
      </p:sp>
      <p:sp>
        <p:nvSpPr>
          <p:cNvPr id="18" name="TextBox 17">
            <a:extLst>
              <a:ext uri="{FF2B5EF4-FFF2-40B4-BE49-F238E27FC236}">
                <a16:creationId xmlns:a16="http://schemas.microsoft.com/office/drawing/2014/main" id="{5454031A-5622-0FE9-0032-34BF9A67262D}"/>
              </a:ext>
            </a:extLst>
          </p:cNvPr>
          <p:cNvSpPr txBox="1"/>
          <p:nvPr/>
        </p:nvSpPr>
        <p:spPr>
          <a:xfrm>
            <a:off x="4687405" y="1304100"/>
            <a:ext cx="2421602" cy="1431161"/>
          </a:xfrm>
          <a:prstGeom prst="rect">
            <a:avLst/>
          </a:prstGeom>
          <a:noFill/>
        </p:spPr>
        <p:txBody>
          <a:bodyPr wrap="square">
            <a:spAutoFit/>
          </a:bodyPr>
          <a:lstStyle/>
          <a:p>
            <a:pPr>
              <a:lnSpc>
                <a:spcPct val="100000"/>
              </a:lnSpc>
              <a:spcBef>
                <a:spcPts val="1800"/>
              </a:spcBef>
            </a:pPr>
            <a:r>
              <a:rPr lang="en-US" sz="1800" b="1" dirty="0">
                <a:latin typeface="Calibri" panose="020F0502020204030204" pitchFamily="34" charset="0"/>
                <a:ea typeface="+mn-lt"/>
                <a:cs typeface="Calibri" panose="020F0502020204030204" pitchFamily="34" charset="0"/>
              </a:rPr>
              <a:t>1. </a:t>
            </a:r>
            <a:r>
              <a:rPr lang="en-US" sz="1800" dirty="0">
                <a:latin typeface="Calibri" panose="020F0502020204030204" pitchFamily="34" charset="0"/>
                <a:ea typeface="+mn-lt"/>
                <a:cs typeface="Calibri" panose="020F0502020204030204" pitchFamily="34" charset="0"/>
              </a:rPr>
              <a:t>Integrate data spanning </a:t>
            </a:r>
            <a:r>
              <a:rPr lang="en-US" sz="1800" b="1" dirty="0">
                <a:latin typeface="Calibri" panose="020F0502020204030204" pitchFamily="34" charset="0"/>
                <a:ea typeface="+mn-lt"/>
                <a:cs typeface="Calibri" panose="020F0502020204030204" pitchFamily="34" charset="0"/>
              </a:rPr>
              <a:t>natural-engineered system</a:t>
            </a:r>
          </a:p>
          <a:p>
            <a:pPr marL="91440" indent="-457200">
              <a:lnSpc>
                <a:spcPct val="100000"/>
              </a:lnSpc>
              <a:spcBef>
                <a:spcPts val="1800"/>
              </a:spcBef>
              <a:buFont typeface="+mj-lt"/>
              <a:buAutoNum type="arabicPeriod"/>
            </a:pPr>
            <a:endParaRPr lang="en-US" dirty="0">
              <a:latin typeface="Calibri" panose="020F0502020204030204" pitchFamily="34" charset="0"/>
              <a:ea typeface="+mn-lt"/>
              <a:cs typeface="Calibri" panose="020F0502020204030204" pitchFamily="34" charset="0"/>
            </a:endParaRPr>
          </a:p>
        </p:txBody>
      </p:sp>
      <p:sp>
        <p:nvSpPr>
          <p:cNvPr id="20" name="TextBox 19">
            <a:extLst>
              <a:ext uri="{FF2B5EF4-FFF2-40B4-BE49-F238E27FC236}">
                <a16:creationId xmlns:a16="http://schemas.microsoft.com/office/drawing/2014/main" id="{590E4C0E-3ED1-92E1-BFF0-E345E6325601}"/>
              </a:ext>
            </a:extLst>
          </p:cNvPr>
          <p:cNvSpPr txBox="1"/>
          <p:nvPr/>
        </p:nvSpPr>
        <p:spPr>
          <a:xfrm>
            <a:off x="1858543" y="5454784"/>
            <a:ext cx="9488106" cy="830997"/>
          </a:xfrm>
          <a:prstGeom prst="rect">
            <a:avLst/>
          </a:prstGeom>
          <a:noFill/>
        </p:spPr>
        <p:txBody>
          <a:bodyPr wrap="square">
            <a:spAutoFit/>
          </a:bodyPr>
          <a:lstStyle/>
          <a:p>
            <a:pPr algn="ctr">
              <a:lnSpc>
                <a:spcPct val="100000"/>
              </a:lnSpc>
              <a:spcBef>
                <a:spcPts val="1200"/>
              </a:spcBef>
            </a:pPr>
            <a:r>
              <a:rPr lang="en-US" sz="2400" i="1" dirty="0">
                <a:latin typeface="Calibri" panose="020F0502020204030204" pitchFamily="34" charset="0"/>
                <a:ea typeface="+mn-lt"/>
                <a:cs typeface="Calibri" panose="020F0502020204030204" pitchFamily="34" charset="0"/>
              </a:rPr>
              <a:t>A </a:t>
            </a:r>
            <a:r>
              <a:rPr lang="en-US" sz="2400" b="1" i="1" dirty="0">
                <a:latin typeface="Calibri" panose="020F0502020204030204" pitchFamily="34" charset="0"/>
                <a:ea typeface="+mn-lt"/>
                <a:cs typeface="Calibri" panose="020F0502020204030204" pitchFamily="34" charset="0"/>
              </a:rPr>
              <a:t>validated</a:t>
            </a:r>
            <a:r>
              <a:rPr lang="en-US" sz="2400" i="1" dirty="0">
                <a:latin typeface="Calibri" panose="020F0502020204030204" pitchFamily="34" charset="0"/>
                <a:ea typeface="+mn-lt"/>
                <a:cs typeface="Calibri" panose="020F0502020204030204" pitchFamily="34" charset="0"/>
              </a:rPr>
              <a:t> and </a:t>
            </a:r>
            <a:r>
              <a:rPr lang="en-US" sz="2400" b="1" i="1" dirty="0">
                <a:latin typeface="Calibri" panose="020F0502020204030204" pitchFamily="34" charset="0"/>
                <a:ea typeface="+mn-lt"/>
                <a:cs typeface="Calibri" panose="020F0502020204030204" pitchFamily="34" charset="0"/>
              </a:rPr>
              <a:t>published</a:t>
            </a:r>
            <a:r>
              <a:rPr lang="en-US" sz="2400" i="1" dirty="0">
                <a:latin typeface="Calibri" panose="020F0502020204030204" pitchFamily="34" charset="0"/>
                <a:ea typeface="+mn-lt"/>
                <a:cs typeface="Calibri" panose="020F0502020204030204" pitchFamily="34" charset="0"/>
              </a:rPr>
              <a:t> approach turned application informing </a:t>
            </a:r>
            <a:r>
              <a:rPr lang="en-US" sz="2400" b="1" i="1" dirty="0">
                <a:latin typeface="Calibri" panose="020F0502020204030204" pitchFamily="34" charset="0"/>
                <a:ea typeface="+mn-lt"/>
                <a:cs typeface="Calibri" panose="020F0502020204030204" pitchFamily="34" charset="0"/>
              </a:rPr>
              <a:t>remediation needs</a:t>
            </a:r>
            <a:r>
              <a:rPr lang="en-US" sz="2400" i="1" dirty="0">
                <a:latin typeface="Calibri" panose="020F0502020204030204" pitchFamily="34" charset="0"/>
                <a:ea typeface="+mn-lt"/>
                <a:cs typeface="Calibri" panose="020F0502020204030204" pitchFamily="34" charset="0"/>
              </a:rPr>
              <a:t>, </a:t>
            </a:r>
            <a:r>
              <a:rPr lang="en-US" sz="2400" b="1" i="1" dirty="0">
                <a:latin typeface="Calibri" panose="020F0502020204030204" pitchFamily="34" charset="0"/>
                <a:ea typeface="+mn-lt"/>
                <a:cs typeface="Calibri" panose="020F0502020204030204" pitchFamily="34" charset="0"/>
              </a:rPr>
              <a:t>repurposing opportunities</a:t>
            </a:r>
            <a:r>
              <a:rPr lang="en-US" sz="2400" i="1" dirty="0">
                <a:latin typeface="Calibri" panose="020F0502020204030204" pitchFamily="34" charset="0"/>
                <a:ea typeface="+mn-lt"/>
                <a:cs typeface="Calibri" panose="020F0502020204030204" pitchFamily="34" charset="0"/>
              </a:rPr>
              <a:t>, and </a:t>
            </a:r>
            <a:r>
              <a:rPr lang="en-US" sz="2400" b="1" i="1" dirty="0">
                <a:latin typeface="Calibri" panose="020F0502020204030204" pitchFamily="34" charset="0"/>
                <a:ea typeface="+mn-lt"/>
                <a:cs typeface="Calibri" panose="020F0502020204030204" pitchFamily="34" charset="0"/>
              </a:rPr>
              <a:t>risk prevention</a:t>
            </a:r>
            <a:endParaRPr lang="en-US" sz="2400" i="1" dirty="0">
              <a:latin typeface="Calibri" panose="020F0502020204030204" pitchFamily="34" charset="0"/>
              <a:ea typeface="+mn-lt"/>
              <a:cs typeface="Calibri" panose="020F0502020204030204" pitchFamily="34" charset="0"/>
            </a:endParaRPr>
          </a:p>
        </p:txBody>
      </p:sp>
      <p:pic>
        <p:nvPicPr>
          <p:cNvPr id="23" name="Picture 22">
            <a:hlinkClick r:id="rId7"/>
            <a:extLst>
              <a:ext uri="{FF2B5EF4-FFF2-40B4-BE49-F238E27FC236}">
                <a16:creationId xmlns:a16="http://schemas.microsoft.com/office/drawing/2014/main" id="{BA2BD2BD-D4C1-013C-946E-D8BF3E8C996F}"/>
              </a:ext>
            </a:extLst>
          </p:cNvPr>
          <p:cNvPicPr>
            <a:picLocks noChangeAspect="1"/>
          </p:cNvPicPr>
          <p:nvPr/>
        </p:nvPicPr>
        <p:blipFill>
          <a:blip r:embed="rId8"/>
          <a:stretch>
            <a:fillRect/>
          </a:stretch>
        </p:blipFill>
        <p:spPr>
          <a:xfrm>
            <a:off x="5310262" y="2308424"/>
            <a:ext cx="6036387" cy="3082387"/>
          </a:xfrm>
          <a:prstGeom prst="rect">
            <a:avLst/>
          </a:prstGeom>
        </p:spPr>
      </p:pic>
      <p:sp>
        <p:nvSpPr>
          <p:cNvPr id="25" name="TextBox 24">
            <a:extLst>
              <a:ext uri="{FF2B5EF4-FFF2-40B4-BE49-F238E27FC236}">
                <a16:creationId xmlns:a16="http://schemas.microsoft.com/office/drawing/2014/main" id="{C4DD0565-0466-E072-FEF5-289A89BB204B}"/>
              </a:ext>
            </a:extLst>
          </p:cNvPr>
          <p:cNvSpPr txBox="1"/>
          <p:nvPr/>
        </p:nvSpPr>
        <p:spPr>
          <a:xfrm>
            <a:off x="6743606" y="1304100"/>
            <a:ext cx="2506960" cy="923330"/>
          </a:xfrm>
          <a:prstGeom prst="rect">
            <a:avLst/>
          </a:prstGeom>
          <a:noFill/>
        </p:spPr>
        <p:txBody>
          <a:bodyPr wrap="square">
            <a:spAutoFit/>
          </a:bodyPr>
          <a:lstStyle/>
          <a:p>
            <a:pPr>
              <a:lnSpc>
                <a:spcPct val="100000"/>
              </a:lnSpc>
              <a:spcBef>
                <a:spcPts val="1800"/>
              </a:spcBef>
            </a:pPr>
            <a:r>
              <a:rPr lang="en-US" sz="1800" b="1" dirty="0">
                <a:latin typeface="Calibri" panose="020F0502020204030204" pitchFamily="34" charset="0"/>
                <a:ea typeface="+mn-lt"/>
                <a:cs typeface="Calibri" panose="020F0502020204030204" pitchFamily="34" charset="0"/>
              </a:rPr>
              <a:t>2. </a:t>
            </a:r>
            <a:r>
              <a:rPr lang="en-US" sz="1800" dirty="0">
                <a:latin typeface="Calibri" panose="020F0502020204030204" pitchFamily="34" charset="0"/>
                <a:ea typeface="+mn-lt"/>
                <a:cs typeface="Calibri" panose="020F0502020204030204" pitchFamily="34" charset="0"/>
              </a:rPr>
              <a:t>Evaluate stressors with </a:t>
            </a:r>
            <a:r>
              <a:rPr lang="en-US" sz="1800" b="1" dirty="0">
                <a:latin typeface="Calibri" panose="020F0502020204030204" pitchFamily="34" charset="0"/>
                <a:ea typeface="+mn-lt"/>
                <a:cs typeface="Calibri" panose="020F0502020204030204" pitchFamily="34" charset="0"/>
              </a:rPr>
              <a:t>multiple machine learning models</a:t>
            </a:r>
            <a:endParaRPr lang="en-US" sz="1800" i="1" dirty="0">
              <a:latin typeface="Calibri" panose="020F0502020204030204" pitchFamily="34" charset="0"/>
              <a:ea typeface="+mn-lt"/>
              <a:cs typeface="Calibri" panose="020F0502020204030204" pitchFamily="34" charset="0"/>
            </a:endParaRPr>
          </a:p>
        </p:txBody>
      </p:sp>
      <p:sp>
        <p:nvSpPr>
          <p:cNvPr id="27" name="TextBox 26">
            <a:extLst>
              <a:ext uri="{FF2B5EF4-FFF2-40B4-BE49-F238E27FC236}">
                <a16:creationId xmlns:a16="http://schemas.microsoft.com/office/drawing/2014/main" id="{5CD72CB6-3F15-5E32-E2B5-E0C30511F195}"/>
              </a:ext>
            </a:extLst>
          </p:cNvPr>
          <p:cNvSpPr txBox="1"/>
          <p:nvPr/>
        </p:nvSpPr>
        <p:spPr>
          <a:xfrm>
            <a:off x="9058269" y="1304100"/>
            <a:ext cx="3004642" cy="923330"/>
          </a:xfrm>
          <a:prstGeom prst="rect">
            <a:avLst/>
          </a:prstGeom>
          <a:noFill/>
        </p:spPr>
        <p:txBody>
          <a:bodyPr wrap="square">
            <a:spAutoFit/>
          </a:bodyPr>
          <a:lstStyle/>
          <a:p>
            <a:pPr>
              <a:lnSpc>
                <a:spcPct val="100000"/>
              </a:lnSpc>
              <a:spcBef>
                <a:spcPts val="1800"/>
              </a:spcBef>
            </a:pPr>
            <a:r>
              <a:rPr lang="en-US" b="1" dirty="0">
                <a:latin typeface="Calibri" panose="020F0502020204030204" pitchFamily="34" charset="0"/>
                <a:ea typeface="+mn-lt"/>
                <a:cs typeface="Calibri" panose="020F0502020204030204" pitchFamily="34" charset="0"/>
              </a:rPr>
              <a:t>3. Corroborated results </a:t>
            </a:r>
            <a:r>
              <a:rPr lang="en-US" dirty="0">
                <a:latin typeface="Calibri" panose="020F0502020204030204" pitchFamily="34" charset="0"/>
                <a:ea typeface="+mn-lt"/>
                <a:cs typeface="Calibri" panose="020F0502020204030204" pitchFamily="34" charset="0"/>
              </a:rPr>
              <a:t>by </a:t>
            </a:r>
            <a:r>
              <a:rPr lang="en-US" b="1" dirty="0">
                <a:latin typeface="Calibri" panose="020F0502020204030204" pitchFamily="34" charset="0"/>
                <a:ea typeface="+mn-lt"/>
                <a:cs typeface="Calibri" panose="020F0502020204030204" pitchFamily="34" charset="0"/>
              </a:rPr>
              <a:t>cross-validation</a:t>
            </a:r>
            <a:r>
              <a:rPr lang="en-US" dirty="0">
                <a:latin typeface="Calibri" panose="020F0502020204030204" pitchFamily="34" charset="0"/>
                <a:ea typeface="+mn-lt"/>
                <a:cs typeface="Calibri" panose="020F0502020204030204" pitchFamily="34" charset="0"/>
              </a:rPr>
              <a:t> with models, news, and regulatory reports</a:t>
            </a:r>
          </a:p>
        </p:txBody>
      </p:sp>
      <p:sp>
        <p:nvSpPr>
          <p:cNvPr id="6" name="TextBox 5">
            <a:extLst>
              <a:ext uri="{FF2B5EF4-FFF2-40B4-BE49-F238E27FC236}">
                <a16:creationId xmlns:a16="http://schemas.microsoft.com/office/drawing/2014/main" id="{59D739B7-BA17-F2FA-FC7C-762589C314A8}"/>
              </a:ext>
            </a:extLst>
          </p:cNvPr>
          <p:cNvSpPr txBox="1"/>
          <p:nvPr/>
        </p:nvSpPr>
        <p:spPr>
          <a:xfrm>
            <a:off x="3264169" y="6334202"/>
            <a:ext cx="6958873" cy="369332"/>
          </a:xfrm>
          <a:prstGeom prst="rect">
            <a:avLst/>
          </a:prstGeom>
          <a:noFill/>
        </p:spPr>
        <p:txBody>
          <a:bodyPr wrap="square">
            <a:spAutoFit/>
          </a:bodyPr>
          <a:lstStyle/>
          <a:p>
            <a:r>
              <a:rPr lang="en-US" b="1" i="1" dirty="0">
                <a:hlinkClick r:id="rId9"/>
              </a:rPr>
              <a:t>https://edx.netl.doe.gov/dataset/offshore-aiim-dashboard</a:t>
            </a:r>
            <a:r>
              <a:rPr lang="en-US" b="1" i="1" dirty="0"/>
              <a:t> </a:t>
            </a:r>
          </a:p>
        </p:txBody>
      </p:sp>
    </p:spTree>
    <p:extLst>
      <p:ext uri="{BB962C8B-B14F-4D97-AF65-F5344CB8AC3E}">
        <p14:creationId xmlns:p14="http://schemas.microsoft.com/office/powerpoint/2010/main" val="2993137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719A55-0865-7247-3B52-8BC3E3C56259}"/>
              </a:ext>
            </a:extLst>
          </p:cNvPr>
          <p:cNvSpPr>
            <a:spLocks noGrp="1"/>
          </p:cNvSpPr>
          <p:nvPr>
            <p:ph type="sldNum" sz="quarter" idx="12"/>
          </p:nvPr>
        </p:nvSpPr>
        <p:spPr/>
        <p:txBody>
          <a:bodyPr/>
          <a:lstStyle/>
          <a:p>
            <a:fld id="{6CBE36CA-A7C6-4838-9ACB-C8D30B8F2C6D}" type="slidenum">
              <a:rPr lang="en-US" smtClean="0"/>
              <a:pPr/>
              <a:t>18</a:t>
            </a:fld>
            <a:endParaRPr lang="en-US" dirty="0"/>
          </a:p>
        </p:txBody>
      </p:sp>
      <p:sp>
        <p:nvSpPr>
          <p:cNvPr id="4" name="Title 3">
            <a:extLst>
              <a:ext uri="{FF2B5EF4-FFF2-40B4-BE49-F238E27FC236}">
                <a16:creationId xmlns:a16="http://schemas.microsoft.com/office/drawing/2014/main" id="{DF4E5495-913E-1877-27A8-F14061C346D6}"/>
              </a:ext>
            </a:extLst>
          </p:cNvPr>
          <p:cNvSpPr>
            <a:spLocks noGrp="1"/>
          </p:cNvSpPr>
          <p:nvPr>
            <p:ph type="title"/>
          </p:nvPr>
        </p:nvSpPr>
        <p:spPr/>
        <p:txBody>
          <a:bodyPr>
            <a:noAutofit/>
          </a:bodyPr>
          <a:lstStyle/>
          <a:p>
            <a:r>
              <a:rPr lang="en-US" sz="3600" dirty="0">
                <a:solidFill>
                  <a:srgbClr val="066893"/>
                </a:solidFill>
                <a:latin typeface="+mn-lt"/>
              </a:rPr>
              <a:t>Energy Infrastructure: Potential Risks &amp; Impacts</a:t>
            </a:r>
            <a:endParaRPr lang="en-US" sz="3600" b="1" dirty="0">
              <a:latin typeface="+mn-lt"/>
            </a:endParaRPr>
          </a:p>
        </p:txBody>
      </p:sp>
      <p:sp>
        <p:nvSpPr>
          <p:cNvPr id="34" name="Content Placeholder 3">
            <a:extLst>
              <a:ext uri="{FF2B5EF4-FFF2-40B4-BE49-F238E27FC236}">
                <a16:creationId xmlns:a16="http://schemas.microsoft.com/office/drawing/2014/main" id="{4E1B5D3A-348C-9589-934A-67FFC43D4A22}"/>
              </a:ext>
            </a:extLst>
          </p:cNvPr>
          <p:cNvSpPr>
            <a:spLocks noGrp="1"/>
          </p:cNvSpPr>
          <p:nvPr>
            <p:ph idx="4294967295"/>
          </p:nvPr>
        </p:nvSpPr>
        <p:spPr>
          <a:xfrm>
            <a:off x="3594548" y="4205669"/>
            <a:ext cx="7664654" cy="1655763"/>
          </a:xfrm>
          <a:gradFill flip="none" rotWithShape="1">
            <a:gsLst>
              <a:gs pos="0">
                <a:srgbClr val="066893">
                  <a:tint val="66000"/>
                  <a:satMod val="160000"/>
                </a:srgbClr>
              </a:gs>
              <a:gs pos="50000">
                <a:srgbClr val="066893">
                  <a:tint val="44500"/>
                  <a:satMod val="160000"/>
                </a:srgbClr>
              </a:gs>
              <a:gs pos="100000">
                <a:srgbClr val="066893">
                  <a:tint val="23500"/>
                  <a:satMod val="160000"/>
                </a:srgbClr>
              </a:gs>
            </a:gsLst>
            <a:lin ang="16200000" scaled="1"/>
            <a:tileRect/>
          </a:gradFill>
          <a:ln>
            <a:solidFill>
              <a:srgbClr val="066893"/>
            </a:solidFill>
          </a:ln>
        </p:spPr>
        <p:txBody>
          <a:bodyPr wrap="square" lIns="91440" tIns="91440" rIns="91440" bIns="91440">
            <a:noAutofit/>
          </a:bodyPr>
          <a:lstStyle/>
          <a:p>
            <a:pPr marL="0" indent="0" algn="ctr">
              <a:buNone/>
            </a:pPr>
            <a:r>
              <a:rPr lang="en-US" sz="2400" b="1" u="sng" dirty="0">
                <a:latin typeface="+mj-lt"/>
              </a:rPr>
              <a:t>Values Delivered</a:t>
            </a:r>
          </a:p>
          <a:p>
            <a:pPr marL="182880" indent="-182880"/>
            <a:r>
              <a:rPr lang="en-US" sz="2000" dirty="0">
                <a:latin typeface="+mj-lt"/>
              </a:rPr>
              <a:t>Evaluates the </a:t>
            </a:r>
            <a:r>
              <a:rPr lang="en-US" sz="2000" b="1" dirty="0">
                <a:latin typeface="+mj-lt"/>
              </a:rPr>
              <a:t>current state of offshore infrastructure </a:t>
            </a:r>
            <a:r>
              <a:rPr lang="en-US" sz="2000" dirty="0">
                <a:latin typeface="+mj-lt"/>
              </a:rPr>
              <a:t>for </a:t>
            </a:r>
            <a:r>
              <a:rPr lang="en-US" sz="2000" b="1" dirty="0">
                <a:latin typeface="+mj-lt"/>
              </a:rPr>
              <a:t>reuse potential</a:t>
            </a:r>
          </a:p>
          <a:p>
            <a:pPr marL="182880" indent="-182880"/>
            <a:r>
              <a:rPr lang="en-US" sz="2000" dirty="0">
                <a:latin typeface="+mj-lt"/>
              </a:rPr>
              <a:t>Inform </a:t>
            </a:r>
            <a:r>
              <a:rPr lang="en-US" sz="2000" b="1" dirty="0">
                <a:latin typeface="+mj-lt"/>
              </a:rPr>
              <a:t>lifespan</a:t>
            </a:r>
            <a:r>
              <a:rPr lang="en-US" sz="2000" dirty="0">
                <a:latin typeface="+mj-lt"/>
              </a:rPr>
              <a:t> </a:t>
            </a:r>
            <a:r>
              <a:rPr lang="en-US" sz="2000" b="1" dirty="0">
                <a:latin typeface="+mj-lt"/>
              </a:rPr>
              <a:t>extension</a:t>
            </a:r>
            <a:r>
              <a:rPr lang="en-US" sz="2000" dirty="0">
                <a:latin typeface="+mj-lt"/>
              </a:rPr>
              <a:t>, </a:t>
            </a:r>
            <a:r>
              <a:rPr lang="en-US" sz="2000" b="1" dirty="0">
                <a:latin typeface="+mj-lt"/>
              </a:rPr>
              <a:t>remediation</a:t>
            </a:r>
            <a:r>
              <a:rPr lang="en-US" sz="2000" dirty="0">
                <a:latin typeface="+mj-lt"/>
              </a:rPr>
              <a:t>, and </a:t>
            </a:r>
            <a:r>
              <a:rPr lang="en-US" sz="2000" b="1" dirty="0">
                <a:latin typeface="+mj-lt"/>
              </a:rPr>
              <a:t>safe-use/reuse</a:t>
            </a:r>
            <a:r>
              <a:rPr lang="en-US" sz="2000" dirty="0">
                <a:latin typeface="+mj-lt"/>
              </a:rPr>
              <a:t> strategies</a:t>
            </a:r>
          </a:p>
          <a:p>
            <a:pPr marL="182880" indent="-182880"/>
            <a:r>
              <a:rPr lang="en-US" sz="2000" dirty="0">
                <a:latin typeface="+mj-lt"/>
              </a:rPr>
              <a:t>Support </a:t>
            </a:r>
            <a:r>
              <a:rPr lang="en-US" sz="2000" b="1" dirty="0">
                <a:latin typeface="+mj-lt"/>
              </a:rPr>
              <a:t>environmental &amp; operational risk prevention</a:t>
            </a:r>
          </a:p>
        </p:txBody>
      </p:sp>
      <p:sp>
        <p:nvSpPr>
          <p:cNvPr id="6" name="Content Placeholder 1">
            <a:extLst>
              <a:ext uri="{FF2B5EF4-FFF2-40B4-BE49-F238E27FC236}">
                <a16:creationId xmlns:a16="http://schemas.microsoft.com/office/drawing/2014/main" id="{F02B0D3B-54F2-6789-A475-F1C757E386F0}"/>
              </a:ext>
            </a:extLst>
          </p:cNvPr>
          <p:cNvSpPr txBox="1">
            <a:spLocks/>
          </p:cNvSpPr>
          <p:nvPr/>
        </p:nvSpPr>
        <p:spPr>
          <a:xfrm>
            <a:off x="3072499" y="957743"/>
            <a:ext cx="6564395" cy="5499033"/>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2000" b="1" dirty="0">
                <a:latin typeface="+mj-lt"/>
                <a:cs typeface="Calibri"/>
              </a:rPr>
              <a:t>Solution</a:t>
            </a:r>
            <a:r>
              <a:rPr lang="en-US" sz="2000" dirty="0">
                <a:latin typeface="+mj-lt"/>
                <a:cs typeface="Calibri"/>
              </a:rPr>
              <a:t>:</a:t>
            </a:r>
            <a:r>
              <a:rPr lang="en-US" sz="1800" dirty="0">
                <a:latin typeface="+mj-lt"/>
                <a:cs typeface="Calibri"/>
              </a:rPr>
              <a:t> </a:t>
            </a:r>
          </a:p>
          <a:p>
            <a:pPr marL="182880" indent="-182880">
              <a:spcBef>
                <a:spcPts val="600"/>
              </a:spcBef>
              <a:spcAft>
                <a:spcPts val="1800"/>
              </a:spcAft>
            </a:pPr>
            <a:r>
              <a:rPr lang="en-US" sz="1800" dirty="0">
                <a:latin typeface="+mj-lt"/>
                <a:cs typeface="Calibri"/>
              </a:rPr>
              <a:t>Applied NETL </a:t>
            </a:r>
            <a:r>
              <a:rPr lang="en-US" sz="1800" b="1" dirty="0">
                <a:latin typeface="+mj-lt"/>
                <a:cs typeface="Calibri"/>
              </a:rPr>
              <a:t>big data, big data computing</a:t>
            </a:r>
            <a:r>
              <a:rPr lang="en-US" sz="1800" dirty="0">
                <a:latin typeface="+mj-lt"/>
                <a:cs typeface="Calibri"/>
              </a:rPr>
              <a:t>, and </a:t>
            </a:r>
            <a:r>
              <a:rPr lang="en-US" sz="1800" b="1" dirty="0">
                <a:latin typeface="+mj-lt"/>
                <a:cs typeface="Calibri"/>
              </a:rPr>
              <a:t>advanced modeling </a:t>
            </a:r>
            <a:r>
              <a:rPr lang="en-US" sz="1800" dirty="0">
                <a:latin typeface="+mj-lt"/>
                <a:cs typeface="Calibri"/>
              </a:rPr>
              <a:t>capabilities to </a:t>
            </a:r>
            <a:r>
              <a:rPr lang="en-US" sz="1800" b="1" dirty="0">
                <a:latin typeface="+mj-lt"/>
                <a:cs typeface="Calibri"/>
              </a:rPr>
              <a:t>evaluate existing energy infrastructure</a:t>
            </a:r>
          </a:p>
          <a:p>
            <a:pPr marL="182880" indent="-182880">
              <a:spcBef>
                <a:spcPts val="600"/>
              </a:spcBef>
              <a:spcAft>
                <a:spcPts val="1800"/>
              </a:spcAft>
            </a:pPr>
            <a:r>
              <a:rPr lang="en-US" sz="1800" dirty="0">
                <a:latin typeface="+mj-lt"/>
                <a:cs typeface="Calibri"/>
              </a:rPr>
              <a:t>Developed </a:t>
            </a:r>
            <a:r>
              <a:rPr lang="en-US" sz="1800" b="1" dirty="0">
                <a:latin typeface="+mj-lt"/>
                <a:cs typeface="Calibri"/>
              </a:rPr>
              <a:t>multiple machine learning (ML) models </a:t>
            </a:r>
            <a:r>
              <a:rPr lang="en-US" sz="1800" dirty="0">
                <a:latin typeface="+mj-lt"/>
                <a:cs typeface="Calibri"/>
              </a:rPr>
              <a:t>&amp; </a:t>
            </a:r>
            <a:r>
              <a:rPr lang="en-US" sz="1800" b="1" dirty="0">
                <a:latin typeface="+mj-lt"/>
                <a:cs typeface="Calibri"/>
              </a:rPr>
              <a:t>spatio-temporal analytics </a:t>
            </a:r>
            <a:r>
              <a:rPr lang="en-US" sz="1800" dirty="0">
                <a:latin typeface="+mj-lt"/>
                <a:cs typeface="Calibri"/>
              </a:rPr>
              <a:t>to understand </a:t>
            </a:r>
            <a:r>
              <a:rPr lang="en-US" sz="1800" b="1" dirty="0">
                <a:latin typeface="+mj-lt"/>
                <a:cs typeface="Calibri"/>
              </a:rPr>
              <a:t>existing infrastructure integrity</a:t>
            </a:r>
          </a:p>
          <a:p>
            <a:pPr marL="182880" indent="-182880">
              <a:spcBef>
                <a:spcPts val="600"/>
              </a:spcBef>
              <a:spcAft>
                <a:spcPts val="1800"/>
              </a:spcAft>
            </a:pPr>
            <a:r>
              <a:rPr lang="en-US" sz="1800" dirty="0">
                <a:latin typeface="+mj-lt"/>
                <a:cs typeface="Calibri"/>
              </a:rPr>
              <a:t>Enable model-driven insights &amp; visualization with </a:t>
            </a:r>
            <a:r>
              <a:rPr lang="en-US" sz="1800" b="1" dirty="0">
                <a:latin typeface="+mj-lt"/>
                <a:cs typeface="Calibri"/>
              </a:rPr>
              <a:t>AIIM         (</a:t>
            </a:r>
            <a:r>
              <a:rPr lang="en-US" sz="1800" b="1" u="sng" dirty="0">
                <a:latin typeface="+mj-lt"/>
                <a:cs typeface="Calibri"/>
              </a:rPr>
              <a:t>A</a:t>
            </a:r>
            <a:r>
              <a:rPr lang="en-US" sz="1800" b="1" dirty="0">
                <a:latin typeface="+mj-lt"/>
                <a:cs typeface="Calibri"/>
              </a:rPr>
              <a:t>dvanced </a:t>
            </a:r>
            <a:r>
              <a:rPr lang="en-US" sz="1800" b="1" u="sng" dirty="0">
                <a:latin typeface="+mj-lt"/>
                <a:cs typeface="Calibri"/>
              </a:rPr>
              <a:t>I</a:t>
            </a:r>
            <a:r>
              <a:rPr lang="en-US" sz="1800" b="1" dirty="0">
                <a:latin typeface="+mj-lt"/>
                <a:cs typeface="Calibri"/>
              </a:rPr>
              <a:t>nfrastructure </a:t>
            </a:r>
            <a:r>
              <a:rPr lang="en-US" sz="1800" b="1" u="sng" dirty="0">
                <a:latin typeface="+mj-lt"/>
                <a:cs typeface="Calibri"/>
              </a:rPr>
              <a:t>I</a:t>
            </a:r>
            <a:r>
              <a:rPr lang="en-US" sz="1800" b="1" dirty="0">
                <a:latin typeface="+mj-lt"/>
                <a:cs typeface="Calibri"/>
              </a:rPr>
              <a:t>ntegrity </a:t>
            </a:r>
            <a:r>
              <a:rPr lang="en-US" sz="1800" b="1" u="sng" dirty="0">
                <a:latin typeface="+mj-lt"/>
                <a:cs typeface="Calibri"/>
              </a:rPr>
              <a:t>M</a:t>
            </a:r>
            <a:r>
              <a:rPr lang="en-US" sz="1800" b="1" dirty="0">
                <a:latin typeface="+mj-lt"/>
                <a:cs typeface="Calibri"/>
              </a:rPr>
              <a:t>odeling)</a:t>
            </a:r>
            <a:r>
              <a:rPr lang="en-US" sz="1800" dirty="0">
                <a:latin typeface="+mj-lt"/>
                <a:cs typeface="Calibri"/>
              </a:rPr>
              <a:t> published         </a:t>
            </a:r>
            <a:r>
              <a:rPr lang="en-US" sz="1800" b="1" dirty="0">
                <a:latin typeface="+mj-lt"/>
                <a:cs typeface="Calibri"/>
              </a:rPr>
              <a:t>method-turned-tool</a:t>
            </a:r>
            <a:endParaRPr lang="en-US" sz="1800" dirty="0">
              <a:latin typeface="+mj-lt"/>
              <a:cs typeface="Calibri"/>
            </a:endParaRPr>
          </a:p>
        </p:txBody>
      </p:sp>
      <p:sp>
        <p:nvSpPr>
          <p:cNvPr id="10" name="Subtitle 2">
            <a:extLst>
              <a:ext uri="{FF2B5EF4-FFF2-40B4-BE49-F238E27FC236}">
                <a16:creationId xmlns:a16="http://schemas.microsoft.com/office/drawing/2014/main" id="{F44E180D-A8DD-7127-4DD6-22DA65CCC794}"/>
              </a:ext>
            </a:extLst>
          </p:cNvPr>
          <p:cNvSpPr txBox="1">
            <a:spLocks/>
          </p:cNvSpPr>
          <p:nvPr/>
        </p:nvSpPr>
        <p:spPr>
          <a:xfrm>
            <a:off x="295106" y="766661"/>
            <a:ext cx="11580921"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1" kern="1200">
                <a:solidFill>
                  <a:srgbClr val="F7932B"/>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400" dirty="0">
              <a:solidFill>
                <a:srgbClr val="066893"/>
              </a:solidFill>
              <a:latin typeface="+mj-lt"/>
            </a:endParaRPr>
          </a:p>
        </p:txBody>
      </p:sp>
      <p:pic>
        <p:nvPicPr>
          <p:cNvPr id="11" name="Picture 10">
            <a:extLst>
              <a:ext uri="{FF2B5EF4-FFF2-40B4-BE49-F238E27FC236}">
                <a16:creationId xmlns:a16="http://schemas.microsoft.com/office/drawing/2014/main" id="{8C7A9B67-44ED-1B69-AED8-C4512F7EBE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8385" y="1346885"/>
            <a:ext cx="1734207" cy="144963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91C02934-E320-BCF0-30EA-E15FE9B55159}"/>
              </a:ext>
            </a:extLst>
          </p:cNvPr>
          <p:cNvPicPr>
            <a:picLocks noChangeAspect="1"/>
          </p:cNvPicPr>
          <p:nvPr/>
        </p:nvPicPr>
        <p:blipFill rotWithShape="1">
          <a:blip r:embed="rId4"/>
          <a:srcRect l="2462" r="7994" b="11579"/>
          <a:stretch/>
        </p:blipFill>
        <p:spPr>
          <a:xfrm>
            <a:off x="833628" y="2592136"/>
            <a:ext cx="1887820" cy="1318312"/>
          </a:xfrm>
          <a:prstGeom prst="rect">
            <a:avLst/>
          </a:prstGeom>
          <a:ln>
            <a:solidFill>
              <a:schemeClr val="tx1"/>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C41FFC62-92EB-3D73-E0F0-0B9151E65821}"/>
              </a:ext>
            </a:extLst>
          </p:cNvPr>
          <p:cNvGrpSpPr/>
          <p:nvPr/>
        </p:nvGrpSpPr>
        <p:grpSpPr>
          <a:xfrm>
            <a:off x="295106" y="3859076"/>
            <a:ext cx="1911389" cy="1395560"/>
            <a:chOff x="5661205" y="3784866"/>
            <a:chExt cx="3543363" cy="2326127"/>
          </a:xfrm>
        </p:grpSpPr>
        <p:pic>
          <p:nvPicPr>
            <p:cNvPr id="14" name="Picture 13">
              <a:extLst>
                <a:ext uri="{FF2B5EF4-FFF2-40B4-BE49-F238E27FC236}">
                  <a16:creationId xmlns:a16="http://schemas.microsoft.com/office/drawing/2014/main" id="{C57EABEE-F7B9-E0DF-CC90-6364C6AD1E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b="10434"/>
            <a:stretch/>
          </p:blipFill>
          <p:spPr>
            <a:xfrm>
              <a:off x="5661205" y="3784866"/>
              <a:ext cx="3530208" cy="232612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70FDFD5F-86A2-08C6-AB38-5BAEC9773DA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7906" y="3786228"/>
              <a:ext cx="3526662" cy="576341"/>
            </a:xfrm>
            <a:prstGeom prst="rect">
              <a:avLst/>
            </a:prstGeom>
            <a:ln w="38100" cap="sq">
              <a:noFill/>
              <a:prstDash val="solid"/>
              <a:miter lim="800000"/>
            </a:ln>
            <a:effectLst/>
          </p:spPr>
        </p:pic>
      </p:grpSp>
      <p:sp>
        <p:nvSpPr>
          <p:cNvPr id="16" name="TextBox 15">
            <a:extLst>
              <a:ext uri="{FF2B5EF4-FFF2-40B4-BE49-F238E27FC236}">
                <a16:creationId xmlns:a16="http://schemas.microsoft.com/office/drawing/2014/main" id="{19559F2F-9E76-D335-6350-92126B3299A0}"/>
              </a:ext>
            </a:extLst>
          </p:cNvPr>
          <p:cNvSpPr txBox="1"/>
          <p:nvPr/>
        </p:nvSpPr>
        <p:spPr>
          <a:xfrm>
            <a:off x="296094" y="2837368"/>
            <a:ext cx="797822" cy="452626"/>
          </a:xfrm>
          <a:prstGeom prst="rect">
            <a:avLst/>
          </a:prstGeom>
          <a:gradFill flip="none" rotWithShape="1">
            <a:gsLst>
              <a:gs pos="0">
                <a:srgbClr val="066893">
                  <a:tint val="66000"/>
                  <a:satMod val="160000"/>
                </a:srgbClr>
              </a:gs>
              <a:gs pos="50000">
                <a:srgbClr val="066893">
                  <a:tint val="44500"/>
                  <a:satMod val="160000"/>
                </a:srgbClr>
              </a:gs>
              <a:gs pos="100000">
                <a:srgbClr val="066893">
                  <a:tint val="23500"/>
                  <a:satMod val="160000"/>
                </a:srgbClr>
              </a:gs>
            </a:gsLst>
            <a:lin ang="16200000" scaled="1"/>
            <a:tileRect/>
          </a:gradFill>
          <a:ln>
            <a:solidFill>
              <a:srgbClr val="066893"/>
            </a:solidFill>
          </a:ln>
        </p:spPr>
        <p:txBody>
          <a:bodyPr vert="horz" wrap="square" lIns="91440" tIns="91440" rIns="91440" bIns="91440" rtlCol="0">
            <a:noAutofit/>
          </a:bodyPr>
          <a:lstStyle>
            <a:lvl1pPr indent="0" algn="ctr">
              <a:lnSpc>
                <a:spcPct val="90000"/>
              </a:lnSpc>
              <a:spcBef>
                <a:spcPts val="1000"/>
              </a:spcBef>
              <a:buFont typeface="Arial" panose="020B0604020202020204" pitchFamily="34" charset="0"/>
              <a:buNone/>
              <a:defRPr sz="2000" b="1" u="sng">
                <a:solidFill>
                  <a:schemeClr val="tx1"/>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200" b="0" u="none" dirty="0"/>
              <a:t>Integrity risks</a:t>
            </a:r>
          </a:p>
        </p:txBody>
      </p:sp>
      <p:pic>
        <p:nvPicPr>
          <p:cNvPr id="17" name="Picture 16">
            <a:extLst>
              <a:ext uri="{FF2B5EF4-FFF2-40B4-BE49-F238E27FC236}">
                <a16:creationId xmlns:a16="http://schemas.microsoft.com/office/drawing/2014/main" id="{764FC209-EB3E-F049-8832-1E7D2503D868}"/>
              </a:ext>
            </a:extLst>
          </p:cNvPr>
          <p:cNvPicPr>
            <a:picLocks noChangeAspect="1"/>
          </p:cNvPicPr>
          <p:nvPr/>
        </p:nvPicPr>
        <p:blipFill rotWithShape="1">
          <a:blip r:embed="rId7"/>
          <a:srcRect b="19987"/>
          <a:stretch/>
        </p:blipFill>
        <p:spPr>
          <a:xfrm>
            <a:off x="1004554" y="4803577"/>
            <a:ext cx="1716894" cy="1318311"/>
          </a:xfrm>
          <a:prstGeom prst="rect">
            <a:avLst/>
          </a:prstGeom>
          <a:ln>
            <a:solidFill>
              <a:schemeClr val="tx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9D87A14-6D46-F863-B4CE-3B59F622E6FF}"/>
              </a:ext>
            </a:extLst>
          </p:cNvPr>
          <p:cNvSpPr txBox="1"/>
          <p:nvPr/>
        </p:nvSpPr>
        <p:spPr>
          <a:xfrm>
            <a:off x="290286" y="5352212"/>
            <a:ext cx="1294615" cy="452626"/>
          </a:xfrm>
          <a:prstGeom prst="rect">
            <a:avLst/>
          </a:prstGeom>
          <a:gradFill flip="none" rotWithShape="1">
            <a:gsLst>
              <a:gs pos="0">
                <a:srgbClr val="066893">
                  <a:tint val="66000"/>
                  <a:satMod val="160000"/>
                </a:srgbClr>
              </a:gs>
              <a:gs pos="50000">
                <a:srgbClr val="066893">
                  <a:tint val="44500"/>
                  <a:satMod val="160000"/>
                </a:srgbClr>
              </a:gs>
              <a:gs pos="100000">
                <a:srgbClr val="066893">
                  <a:tint val="23500"/>
                  <a:satMod val="160000"/>
                </a:srgbClr>
              </a:gs>
            </a:gsLst>
            <a:lin ang="16200000" scaled="1"/>
            <a:tileRect/>
          </a:gradFill>
          <a:ln>
            <a:solidFill>
              <a:srgbClr val="066893"/>
            </a:solidFill>
          </a:ln>
        </p:spPr>
        <p:txBody>
          <a:bodyPr vert="horz" wrap="square" lIns="91440" tIns="91440" rIns="91440" bIns="91440" rtlCol="0">
            <a:noAutofit/>
          </a:bodyPr>
          <a:lstStyle>
            <a:defPPr>
              <a:defRPr lang="en-US"/>
            </a:defPPr>
            <a:lvl1pPr indent="0" algn="ctr">
              <a:lnSpc>
                <a:spcPct val="90000"/>
              </a:lnSpc>
              <a:spcBef>
                <a:spcPts val="1000"/>
              </a:spcBef>
              <a:buFont typeface="Arial" panose="020B0604020202020204" pitchFamily="34" charset="0"/>
              <a:buNone/>
              <a:defRPr sz="2000" b="1" u="sng">
                <a:solidFill>
                  <a:schemeClr val="tx1"/>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200" b="0" u="none" dirty="0"/>
              <a:t>Environmental impacts</a:t>
            </a:r>
          </a:p>
        </p:txBody>
      </p:sp>
      <p:sp>
        <p:nvSpPr>
          <p:cNvPr id="19" name="TextBox 18">
            <a:extLst>
              <a:ext uri="{FF2B5EF4-FFF2-40B4-BE49-F238E27FC236}">
                <a16:creationId xmlns:a16="http://schemas.microsoft.com/office/drawing/2014/main" id="{3312FC44-DB1E-5EF5-2CFB-4F88BEEF5D9A}"/>
              </a:ext>
            </a:extLst>
          </p:cNvPr>
          <p:cNvSpPr txBox="1"/>
          <p:nvPr/>
        </p:nvSpPr>
        <p:spPr>
          <a:xfrm>
            <a:off x="1592922" y="1564874"/>
            <a:ext cx="1126856" cy="483918"/>
          </a:xfrm>
          <a:prstGeom prst="rect">
            <a:avLst/>
          </a:prstGeom>
          <a:gradFill flip="none" rotWithShape="1">
            <a:gsLst>
              <a:gs pos="0">
                <a:srgbClr val="066893">
                  <a:tint val="66000"/>
                  <a:satMod val="160000"/>
                </a:srgbClr>
              </a:gs>
              <a:gs pos="50000">
                <a:srgbClr val="066893">
                  <a:tint val="44500"/>
                  <a:satMod val="160000"/>
                </a:srgbClr>
              </a:gs>
              <a:gs pos="100000">
                <a:srgbClr val="066893">
                  <a:tint val="23500"/>
                  <a:satMod val="160000"/>
                </a:srgbClr>
              </a:gs>
            </a:gsLst>
            <a:lin ang="16200000" scaled="1"/>
            <a:tileRect/>
          </a:gradFill>
          <a:ln>
            <a:solidFill>
              <a:srgbClr val="066893"/>
            </a:solidFill>
          </a:ln>
        </p:spPr>
        <p:txBody>
          <a:bodyPr vert="horz" wrap="square" lIns="91440" tIns="91440" rIns="91440" bIns="91440" rtlCol="0">
            <a:noAutofit/>
          </a:bodyPr>
          <a:lstStyle>
            <a:lvl1pPr indent="0" algn="ctr">
              <a:lnSpc>
                <a:spcPct val="90000"/>
              </a:lnSpc>
              <a:spcBef>
                <a:spcPts val="1000"/>
              </a:spcBef>
              <a:buFont typeface="Arial" panose="020B0604020202020204" pitchFamily="34" charset="0"/>
              <a:buNone/>
              <a:defRPr sz="2000" b="1" u="sng">
                <a:solidFill>
                  <a:schemeClr val="tx1"/>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200" b="0" u="none" dirty="0"/>
              <a:t>Natural hazards</a:t>
            </a:r>
          </a:p>
        </p:txBody>
      </p:sp>
      <p:pic>
        <p:nvPicPr>
          <p:cNvPr id="23" name="Picture 22">
            <a:extLst>
              <a:ext uri="{FF2B5EF4-FFF2-40B4-BE49-F238E27FC236}">
                <a16:creationId xmlns:a16="http://schemas.microsoft.com/office/drawing/2014/main" id="{C74AD1D2-B64B-F740-9824-75D02799E7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51"/>
          <a:stretch/>
        </p:blipFill>
        <p:spPr>
          <a:xfrm>
            <a:off x="9861013" y="2987218"/>
            <a:ext cx="1961065" cy="837046"/>
          </a:xfrm>
          <a:prstGeom prst="rect">
            <a:avLst/>
          </a:prstGeom>
          <a:effectLst>
            <a:glow rad="63500">
              <a:schemeClr val="bg1">
                <a:alpha val="80000"/>
              </a:schemeClr>
            </a:glow>
          </a:effectLst>
        </p:spPr>
      </p:pic>
      <p:pic>
        <p:nvPicPr>
          <p:cNvPr id="37" name="Picture 36" descr="A picture containing drawing, plate&#10;&#10;Description automatically generated">
            <a:extLst>
              <a:ext uri="{FF2B5EF4-FFF2-40B4-BE49-F238E27FC236}">
                <a16:creationId xmlns:a16="http://schemas.microsoft.com/office/drawing/2014/main" id="{5A109707-06B9-F690-61BB-1ED86BC740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7749" y="1406245"/>
            <a:ext cx="1308634" cy="452264"/>
          </a:xfrm>
          <a:prstGeom prst="rect">
            <a:avLst/>
          </a:prstGeom>
        </p:spPr>
      </p:pic>
      <p:pic>
        <p:nvPicPr>
          <p:cNvPr id="38" name="Picture 37" descr="A picture containing plate, tableware&#10;&#10;Description automatically generated">
            <a:extLst>
              <a:ext uri="{FF2B5EF4-FFF2-40B4-BE49-F238E27FC236}">
                <a16:creationId xmlns:a16="http://schemas.microsoft.com/office/drawing/2014/main" id="{15DEF149-F55D-2262-7C7E-F10AC1949B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73441" y="2198111"/>
            <a:ext cx="1122465" cy="581010"/>
          </a:xfrm>
          <a:prstGeom prst="rect">
            <a:avLst/>
          </a:prstGeom>
        </p:spPr>
      </p:pic>
    </p:spTree>
    <p:extLst>
      <p:ext uri="{BB962C8B-B14F-4D97-AF65-F5344CB8AC3E}">
        <p14:creationId xmlns:p14="http://schemas.microsoft.com/office/powerpoint/2010/main" val="20685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eft Brace 24">
            <a:extLst>
              <a:ext uri="{FF2B5EF4-FFF2-40B4-BE49-F238E27FC236}">
                <a16:creationId xmlns:a16="http://schemas.microsoft.com/office/drawing/2014/main" id="{4FB14BE9-2696-4A9A-8E60-4140952DA10D}"/>
              </a:ext>
            </a:extLst>
          </p:cNvPr>
          <p:cNvSpPr/>
          <p:nvPr/>
        </p:nvSpPr>
        <p:spPr>
          <a:xfrm>
            <a:off x="7568201" y="936259"/>
            <a:ext cx="1157296" cy="5254265"/>
          </a:xfrm>
          <a:prstGeom prst="leftBrace">
            <a:avLst>
              <a:gd name="adj1" fmla="val 667"/>
              <a:gd name="adj2" fmla="val 6588"/>
            </a:avLst>
          </a:prstGeom>
          <a:ln w="28575">
            <a:solidFill>
              <a:srgbClr val="0567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5" name="Slide Number Placeholder 4">
            <a:extLst>
              <a:ext uri="{FF2B5EF4-FFF2-40B4-BE49-F238E27FC236}">
                <a16:creationId xmlns:a16="http://schemas.microsoft.com/office/drawing/2014/main" id="{09638DBE-AB6A-4A63-B41E-77BA6CB20572}"/>
              </a:ext>
            </a:extLst>
          </p:cNvPr>
          <p:cNvSpPr>
            <a:spLocks noGrp="1"/>
          </p:cNvSpPr>
          <p:nvPr>
            <p:ph type="sldNum" sz="quarter" idx="12"/>
          </p:nvPr>
        </p:nvSpPr>
        <p:spPr/>
        <p:txBody>
          <a:bodyPr/>
          <a:lstStyle/>
          <a:p>
            <a:fld id="{6CBE36CA-A7C6-4838-9ACB-C8D30B8F2C6D}" type="slidenum">
              <a:rPr lang="en-US" smtClean="0">
                <a:solidFill>
                  <a:schemeClr val="bg1"/>
                </a:solidFill>
                <a:latin typeface="+mj-lt"/>
              </a:rPr>
              <a:pPr/>
              <a:t>19</a:t>
            </a:fld>
            <a:endParaRPr lang="en-US" dirty="0">
              <a:solidFill>
                <a:schemeClr val="bg1"/>
              </a:solidFill>
              <a:latin typeface="+mj-lt"/>
            </a:endParaRPr>
          </a:p>
        </p:txBody>
      </p:sp>
      <p:sp>
        <p:nvSpPr>
          <p:cNvPr id="2" name="Content Placeholder 1">
            <a:extLst>
              <a:ext uri="{FF2B5EF4-FFF2-40B4-BE49-F238E27FC236}">
                <a16:creationId xmlns:a16="http://schemas.microsoft.com/office/drawing/2014/main" id="{688D19F3-08FA-4643-B754-9A34B6DC9B7A}"/>
              </a:ext>
            </a:extLst>
          </p:cNvPr>
          <p:cNvSpPr>
            <a:spLocks noGrp="1"/>
          </p:cNvSpPr>
          <p:nvPr>
            <p:ph idx="4294967295"/>
          </p:nvPr>
        </p:nvSpPr>
        <p:spPr>
          <a:xfrm>
            <a:off x="8324850" y="1071563"/>
            <a:ext cx="3867150" cy="4870450"/>
          </a:xfrm>
        </p:spPr>
        <p:txBody>
          <a:bodyPr>
            <a:noAutofit/>
          </a:bodyPr>
          <a:lstStyle/>
          <a:p>
            <a:pPr marL="182880" lvl="1" indent="-182880">
              <a:spcBef>
                <a:spcPts val="1000"/>
              </a:spcBef>
            </a:pPr>
            <a:r>
              <a:rPr lang="en-US" sz="1800" b="1" dirty="0">
                <a:solidFill>
                  <a:schemeClr val="tx1">
                    <a:lumMod val="95000"/>
                    <a:lumOff val="5000"/>
                  </a:schemeClr>
                </a:solidFill>
                <a:latin typeface="+mj-lt"/>
              </a:rPr>
              <a:t>11k+ </a:t>
            </a:r>
            <a:r>
              <a:rPr lang="en-US" sz="1800" dirty="0">
                <a:solidFill>
                  <a:schemeClr val="tx1">
                    <a:lumMod val="95000"/>
                    <a:lumOff val="5000"/>
                  </a:schemeClr>
                </a:solidFill>
                <a:latin typeface="+mj-lt"/>
              </a:rPr>
              <a:t>platform records</a:t>
            </a:r>
          </a:p>
          <a:p>
            <a:pPr marL="182880" lvl="1" indent="-182880">
              <a:spcBef>
                <a:spcPts val="1000"/>
              </a:spcBef>
            </a:pPr>
            <a:r>
              <a:rPr lang="en-US" sz="1800" b="1" dirty="0">
                <a:solidFill>
                  <a:schemeClr val="tx1">
                    <a:lumMod val="95000"/>
                    <a:lumOff val="5000"/>
                  </a:schemeClr>
                </a:solidFill>
                <a:latin typeface="+mj-lt"/>
              </a:rPr>
              <a:t>26k+</a:t>
            </a:r>
            <a:r>
              <a:rPr lang="en-US" sz="1800" dirty="0">
                <a:solidFill>
                  <a:schemeClr val="tx1">
                    <a:lumMod val="95000"/>
                    <a:lumOff val="5000"/>
                  </a:schemeClr>
                </a:solidFill>
                <a:latin typeface="+mj-lt"/>
              </a:rPr>
              <a:t> miles of pipelines</a:t>
            </a:r>
          </a:p>
          <a:p>
            <a:pPr marL="182880" lvl="1" indent="-182880">
              <a:spcBef>
                <a:spcPts val="1000"/>
              </a:spcBef>
            </a:pPr>
            <a:r>
              <a:rPr lang="en-US" sz="1800" b="1" dirty="0">
                <a:solidFill>
                  <a:schemeClr val="tx1">
                    <a:lumMod val="95000"/>
                    <a:lumOff val="5000"/>
                  </a:schemeClr>
                </a:solidFill>
                <a:latin typeface="+mj-lt"/>
              </a:rPr>
              <a:t>55k+</a:t>
            </a:r>
            <a:r>
              <a:rPr lang="en-US" sz="1800" dirty="0">
                <a:solidFill>
                  <a:schemeClr val="tx1">
                    <a:lumMod val="95000"/>
                    <a:lumOff val="5000"/>
                  </a:schemeClr>
                </a:solidFill>
                <a:latin typeface="+mj-lt"/>
              </a:rPr>
              <a:t> well records</a:t>
            </a:r>
            <a:endParaRPr lang="en-US" sz="1800" b="1" dirty="0">
              <a:solidFill>
                <a:schemeClr val="tx1">
                  <a:lumMod val="95000"/>
                  <a:lumOff val="5000"/>
                </a:schemeClr>
              </a:solidFill>
              <a:latin typeface="+mj-lt"/>
            </a:endParaRPr>
          </a:p>
          <a:p>
            <a:pPr marL="182880" lvl="1" indent="-182880">
              <a:spcBef>
                <a:spcPts val="1000"/>
              </a:spcBef>
            </a:pPr>
            <a:r>
              <a:rPr lang="en-US" sz="1800" b="1" dirty="0">
                <a:solidFill>
                  <a:schemeClr val="tx1">
                    <a:lumMod val="95000"/>
                    <a:lumOff val="5000"/>
                  </a:schemeClr>
                </a:solidFill>
                <a:latin typeface="+mj-lt"/>
              </a:rPr>
              <a:t>51k+ </a:t>
            </a:r>
            <a:r>
              <a:rPr lang="en-US" sz="1800" dirty="0">
                <a:solidFill>
                  <a:schemeClr val="tx1">
                    <a:lumMod val="95000"/>
                    <a:lumOff val="5000"/>
                  </a:schemeClr>
                </a:solidFill>
                <a:latin typeface="+mj-lt"/>
              </a:rPr>
              <a:t>environmental layers</a:t>
            </a:r>
          </a:p>
          <a:p>
            <a:pPr marL="182880" lvl="1" indent="-182880">
              <a:spcBef>
                <a:spcPts val="1000"/>
              </a:spcBef>
            </a:pPr>
            <a:r>
              <a:rPr lang="en-US" sz="1800" dirty="0">
                <a:solidFill>
                  <a:schemeClr val="tx1">
                    <a:lumMod val="95000"/>
                    <a:lumOff val="5000"/>
                  </a:schemeClr>
                </a:solidFill>
                <a:latin typeface="+mj-lt"/>
              </a:rPr>
              <a:t>Geohazard layers</a:t>
            </a:r>
          </a:p>
          <a:p>
            <a:pPr marL="640080" lvl="2" indent="-182880">
              <a:spcBef>
                <a:spcPts val="0"/>
              </a:spcBef>
            </a:pPr>
            <a:r>
              <a:rPr lang="en-US" sz="1600" dirty="0">
                <a:solidFill>
                  <a:schemeClr val="tx1">
                    <a:lumMod val="95000"/>
                    <a:lumOff val="5000"/>
                  </a:schemeClr>
                </a:solidFill>
                <a:latin typeface="+mj-lt"/>
              </a:rPr>
              <a:t>Landslide prediction surface from </a:t>
            </a:r>
            <a:r>
              <a:rPr lang="en-US" sz="1600" b="1" dirty="0">
                <a:solidFill>
                  <a:schemeClr val="tx1">
                    <a:lumMod val="95000"/>
                    <a:lumOff val="5000"/>
                  </a:schemeClr>
                </a:solidFill>
                <a:latin typeface="+mj-lt"/>
              </a:rPr>
              <a:t>NETL’s Ocean and Geohazard Analysis </a:t>
            </a:r>
            <a:r>
              <a:rPr lang="en-US" sz="1600" dirty="0">
                <a:solidFill>
                  <a:schemeClr val="tx1">
                    <a:lumMod val="95000"/>
                    <a:lumOff val="5000"/>
                  </a:schemeClr>
                </a:solidFill>
                <a:latin typeface="+mj-lt"/>
              </a:rPr>
              <a:t>smart tool</a:t>
            </a:r>
          </a:p>
          <a:p>
            <a:pPr marL="182880" lvl="1" indent="-182880">
              <a:spcBef>
                <a:spcPts val="1000"/>
              </a:spcBef>
            </a:pPr>
            <a:r>
              <a:rPr lang="en-US" sz="1800" b="1" dirty="0">
                <a:solidFill>
                  <a:schemeClr val="tx1">
                    <a:lumMod val="95000"/>
                    <a:lumOff val="5000"/>
                  </a:schemeClr>
                </a:solidFill>
                <a:latin typeface="+mj-lt"/>
                <a:cs typeface="Segoe UI" panose="020B0502040204020203" pitchFamily="34" charset="0"/>
              </a:rPr>
              <a:t>46GB+</a:t>
            </a:r>
            <a:r>
              <a:rPr lang="en-US" sz="1800" dirty="0">
                <a:solidFill>
                  <a:schemeClr val="tx1">
                    <a:lumMod val="95000"/>
                    <a:lumOff val="5000"/>
                  </a:schemeClr>
                </a:solidFill>
                <a:latin typeface="+mj-lt"/>
                <a:cs typeface="Segoe UI" panose="020B0502040204020203" pitchFamily="34" charset="0"/>
              </a:rPr>
              <a:t> biochemical data</a:t>
            </a:r>
            <a:endParaRPr lang="en-US" sz="1800" dirty="0">
              <a:solidFill>
                <a:schemeClr val="tx1">
                  <a:lumMod val="95000"/>
                  <a:lumOff val="5000"/>
                </a:schemeClr>
              </a:solidFill>
              <a:latin typeface="+mj-lt"/>
            </a:endParaRPr>
          </a:p>
          <a:p>
            <a:pPr marL="182880" lvl="1" indent="-182880">
              <a:spcBef>
                <a:spcPts val="1000"/>
              </a:spcBef>
            </a:pPr>
            <a:r>
              <a:rPr lang="en-US" sz="1800" b="1" dirty="0">
                <a:solidFill>
                  <a:schemeClr val="tx1">
                    <a:lumMod val="95000"/>
                    <a:lumOff val="5000"/>
                  </a:schemeClr>
                </a:solidFill>
                <a:latin typeface="+mj-lt"/>
              </a:rPr>
              <a:t>Spatio-temporal production data </a:t>
            </a:r>
            <a:r>
              <a:rPr lang="en-US" sz="1800" dirty="0">
                <a:solidFill>
                  <a:schemeClr val="tx1">
                    <a:lumMod val="95000"/>
                    <a:lumOff val="5000"/>
                  </a:schemeClr>
                </a:solidFill>
                <a:latin typeface="+mj-lt"/>
              </a:rPr>
              <a:t>at the well, platform, and lease block level</a:t>
            </a:r>
          </a:p>
          <a:p>
            <a:pPr marL="182880" lvl="1" indent="-182880">
              <a:spcBef>
                <a:spcPts val="1000"/>
              </a:spcBef>
            </a:pPr>
            <a:r>
              <a:rPr lang="en-US" sz="1800" b="1" dirty="0">
                <a:solidFill>
                  <a:schemeClr val="tx1">
                    <a:lumMod val="95000"/>
                    <a:lumOff val="5000"/>
                  </a:schemeClr>
                </a:solidFill>
                <a:latin typeface="+mj-lt"/>
              </a:rPr>
              <a:t>70+ </a:t>
            </a:r>
            <a:r>
              <a:rPr lang="en-US" sz="1800" dirty="0">
                <a:solidFill>
                  <a:schemeClr val="tx1">
                    <a:lumMod val="95000"/>
                    <a:lumOff val="5000"/>
                  </a:schemeClr>
                </a:solidFill>
                <a:latin typeface="+mj-lt"/>
              </a:rPr>
              <a:t>years of platform incidents</a:t>
            </a:r>
          </a:p>
          <a:p>
            <a:pPr marL="182880" lvl="1" indent="-182880">
              <a:spcBef>
                <a:spcPts val="1000"/>
              </a:spcBef>
            </a:pPr>
            <a:r>
              <a:rPr lang="en-US" sz="1800" b="1" dirty="0">
                <a:solidFill>
                  <a:schemeClr val="tx1">
                    <a:lumMod val="95000"/>
                    <a:lumOff val="5000"/>
                  </a:schemeClr>
                </a:solidFill>
                <a:latin typeface="+mj-lt"/>
              </a:rPr>
              <a:t>30+ </a:t>
            </a:r>
            <a:r>
              <a:rPr lang="en-US" sz="1800" dirty="0">
                <a:solidFill>
                  <a:schemeClr val="tx1">
                    <a:lumMod val="95000"/>
                    <a:lumOff val="5000"/>
                  </a:schemeClr>
                </a:solidFill>
                <a:latin typeface="+mj-lt"/>
              </a:rPr>
              <a:t>years of pipeline incidents</a:t>
            </a:r>
          </a:p>
          <a:p>
            <a:pPr marL="182880" lvl="1" indent="-182880">
              <a:spcBef>
                <a:spcPts val="1000"/>
              </a:spcBef>
            </a:pPr>
            <a:r>
              <a:rPr lang="en-US" sz="1800" b="1" dirty="0">
                <a:solidFill>
                  <a:schemeClr val="tx1">
                    <a:lumMod val="95000"/>
                    <a:lumOff val="5000"/>
                  </a:schemeClr>
                </a:solidFill>
                <a:latin typeface="+mj-lt"/>
              </a:rPr>
              <a:t>50.6GB</a:t>
            </a:r>
            <a:r>
              <a:rPr lang="en-US" sz="1800" dirty="0">
                <a:solidFill>
                  <a:schemeClr val="tx1">
                    <a:lumMod val="95000"/>
                    <a:lumOff val="5000"/>
                  </a:schemeClr>
                </a:solidFill>
                <a:latin typeface="+mj-lt"/>
              </a:rPr>
              <a:t> of monthly ship trackline data</a:t>
            </a:r>
          </a:p>
        </p:txBody>
      </p:sp>
      <p:sp>
        <p:nvSpPr>
          <p:cNvPr id="3" name="Subtitle 2">
            <a:extLst>
              <a:ext uri="{FF2B5EF4-FFF2-40B4-BE49-F238E27FC236}">
                <a16:creationId xmlns:a16="http://schemas.microsoft.com/office/drawing/2014/main" id="{D058F9B5-DCC0-4FED-978E-DD680775427A}"/>
              </a:ext>
            </a:extLst>
          </p:cNvPr>
          <p:cNvSpPr>
            <a:spLocks noGrp="1"/>
          </p:cNvSpPr>
          <p:nvPr>
            <p:ph type="subTitle" idx="4294967295"/>
          </p:nvPr>
        </p:nvSpPr>
        <p:spPr>
          <a:xfrm>
            <a:off x="0" y="847725"/>
            <a:ext cx="4010025" cy="374650"/>
          </a:xfrm>
        </p:spPr>
        <p:txBody>
          <a:bodyPr>
            <a:normAutofit fontScale="55000" lnSpcReduction="20000"/>
          </a:bodyPr>
          <a:lstStyle/>
          <a:p>
            <a:r>
              <a:rPr lang="en-US" sz="2400" dirty="0">
                <a:solidFill>
                  <a:srgbClr val="056792"/>
                </a:solidFill>
                <a:latin typeface="+mj-lt"/>
              </a:rPr>
              <a:t>Using the Whole to Inform Local Trends &amp; Predictions</a:t>
            </a:r>
          </a:p>
        </p:txBody>
      </p:sp>
      <p:pic>
        <p:nvPicPr>
          <p:cNvPr id="9" name="Content Placeholder 8" descr="Logo, company name&#10;&#10;Description automatically generated">
            <a:extLst>
              <a:ext uri="{FF2B5EF4-FFF2-40B4-BE49-F238E27FC236}">
                <a16:creationId xmlns:a16="http://schemas.microsoft.com/office/drawing/2014/main" id="{676BD228-36F3-4F84-B209-4FEF1B9F3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9197" y="2772908"/>
            <a:ext cx="1258701" cy="943895"/>
          </a:xfrm>
          <a:prstGeom prst="rect">
            <a:avLst/>
          </a:prstGeom>
          <a:effectLst>
            <a:glow rad="127000">
              <a:schemeClr val="bg1"/>
            </a:glow>
          </a:effectLst>
        </p:spPr>
      </p:pic>
      <p:sp>
        <p:nvSpPr>
          <p:cNvPr id="12" name="TextBox 11">
            <a:extLst>
              <a:ext uri="{FF2B5EF4-FFF2-40B4-BE49-F238E27FC236}">
                <a16:creationId xmlns:a16="http://schemas.microsoft.com/office/drawing/2014/main" id="{D7C91EAB-3ED4-4D11-AD08-B0126425676C}"/>
              </a:ext>
            </a:extLst>
          </p:cNvPr>
          <p:cNvSpPr txBox="1"/>
          <p:nvPr/>
        </p:nvSpPr>
        <p:spPr>
          <a:xfrm>
            <a:off x="423249" y="48072"/>
            <a:ext cx="6097978" cy="707886"/>
          </a:xfrm>
          <a:prstGeom prst="rect">
            <a:avLst/>
          </a:prstGeom>
          <a:noFill/>
        </p:spPr>
        <p:txBody>
          <a:bodyPr wrap="square">
            <a:spAutoFit/>
          </a:bodyPr>
          <a:lstStyle/>
          <a:p>
            <a:r>
              <a:rPr lang="en-US" sz="4000" b="1" dirty="0">
                <a:latin typeface="+mj-lt"/>
              </a:rPr>
              <a:t>	     Approach: </a:t>
            </a:r>
            <a:endParaRPr lang="en-US" sz="4000" dirty="0">
              <a:latin typeface="+mj-lt"/>
            </a:endParaRPr>
          </a:p>
        </p:txBody>
      </p:sp>
      <p:pic>
        <p:nvPicPr>
          <p:cNvPr id="13" name="Picture 12">
            <a:extLst>
              <a:ext uri="{FF2B5EF4-FFF2-40B4-BE49-F238E27FC236}">
                <a16:creationId xmlns:a16="http://schemas.microsoft.com/office/drawing/2014/main" id="{1791C4BC-AEEA-4812-9819-F0604A8C8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491" y="93808"/>
            <a:ext cx="1873191" cy="734365"/>
          </a:xfrm>
          <a:prstGeom prst="rect">
            <a:avLst/>
          </a:prstGeom>
          <a:effectLst>
            <a:glow rad="63500">
              <a:schemeClr val="bg1">
                <a:alpha val="80000"/>
              </a:schemeClr>
            </a:glow>
          </a:effectLst>
        </p:spPr>
      </p:pic>
      <p:pic>
        <p:nvPicPr>
          <p:cNvPr id="15" name="Picture 14" descr="A picture containing drawing&#10;&#10;Description automatically generated">
            <a:extLst>
              <a:ext uri="{FF2B5EF4-FFF2-40B4-BE49-F238E27FC236}">
                <a16:creationId xmlns:a16="http://schemas.microsoft.com/office/drawing/2014/main" id="{77E9EB11-3CCE-47DC-85B6-F984E4301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805" y="5417809"/>
            <a:ext cx="2096127" cy="1007864"/>
          </a:xfrm>
          <a:prstGeom prst="rect">
            <a:avLst/>
          </a:prstGeom>
          <a:effectLst>
            <a:glow rad="101600">
              <a:schemeClr val="bg1">
                <a:alpha val="60000"/>
              </a:schemeClr>
            </a:glow>
          </a:effectLst>
        </p:spPr>
      </p:pic>
      <p:pic>
        <p:nvPicPr>
          <p:cNvPr id="6" name="Picture 5">
            <a:extLst>
              <a:ext uri="{FF2B5EF4-FFF2-40B4-BE49-F238E27FC236}">
                <a16:creationId xmlns:a16="http://schemas.microsoft.com/office/drawing/2014/main" id="{7B2CBE1D-DDE9-4C4A-8ECF-062CFAF1F4CF}"/>
              </a:ext>
            </a:extLst>
          </p:cNvPr>
          <p:cNvPicPr>
            <a:picLocks noChangeAspect="1"/>
          </p:cNvPicPr>
          <p:nvPr/>
        </p:nvPicPr>
        <p:blipFill rotWithShape="1">
          <a:blip r:embed="rId6" cstate="print">
            <a:clrChange>
              <a:clrFrom>
                <a:srgbClr val="FFFFFF"/>
              </a:clrFrom>
              <a:clrTo>
                <a:srgbClr val="FFFFFF">
                  <a:alpha val="0"/>
                </a:srgbClr>
              </a:clrTo>
            </a:clrChange>
            <a:duotone>
              <a:prstClr val="black"/>
              <a:srgbClr val="056792">
                <a:tint val="45000"/>
                <a:satMod val="400000"/>
              </a:srgbClr>
            </a:duotone>
            <a:extLst>
              <a:ext uri="{28A0092B-C50C-407E-A947-70E740481C1C}">
                <a14:useLocalDpi xmlns:a14="http://schemas.microsoft.com/office/drawing/2010/main"/>
              </a:ext>
            </a:extLst>
          </a:blip>
          <a:srcRect l="1394"/>
          <a:stretch/>
        </p:blipFill>
        <p:spPr>
          <a:xfrm>
            <a:off x="423249" y="1992573"/>
            <a:ext cx="6370276" cy="4328424"/>
          </a:xfrm>
          <a:prstGeom prst="rect">
            <a:avLst/>
          </a:prstGeom>
        </p:spPr>
      </p:pic>
      <p:sp>
        <p:nvSpPr>
          <p:cNvPr id="10" name="TextBox 9">
            <a:extLst>
              <a:ext uri="{FF2B5EF4-FFF2-40B4-BE49-F238E27FC236}">
                <a16:creationId xmlns:a16="http://schemas.microsoft.com/office/drawing/2014/main" id="{7A180782-C07E-C715-89A2-0B01F902EEB7}"/>
              </a:ext>
            </a:extLst>
          </p:cNvPr>
          <p:cNvSpPr txBox="1"/>
          <p:nvPr/>
        </p:nvSpPr>
        <p:spPr>
          <a:xfrm>
            <a:off x="5001409" y="1283542"/>
            <a:ext cx="2566792" cy="1631216"/>
          </a:xfrm>
          <a:prstGeom prst="rect">
            <a:avLst/>
          </a:prstGeom>
          <a:gradFill flip="none" rotWithShape="1">
            <a:gsLst>
              <a:gs pos="0">
                <a:srgbClr val="056792">
                  <a:tint val="66000"/>
                  <a:satMod val="160000"/>
                </a:srgbClr>
              </a:gs>
              <a:gs pos="50000">
                <a:srgbClr val="056792">
                  <a:tint val="44500"/>
                  <a:satMod val="160000"/>
                </a:srgbClr>
              </a:gs>
              <a:gs pos="100000">
                <a:srgbClr val="056792">
                  <a:tint val="23500"/>
                  <a:satMod val="160000"/>
                </a:srgbClr>
              </a:gs>
            </a:gsLst>
            <a:lin ang="2700000" scaled="1"/>
            <a:tileRect/>
          </a:gradFill>
          <a:ln w="38100">
            <a:solidFill>
              <a:srgbClr val="056792"/>
            </a:solidFill>
          </a:ln>
        </p:spPr>
        <p:txBody>
          <a:bodyPr wrap="square">
            <a:spAutoFit/>
          </a:bodyPr>
          <a:lstStyle/>
          <a:p>
            <a:pPr marL="0" indent="0" algn="ctr">
              <a:buNone/>
            </a:pPr>
            <a:r>
              <a:rPr lang="en-US" sz="2000" dirty="0">
                <a:solidFill>
                  <a:schemeClr val="tx1">
                    <a:lumMod val="95000"/>
                    <a:lumOff val="5000"/>
                  </a:schemeClr>
                </a:solidFill>
                <a:latin typeface="+mj-lt"/>
              </a:rPr>
              <a:t>Data representing the </a:t>
            </a:r>
            <a:r>
              <a:rPr lang="en-US" sz="2000" b="1" i="1" dirty="0">
                <a:solidFill>
                  <a:schemeClr val="tx1">
                    <a:lumMod val="95000"/>
                    <a:lumOff val="5000"/>
                  </a:schemeClr>
                </a:solidFill>
                <a:latin typeface="+mj-lt"/>
              </a:rPr>
              <a:t>natural-engineered offshore system </a:t>
            </a:r>
            <a:r>
              <a:rPr lang="en-US" sz="2000" dirty="0">
                <a:solidFill>
                  <a:schemeClr val="tx1">
                    <a:lumMod val="95000"/>
                    <a:lumOff val="5000"/>
                  </a:schemeClr>
                </a:solidFill>
                <a:latin typeface="+mj-lt"/>
              </a:rPr>
              <a:t>for Gulf of Mexico</a:t>
            </a:r>
          </a:p>
        </p:txBody>
      </p:sp>
    </p:spTree>
    <p:extLst>
      <p:ext uri="{BB962C8B-B14F-4D97-AF65-F5344CB8AC3E}">
        <p14:creationId xmlns:p14="http://schemas.microsoft.com/office/powerpoint/2010/main" val="3781141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F908-F55E-6917-9F13-0D6D67438EB4}"/>
              </a:ext>
            </a:extLst>
          </p:cNvPr>
          <p:cNvSpPr>
            <a:spLocks noGrp="1"/>
          </p:cNvSpPr>
          <p:nvPr>
            <p:ph type="ctrTitle"/>
          </p:nvPr>
        </p:nvSpPr>
        <p:spPr/>
        <p:txBody>
          <a:bodyPr/>
          <a:lstStyle/>
          <a:p>
            <a:r>
              <a:rPr lang="en-US" dirty="0">
                <a:solidFill>
                  <a:schemeClr val="tx1"/>
                </a:solidFill>
              </a:rPr>
              <a:t>Disclaimer</a:t>
            </a:r>
          </a:p>
        </p:txBody>
      </p:sp>
      <p:sp>
        <p:nvSpPr>
          <p:cNvPr id="5" name="TextBox 4">
            <a:extLst>
              <a:ext uri="{FF2B5EF4-FFF2-40B4-BE49-F238E27FC236}">
                <a16:creationId xmlns:a16="http://schemas.microsoft.com/office/drawing/2014/main" id="{ED9EE398-932B-B3C6-BC66-D0899D3B7AEB}"/>
              </a:ext>
            </a:extLst>
          </p:cNvPr>
          <p:cNvSpPr txBox="1"/>
          <p:nvPr/>
        </p:nvSpPr>
        <p:spPr>
          <a:xfrm>
            <a:off x="932155" y="2610034"/>
            <a:ext cx="10218198" cy="2862322"/>
          </a:xfrm>
          <a:prstGeom prst="rect">
            <a:avLst/>
          </a:prstGeom>
          <a:noFill/>
        </p:spPr>
        <p:txBody>
          <a:bodyPr wrap="square">
            <a:spAutoFit/>
          </a:bodyPr>
          <a:lstStyle/>
          <a:p>
            <a:r>
              <a:rPr lang="en-US" b="0" i="0" u="none" strike="noStrike" dirty="0">
                <a:solidFill>
                  <a:srgbClr val="000000"/>
                </a:solidFill>
                <a:effectLst/>
                <a:latin typeface="Calibri" panose="020F0502020204030204" pitchFamily="34" charset="0"/>
              </a:rPr>
              <a:t>This work was funded by the United States Department of Energy, National Energy Technology Laboratory, in part, through a site support contract. Neither the United States Government nor any agency thereof, nor any of their employees, nor the support contractor,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r>
              <a:rPr lang="en-US" b="0" i="1"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dirty="0"/>
          </a:p>
        </p:txBody>
      </p:sp>
    </p:spTree>
    <p:extLst>
      <p:ext uri="{BB962C8B-B14F-4D97-AF65-F5344CB8AC3E}">
        <p14:creationId xmlns:p14="http://schemas.microsoft.com/office/powerpoint/2010/main" val="357630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58F9B5-DCC0-4FED-978E-DD680775427A}"/>
              </a:ext>
            </a:extLst>
          </p:cNvPr>
          <p:cNvSpPr>
            <a:spLocks noGrp="1"/>
          </p:cNvSpPr>
          <p:nvPr>
            <p:ph type="subTitle" idx="13"/>
          </p:nvPr>
        </p:nvSpPr>
        <p:spPr>
          <a:xfrm>
            <a:off x="194025" y="787583"/>
            <a:ext cx="9587747" cy="373510"/>
          </a:xfrm>
        </p:spPr>
        <p:txBody>
          <a:bodyPr/>
          <a:lstStyle/>
          <a:p>
            <a:r>
              <a:rPr lang="en-US" b="1" u="sng" dirty="0">
                <a:solidFill>
                  <a:schemeClr val="accent1">
                    <a:lumMod val="75000"/>
                  </a:schemeClr>
                </a:solidFill>
              </a:rPr>
              <a:t>A</a:t>
            </a:r>
            <a:r>
              <a:rPr lang="en-US" dirty="0">
                <a:solidFill>
                  <a:schemeClr val="accent1">
                    <a:lumMod val="75000"/>
                  </a:schemeClr>
                </a:solidFill>
              </a:rPr>
              <a:t>dvanced </a:t>
            </a:r>
            <a:r>
              <a:rPr lang="en-US" b="1" u="sng" dirty="0">
                <a:solidFill>
                  <a:schemeClr val="accent1">
                    <a:lumMod val="75000"/>
                  </a:schemeClr>
                </a:solidFill>
              </a:rPr>
              <a:t>I</a:t>
            </a:r>
            <a:r>
              <a:rPr lang="en-US" dirty="0">
                <a:solidFill>
                  <a:schemeClr val="accent1">
                    <a:lumMod val="75000"/>
                  </a:schemeClr>
                </a:solidFill>
              </a:rPr>
              <a:t>nfrastructure </a:t>
            </a:r>
            <a:r>
              <a:rPr lang="en-US" b="1" u="sng" dirty="0">
                <a:solidFill>
                  <a:schemeClr val="accent1">
                    <a:lumMod val="75000"/>
                  </a:schemeClr>
                </a:solidFill>
              </a:rPr>
              <a:t>I</a:t>
            </a:r>
            <a:r>
              <a:rPr lang="en-US" dirty="0">
                <a:solidFill>
                  <a:schemeClr val="accent1">
                    <a:lumMod val="75000"/>
                  </a:schemeClr>
                </a:solidFill>
              </a:rPr>
              <a:t>ntegrity </a:t>
            </a:r>
            <a:r>
              <a:rPr lang="en-US" b="1" u="sng" dirty="0">
                <a:solidFill>
                  <a:schemeClr val="accent1">
                    <a:lumMod val="75000"/>
                  </a:schemeClr>
                </a:solidFill>
              </a:rPr>
              <a:t>M</a:t>
            </a:r>
            <a:r>
              <a:rPr lang="en-US" dirty="0">
                <a:solidFill>
                  <a:schemeClr val="accent1">
                    <a:lumMod val="75000"/>
                  </a:schemeClr>
                </a:solidFill>
              </a:rPr>
              <a:t>odel (AIIM)</a:t>
            </a:r>
          </a:p>
          <a:p>
            <a:r>
              <a:rPr lang="en-US" dirty="0">
                <a:solidFill>
                  <a:schemeClr val="accent1">
                    <a:lumMod val="75000"/>
                  </a:schemeClr>
                </a:solidFill>
              </a:rPr>
              <a:t>Multiple Machine Learning (ML) and Advanced Modeling</a:t>
            </a:r>
          </a:p>
          <a:p>
            <a:endParaRPr lang="en-US" sz="2400" dirty="0">
              <a:solidFill>
                <a:schemeClr val="accent1">
                  <a:lumMod val="75000"/>
                </a:schemeClr>
              </a:solidFill>
            </a:endParaRPr>
          </a:p>
        </p:txBody>
      </p:sp>
      <p:sp>
        <p:nvSpPr>
          <p:cNvPr id="5" name="Slide Number Placeholder 4">
            <a:extLst>
              <a:ext uri="{FF2B5EF4-FFF2-40B4-BE49-F238E27FC236}">
                <a16:creationId xmlns:a16="http://schemas.microsoft.com/office/drawing/2014/main" id="{09638DBE-AB6A-4A63-B41E-77BA6CB20572}"/>
              </a:ext>
            </a:extLst>
          </p:cNvPr>
          <p:cNvSpPr>
            <a:spLocks noGrp="1"/>
          </p:cNvSpPr>
          <p:nvPr>
            <p:ph type="sldNum" sz="quarter" idx="1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C91EAB-3ED4-4D11-AD08-B0126425676C}"/>
              </a:ext>
            </a:extLst>
          </p:cNvPr>
          <p:cNvSpPr txBox="1"/>
          <p:nvPr/>
        </p:nvSpPr>
        <p:spPr>
          <a:xfrm>
            <a:off x="270628" y="79693"/>
            <a:ext cx="750771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	     Analytical Approach </a:t>
            </a:r>
            <a:endParaRPr kumimoji="0" lang="en-US" sz="4000" b="0" i="0" u="none" strike="noStrike" kern="1200" cap="none" spc="0" normalizeH="0" baseline="0" noProof="0" dirty="0">
              <a:ln>
                <a:noFill/>
              </a:ln>
              <a:solidFill>
                <a:srgbClr val="373838"/>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1791C4BC-AEEA-4812-9819-F0604A8C8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91" y="93808"/>
            <a:ext cx="1873191" cy="734365"/>
          </a:xfrm>
          <a:prstGeom prst="rect">
            <a:avLst/>
          </a:prstGeom>
          <a:effectLst>
            <a:glow rad="63500">
              <a:schemeClr val="bg1">
                <a:alpha val="80000"/>
              </a:schemeClr>
            </a:glow>
          </a:effectLst>
        </p:spPr>
      </p:pic>
      <p:sp>
        <p:nvSpPr>
          <p:cNvPr id="19" name="TextBox 18">
            <a:extLst>
              <a:ext uri="{FF2B5EF4-FFF2-40B4-BE49-F238E27FC236}">
                <a16:creationId xmlns:a16="http://schemas.microsoft.com/office/drawing/2014/main" id="{A97C9ABA-C6D8-413B-9283-4BE00047F7FE}"/>
              </a:ext>
            </a:extLst>
          </p:cNvPr>
          <p:cNvSpPr txBox="1"/>
          <p:nvPr/>
        </p:nvSpPr>
        <p:spPr>
          <a:xfrm>
            <a:off x="255145" y="1762804"/>
            <a:ext cx="5228688" cy="417037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Machine Learning Models </a:t>
            </a:r>
            <a:r>
              <a:rPr kumimoji="0" lang="en-US" sz="1100" b="0" i="0" u="none" strike="noStrike" kern="1200" cap="none" spc="0" normalizeH="0" baseline="0" noProof="0" dirty="0">
                <a:ln>
                  <a:noFill/>
                </a:ln>
                <a:solidFill>
                  <a:srgbClr val="373838"/>
                </a:solidFill>
                <a:effectLst/>
                <a:highlight>
                  <a:srgbClr val="FFFF00"/>
                </a:highlight>
                <a:uLnTx/>
                <a:uFillTx/>
                <a:latin typeface="Century Gothic" panose="020B0502020202020204" pitchFamily="34" charset="0"/>
                <a:ea typeface="+mn-ea"/>
                <a:cs typeface="+mn-cs"/>
              </a:rPr>
              <a:t>(Dyer et al. 2022)</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Gradient Boosted Decision Trees (2 models)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Artificial Neural Network (2 models)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Bayesian Network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Advanced Analytics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Geographically Weighted Regression </a:t>
            </a:r>
          </a:p>
          <a:p>
            <a:pPr marL="18288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73838"/>
                </a:solidFill>
                <a:effectLst/>
                <a:highlight>
                  <a:srgbClr val="FFFF00"/>
                </a:highlight>
                <a:uLnTx/>
                <a:uFillTx/>
                <a:latin typeface="Century Gothic" panose="020B0502020202020204" pitchFamily="34" charset="0"/>
                <a:ea typeface="+mn-ea"/>
                <a:cs typeface="+mn-cs"/>
              </a:rPr>
              <a:t>(Nelson et al. 2021)</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Causality/Time Series Analytics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Why multiple models?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Evaluate strengths vs. weaknesses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Internal cross-validation</a:t>
            </a:r>
            <a:endPar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E84451F4-576B-444C-BB7B-8E624DE8B55E}"/>
              </a:ext>
            </a:extLst>
          </p:cNvPr>
          <p:cNvPicPr>
            <a:picLocks noChangeAspect="1"/>
          </p:cNvPicPr>
          <p:nvPr/>
        </p:nvPicPr>
        <p:blipFill>
          <a:blip r:embed="rId3"/>
          <a:stretch>
            <a:fillRect/>
          </a:stretch>
        </p:blipFill>
        <p:spPr>
          <a:xfrm>
            <a:off x="9986576" y="3908412"/>
            <a:ext cx="2013030" cy="619256"/>
          </a:xfrm>
          <a:prstGeom prst="rect">
            <a:avLst/>
          </a:prstGeom>
          <a:ln w="12700">
            <a:solidFill>
              <a:srgbClr val="020202"/>
            </a:solidFill>
          </a:ln>
        </p:spPr>
      </p:pic>
      <p:sp>
        <p:nvSpPr>
          <p:cNvPr id="21" name="TextBox 20">
            <a:extLst>
              <a:ext uri="{FF2B5EF4-FFF2-40B4-BE49-F238E27FC236}">
                <a16:creationId xmlns:a16="http://schemas.microsoft.com/office/drawing/2014/main" id="{53D11089-04ED-459C-A93C-53FB70CFE5DF}"/>
              </a:ext>
            </a:extLst>
          </p:cNvPr>
          <p:cNvSpPr txBox="1"/>
          <p:nvPr/>
        </p:nvSpPr>
        <p:spPr>
          <a:xfrm>
            <a:off x="9685161" y="4910772"/>
            <a:ext cx="2305109" cy="1200329"/>
          </a:xfrm>
          <a:prstGeom prst="rect">
            <a:avLst/>
          </a:prstGeom>
          <a:solidFill>
            <a:srgbClr val="DFE7F5"/>
          </a:solidFill>
          <a:ln w="38100">
            <a:solidFill>
              <a:schemeClr val="accent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373838"/>
                </a:solidFill>
                <a:effectLst/>
                <a:uLnTx/>
                <a:uFillTx/>
                <a:latin typeface="Century Gothic"/>
                <a:ea typeface="+mn-ea"/>
                <a:cs typeface="+mn-cs"/>
              </a:rPr>
              <a:t>ML models capable of predicting </a:t>
            </a:r>
            <a:r>
              <a:rPr kumimoji="0" lang="en-US" sz="1800" b="1" i="0" u="none" strike="noStrike" kern="1200" cap="none" spc="0" normalizeH="0" baseline="0" noProof="0" dirty="0">
                <a:ln>
                  <a:noFill/>
                </a:ln>
                <a:solidFill>
                  <a:srgbClr val="373838"/>
                </a:solidFill>
                <a:effectLst/>
                <a:uLnTx/>
                <a:uFillTx/>
                <a:latin typeface="Century Gothic"/>
                <a:ea typeface="+mn-ea"/>
                <a:cs typeface="+mn-cs"/>
              </a:rPr>
              <a:t>removal age </a:t>
            </a:r>
            <a:r>
              <a:rPr kumimoji="0" lang="en-US" sz="1800" b="1" i="1" u="sng" strike="noStrike" kern="1200" cap="none" spc="0" normalizeH="0" baseline="0" noProof="0" dirty="0">
                <a:ln>
                  <a:noFill/>
                </a:ln>
                <a:solidFill>
                  <a:srgbClr val="373838"/>
                </a:solidFill>
                <a:effectLst/>
                <a:uLnTx/>
                <a:uFillTx/>
                <a:latin typeface="Century Gothic"/>
                <a:ea typeface="+mn-ea"/>
                <a:cs typeface="+mn-cs"/>
              </a:rPr>
              <a:t>&lt; 3 years</a:t>
            </a:r>
          </a:p>
        </p:txBody>
      </p:sp>
      <p:sp>
        <p:nvSpPr>
          <p:cNvPr id="22" name="TextBox 21">
            <a:extLst>
              <a:ext uri="{FF2B5EF4-FFF2-40B4-BE49-F238E27FC236}">
                <a16:creationId xmlns:a16="http://schemas.microsoft.com/office/drawing/2014/main" id="{54FB56A1-3B66-4F7C-9E4C-CBF95B6706DF}"/>
              </a:ext>
            </a:extLst>
          </p:cNvPr>
          <p:cNvSpPr txBox="1"/>
          <p:nvPr/>
        </p:nvSpPr>
        <p:spPr>
          <a:xfrm>
            <a:off x="4631425" y="4910772"/>
            <a:ext cx="2786650" cy="1200329"/>
          </a:xfrm>
          <a:prstGeom prst="rect">
            <a:avLst/>
          </a:prstGeom>
          <a:solidFill>
            <a:srgbClr val="DFE7F5"/>
          </a:solidFill>
          <a:ln w="38100">
            <a:solidFill>
              <a:schemeClr val="accent1">
                <a:lumMod val="75000"/>
              </a:schemeClr>
            </a:solidFill>
          </a:ln>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Identified </a:t>
            </a:r>
            <a:r>
              <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significant connections </a:t>
            </a: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among </a:t>
            </a:r>
            <a:r>
              <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biochemical</a:t>
            </a: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 variables and </a:t>
            </a:r>
            <a:r>
              <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incidents</a:t>
            </a:r>
          </a:p>
        </p:txBody>
      </p:sp>
      <p:sp>
        <p:nvSpPr>
          <p:cNvPr id="23" name="TextBox 22">
            <a:extLst>
              <a:ext uri="{FF2B5EF4-FFF2-40B4-BE49-F238E27FC236}">
                <a16:creationId xmlns:a16="http://schemas.microsoft.com/office/drawing/2014/main" id="{67470D88-90AD-4DB2-8517-8AF52E56B49F}"/>
              </a:ext>
            </a:extLst>
          </p:cNvPr>
          <p:cNvSpPr txBox="1"/>
          <p:nvPr/>
        </p:nvSpPr>
        <p:spPr>
          <a:xfrm>
            <a:off x="7570562" y="4910772"/>
            <a:ext cx="1962112" cy="1200329"/>
          </a:xfrm>
          <a:prstGeom prst="rect">
            <a:avLst/>
          </a:prstGeom>
          <a:solidFill>
            <a:srgbClr val="DFE7F5"/>
          </a:solidFill>
          <a:ln w="38100">
            <a:solidFill>
              <a:schemeClr val="accent1">
                <a:lumMod val="75000"/>
              </a:schemeClr>
            </a:solidFill>
          </a:ln>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Corroborated results </a:t>
            </a: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with </a:t>
            </a:r>
            <a:r>
              <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news </a:t>
            </a:r>
            <a:r>
              <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and</a:t>
            </a:r>
            <a:r>
              <a:rPr kumimoji="0" lang="en-US" sz="1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 reports</a:t>
            </a:r>
          </a:p>
        </p:txBody>
      </p:sp>
      <p:sp>
        <p:nvSpPr>
          <p:cNvPr id="24" name="Right Arrow 7">
            <a:extLst>
              <a:ext uri="{FF2B5EF4-FFF2-40B4-BE49-F238E27FC236}">
                <a16:creationId xmlns:a16="http://schemas.microsoft.com/office/drawing/2014/main" id="{77AC00A9-1733-4C75-AD11-5269E4D2E927}"/>
              </a:ext>
            </a:extLst>
          </p:cNvPr>
          <p:cNvSpPr/>
          <p:nvPr/>
        </p:nvSpPr>
        <p:spPr>
          <a:xfrm rot="20783749">
            <a:off x="7075135" y="3220397"/>
            <a:ext cx="852026" cy="473668"/>
          </a:xfrm>
          <a:prstGeom prst="rightArrow">
            <a:avLst>
              <a:gd name="adj1" fmla="val 38790"/>
              <a:gd name="adj2" fmla="val 74404"/>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z</a:t>
            </a:r>
          </a:p>
        </p:txBody>
      </p:sp>
      <p:sp>
        <p:nvSpPr>
          <p:cNvPr id="25" name="Right Arrow 7">
            <a:extLst>
              <a:ext uri="{FF2B5EF4-FFF2-40B4-BE49-F238E27FC236}">
                <a16:creationId xmlns:a16="http://schemas.microsoft.com/office/drawing/2014/main" id="{6BE411A9-39EF-422B-AA3F-67EA01934B26}"/>
              </a:ext>
            </a:extLst>
          </p:cNvPr>
          <p:cNvSpPr/>
          <p:nvPr/>
        </p:nvSpPr>
        <p:spPr>
          <a:xfrm rot="5400000">
            <a:off x="8376841" y="3924506"/>
            <a:ext cx="325167" cy="1326946"/>
          </a:xfrm>
          <a:prstGeom prst="rightArrow">
            <a:avLst>
              <a:gd name="adj1" fmla="val 24434"/>
              <a:gd name="adj2" fmla="val 53827"/>
            </a:avLst>
          </a:prstGeom>
          <a:solidFill>
            <a:srgbClr val="96C941">
              <a:alpha val="60000"/>
            </a:srgbClr>
          </a:solidFill>
          <a:ln w="28575">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ight Arrow 7">
            <a:extLst>
              <a:ext uri="{FF2B5EF4-FFF2-40B4-BE49-F238E27FC236}">
                <a16:creationId xmlns:a16="http://schemas.microsoft.com/office/drawing/2014/main" id="{6A3FAE4B-3EF2-4652-BA97-A9195EBFC748}"/>
              </a:ext>
            </a:extLst>
          </p:cNvPr>
          <p:cNvSpPr/>
          <p:nvPr/>
        </p:nvSpPr>
        <p:spPr>
          <a:xfrm rot="11700000">
            <a:off x="9213259" y="3308333"/>
            <a:ext cx="1748321" cy="473668"/>
          </a:xfrm>
          <a:prstGeom prst="rightArrow">
            <a:avLst>
              <a:gd name="adj1" fmla="val 38790"/>
              <a:gd name="adj2" fmla="val 74404"/>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z</a:t>
            </a:r>
          </a:p>
        </p:txBody>
      </p:sp>
      <p:sp>
        <p:nvSpPr>
          <p:cNvPr id="27" name="Right Arrow 7">
            <a:extLst>
              <a:ext uri="{FF2B5EF4-FFF2-40B4-BE49-F238E27FC236}">
                <a16:creationId xmlns:a16="http://schemas.microsoft.com/office/drawing/2014/main" id="{8E3390C4-290D-4326-97A1-17E1A838EC8C}"/>
              </a:ext>
            </a:extLst>
          </p:cNvPr>
          <p:cNvSpPr/>
          <p:nvPr/>
        </p:nvSpPr>
        <p:spPr>
          <a:xfrm rot="8718396">
            <a:off x="9034146" y="2064751"/>
            <a:ext cx="1748321" cy="473668"/>
          </a:xfrm>
          <a:prstGeom prst="rightArrow">
            <a:avLst>
              <a:gd name="adj1" fmla="val 38790"/>
              <a:gd name="adj2" fmla="val 74404"/>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ight Arrow 7">
            <a:extLst>
              <a:ext uri="{FF2B5EF4-FFF2-40B4-BE49-F238E27FC236}">
                <a16:creationId xmlns:a16="http://schemas.microsoft.com/office/drawing/2014/main" id="{C142D501-77F4-4F11-B5DE-0172241817B2}"/>
              </a:ext>
            </a:extLst>
          </p:cNvPr>
          <p:cNvSpPr/>
          <p:nvPr/>
        </p:nvSpPr>
        <p:spPr>
          <a:xfrm rot="5400000">
            <a:off x="7945450" y="1746109"/>
            <a:ext cx="1002607" cy="441127"/>
          </a:xfrm>
          <a:prstGeom prst="rightArrow">
            <a:avLst>
              <a:gd name="adj1" fmla="val 38790"/>
              <a:gd name="adj2" fmla="val 74404"/>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62E933F7-F600-4495-B080-696CE91A1588}"/>
              </a:ext>
            </a:extLst>
          </p:cNvPr>
          <p:cNvPicPr>
            <a:picLocks noChangeAspect="1"/>
          </p:cNvPicPr>
          <p:nvPr/>
        </p:nvPicPr>
        <p:blipFill>
          <a:blip r:embed="rId4">
            <a:clrChange>
              <a:clrFrom>
                <a:srgbClr val="FFFFFF"/>
              </a:clrFrom>
              <a:clrTo>
                <a:srgbClr val="FFFFFF">
                  <a:alpha val="0"/>
                </a:srgbClr>
              </a:clrTo>
            </a:clrChange>
            <a:alphaModFix amt="35000"/>
            <a:duotone>
              <a:schemeClr val="accent5">
                <a:shade val="45000"/>
                <a:satMod val="135000"/>
              </a:schemeClr>
              <a:prstClr val="white"/>
            </a:duotone>
            <a:extLst>
              <a:ext uri="{BEBA8EAE-BF5A-486C-A8C5-ECC9F3942E4B}">
                <a14:imgProps xmlns:a14="http://schemas.microsoft.com/office/drawing/2010/main">
                  <a14:imgLayer r:embed="rId5">
                    <a14:imgEffect>
                      <a14:artisticPhotocopy/>
                    </a14:imgEffect>
                    <a14:imgEffect>
                      <a14:sharpenSoften amount="50000"/>
                    </a14:imgEffect>
                  </a14:imgLayer>
                </a14:imgProps>
              </a:ext>
            </a:extLst>
          </a:blip>
          <a:stretch>
            <a:fillRect/>
          </a:stretch>
        </p:blipFill>
        <p:spPr>
          <a:xfrm>
            <a:off x="7915883" y="2516557"/>
            <a:ext cx="1232116" cy="1232116"/>
          </a:xfrm>
          <a:prstGeom prst="rect">
            <a:avLst/>
          </a:prstGeom>
        </p:spPr>
      </p:pic>
      <p:pic>
        <p:nvPicPr>
          <p:cNvPr id="30" name="Picture 29">
            <a:extLst>
              <a:ext uri="{FF2B5EF4-FFF2-40B4-BE49-F238E27FC236}">
                <a16:creationId xmlns:a16="http://schemas.microsoft.com/office/drawing/2014/main" id="{9CE52A8C-F44D-4BF7-ABA5-39E390285E3C}"/>
              </a:ext>
            </a:extLst>
          </p:cNvPr>
          <p:cNvPicPr>
            <a:picLocks noChangeAspect="1"/>
          </p:cNvPicPr>
          <p:nvPr/>
        </p:nvPicPr>
        <p:blipFill>
          <a:blip r:embed="rId6"/>
          <a:stretch>
            <a:fillRect/>
          </a:stretch>
        </p:blipFill>
        <p:spPr>
          <a:xfrm>
            <a:off x="9652619" y="1391600"/>
            <a:ext cx="2388198" cy="1844437"/>
          </a:xfrm>
          <a:prstGeom prst="rect">
            <a:avLst/>
          </a:prstGeom>
        </p:spPr>
      </p:pic>
      <p:sp>
        <p:nvSpPr>
          <p:cNvPr id="31" name="Right Arrow 7">
            <a:extLst>
              <a:ext uri="{FF2B5EF4-FFF2-40B4-BE49-F238E27FC236}">
                <a16:creationId xmlns:a16="http://schemas.microsoft.com/office/drawing/2014/main" id="{8BB45A6A-9D4D-499B-8FE5-7C0EBA716A4F}"/>
              </a:ext>
            </a:extLst>
          </p:cNvPr>
          <p:cNvSpPr/>
          <p:nvPr/>
        </p:nvSpPr>
        <p:spPr>
          <a:xfrm rot="2048043">
            <a:off x="6314564" y="2098421"/>
            <a:ext cx="1748321" cy="473668"/>
          </a:xfrm>
          <a:prstGeom prst="rightArrow">
            <a:avLst>
              <a:gd name="adj1" fmla="val 38790"/>
              <a:gd name="adj2" fmla="val 74404"/>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ABE0088-2E4C-4A16-9972-1DA27C0B6417}"/>
              </a:ext>
            </a:extLst>
          </p:cNvPr>
          <p:cNvSpPr txBox="1"/>
          <p:nvPr/>
        </p:nvSpPr>
        <p:spPr>
          <a:xfrm>
            <a:off x="7777419" y="2671983"/>
            <a:ext cx="1524012" cy="92333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202"/>
                </a:solidFill>
                <a:effectLst/>
                <a:uLnTx/>
                <a:uFillTx/>
                <a:latin typeface="Century Gothic" panose="020B0502020202020204" pitchFamily="34" charset="0"/>
                <a:ea typeface="+mn-ea"/>
                <a:cs typeface="+mn-cs"/>
              </a:rPr>
              <a:t>AI/ML &amp; Advanced Modeling</a:t>
            </a:r>
          </a:p>
        </p:txBody>
      </p:sp>
      <p:pic>
        <p:nvPicPr>
          <p:cNvPr id="33" name="Picture 32">
            <a:extLst>
              <a:ext uri="{FF2B5EF4-FFF2-40B4-BE49-F238E27FC236}">
                <a16:creationId xmlns:a16="http://schemas.microsoft.com/office/drawing/2014/main" id="{CC0BD0EF-84F1-4F90-9AB2-F539365B973E}"/>
              </a:ext>
            </a:extLst>
          </p:cNvPr>
          <p:cNvPicPr>
            <a:picLocks noChangeAspect="1"/>
          </p:cNvPicPr>
          <p:nvPr/>
        </p:nvPicPr>
        <p:blipFill>
          <a:blip r:embed="rId7"/>
          <a:stretch>
            <a:fillRect/>
          </a:stretch>
        </p:blipFill>
        <p:spPr>
          <a:xfrm>
            <a:off x="5564279" y="1612278"/>
            <a:ext cx="1535967" cy="1000036"/>
          </a:xfrm>
          <a:prstGeom prst="rect">
            <a:avLst/>
          </a:prstGeom>
        </p:spPr>
      </p:pic>
      <p:sp>
        <p:nvSpPr>
          <p:cNvPr id="34" name="TextBox 33">
            <a:extLst>
              <a:ext uri="{FF2B5EF4-FFF2-40B4-BE49-F238E27FC236}">
                <a16:creationId xmlns:a16="http://schemas.microsoft.com/office/drawing/2014/main" id="{6F13D89C-89E9-415E-9EA7-B29D99D2A6B5}"/>
              </a:ext>
            </a:extLst>
          </p:cNvPr>
          <p:cNvSpPr txBox="1"/>
          <p:nvPr/>
        </p:nvSpPr>
        <p:spPr>
          <a:xfrm>
            <a:off x="9781772" y="2154614"/>
            <a:ext cx="1524825" cy="830997"/>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Metocean</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&amp; </a:t>
            </a:r>
            <a:r>
              <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Biochemical</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variables</a:t>
            </a:r>
            <a:endParaRPr kumimoji="0" lang="en-US" sz="1600" b="0" i="0" u="none" strike="noStrike" kern="1200" cap="none" spc="0" normalizeH="0" baseline="0" noProof="0" dirty="0">
              <a:ln>
                <a:noFill/>
              </a:ln>
              <a:solidFill>
                <a:srgbClr val="373838">
                  <a:lumMod val="50000"/>
                </a:srgbClr>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2D1E2E7C-14E6-4264-92D0-6C1D90A00A8D}"/>
              </a:ext>
            </a:extLst>
          </p:cNvPr>
          <p:cNvSpPr txBox="1"/>
          <p:nvPr/>
        </p:nvSpPr>
        <p:spPr>
          <a:xfrm>
            <a:off x="5994814" y="2239949"/>
            <a:ext cx="1344544" cy="584775"/>
          </a:xfrm>
          <a:prstGeom prst="rect">
            <a:avLst/>
          </a:prstGeom>
          <a:solidFill>
            <a:schemeClr val="accent1">
              <a:lumMod val="20000"/>
              <a:lumOff val="80000"/>
            </a:schemeClr>
          </a:solidFill>
          <a:ln>
            <a:solidFill>
              <a:schemeClr val="accent1">
                <a:lumMod val="75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0202"/>
                </a:solidFill>
                <a:effectLst/>
                <a:uLnTx/>
                <a:uFillTx/>
                <a:latin typeface="Century Gothic" panose="020B0502020202020204" pitchFamily="34" charset="0"/>
                <a:ea typeface="+mn-ea"/>
                <a:cs typeface="+mn-cs"/>
              </a:rPr>
              <a:t>Incident reports</a:t>
            </a:r>
          </a:p>
        </p:txBody>
      </p:sp>
      <p:pic>
        <p:nvPicPr>
          <p:cNvPr id="36" name="Picture 35">
            <a:extLst>
              <a:ext uri="{FF2B5EF4-FFF2-40B4-BE49-F238E27FC236}">
                <a16:creationId xmlns:a16="http://schemas.microsoft.com/office/drawing/2014/main" id="{A937AC4A-AF96-4ACF-A7A4-4AC8D571FB7F}"/>
              </a:ext>
            </a:extLst>
          </p:cNvPr>
          <p:cNvPicPr>
            <a:picLocks noChangeAspect="1"/>
          </p:cNvPicPr>
          <p:nvPr/>
        </p:nvPicPr>
        <p:blipFill>
          <a:blip r:embed="rId8"/>
          <a:stretch>
            <a:fillRect/>
          </a:stretch>
        </p:blipFill>
        <p:spPr>
          <a:xfrm>
            <a:off x="5013782" y="3438331"/>
            <a:ext cx="2306315" cy="1183940"/>
          </a:xfrm>
          <a:prstGeom prst="rect">
            <a:avLst/>
          </a:prstGeom>
        </p:spPr>
      </p:pic>
      <p:sp>
        <p:nvSpPr>
          <p:cNvPr id="37" name="TextBox 36">
            <a:extLst>
              <a:ext uri="{FF2B5EF4-FFF2-40B4-BE49-F238E27FC236}">
                <a16:creationId xmlns:a16="http://schemas.microsoft.com/office/drawing/2014/main" id="{71CEA279-0AC0-4787-8BB8-75310AF14F14}"/>
              </a:ext>
            </a:extLst>
          </p:cNvPr>
          <p:cNvSpPr txBox="1"/>
          <p:nvPr/>
        </p:nvSpPr>
        <p:spPr>
          <a:xfrm>
            <a:off x="5904688" y="3324436"/>
            <a:ext cx="1331752" cy="584775"/>
          </a:xfrm>
          <a:prstGeom prst="rect">
            <a:avLst/>
          </a:prstGeom>
          <a:solidFill>
            <a:schemeClr val="accent1">
              <a:lumMod val="20000"/>
              <a:lumOff val="80000"/>
            </a:schemeClr>
          </a:solidFill>
          <a:ln>
            <a:solidFill>
              <a:schemeClr val="accent1">
                <a:lumMod val="75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0202"/>
                </a:solidFill>
                <a:effectLst/>
                <a:uLnTx/>
                <a:uFillTx/>
                <a:latin typeface="Century Gothic" panose="020B0502020202020204" pitchFamily="34" charset="0"/>
                <a:ea typeface="+mn-ea"/>
                <a:cs typeface="+mn-cs"/>
              </a:rPr>
              <a:t>Production information</a:t>
            </a:r>
          </a:p>
        </p:txBody>
      </p:sp>
      <p:pic>
        <p:nvPicPr>
          <p:cNvPr id="38" name="Picture 37" descr="Map&#10;&#10;Description automatically generated">
            <a:extLst>
              <a:ext uri="{FF2B5EF4-FFF2-40B4-BE49-F238E27FC236}">
                <a16:creationId xmlns:a16="http://schemas.microsoft.com/office/drawing/2014/main" id="{CB1848E8-818A-4A41-9419-359E783D08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462" t="5067" r="22432" b="4141"/>
          <a:stretch/>
        </p:blipFill>
        <p:spPr>
          <a:xfrm>
            <a:off x="11137329" y="3285536"/>
            <a:ext cx="708267" cy="702292"/>
          </a:xfrm>
          <a:prstGeom prst="rect">
            <a:avLst/>
          </a:prstGeom>
        </p:spPr>
      </p:pic>
      <p:pic>
        <p:nvPicPr>
          <p:cNvPr id="39" name="Picture 38" descr="A picture containing text, plate, tableware, dishware&#10;&#10;Description automatically generated">
            <a:extLst>
              <a:ext uri="{FF2B5EF4-FFF2-40B4-BE49-F238E27FC236}">
                <a16:creationId xmlns:a16="http://schemas.microsoft.com/office/drawing/2014/main" id="{2FD883D6-5302-46E9-BB4A-C641DA7D80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4607" y="3675623"/>
            <a:ext cx="1605416" cy="830997"/>
          </a:xfrm>
          <a:prstGeom prst="rect">
            <a:avLst/>
          </a:prstGeom>
          <a:effectLst>
            <a:glow rad="127000">
              <a:schemeClr val="bg1"/>
            </a:glow>
          </a:effectLst>
        </p:spPr>
      </p:pic>
      <p:sp>
        <p:nvSpPr>
          <p:cNvPr id="40" name="TextBox 39">
            <a:extLst>
              <a:ext uri="{FF2B5EF4-FFF2-40B4-BE49-F238E27FC236}">
                <a16:creationId xmlns:a16="http://schemas.microsoft.com/office/drawing/2014/main" id="{F02C2B68-1A0B-4809-AF9F-144E0A0E47A1}"/>
              </a:ext>
            </a:extLst>
          </p:cNvPr>
          <p:cNvSpPr txBox="1"/>
          <p:nvPr/>
        </p:nvSpPr>
        <p:spPr>
          <a:xfrm>
            <a:off x="9832566" y="3423868"/>
            <a:ext cx="1543027" cy="584775"/>
          </a:xfrm>
          <a:prstGeom prst="rect">
            <a:avLst/>
          </a:prstGeom>
          <a:solidFill>
            <a:schemeClr val="accent1">
              <a:lumMod val="20000"/>
              <a:lumOff val="80000"/>
            </a:schemeClr>
          </a:solidFill>
          <a:ln>
            <a:solidFill>
              <a:schemeClr val="accent1">
                <a:lumMod val="75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0202"/>
                </a:solidFill>
                <a:effectLst/>
                <a:uLnTx/>
                <a:uFillTx/>
                <a:latin typeface="Century Gothic" panose="020B0502020202020204" pitchFamily="34" charset="0"/>
                <a:ea typeface="+mn-ea"/>
                <a:cs typeface="+mn-cs"/>
              </a:rPr>
              <a:t>Geohazard data</a:t>
            </a:r>
          </a:p>
        </p:txBody>
      </p:sp>
      <p:pic>
        <p:nvPicPr>
          <p:cNvPr id="41" name="Content Placeholder 8" descr="Logo, company name&#10;&#10;Description automatically generated">
            <a:extLst>
              <a:ext uri="{FF2B5EF4-FFF2-40B4-BE49-F238E27FC236}">
                <a16:creationId xmlns:a16="http://schemas.microsoft.com/office/drawing/2014/main" id="{EBE881CF-9E11-42EF-ADD1-45DA7C6B75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7700" y="3680284"/>
            <a:ext cx="1023499" cy="767518"/>
          </a:xfrm>
          <a:prstGeom prst="rect">
            <a:avLst/>
          </a:prstGeom>
          <a:effectLst>
            <a:glow rad="127000">
              <a:schemeClr val="bg1"/>
            </a:glow>
          </a:effectLst>
        </p:spPr>
      </p:pic>
      <p:sp>
        <p:nvSpPr>
          <p:cNvPr id="43" name="TextBox 42">
            <a:extLst>
              <a:ext uri="{FF2B5EF4-FFF2-40B4-BE49-F238E27FC236}">
                <a16:creationId xmlns:a16="http://schemas.microsoft.com/office/drawing/2014/main" id="{5A8218A8-56C3-47FD-8020-16D74A7367E4}"/>
              </a:ext>
            </a:extLst>
          </p:cNvPr>
          <p:cNvSpPr txBox="1"/>
          <p:nvPr/>
        </p:nvSpPr>
        <p:spPr>
          <a:xfrm>
            <a:off x="8196149" y="1370208"/>
            <a:ext cx="1325102" cy="584775"/>
          </a:xfrm>
          <a:prstGeom prst="rect">
            <a:avLst/>
          </a:prstGeom>
          <a:solidFill>
            <a:schemeClr val="accent1">
              <a:lumMod val="20000"/>
              <a:lumOff val="80000"/>
            </a:schemeClr>
          </a:solidFill>
          <a:ln>
            <a:solidFill>
              <a:schemeClr val="accent1">
                <a:lumMod val="75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0202"/>
                </a:solidFill>
                <a:effectLst/>
                <a:uLnTx/>
                <a:uFillTx/>
                <a:latin typeface="Century Gothic" panose="020B0502020202020204" pitchFamily="34" charset="0"/>
                <a:ea typeface="+mn-ea"/>
                <a:cs typeface="+mn-cs"/>
              </a:rPr>
              <a:t>Structural information</a:t>
            </a:r>
          </a:p>
        </p:txBody>
      </p:sp>
      <p:pic>
        <p:nvPicPr>
          <p:cNvPr id="42" name="Picture 41">
            <a:extLst>
              <a:ext uri="{FF2B5EF4-FFF2-40B4-BE49-F238E27FC236}">
                <a16:creationId xmlns:a16="http://schemas.microsoft.com/office/drawing/2014/main" id="{B650E6AD-66FB-4D83-8E80-3A25C5FE031A}"/>
              </a:ext>
            </a:extLst>
          </p:cNvPr>
          <p:cNvPicPr>
            <a:picLocks noChangeAspect="1"/>
          </p:cNvPicPr>
          <p:nvPr/>
        </p:nvPicPr>
        <p:blipFill>
          <a:blip r:embed="rId12">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13">
                    <a14:imgEffect>
                      <a14:saturation sat="400000"/>
                    </a14:imgEffect>
                  </a14:imgLayer>
                </a14:imgProps>
              </a:ext>
            </a:extLst>
          </a:blip>
          <a:stretch>
            <a:fillRect/>
          </a:stretch>
        </p:blipFill>
        <p:spPr>
          <a:xfrm>
            <a:off x="7249087" y="1378826"/>
            <a:ext cx="1068471" cy="1035667"/>
          </a:xfrm>
          <a:prstGeom prst="rect">
            <a:avLst/>
          </a:prstGeom>
        </p:spPr>
      </p:pic>
      <p:sp>
        <p:nvSpPr>
          <p:cNvPr id="46" name="TextBox 45">
            <a:hlinkClick r:id="rId14"/>
            <a:extLst>
              <a:ext uri="{FF2B5EF4-FFF2-40B4-BE49-F238E27FC236}">
                <a16:creationId xmlns:a16="http://schemas.microsoft.com/office/drawing/2014/main" id="{99DE64C6-8263-4B90-981E-ED9B14CC4B4D}"/>
              </a:ext>
            </a:extLst>
          </p:cNvPr>
          <p:cNvSpPr txBox="1"/>
          <p:nvPr/>
        </p:nvSpPr>
        <p:spPr>
          <a:xfrm>
            <a:off x="8487466" y="6339171"/>
            <a:ext cx="3084691" cy="33855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hlinkClick r:id="rId14">
                  <a:extLst>
                    <a:ext uri="{A12FA001-AC4F-418D-AE19-62706E023703}">
                      <ahyp:hlinkClr xmlns:ahyp="http://schemas.microsoft.com/office/drawing/2018/hyperlinkcolor" val="tx"/>
                    </a:ext>
                  </a:extLst>
                </a:hlinkClick>
              </a:rPr>
              <a:t>https://edx.netl.doe.gov/offshore</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355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638DBE-AB6A-4A63-B41E-77BA6CB20572}"/>
              </a:ext>
            </a:extLst>
          </p:cNvPr>
          <p:cNvSpPr>
            <a:spLocks noGrp="1"/>
          </p:cNvSpPr>
          <p:nvPr>
            <p:ph type="sldNum" sz="quarter" idx="12"/>
          </p:nvPr>
        </p:nvSpPr>
        <p:spPr/>
        <p:txBody>
          <a:bodyPr/>
          <a:lstStyle/>
          <a:p>
            <a:fld id="{6CBE36CA-A7C6-4838-9ACB-C8D30B8F2C6D}" type="slidenum">
              <a:rPr lang="en-US" smtClean="0">
                <a:solidFill>
                  <a:schemeClr val="bg1"/>
                </a:solidFill>
                <a:latin typeface="+mj-lt"/>
              </a:rPr>
              <a:pPr/>
              <a:t>21</a:t>
            </a:fld>
            <a:endParaRPr lang="en-US" dirty="0">
              <a:solidFill>
                <a:schemeClr val="bg1"/>
              </a:solidFill>
              <a:latin typeface="+mj-lt"/>
            </a:endParaRPr>
          </a:p>
        </p:txBody>
      </p:sp>
      <p:sp>
        <p:nvSpPr>
          <p:cNvPr id="3" name="Subtitle 2">
            <a:extLst>
              <a:ext uri="{FF2B5EF4-FFF2-40B4-BE49-F238E27FC236}">
                <a16:creationId xmlns:a16="http://schemas.microsoft.com/office/drawing/2014/main" id="{D058F9B5-DCC0-4FED-978E-DD680775427A}"/>
              </a:ext>
            </a:extLst>
          </p:cNvPr>
          <p:cNvSpPr>
            <a:spLocks noGrp="1"/>
          </p:cNvSpPr>
          <p:nvPr>
            <p:ph type="subTitle" idx="4294967295"/>
          </p:nvPr>
        </p:nvSpPr>
        <p:spPr>
          <a:xfrm>
            <a:off x="157491" y="777875"/>
            <a:ext cx="11423322" cy="373063"/>
          </a:xfrm>
        </p:spPr>
        <p:txBody>
          <a:bodyPr>
            <a:normAutofit fontScale="85000" lnSpcReduction="20000"/>
          </a:bodyPr>
          <a:lstStyle/>
          <a:p>
            <a:pPr marL="0" indent="0">
              <a:buNone/>
            </a:pPr>
            <a:r>
              <a:rPr lang="en-US" sz="2800" dirty="0">
                <a:solidFill>
                  <a:srgbClr val="056792"/>
                </a:solidFill>
                <a:latin typeface="+mj-lt"/>
              </a:rPr>
              <a:t>Evaluating Platform Infrastructure</a:t>
            </a:r>
          </a:p>
        </p:txBody>
      </p:sp>
      <p:sp>
        <p:nvSpPr>
          <p:cNvPr id="33" name="Content Placeholder 1">
            <a:extLst>
              <a:ext uri="{FF2B5EF4-FFF2-40B4-BE49-F238E27FC236}">
                <a16:creationId xmlns:a16="http://schemas.microsoft.com/office/drawing/2014/main" id="{5CDB97E1-31E0-3D15-6B6D-06B5F2468163}"/>
              </a:ext>
            </a:extLst>
          </p:cNvPr>
          <p:cNvSpPr>
            <a:spLocks noGrp="1"/>
          </p:cNvSpPr>
          <p:nvPr>
            <p:ph idx="4294967295"/>
          </p:nvPr>
        </p:nvSpPr>
        <p:spPr>
          <a:xfrm>
            <a:off x="5793446" y="828173"/>
            <a:ext cx="3373913" cy="6211887"/>
          </a:xfrm>
        </p:spPr>
        <p:txBody>
          <a:bodyPr>
            <a:noAutofit/>
          </a:bodyPr>
          <a:lstStyle/>
          <a:p>
            <a:pPr marL="182880" lvl="1" indent="-182880">
              <a:spcBef>
                <a:spcPts val="2400"/>
              </a:spcBef>
              <a:spcAft>
                <a:spcPts val="600"/>
              </a:spcAft>
            </a:pPr>
            <a:r>
              <a:rPr lang="en-US" sz="1800" dirty="0">
                <a:solidFill>
                  <a:schemeClr val="tx1">
                    <a:lumMod val="95000"/>
                    <a:lumOff val="5000"/>
                  </a:schemeClr>
                </a:solidFill>
              </a:rPr>
              <a:t>Integrated </a:t>
            </a:r>
            <a:r>
              <a:rPr lang="en-US" sz="1800" b="1" i="1" dirty="0">
                <a:solidFill>
                  <a:schemeClr val="tx1">
                    <a:lumMod val="95000"/>
                    <a:lumOff val="5000"/>
                  </a:schemeClr>
                </a:solidFill>
              </a:rPr>
              <a:t>70+ years </a:t>
            </a:r>
            <a:r>
              <a:rPr lang="en-US" sz="1800" dirty="0">
                <a:solidFill>
                  <a:schemeClr val="tx1">
                    <a:lumMod val="95000"/>
                    <a:lumOff val="5000"/>
                  </a:schemeClr>
                </a:solidFill>
              </a:rPr>
              <a:t>of data</a:t>
            </a:r>
          </a:p>
          <a:p>
            <a:pPr marL="365760" lvl="2" indent="-182880">
              <a:spcBef>
                <a:spcPts val="600"/>
              </a:spcBef>
              <a:spcAft>
                <a:spcPts val="600"/>
              </a:spcAft>
            </a:pPr>
            <a:r>
              <a:rPr lang="en-US" b="1" dirty="0">
                <a:solidFill>
                  <a:schemeClr val="tx1">
                    <a:lumMod val="95000"/>
                    <a:lumOff val="5000"/>
                  </a:schemeClr>
                </a:solidFill>
                <a:sym typeface="Wingdings" panose="05000000000000000000" pitchFamily="2" charset="2"/>
              </a:rPr>
              <a:t>11k+ structure records</a:t>
            </a:r>
          </a:p>
          <a:p>
            <a:pPr marL="365760" lvl="2" indent="-182880">
              <a:spcBef>
                <a:spcPts val="600"/>
              </a:spcBef>
              <a:spcAft>
                <a:spcPts val="1200"/>
              </a:spcAft>
            </a:pPr>
            <a:r>
              <a:rPr lang="en-US" b="1" dirty="0">
                <a:solidFill>
                  <a:schemeClr val="tx1">
                    <a:lumMod val="95000"/>
                    <a:lumOff val="5000"/>
                  </a:schemeClr>
                </a:solidFill>
                <a:sym typeface="Wingdings" panose="05000000000000000000" pitchFamily="2" charset="2"/>
              </a:rPr>
              <a:t>1,700+ features</a:t>
            </a:r>
          </a:p>
          <a:p>
            <a:pPr marL="365760" lvl="2" indent="-182880">
              <a:spcBef>
                <a:spcPts val="600"/>
              </a:spcBef>
              <a:spcAft>
                <a:spcPts val="1200"/>
              </a:spcAft>
            </a:pPr>
            <a:r>
              <a:rPr lang="en-US" b="1" i="1" dirty="0">
                <a:solidFill>
                  <a:schemeClr val="tx1">
                    <a:lumMod val="95000"/>
                    <a:lumOff val="5000"/>
                  </a:schemeClr>
                </a:solidFill>
                <a:latin typeface="Century Gothic" panose="020B0502020202020204" pitchFamily="34" charset="0"/>
                <a:sym typeface="Wingdings" panose="05000000000000000000" pitchFamily="2" charset="2"/>
              </a:rPr>
              <a:t>Updated incidents &amp; metocean statistics</a:t>
            </a:r>
            <a:endParaRPr lang="en-US" b="1" i="1" dirty="0">
              <a:latin typeface="Century Gothic" panose="020B0502020202020204" pitchFamily="34" charset="0"/>
            </a:endParaRPr>
          </a:p>
          <a:p>
            <a:pPr marL="182880" indent="-182880">
              <a:spcBef>
                <a:spcPts val="1200"/>
              </a:spcBef>
              <a:spcAft>
                <a:spcPts val="1200"/>
              </a:spcAft>
            </a:pPr>
            <a:r>
              <a:rPr lang="en-US" sz="1800" b="1" dirty="0">
                <a:latin typeface="Century Gothic" panose="020B0502020202020204" pitchFamily="34" charset="0"/>
              </a:rPr>
              <a:t>Updated ML models </a:t>
            </a:r>
            <a:r>
              <a:rPr lang="en-US" sz="1800" dirty="0">
                <a:latin typeface="Century Gothic" panose="020B0502020202020204" pitchFamily="34" charset="0"/>
              </a:rPr>
              <a:t>c</a:t>
            </a:r>
            <a:r>
              <a:rPr lang="en-US" sz="1800" dirty="0"/>
              <a:t>apable of </a:t>
            </a:r>
            <a:r>
              <a:rPr lang="en-US" sz="1800" b="1" dirty="0"/>
              <a:t>predicting removal age within ~3 years</a:t>
            </a:r>
          </a:p>
          <a:p>
            <a:pPr marL="182880" indent="-182880">
              <a:spcBef>
                <a:spcPts val="600"/>
              </a:spcBef>
              <a:spcAft>
                <a:spcPts val="1200"/>
              </a:spcAft>
              <a:buFont typeface="Arial" panose="020B0604020202020204" pitchFamily="34" charset="0"/>
              <a:buChar char="•"/>
            </a:pPr>
            <a:r>
              <a:rPr lang="en-US" sz="1800" b="1" dirty="0"/>
              <a:t>Key stressors </a:t>
            </a:r>
            <a:r>
              <a:rPr lang="en-US" sz="1800" dirty="0"/>
              <a:t>included:</a:t>
            </a:r>
          </a:p>
          <a:p>
            <a:pPr marL="182880" indent="-182880">
              <a:spcBef>
                <a:spcPts val="600"/>
              </a:spcBef>
              <a:spcAft>
                <a:spcPts val="1200"/>
              </a:spcAft>
              <a:buFont typeface="Arial" panose="020B0604020202020204" pitchFamily="34" charset="0"/>
              <a:buChar char="•"/>
            </a:pPr>
            <a:endParaRPr lang="en-US" sz="1800" dirty="0"/>
          </a:p>
        </p:txBody>
      </p:sp>
      <p:sp>
        <p:nvSpPr>
          <p:cNvPr id="12" name="TextBox 11">
            <a:extLst>
              <a:ext uri="{FF2B5EF4-FFF2-40B4-BE49-F238E27FC236}">
                <a16:creationId xmlns:a16="http://schemas.microsoft.com/office/drawing/2014/main" id="{D7C91EAB-3ED4-4D11-AD08-B0126425676C}"/>
              </a:ext>
            </a:extLst>
          </p:cNvPr>
          <p:cNvSpPr txBox="1"/>
          <p:nvPr/>
        </p:nvSpPr>
        <p:spPr>
          <a:xfrm>
            <a:off x="319316" y="20155"/>
            <a:ext cx="9086995" cy="707886"/>
          </a:xfrm>
          <a:prstGeom prst="rect">
            <a:avLst/>
          </a:prstGeom>
          <a:noFill/>
        </p:spPr>
        <p:txBody>
          <a:bodyPr wrap="square">
            <a:spAutoFit/>
          </a:bodyPr>
          <a:lstStyle/>
          <a:p>
            <a:r>
              <a:rPr lang="en-US" sz="4000" b="1" dirty="0">
                <a:latin typeface="+mj-lt"/>
              </a:rPr>
              <a:t>	     : Research Products &amp; Insights</a:t>
            </a:r>
            <a:endParaRPr lang="en-US" sz="4000" dirty="0">
              <a:latin typeface="+mj-lt"/>
            </a:endParaRPr>
          </a:p>
        </p:txBody>
      </p:sp>
      <p:pic>
        <p:nvPicPr>
          <p:cNvPr id="13" name="Picture 12">
            <a:extLst>
              <a:ext uri="{FF2B5EF4-FFF2-40B4-BE49-F238E27FC236}">
                <a16:creationId xmlns:a16="http://schemas.microsoft.com/office/drawing/2014/main" id="{1791C4BC-AEEA-4812-9819-F0604A8C81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91" y="93808"/>
            <a:ext cx="1873191" cy="734365"/>
          </a:xfrm>
          <a:prstGeom prst="rect">
            <a:avLst/>
          </a:prstGeom>
          <a:effectLst>
            <a:glow rad="63500">
              <a:schemeClr val="bg1">
                <a:alpha val="80000"/>
              </a:schemeClr>
            </a:glow>
          </a:effectLst>
        </p:spPr>
      </p:pic>
      <p:pic>
        <p:nvPicPr>
          <p:cNvPr id="7" name="Picture 6">
            <a:extLst>
              <a:ext uri="{FF2B5EF4-FFF2-40B4-BE49-F238E27FC236}">
                <a16:creationId xmlns:a16="http://schemas.microsoft.com/office/drawing/2014/main" id="{49A62C16-BD72-4206-9965-73FB64C12D31}"/>
              </a:ext>
            </a:extLst>
          </p:cNvPr>
          <p:cNvPicPr>
            <a:picLocks noChangeAspect="1"/>
          </p:cNvPicPr>
          <p:nvPr/>
        </p:nvPicPr>
        <p:blipFill>
          <a:blip r:embed="rId4"/>
          <a:stretch>
            <a:fillRect/>
          </a:stretch>
        </p:blipFill>
        <p:spPr>
          <a:xfrm>
            <a:off x="258448" y="1290347"/>
            <a:ext cx="5373487" cy="2491212"/>
          </a:xfrm>
          <a:prstGeom prst="rect">
            <a:avLst/>
          </a:prstGeom>
        </p:spPr>
      </p:pic>
      <p:pic>
        <p:nvPicPr>
          <p:cNvPr id="11" name="Picture 10">
            <a:extLst>
              <a:ext uri="{FF2B5EF4-FFF2-40B4-BE49-F238E27FC236}">
                <a16:creationId xmlns:a16="http://schemas.microsoft.com/office/drawing/2014/main" id="{D1D319BB-BA0D-4A23-9FC3-3F97FBE92A3B}"/>
              </a:ext>
            </a:extLst>
          </p:cNvPr>
          <p:cNvPicPr>
            <a:picLocks noChangeAspect="1"/>
          </p:cNvPicPr>
          <p:nvPr/>
        </p:nvPicPr>
        <p:blipFill>
          <a:blip r:embed="rId5"/>
          <a:stretch>
            <a:fillRect/>
          </a:stretch>
        </p:blipFill>
        <p:spPr>
          <a:xfrm>
            <a:off x="207795" y="3690860"/>
            <a:ext cx="2061839" cy="2542934"/>
          </a:xfrm>
          <a:prstGeom prst="rect">
            <a:avLst/>
          </a:prstGeom>
        </p:spPr>
      </p:pic>
      <p:pic>
        <p:nvPicPr>
          <p:cNvPr id="24" name="Picture 23">
            <a:extLst>
              <a:ext uri="{FF2B5EF4-FFF2-40B4-BE49-F238E27FC236}">
                <a16:creationId xmlns:a16="http://schemas.microsoft.com/office/drawing/2014/main" id="{4A11BFEF-874F-FC55-33DF-F18C7022411B}"/>
              </a:ext>
            </a:extLst>
          </p:cNvPr>
          <p:cNvPicPr>
            <a:picLocks noChangeAspect="1"/>
          </p:cNvPicPr>
          <p:nvPr/>
        </p:nvPicPr>
        <p:blipFill rotWithShape="1">
          <a:blip r:embed="rId6"/>
          <a:srcRect l="260" r="1967"/>
          <a:stretch/>
        </p:blipFill>
        <p:spPr>
          <a:xfrm>
            <a:off x="2607717" y="4147048"/>
            <a:ext cx="2534488" cy="1976598"/>
          </a:xfrm>
          <a:prstGeom prst="rect">
            <a:avLst/>
          </a:prstGeom>
          <a:ln>
            <a:solidFill>
              <a:srgbClr val="056792"/>
            </a:solidFill>
          </a:ln>
        </p:spPr>
      </p:pic>
      <p:pic>
        <p:nvPicPr>
          <p:cNvPr id="15" name="Picture 14" descr="A picture containing drawing&#10;&#10;Description automatically generated">
            <a:extLst>
              <a:ext uri="{FF2B5EF4-FFF2-40B4-BE49-F238E27FC236}">
                <a16:creationId xmlns:a16="http://schemas.microsoft.com/office/drawing/2014/main" id="{77E9EB11-3CCE-47DC-85B6-F984E4301D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0682" y="5333845"/>
            <a:ext cx="2096127" cy="1007864"/>
          </a:xfrm>
          <a:prstGeom prst="rect">
            <a:avLst/>
          </a:prstGeom>
          <a:effectLst>
            <a:glow rad="215900">
              <a:schemeClr val="bg1"/>
            </a:glow>
          </a:effectLst>
        </p:spPr>
      </p:pic>
      <p:sp>
        <p:nvSpPr>
          <p:cNvPr id="22" name="TextBox 21">
            <a:extLst>
              <a:ext uri="{FF2B5EF4-FFF2-40B4-BE49-F238E27FC236}">
                <a16:creationId xmlns:a16="http://schemas.microsoft.com/office/drawing/2014/main" id="{58A569B3-6A41-EBEF-6EBB-9820F4357F9E}"/>
              </a:ext>
            </a:extLst>
          </p:cNvPr>
          <p:cNvSpPr txBox="1"/>
          <p:nvPr/>
        </p:nvSpPr>
        <p:spPr>
          <a:xfrm>
            <a:off x="3718247" y="4692695"/>
            <a:ext cx="2186840" cy="923330"/>
          </a:xfrm>
          <a:prstGeom prst="rect">
            <a:avLst/>
          </a:prstGeom>
          <a:solidFill>
            <a:schemeClr val="bg1"/>
          </a:solidFill>
          <a:ln w="12700">
            <a:solidFill>
              <a:srgbClr val="056792"/>
            </a:solidFill>
          </a:ln>
        </p:spPr>
        <p:txBody>
          <a:bodyPr wrap="square">
            <a:spAutoFit/>
          </a:bodyPr>
          <a:lstStyle/>
          <a:p>
            <a:pPr algn="ctr">
              <a:spcBef>
                <a:spcPts val="600"/>
              </a:spcBef>
            </a:pPr>
            <a:r>
              <a:rPr lang="en-US" b="1" dirty="0">
                <a:latin typeface="Century Gothic" panose="020B0502020202020204" pitchFamily="34" charset="0"/>
              </a:rPr>
              <a:t>Comprehensive Platform Dataset</a:t>
            </a:r>
            <a:r>
              <a:rPr lang="en-US" sz="1800" dirty="0">
                <a:latin typeface="Century Gothic" panose="020B0502020202020204" pitchFamily="34" charset="0"/>
              </a:rPr>
              <a:t> </a:t>
            </a:r>
            <a:r>
              <a:rPr lang="en-US" dirty="0">
                <a:latin typeface="Century Gothic" panose="020B0502020202020204" pitchFamily="34" charset="0"/>
              </a:rPr>
              <a:t>on EDX</a:t>
            </a:r>
            <a:endParaRPr lang="en-US" b="1" dirty="0">
              <a:latin typeface="Century Gothic" panose="020B0502020202020204" pitchFamily="34" charset="0"/>
            </a:endParaRPr>
          </a:p>
        </p:txBody>
      </p:sp>
      <p:sp>
        <p:nvSpPr>
          <p:cNvPr id="35" name="TextBox 34">
            <a:extLst>
              <a:ext uri="{FF2B5EF4-FFF2-40B4-BE49-F238E27FC236}">
                <a16:creationId xmlns:a16="http://schemas.microsoft.com/office/drawing/2014/main" id="{019604A0-E89A-EB16-1938-A958F7B9CFA9}"/>
              </a:ext>
            </a:extLst>
          </p:cNvPr>
          <p:cNvSpPr txBox="1"/>
          <p:nvPr/>
        </p:nvSpPr>
        <p:spPr>
          <a:xfrm>
            <a:off x="4077835" y="5870382"/>
            <a:ext cx="1225492" cy="253916"/>
          </a:xfrm>
          <a:prstGeom prst="rect">
            <a:avLst/>
          </a:prstGeom>
          <a:noFill/>
        </p:spPr>
        <p:txBody>
          <a:bodyPr wrap="square">
            <a:spAutoFit/>
          </a:bodyPr>
          <a:lstStyle/>
          <a:p>
            <a:r>
              <a:rPr lang="en-US" sz="1050" dirty="0">
                <a:highlight>
                  <a:srgbClr val="FFFF00"/>
                </a:highlight>
                <a:latin typeface="Century Gothic" panose="020B0502020202020204" pitchFamily="34" charset="0"/>
              </a:rPr>
              <a:t>(Romeo, 2021)</a:t>
            </a:r>
            <a:endParaRPr lang="en-US" sz="1050" dirty="0">
              <a:highlight>
                <a:srgbClr val="FFFF00"/>
              </a:highlight>
            </a:endParaRPr>
          </a:p>
        </p:txBody>
      </p:sp>
      <p:graphicFrame>
        <p:nvGraphicFramePr>
          <p:cNvPr id="38" name="Table 38">
            <a:extLst>
              <a:ext uri="{FF2B5EF4-FFF2-40B4-BE49-F238E27FC236}">
                <a16:creationId xmlns:a16="http://schemas.microsoft.com/office/drawing/2014/main" id="{B6A260E3-9E12-5CBB-CF81-723A07D527B5}"/>
              </a:ext>
            </a:extLst>
          </p:cNvPr>
          <p:cNvGraphicFramePr>
            <a:graphicFrameLocks noGrp="1"/>
          </p:cNvGraphicFramePr>
          <p:nvPr/>
        </p:nvGraphicFramePr>
        <p:xfrm>
          <a:off x="9406311" y="1210350"/>
          <a:ext cx="2561648" cy="3028549"/>
        </p:xfrm>
        <a:graphic>
          <a:graphicData uri="http://schemas.openxmlformats.org/drawingml/2006/table">
            <a:tbl>
              <a:tblPr firstRow="1" bandRow="1">
                <a:tableStyleId>{7DF18680-E054-41AD-8BC1-D1AEF772440D}</a:tableStyleId>
              </a:tblPr>
              <a:tblGrid>
                <a:gridCol w="1175298">
                  <a:extLst>
                    <a:ext uri="{9D8B030D-6E8A-4147-A177-3AD203B41FA5}">
                      <a16:colId xmlns:a16="http://schemas.microsoft.com/office/drawing/2014/main" val="2351127387"/>
                    </a:ext>
                  </a:extLst>
                </a:gridCol>
                <a:gridCol w="1386350">
                  <a:extLst>
                    <a:ext uri="{9D8B030D-6E8A-4147-A177-3AD203B41FA5}">
                      <a16:colId xmlns:a16="http://schemas.microsoft.com/office/drawing/2014/main" val="413986025"/>
                    </a:ext>
                  </a:extLst>
                </a:gridCol>
              </a:tblGrid>
              <a:tr h="613642">
                <a:tc>
                  <a:txBody>
                    <a:bodyPr/>
                    <a:lstStyle/>
                    <a:p>
                      <a:pPr algn="ctr"/>
                      <a:r>
                        <a:rPr lang="en-US" sz="1800" dirty="0"/>
                        <a:t>Model</a:t>
                      </a:r>
                      <a:endParaRPr lang="en-US" sz="1600" dirty="0"/>
                    </a:p>
                  </a:txBody>
                  <a:tcPr anchor="ctr">
                    <a:solidFill>
                      <a:srgbClr val="056792"/>
                    </a:solidFill>
                  </a:tcPr>
                </a:tc>
                <a:tc>
                  <a:txBody>
                    <a:bodyPr/>
                    <a:lstStyle/>
                    <a:p>
                      <a:pPr algn="ctr"/>
                      <a:r>
                        <a:rPr lang="en-US" sz="1600" dirty="0"/>
                        <a:t>Root Mean Square Error </a:t>
                      </a:r>
                      <a:r>
                        <a:rPr lang="en-US" sz="1600" b="0" dirty="0"/>
                        <a:t>(RMSE)</a:t>
                      </a:r>
                    </a:p>
                  </a:txBody>
                  <a:tcPr anchor="ctr">
                    <a:solidFill>
                      <a:srgbClr val="056792"/>
                    </a:solidFill>
                  </a:tcPr>
                </a:tc>
                <a:extLst>
                  <a:ext uri="{0D108BD9-81ED-4DB2-BD59-A6C34878D82A}">
                    <a16:rowId xmlns:a16="http://schemas.microsoft.com/office/drawing/2014/main" val="1813980553"/>
                  </a:ext>
                </a:extLst>
              </a:tr>
              <a:tr h="695445">
                <a:tc>
                  <a:txBody>
                    <a:bodyPr/>
                    <a:lstStyle/>
                    <a:p>
                      <a:pPr algn="l"/>
                      <a:r>
                        <a:rPr lang="en-US" sz="1600" dirty="0"/>
                        <a:t>ANN</a:t>
                      </a:r>
                    </a:p>
                  </a:txBody>
                  <a:tcPr anchor="ctr">
                    <a:solidFill>
                      <a:srgbClr val="056792">
                        <a:alpha val="20000"/>
                      </a:srgbClr>
                    </a:solidFill>
                  </a:tcPr>
                </a:tc>
                <a:tc>
                  <a:txBody>
                    <a:bodyPr/>
                    <a:lstStyle/>
                    <a:p>
                      <a:pPr algn="l"/>
                      <a:r>
                        <a:rPr lang="en-US" sz="1600" b="1" dirty="0"/>
                        <a:t>5.3 years</a:t>
                      </a:r>
                    </a:p>
                  </a:txBody>
                  <a:tcPr anchor="ctr">
                    <a:solidFill>
                      <a:srgbClr val="056792">
                        <a:alpha val="20000"/>
                      </a:srgbClr>
                    </a:solidFill>
                  </a:tcPr>
                </a:tc>
                <a:extLst>
                  <a:ext uri="{0D108BD9-81ED-4DB2-BD59-A6C34878D82A}">
                    <a16:rowId xmlns:a16="http://schemas.microsoft.com/office/drawing/2014/main" val="2187914603"/>
                  </a:ext>
                </a:extLst>
              </a:tr>
              <a:tr h="755072">
                <a:tc>
                  <a:txBody>
                    <a:bodyPr/>
                    <a:lstStyle/>
                    <a:p>
                      <a:pPr algn="l"/>
                      <a:r>
                        <a:rPr lang="en-US" sz="1600" dirty="0"/>
                        <a:t>GBDT </a:t>
                      </a:r>
                      <a:r>
                        <a:rPr lang="en-US" sz="1400" dirty="0"/>
                        <a:t>(XGBoost)</a:t>
                      </a:r>
                      <a:endParaRPr lang="en-US" sz="1600" dirty="0"/>
                    </a:p>
                  </a:txBody>
                  <a:tcPr anchor="ctr">
                    <a:solidFill>
                      <a:srgbClr val="056792">
                        <a:alpha val="50000"/>
                      </a:srgbClr>
                    </a:solidFill>
                  </a:tcPr>
                </a:tc>
                <a:tc>
                  <a:txBody>
                    <a:bodyPr/>
                    <a:lstStyle/>
                    <a:p>
                      <a:pPr algn="l"/>
                      <a:r>
                        <a:rPr lang="en-US" sz="1600" b="1" dirty="0"/>
                        <a:t>3.4 years</a:t>
                      </a:r>
                    </a:p>
                  </a:txBody>
                  <a:tcPr anchor="ctr">
                    <a:solidFill>
                      <a:srgbClr val="056792">
                        <a:alpha val="50000"/>
                      </a:srgbClr>
                    </a:solidFill>
                  </a:tcPr>
                </a:tc>
                <a:extLst>
                  <a:ext uri="{0D108BD9-81ED-4DB2-BD59-A6C34878D82A}">
                    <a16:rowId xmlns:a16="http://schemas.microsoft.com/office/drawing/2014/main" val="69871619"/>
                  </a:ext>
                </a:extLst>
              </a:tr>
              <a:tr h="755072">
                <a:tc>
                  <a:txBody>
                    <a:bodyPr/>
                    <a:lstStyle/>
                    <a:p>
                      <a:pPr algn="l"/>
                      <a:r>
                        <a:rPr lang="en-US" sz="1600" dirty="0"/>
                        <a:t>GBDT </a:t>
                      </a:r>
                      <a:r>
                        <a:rPr lang="en-US" sz="1400" dirty="0"/>
                        <a:t>(CatBoost)</a:t>
                      </a:r>
                      <a:endParaRPr lang="en-US" sz="1600" dirty="0"/>
                    </a:p>
                  </a:txBody>
                  <a:tcPr anchor="ctr">
                    <a:solidFill>
                      <a:srgbClr val="056792">
                        <a:alpha val="20000"/>
                      </a:srgbClr>
                    </a:solidFill>
                  </a:tcPr>
                </a:tc>
                <a:tc>
                  <a:txBody>
                    <a:bodyPr/>
                    <a:lstStyle/>
                    <a:p>
                      <a:pPr algn="l"/>
                      <a:r>
                        <a:rPr lang="en-US" sz="1600" b="1" dirty="0"/>
                        <a:t>3.1 years</a:t>
                      </a:r>
                    </a:p>
                  </a:txBody>
                  <a:tcPr anchor="ctr">
                    <a:solidFill>
                      <a:srgbClr val="056792">
                        <a:alpha val="20000"/>
                      </a:srgbClr>
                    </a:solidFill>
                  </a:tcPr>
                </a:tc>
                <a:extLst>
                  <a:ext uri="{0D108BD9-81ED-4DB2-BD59-A6C34878D82A}">
                    <a16:rowId xmlns:a16="http://schemas.microsoft.com/office/drawing/2014/main" val="451171359"/>
                  </a:ext>
                </a:extLst>
              </a:tr>
            </a:tbl>
          </a:graphicData>
        </a:graphic>
      </p:graphicFrame>
      <p:sp>
        <p:nvSpPr>
          <p:cNvPr id="41" name="TextBox 40">
            <a:extLst>
              <a:ext uri="{FF2B5EF4-FFF2-40B4-BE49-F238E27FC236}">
                <a16:creationId xmlns:a16="http://schemas.microsoft.com/office/drawing/2014/main" id="{0B12B1B6-3323-3B05-A261-9F06CEBA3DFD}"/>
              </a:ext>
            </a:extLst>
          </p:cNvPr>
          <p:cNvSpPr txBox="1"/>
          <p:nvPr/>
        </p:nvSpPr>
        <p:spPr>
          <a:xfrm>
            <a:off x="5905087" y="4648886"/>
            <a:ext cx="6168282" cy="1708160"/>
          </a:xfrm>
          <a:prstGeom prst="rect">
            <a:avLst/>
          </a:prstGeom>
          <a:noFill/>
        </p:spPr>
        <p:txBody>
          <a:bodyPr wrap="square" numCol="2">
            <a:spAutoFit/>
          </a:bodyPr>
          <a:lstStyle/>
          <a:p>
            <a:pPr marL="525780" lvl="1" indent="-182880">
              <a:spcBef>
                <a:spcPts val="600"/>
              </a:spcBef>
              <a:spcAft>
                <a:spcPts val="1200"/>
              </a:spcAft>
            </a:pPr>
            <a:r>
              <a:rPr lang="en-US" sz="1800" dirty="0"/>
              <a:t>Storm occurrences   </a:t>
            </a:r>
            <a:r>
              <a:rPr lang="en-US" sz="1600" dirty="0"/>
              <a:t>(wind gust, minimum central pressure)</a:t>
            </a:r>
          </a:p>
          <a:p>
            <a:pPr marL="525780" lvl="1" indent="-182880">
              <a:spcBef>
                <a:spcPts val="600"/>
              </a:spcBef>
              <a:spcAft>
                <a:spcPts val="1200"/>
              </a:spcAft>
            </a:pPr>
            <a:r>
              <a:rPr lang="en-US" sz="1800" dirty="0"/>
              <a:t>Corrosive factors </a:t>
            </a:r>
            <a:r>
              <a:rPr lang="en-US" sz="1600" dirty="0"/>
              <a:t>(biochemical variables)</a:t>
            </a:r>
          </a:p>
          <a:p>
            <a:pPr marL="525780" lvl="1" indent="-182880">
              <a:spcBef>
                <a:spcPts val="600"/>
              </a:spcBef>
              <a:spcAft>
                <a:spcPts val="1200"/>
              </a:spcAft>
            </a:pPr>
            <a:r>
              <a:rPr lang="en-US" sz="1800" dirty="0"/>
              <a:t>Number of well slots</a:t>
            </a:r>
          </a:p>
          <a:p>
            <a:pPr marL="525780" lvl="1" indent="-182880">
              <a:spcBef>
                <a:spcPts val="600"/>
              </a:spcBef>
              <a:spcAft>
                <a:spcPts val="1200"/>
              </a:spcAft>
            </a:pPr>
            <a:r>
              <a:rPr lang="en-US" sz="1800" dirty="0"/>
              <a:t>Water depth</a:t>
            </a:r>
          </a:p>
          <a:p>
            <a:pPr marL="525780" lvl="1" indent="-182880">
              <a:spcBef>
                <a:spcPts val="600"/>
              </a:spcBef>
              <a:spcAft>
                <a:spcPts val="1200"/>
              </a:spcAft>
            </a:pPr>
            <a:r>
              <a:rPr lang="en-US" sz="1800" dirty="0"/>
              <a:t>Reported incidents</a:t>
            </a:r>
          </a:p>
        </p:txBody>
      </p:sp>
      <p:sp>
        <p:nvSpPr>
          <p:cNvPr id="43" name="TextBox 42">
            <a:extLst>
              <a:ext uri="{FF2B5EF4-FFF2-40B4-BE49-F238E27FC236}">
                <a16:creationId xmlns:a16="http://schemas.microsoft.com/office/drawing/2014/main" id="{507B87F8-53A4-5CB7-5C79-756C67DE6478}"/>
              </a:ext>
            </a:extLst>
          </p:cNvPr>
          <p:cNvSpPr txBox="1"/>
          <p:nvPr/>
        </p:nvSpPr>
        <p:spPr>
          <a:xfrm>
            <a:off x="3535810" y="3683942"/>
            <a:ext cx="2096126" cy="400110"/>
          </a:xfrm>
          <a:prstGeom prst="rect">
            <a:avLst/>
          </a:prstGeom>
          <a:noFill/>
        </p:spPr>
        <p:txBody>
          <a:bodyPr wrap="square" rtlCol="0">
            <a:spAutoFit/>
          </a:bodyPr>
          <a:lstStyle/>
          <a:p>
            <a:pPr algn="r"/>
            <a:r>
              <a:rPr lang="en-US" sz="1000" dirty="0">
                <a:latin typeface="Century Gothic" panose="020B0502020202020204" pitchFamily="34" charset="0"/>
              </a:rPr>
              <a:t>*Deepwater (1,000ft+)</a:t>
            </a:r>
          </a:p>
          <a:p>
            <a:pPr algn="r"/>
            <a:r>
              <a:rPr lang="en-US" sz="1000" dirty="0">
                <a:latin typeface="Century Gothic" panose="020B0502020202020204" pitchFamily="34" charset="0"/>
              </a:rPr>
              <a:t>**Ultra-deepwater (5,000ft+)</a:t>
            </a:r>
          </a:p>
        </p:txBody>
      </p:sp>
    </p:spTree>
    <p:extLst>
      <p:ext uri="{BB962C8B-B14F-4D97-AF65-F5344CB8AC3E}">
        <p14:creationId xmlns:p14="http://schemas.microsoft.com/office/powerpoint/2010/main" val="490094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638DBE-AB6A-4A63-B41E-77BA6CB20572}"/>
              </a:ext>
            </a:extLst>
          </p:cNvPr>
          <p:cNvSpPr>
            <a:spLocks noGrp="1"/>
          </p:cNvSpPr>
          <p:nvPr>
            <p:ph type="sldNum" sz="quarter" idx="12"/>
          </p:nvPr>
        </p:nvSpPr>
        <p:spPr/>
        <p:txBody>
          <a:bodyPr/>
          <a:lstStyle/>
          <a:p>
            <a:fld id="{6CBE36CA-A7C6-4838-9ACB-C8D30B8F2C6D}" type="slidenum">
              <a:rPr lang="en-US" smtClean="0">
                <a:solidFill>
                  <a:schemeClr val="bg1"/>
                </a:solidFill>
              </a:rPr>
              <a:pPr/>
              <a:t>22</a:t>
            </a:fld>
            <a:endParaRPr lang="en-US" dirty="0">
              <a:solidFill>
                <a:schemeClr val="bg1"/>
              </a:solidFill>
            </a:endParaRPr>
          </a:p>
        </p:txBody>
      </p:sp>
      <p:sp>
        <p:nvSpPr>
          <p:cNvPr id="4" name="Title 3">
            <a:extLst>
              <a:ext uri="{FF2B5EF4-FFF2-40B4-BE49-F238E27FC236}">
                <a16:creationId xmlns:a16="http://schemas.microsoft.com/office/drawing/2014/main" id="{A36C2591-FC24-450A-A2DE-40FBACA3E351}"/>
              </a:ext>
            </a:extLst>
          </p:cNvPr>
          <p:cNvSpPr>
            <a:spLocks noGrp="1"/>
          </p:cNvSpPr>
          <p:nvPr>
            <p:ph type="title"/>
          </p:nvPr>
        </p:nvSpPr>
        <p:spPr/>
        <p:txBody>
          <a:bodyPr>
            <a:normAutofit/>
          </a:bodyPr>
          <a:lstStyle/>
          <a:p>
            <a:r>
              <a:rPr lang="en-US" sz="3200" b="1" dirty="0">
                <a:latin typeface="Century Gothic" panose="020B0502020202020204" pitchFamily="34" charset="0"/>
              </a:rPr>
              <a:t>Expanding Analytics </a:t>
            </a:r>
            <a:r>
              <a:rPr lang="en-US" sz="3200" b="1" dirty="0"/>
              <a:t>on Reported </a:t>
            </a:r>
            <a:r>
              <a:rPr lang="en-US" sz="3200" dirty="0"/>
              <a:t>Incidents</a:t>
            </a:r>
            <a:endParaRPr lang="en-US" sz="3200" dirty="0">
              <a:latin typeface="Century Gothic" panose="020B0502020202020204" pitchFamily="34" charset="0"/>
            </a:endParaRPr>
          </a:p>
        </p:txBody>
      </p:sp>
      <p:sp>
        <p:nvSpPr>
          <p:cNvPr id="3" name="Subtitle 2">
            <a:extLst>
              <a:ext uri="{FF2B5EF4-FFF2-40B4-BE49-F238E27FC236}">
                <a16:creationId xmlns:a16="http://schemas.microsoft.com/office/drawing/2014/main" id="{D058F9B5-DCC0-4FED-978E-DD680775427A}"/>
              </a:ext>
            </a:extLst>
          </p:cNvPr>
          <p:cNvSpPr>
            <a:spLocks noGrp="1"/>
          </p:cNvSpPr>
          <p:nvPr>
            <p:ph type="subTitle" idx="4294967295"/>
          </p:nvPr>
        </p:nvSpPr>
        <p:spPr>
          <a:xfrm>
            <a:off x="340452" y="777875"/>
            <a:ext cx="11241948" cy="373063"/>
          </a:xfrm>
        </p:spPr>
        <p:txBody>
          <a:bodyPr>
            <a:normAutofit fontScale="92500" lnSpcReduction="10000"/>
          </a:bodyPr>
          <a:lstStyle/>
          <a:p>
            <a:pPr marL="0" indent="0">
              <a:buNone/>
            </a:pPr>
            <a:r>
              <a:rPr lang="en-US" sz="2400" dirty="0">
                <a:solidFill>
                  <a:srgbClr val="056792"/>
                </a:solidFill>
              </a:rPr>
              <a:t>Examining Risk Cause and Effect</a:t>
            </a:r>
          </a:p>
        </p:txBody>
      </p:sp>
      <p:sp>
        <p:nvSpPr>
          <p:cNvPr id="29" name="Isosceles Triangle 28">
            <a:extLst>
              <a:ext uri="{FF2B5EF4-FFF2-40B4-BE49-F238E27FC236}">
                <a16:creationId xmlns:a16="http://schemas.microsoft.com/office/drawing/2014/main" id="{4D659E96-0A67-4BB9-A4F9-6D7C88396123}"/>
              </a:ext>
            </a:extLst>
          </p:cNvPr>
          <p:cNvSpPr/>
          <p:nvPr/>
        </p:nvSpPr>
        <p:spPr>
          <a:xfrm rot="5400000">
            <a:off x="1615797" y="641944"/>
            <a:ext cx="3560651" cy="5399755"/>
          </a:xfrm>
          <a:prstGeom prst="triangle">
            <a:avLst/>
          </a:prstGeom>
          <a:gradFill flip="none" rotWithShape="1">
            <a:gsLst>
              <a:gs pos="0">
                <a:schemeClr val="accent1">
                  <a:lumMod val="75000"/>
                </a:schemeClr>
              </a:gs>
              <a:gs pos="50000">
                <a:schemeClr val="accent1">
                  <a:lumMod val="20000"/>
                  <a:lumOff val="80000"/>
                  <a:shade val="67500"/>
                  <a:satMod val="115000"/>
                </a:schemeClr>
              </a:gs>
              <a:gs pos="100000">
                <a:schemeClr val="bg1"/>
              </a:gs>
            </a:gsLst>
            <a:lin ang="16200000" scaled="1"/>
            <a:tileRect/>
          </a:gradFill>
          <a:ln>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0" name="Isosceles Triangle 29">
            <a:extLst>
              <a:ext uri="{FF2B5EF4-FFF2-40B4-BE49-F238E27FC236}">
                <a16:creationId xmlns:a16="http://schemas.microsoft.com/office/drawing/2014/main" id="{254DA3E4-AFB8-4E8B-8F31-64606500A023}"/>
              </a:ext>
            </a:extLst>
          </p:cNvPr>
          <p:cNvSpPr/>
          <p:nvPr/>
        </p:nvSpPr>
        <p:spPr>
          <a:xfrm rot="16200000">
            <a:off x="7015552" y="639839"/>
            <a:ext cx="3560651" cy="5399755"/>
          </a:xfrm>
          <a:prstGeom prst="triangle">
            <a:avLst/>
          </a:prstGeom>
          <a:gradFill flip="none" rotWithShape="1">
            <a:gsLst>
              <a:gs pos="0">
                <a:schemeClr val="accent6">
                  <a:lumMod val="50000"/>
                </a:schemeClr>
              </a:gs>
              <a:gs pos="50000">
                <a:schemeClr val="accent6">
                  <a:lumMod val="40000"/>
                  <a:lumOff val="60000"/>
                </a:schemeClr>
              </a:gs>
              <a:gs pos="100000">
                <a:schemeClr val="bg1"/>
              </a:gs>
            </a:gsLst>
            <a:lin ang="16200000" scaled="1"/>
            <a:tileRect/>
          </a:gradFill>
          <a:ln>
            <a:solidFill>
              <a:schemeClr val="accent6">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1" name="Oval 30">
            <a:extLst>
              <a:ext uri="{FF2B5EF4-FFF2-40B4-BE49-F238E27FC236}">
                <a16:creationId xmlns:a16="http://schemas.microsoft.com/office/drawing/2014/main" id="{B3609143-CC9E-4E45-B9A2-2374E8495610}"/>
              </a:ext>
            </a:extLst>
          </p:cNvPr>
          <p:cNvSpPr/>
          <p:nvPr/>
        </p:nvSpPr>
        <p:spPr>
          <a:xfrm>
            <a:off x="5125655" y="2389809"/>
            <a:ext cx="1940689" cy="1940689"/>
          </a:xfrm>
          <a:prstGeom prst="ellipse">
            <a:avLst/>
          </a:prstGeom>
          <a:gradFill flip="none" rotWithShape="1">
            <a:gsLst>
              <a:gs pos="0">
                <a:schemeClr val="accent4"/>
              </a:gs>
              <a:gs pos="50000">
                <a:schemeClr val="accent4">
                  <a:lumMod val="20000"/>
                  <a:lumOff val="80000"/>
                </a:schemeClr>
              </a:gs>
              <a:gs pos="100000">
                <a:schemeClr val="bg1"/>
              </a:gs>
            </a:gsLst>
            <a:path path="circle">
              <a:fillToRect l="50000" t="50000" r="50000" b="50000"/>
            </a:path>
            <a:tileRect/>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B2168AE-E385-4FDC-810F-F0738C9FB44A}"/>
              </a:ext>
            </a:extLst>
          </p:cNvPr>
          <p:cNvSpPr txBox="1"/>
          <p:nvPr/>
        </p:nvSpPr>
        <p:spPr>
          <a:xfrm>
            <a:off x="5260211" y="2740682"/>
            <a:ext cx="1671576" cy="830997"/>
          </a:xfrm>
          <a:prstGeom prst="rect">
            <a:avLst/>
          </a:prstGeom>
          <a:noFill/>
        </p:spPr>
        <p:txBody>
          <a:bodyPr wrap="square" rtlCol="0">
            <a:spAutoFit/>
          </a:bodyPr>
          <a:lstStyle/>
          <a:p>
            <a:pPr algn="ctr"/>
            <a:r>
              <a:rPr lang="en-US" sz="2400" b="1" dirty="0">
                <a:latin typeface="Century Gothic" panose="020B0502020202020204" pitchFamily="34" charset="0"/>
              </a:rPr>
              <a:t>Reported Incident</a:t>
            </a:r>
          </a:p>
        </p:txBody>
      </p:sp>
      <p:sp>
        <p:nvSpPr>
          <p:cNvPr id="51" name="TextBox 50">
            <a:extLst>
              <a:ext uri="{FF2B5EF4-FFF2-40B4-BE49-F238E27FC236}">
                <a16:creationId xmlns:a16="http://schemas.microsoft.com/office/drawing/2014/main" id="{0D2FB30C-3FDC-4398-AEED-EEEECA5DE96F}"/>
              </a:ext>
            </a:extLst>
          </p:cNvPr>
          <p:cNvSpPr txBox="1"/>
          <p:nvPr/>
        </p:nvSpPr>
        <p:spPr>
          <a:xfrm>
            <a:off x="861589" y="1958966"/>
            <a:ext cx="3932436" cy="400110"/>
          </a:xfrm>
          <a:prstGeom prst="rect">
            <a:avLst/>
          </a:prstGeom>
          <a:solidFill>
            <a:schemeClr val="bg1">
              <a:alpha val="80000"/>
            </a:schemeClr>
          </a:solidFill>
          <a:ln>
            <a:solidFill>
              <a:schemeClr val="accent1">
                <a:lumMod val="40000"/>
                <a:lumOff val="60000"/>
              </a:schemeClr>
            </a:solidFill>
          </a:ln>
        </p:spPr>
        <p:txBody>
          <a:bodyPr wrap="square" rtlCol="0">
            <a:spAutoFit/>
          </a:bodyPr>
          <a:lstStyle/>
          <a:p>
            <a:pPr algn="ctr"/>
            <a:r>
              <a:rPr lang="en-US" sz="2000" dirty="0">
                <a:latin typeface="Century Gothic" panose="020B0502020202020204" pitchFamily="34" charset="0"/>
              </a:rPr>
              <a:t>Structure type, age, location</a:t>
            </a:r>
          </a:p>
        </p:txBody>
      </p:sp>
      <p:sp>
        <p:nvSpPr>
          <p:cNvPr id="52" name="TextBox 51">
            <a:extLst>
              <a:ext uri="{FF2B5EF4-FFF2-40B4-BE49-F238E27FC236}">
                <a16:creationId xmlns:a16="http://schemas.microsoft.com/office/drawing/2014/main" id="{E8D6DCAF-45B5-41A2-BBE1-1D02DBEB9541}"/>
              </a:ext>
            </a:extLst>
          </p:cNvPr>
          <p:cNvSpPr txBox="1"/>
          <p:nvPr/>
        </p:nvSpPr>
        <p:spPr>
          <a:xfrm>
            <a:off x="861589" y="2957112"/>
            <a:ext cx="3932436" cy="400110"/>
          </a:xfrm>
          <a:prstGeom prst="rect">
            <a:avLst/>
          </a:prstGeom>
          <a:solidFill>
            <a:schemeClr val="bg1">
              <a:alpha val="80000"/>
            </a:schemeClr>
          </a:solidFill>
          <a:ln>
            <a:solidFill>
              <a:schemeClr val="accent1">
                <a:lumMod val="40000"/>
                <a:lumOff val="60000"/>
              </a:schemeClr>
            </a:solidFill>
          </a:ln>
        </p:spPr>
        <p:txBody>
          <a:bodyPr wrap="square" rtlCol="0">
            <a:spAutoFit/>
          </a:bodyPr>
          <a:lstStyle/>
          <a:p>
            <a:r>
              <a:rPr lang="en-US" sz="2000" dirty="0">
                <a:latin typeface="Century Gothic" panose="020B0502020202020204" pitchFamily="34" charset="0"/>
              </a:rPr>
              <a:t>Operations &amp; activities</a:t>
            </a:r>
          </a:p>
        </p:txBody>
      </p:sp>
      <p:sp>
        <p:nvSpPr>
          <p:cNvPr id="53" name="TextBox 52">
            <a:extLst>
              <a:ext uri="{FF2B5EF4-FFF2-40B4-BE49-F238E27FC236}">
                <a16:creationId xmlns:a16="http://schemas.microsoft.com/office/drawing/2014/main" id="{4F61D662-9929-4620-93FA-24736F9B9C20}"/>
              </a:ext>
            </a:extLst>
          </p:cNvPr>
          <p:cNvSpPr txBox="1"/>
          <p:nvPr/>
        </p:nvSpPr>
        <p:spPr>
          <a:xfrm>
            <a:off x="861589" y="2458040"/>
            <a:ext cx="3932436" cy="400110"/>
          </a:xfrm>
          <a:prstGeom prst="rect">
            <a:avLst/>
          </a:prstGeom>
          <a:solidFill>
            <a:schemeClr val="bg1">
              <a:alpha val="80000"/>
            </a:schemeClr>
          </a:solidFill>
          <a:ln>
            <a:solidFill>
              <a:schemeClr val="accent1">
                <a:lumMod val="40000"/>
                <a:lumOff val="60000"/>
              </a:schemeClr>
            </a:solidFill>
          </a:ln>
        </p:spPr>
        <p:txBody>
          <a:bodyPr wrap="square" rtlCol="0">
            <a:spAutoFit/>
          </a:bodyPr>
          <a:lstStyle/>
          <a:p>
            <a:r>
              <a:rPr lang="en-US" sz="2000" dirty="0">
                <a:latin typeface="Century Gothic" panose="020B0502020202020204" pitchFamily="34" charset="0"/>
              </a:rPr>
              <a:t>Preventative maintenance</a:t>
            </a:r>
          </a:p>
        </p:txBody>
      </p:sp>
      <p:sp>
        <p:nvSpPr>
          <p:cNvPr id="54" name="TextBox 53">
            <a:extLst>
              <a:ext uri="{FF2B5EF4-FFF2-40B4-BE49-F238E27FC236}">
                <a16:creationId xmlns:a16="http://schemas.microsoft.com/office/drawing/2014/main" id="{34B6F152-6E3C-40E9-83A4-0F9F3A442166}"/>
              </a:ext>
            </a:extLst>
          </p:cNvPr>
          <p:cNvSpPr txBox="1"/>
          <p:nvPr/>
        </p:nvSpPr>
        <p:spPr>
          <a:xfrm>
            <a:off x="861589" y="3456184"/>
            <a:ext cx="3932436" cy="400110"/>
          </a:xfrm>
          <a:prstGeom prst="rect">
            <a:avLst/>
          </a:prstGeom>
          <a:solidFill>
            <a:schemeClr val="bg1">
              <a:alpha val="80000"/>
            </a:schemeClr>
          </a:solidFill>
          <a:ln>
            <a:solidFill>
              <a:schemeClr val="accent1">
                <a:lumMod val="40000"/>
                <a:lumOff val="60000"/>
              </a:schemeClr>
            </a:solidFill>
          </a:ln>
        </p:spPr>
        <p:txBody>
          <a:bodyPr wrap="square" rtlCol="0">
            <a:spAutoFit/>
          </a:bodyPr>
          <a:lstStyle/>
          <a:p>
            <a:r>
              <a:rPr lang="en-US" sz="2000" dirty="0">
                <a:latin typeface="Century Gothic" panose="020B0502020202020204" pitchFamily="34" charset="0"/>
              </a:rPr>
              <a:t>Past incidents</a:t>
            </a:r>
          </a:p>
        </p:txBody>
      </p:sp>
      <p:sp>
        <p:nvSpPr>
          <p:cNvPr id="55" name="TextBox 54">
            <a:extLst>
              <a:ext uri="{FF2B5EF4-FFF2-40B4-BE49-F238E27FC236}">
                <a16:creationId xmlns:a16="http://schemas.microsoft.com/office/drawing/2014/main" id="{26C556BF-8B67-4539-91C3-56AFFD52AA42}"/>
              </a:ext>
            </a:extLst>
          </p:cNvPr>
          <p:cNvSpPr txBox="1"/>
          <p:nvPr/>
        </p:nvSpPr>
        <p:spPr>
          <a:xfrm>
            <a:off x="861589" y="3955256"/>
            <a:ext cx="3932436" cy="400110"/>
          </a:xfrm>
          <a:prstGeom prst="rect">
            <a:avLst/>
          </a:prstGeom>
          <a:solidFill>
            <a:schemeClr val="bg1">
              <a:alpha val="80000"/>
            </a:schemeClr>
          </a:solidFill>
          <a:ln>
            <a:solidFill>
              <a:schemeClr val="accent1">
                <a:lumMod val="40000"/>
                <a:lumOff val="60000"/>
              </a:schemeClr>
            </a:solidFill>
          </a:ln>
        </p:spPr>
        <p:txBody>
          <a:bodyPr wrap="square" rtlCol="0">
            <a:spAutoFit/>
          </a:bodyPr>
          <a:lstStyle/>
          <a:p>
            <a:r>
              <a:rPr lang="en-US" sz="2000" dirty="0">
                <a:latin typeface="Century Gothic" panose="020B0502020202020204" pitchFamily="34" charset="0"/>
              </a:rPr>
              <a:t>Environment conditions</a:t>
            </a:r>
          </a:p>
        </p:txBody>
      </p:sp>
      <p:sp>
        <p:nvSpPr>
          <p:cNvPr id="56" name="TextBox 55">
            <a:extLst>
              <a:ext uri="{FF2B5EF4-FFF2-40B4-BE49-F238E27FC236}">
                <a16:creationId xmlns:a16="http://schemas.microsoft.com/office/drawing/2014/main" id="{5948F812-EB93-4DE3-AC93-E098F68E0CBB}"/>
              </a:ext>
            </a:extLst>
          </p:cNvPr>
          <p:cNvSpPr txBox="1"/>
          <p:nvPr/>
        </p:nvSpPr>
        <p:spPr>
          <a:xfrm>
            <a:off x="861589" y="4454330"/>
            <a:ext cx="3932436" cy="400110"/>
          </a:xfrm>
          <a:prstGeom prst="rect">
            <a:avLst/>
          </a:prstGeom>
          <a:solidFill>
            <a:schemeClr val="bg1">
              <a:alpha val="80000"/>
            </a:schemeClr>
          </a:solidFill>
          <a:ln>
            <a:solidFill>
              <a:schemeClr val="accent1">
                <a:lumMod val="40000"/>
                <a:lumOff val="60000"/>
              </a:schemeClr>
            </a:solidFill>
          </a:ln>
        </p:spPr>
        <p:txBody>
          <a:bodyPr wrap="square" rtlCol="0">
            <a:spAutoFit/>
          </a:bodyPr>
          <a:lstStyle/>
          <a:p>
            <a:r>
              <a:rPr lang="en-US" sz="2000" dirty="0">
                <a:latin typeface="Century Gothic" panose="020B0502020202020204" pitchFamily="34" charset="0"/>
              </a:rPr>
              <a:t>Other external factors</a:t>
            </a:r>
          </a:p>
        </p:txBody>
      </p:sp>
      <p:sp>
        <p:nvSpPr>
          <p:cNvPr id="57" name="TextBox 56">
            <a:extLst>
              <a:ext uri="{FF2B5EF4-FFF2-40B4-BE49-F238E27FC236}">
                <a16:creationId xmlns:a16="http://schemas.microsoft.com/office/drawing/2014/main" id="{36B84820-FF8D-4675-851C-DC1EA0B2ACED}"/>
              </a:ext>
            </a:extLst>
          </p:cNvPr>
          <p:cNvSpPr txBox="1"/>
          <p:nvPr/>
        </p:nvSpPr>
        <p:spPr>
          <a:xfrm>
            <a:off x="7435114" y="1958966"/>
            <a:ext cx="3932436" cy="400110"/>
          </a:xfrm>
          <a:prstGeom prst="rect">
            <a:avLst/>
          </a:prstGeom>
          <a:solidFill>
            <a:schemeClr val="bg1">
              <a:alpha val="80000"/>
            </a:schemeClr>
          </a:solidFill>
          <a:ln>
            <a:solidFill>
              <a:schemeClr val="accent6">
                <a:lumMod val="60000"/>
                <a:lumOff val="40000"/>
              </a:schemeClr>
            </a:solidFill>
          </a:ln>
        </p:spPr>
        <p:txBody>
          <a:bodyPr wrap="square" lIns="91440" tIns="45720" rIns="91440" bIns="45720" rtlCol="0" anchor="t">
            <a:spAutoFit/>
          </a:bodyPr>
          <a:lstStyle/>
          <a:p>
            <a:pPr algn="r"/>
            <a:r>
              <a:rPr lang="en-US" sz="2000" dirty="0">
                <a:latin typeface="Century Gothic"/>
              </a:rPr>
              <a:t>Severity (e.g. cost, damage)</a:t>
            </a:r>
          </a:p>
        </p:txBody>
      </p:sp>
      <p:sp>
        <p:nvSpPr>
          <p:cNvPr id="58" name="TextBox 57">
            <a:extLst>
              <a:ext uri="{FF2B5EF4-FFF2-40B4-BE49-F238E27FC236}">
                <a16:creationId xmlns:a16="http://schemas.microsoft.com/office/drawing/2014/main" id="{B91C9301-2F95-48E4-93CA-4D15C93B752B}"/>
              </a:ext>
            </a:extLst>
          </p:cNvPr>
          <p:cNvSpPr txBox="1"/>
          <p:nvPr/>
        </p:nvSpPr>
        <p:spPr>
          <a:xfrm>
            <a:off x="7435114" y="2581683"/>
            <a:ext cx="3932436" cy="400110"/>
          </a:xfrm>
          <a:prstGeom prst="rect">
            <a:avLst/>
          </a:prstGeom>
          <a:solidFill>
            <a:schemeClr val="bg1">
              <a:alpha val="80000"/>
            </a:schemeClr>
          </a:solidFill>
          <a:ln>
            <a:solidFill>
              <a:schemeClr val="accent6">
                <a:lumMod val="60000"/>
                <a:lumOff val="40000"/>
              </a:schemeClr>
            </a:solidFill>
          </a:ln>
        </p:spPr>
        <p:txBody>
          <a:bodyPr wrap="square" rtlCol="0">
            <a:spAutoFit/>
          </a:bodyPr>
          <a:lstStyle/>
          <a:p>
            <a:pPr algn="r"/>
            <a:r>
              <a:rPr lang="en-US" sz="2000" dirty="0">
                <a:latin typeface="Century Gothic" panose="020B0502020202020204" pitchFamily="34" charset="0"/>
              </a:rPr>
              <a:t>Environmental impact</a:t>
            </a:r>
          </a:p>
        </p:txBody>
      </p:sp>
      <p:sp>
        <p:nvSpPr>
          <p:cNvPr id="59" name="TextBox 58">
            <a:extLst>
              <a:ext uri="{FF2B5EF4-FFF2-40B4-BE49-F238E27FC236}">
                <a16:creationId xmlns:a16="http://schemas.microsoft.com/office/drawing/2014/main" id="{608B18A0-E1C9-4A99-8116-C5FDE470BDAE}"/>
              </a:ext>
            </a:extLst>
          </p:cNvPr>
          <p:cNvSpPr txBox="1"/>
          <p:nvPr/>
        </p:nvSpPr>
        <p:spPr>
          <a:xfrm>
            <a:off x="7435114" y="4449835"/>
            <a:ext cx="3932436" cy="400110"/>
          </a:xfrm>
          <a:prstGeom prst="rect">
            <a:avLst/>
          </a:prstGeom>
          <a:solidFill>
            <a:schemeClr val="bg1">
              <a:alpha val="80000"/>
            </a:schemeClr>
          </a:solidFill>
          <a:ln>
            <a:solidFill>
              <a:schemeClr val="accent6">
                <a:lumMod val="60000"/>
                <a:lumOff val="40000"/>
              </a:schemeClr>
            </a:solidFill>
          </a:ln>
        </p:spPr>
        <p:txBody>
          <a:bodyPr wrap="square" rtlCol="0">
            <a:spAutoFit/>
          </a:bodyPr>
          <a:lstStyle/>
          <a:p>
            <a:pPr algn="r"/>
            <a:r>
              <a:rPr lang="en-US" sz="2000" dirty="0">
                <a:latin typeface="Century Gothic" panose="020B0502020202020204" pitchFamily="34" charset="0"/>
              </a:rPr>
              <a:t>Corrective actions</a:t>
            </a:r>
          </a:p>
        </p:txBody>
      </p:sp>
      <p:sp>
        <p:nvSpPr>
          <p:cNvPr id="60" name="TextBox 59">
            <a:extLst>
              <a:ext uri="{FF2B5EF4-FFF2-40B4-BE49-F238E27FC236}">
                <a16:creationId xmlns:a16="http://schemas.microsoft.com/office/drawing/2014/main" id="{9E6FD3E4-ADCC-481C-88F2-784FBFE40EC7}"/>
              </a:ext>
            </a:extLst>
          </p:cNvPr>
          <p:cNvSpPr txBox="1"/>
          <p:nvPr/>
        </p:nvSpPr>
        <p:spPr>
          <a:xfrm>
            <a:off x="7435114" y="3827117"/>
            <a:ext cx="3932436" cy="400110"/>
          </a:xfrm>
          <a:prstGeom prst="rect">
            <a:avLst/>
          </a:prstGeom>
          <a:solidFill>
            <a:schemeClr val="bg1">
              <a:alpha val="80000"/>
            </a:schemeClr>
          </a:solidFill>
          <a:ln>
            <a:solidFill>
              <a:schemeClr val="accent6">
                <a:lumMod val="60000"/>
                <a:lumOff val="40000"/>
              </a:schemeClr>
            </a:solidFill>
          </a:ln>
        </p:spPr>
        <p:txBody>
          <a:bodyPr wrap="square" rtlCol="0">
            <a:spAutoFit/>
          </a:bodyPr>
          <a:lstStyle/>
          <a:p>
            <a:pPr algn="r"/>
            <a:r>
              <a:rPr lang="en-US" sz="2000" dirty="0">
                <a:latin typeface="Century Gothic" panose="020B0502020202020204" pitchFamily="34" charset="0"/>
              </a:rPr>
              <a:t>Monetary cost</a:t>
            </a:r>
          </a:p>
        </p:txBody>
      </p:sp>
      <p:sp>
        <p:nvSpPr>
          <p:cNvPr id="61" name="TextBox 60">
            <a:extLst>
              <a:ext uri="{FF2B5EF4-FFF2-40B4-BE49-F238E27FC236}">
                <a16:creationId xmlns:a16="http://schemas.microsoft.com/office/drawing/2014/main" id="{146D16D2-8EDE-4B3A-A4DF-A11CB90BF056}"/>
              </a:ext>
            </a:extLst>
          </p:cNvPr>
          <p:cNvSpPr txBox="1"/>
          <p:nvPr/>
        </p:nvSpPr>
        <p:spPr>
          <a:xfrm>
            <a:off x="7435114" y="3204400"/>
            <a:ext cx="3932436" cy="400110"/>
          </a:xfrm>
          <a:prstGeom prst="rect">
            <a:avLst/>
          </a:prstGeom>
          <a:solidFill>
            <a:schemeClr val="bg1">
              <a:alpha val="80000"/>
            </a:schemeClr>
          </a:solidFill>
          <a:ln>
            <a:solidFill>
              <a:schemeClr val="accent6">
                <a:lumMod val="60000"/>
                <a:lumOff val="40000"/>
              </a:schemeClr>
            </a:solidFill>
          </a:ln>
        </p:spPr>
        <p:txBody>
          <a:bodyPr wrap="square" rtlCol="0">
            <a:spAutoFit/>
          </a:bodyPr>
          <a:lstStyle/>
          <a:p>
            <a:pPr algn="r"/>
            <a:r>
              <a:rPr lang="en-US" sz="2000" dirty="0">
                <a:latin typeface="Century Gothic" panose="020B0502020202020204" pitchFamily="34" charset="0"/>
              </a:rPr>
              <a:t>Fatalities or injuries</a:t>
            </a:r>
          </a:p>
        </p:txBody>
      </p:sp>
      <p:sp>
        <p:nvSpPr>
          <p:cNvPr id="63" name="TextBox 62">
            <a:extLst>
              <a:ext uri="{FF2B5EF4-FFF2-40B4-BE49-F238E27FC236}">
                <a16:creationId xmlns:a16="http://schemas.microsoft.com/office/drawing/2014/main" id="{865434D2-5567-461D-8934-7BC51756E9B1}"/>
              </a:ext>
            </a:extLst>
          </p:cNvPr>
          <p:cNvSpPr txBox="1"/>
          <p:nvPr/>
        </p:nvSpPr>
        <p:spPr>
          <a:xfrm>
            <a:off x="1825926" y="1509073"/>
            <a:ext cx="1671576" cy="461665"/>
          </a:xfrm>
          <a:prstGeom prst="rect">
            <a:avLst/>
          </a:prstGeom>
          <a:noFill/>
        </p:spPr>
        <p:txBody>
          <a:bodyPr wrap="square" rtlCol="0">
            <a:spAutoFit/>
          </a:bodyPr>
          <a:lstStyle/>
          <a:p>
            <a:pPr algn="ctr"/>
            <a:r>
              <a:rPr lang="en-US" sz="2400" b="1" dirty="0">
                <a:latin typeface="Century Gothic" panose="020B0502020202020204" pitchFamily="34" charset="0"/>
              </a:rPr>
              <a:t>Causes</a:t>
            </a:r>
          </a:p>
        </p:txBody>
      </p:sp>
      <p:sp>
        <p:nvSpPr>
          <p:cNvPr id="64" name="TextBox 63">
            <a:extLst>
              <a:ext uri="{FF2B5EF4-FFF2-40B4-BE49-F238E27FC236}">
                <a16:creationId xmlns:a16="http://schemas.microsoft.com/office/drawing/2014/main" id="{C7EFA72D-3AAC-4212-AB76-E5AD8ACEB94C}"/>
              </a:ext>
            </a:extLst>
          </p:cNvPr>
          <p:cNvSpPr txBox="1"/>
          <p:nvPr/>
        </p:nvSpPr>
        <p:spPr>
          <a:xfrm>
            <a:off x="8145274" y="1509073"/>
            <a:ext cx="2512116" cy="461665"/>
          </a:xfrm>
          <a:prstGeom prst="rect">
            <a:avLst/>
          </a:prstGeom>
          <a:noFill/>
        </p:spPr>
        <p:txBody>
          <a:bodyPr wrap="square" rtlCol="0">
            <a:spAutoFit/>
          </a:bodyPr>
          <a:lstStyle/>
          <a:p>
            <a:pPr algn="ctr"/>
            <a:r>
              <a:rPr lang="en-US" sz="2400" b="1" dirty="0">
                <a:latin typeface="Century Gothic" panose="020B0502020202020204" pitchFamily="34" charset="0"/>
              </a:rPr>
              <a:t>Consequences</a:t>
            </a:r>
          </a:p>
        </p:txBody>
      </p:sp>
      <p:sp>
        <p:nvSpPr>
          <p:cNvPr id="65" name="TextBox 64">
            <a:extLst>
              <a:ext uri="{FF2B5EF4-FFF2-40B4-BE49-F238E27FC236}">
                <a16:creationId xmlns:a16="http://schemas.microsoft.com/office/drawing/2014/main" id="{3B420A0F-891F-41E9-A837-014901719DD0}"/>
              </a:ext>
            </a:extLst>
          </p:cNvPr>
          <p:cNvSpPr txBox="1"/>
          <p:nvPr/>
        </p:nvSpPr>
        <p:spPr>
          <a:xfrm>
            <a:off x="5337921" y="3595192"/>
            <a:ext cx="1516156" cy="1323439"/>
          </a:xfrm>
          <a:prstGeom prst="rect">
            <a:avLst/>
          </a:prstGeom>
          <a:solidFill>
            <a:schemeClr val="bg1">
              <a:alpha val="60000"/>
            </a:schemeClr>
          </a:solidFill>
          <a:ln>
            <a:solidFill>
              <a:schemeClr val="accent4"/>
            </a:solidFill>
          </a:ln>
        </p:spPr>
        <p:txBody>
          <a:bodyPr wrap="square" rtlCol="0">
            <a:spAutoFit/>
          </a:bodyPr>
          <a:lstStyle/>
          <a:p>
            <a:pPr algn="ctr"/>
            <a:r>
              <a:rPr lang="en-US" sz="2000" dirty="0">
                <a:latin typeface="Century Gothic" panose="020B0502020202020204" pitchFamily="34" charset="0"/>
              </a:rPr>
              <a:t>Fire</a:t>
            </a:r>
          </a:p>
          <a:p>
            <a:pPr algn="ctr"/>
            <a:r>
              <a:rPr lang="en-US" sz="2000" dirty="0">
                <a:latin typeface="Century Gothic" panose="020B0502020202020204" pitchFamily="34" charset="0"/>
              </a:rPr>
              <a:t>Explosion</a:t>
            </a:r>
          </a:p>
          <a:p>
            <a:pPr algn="ctr"/>
            <a:r>
              <a:rPr lang="en-US" sz="2000" dirty="0">
                <a:latin typeface="Century Gothic" panose="020B0502020202020204" pitchFamily="34" charset="0"/>
              </a:rPr>
              <a:t>Collision</a:t>
            </a:r>
          </a:p>
          <a:p>
            <a:pPr algn="ctr"/>
            <a:r>
              <a:rPr lang="en-US" sz="2000" dirty="0">
                <a:latin typeface="Century Gothic" panose="020B0502020202020204" pitchFamily="34" charset="0"/>
              </a:rPr>
              <a:t>Leak</a:t>
            </a:r>
          </a:p>
        </p:txBody>
      </p:sp>
      <p:sp>
        <p:nvSpPr>
          <p:cNvPr id="66" name="Content Placeholder 1">
            <a:extLst>
              <a:ext uri="{FF2B5EF4-FFF2-40B4-BE49-F238E27FC236}">
                <a16:creationId xmlns:a16="http://schemas.microsoft.com/office/drawing/2014/main" id="{717917D4-1EFE-4E70-9928-B057D9425133}"/>
              </a:ext>
            </a:extLst>
          </p:cNvPr>
          <p:cNvSpPr txBox="1">
            <a:spLocks/>
          </p:cNvSpPr>
          <p:nvPr/>
        </p:nvSpPr>
        <p:spPr>
          <a:xfrm>
            <a:off x="3205725" y="5179942"/>
            <a:ext cx="5817688" cy="131799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800"/>
              </a:spcBef>
              <a:buNone/>
            </a:pPr>
            <a:r>
              <a:rPr lang="en-US" sz="1800" dirty="0">
                <a:solidFill>
                  <a:schemeClr val="tx1">
                    <a:lumMod val="95000"/>
                    <a:lumOff val="5000"/>
                  </a:schemeClr>
                </a:solidFill>
              </a:rPr>
              <a:t>Answer questions such as,</a:t>
            </a:r>
            <a:endParaRPr lang="en-US" sz="1600" i="1" dirty="0">
              <a:solidFill>
                <a:schemeClr val="tx1">
                  <a:lumMod val="95000"/>
                  <a:lumOff val="5000"/>
                </a:schemeClr>
              </a:solidFill>
            </a:endParaRPr>
          </a:p>
          <a:p>
            <a:pPr marL="0">
              <a:spcBef>
                <a:spcPts val="600"/>
              </a:spcBef>
            </a:pPr>
            <a:r>
              <a:rPr lang="en-US" sz="1600" i="1" dirty="0">
                <a:solidFill>
                  <a:schemeClr val="tx1">
                    <a:lumMod val="95000"/>
                    <a:lumOff val="5000"/>
                  </a:schemeClr>
                </a:solidFill>
              </a:rPr>
              <a:t>At what age are platforms most prone to incidents?</a:t>
            </a:r>
          </a:p>
          <a:p>
            <a:pPr marL="0">
              <a:spcBef>
                <a:spcPts val="600"/>
              </a:spcBef>
            </a:pPr>
            <a:r>
              <a:rPr lang="en-US" sz="1600" i="1" dirty="0">
                <a:solidFill>
                  <a:schemeClr val="tx1">
                    <a:lumMod val="95000"/>
                    <a:lumOff val="5000"/>
                  </a:schemeClr>
                </a:solidFill>
              </a:rPr>
              <a:t>Where are infrastructure more vulnerable to incident?</a:t>
            </a:r>
          </a:p>
        </p:txBody>
      </p:sp>
      <p:pic>
        <p:nvPicPr>
          <p:cNvPr id="26" name="Picture 25">
            <a:extLst>
              <a:ext uri="{FF2B5EF4-FFF2-40B4-BE49-F238E27FC236}">
                <a16:creationId xmlns:a16="http://schemas.microsoft.com/office/drawing/2014/main" id="{46E85C6D-48DD-46BC-A45D-6F17A4382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9116" y="5406828"/>
            <a:ext cx="2232884" cy="875379"/>
          </a:xfrm>
          <a:prstGeom prst="rect">
            <a:avLst/>
          </a:prstGeom>
          <a:effectLst>
            <a:glow rad="63500">
              <a:schemeClr val="bg1">
                <a:alpha val="80000"/>
              </a:schemeClr>
            </a:glow>
          </a:effectLst>
        </p:spPr>
      </p:pic>
      <p:sp>
        <p:nvSpPr>
          <p:cNvPr id="9" name="Content Placeholder 1">
            <a:extLst>
              <a:ext uri="{FF2B5EF4-FFF2-40B4-BE49-F238E27FC236}">
                <a16:creationId xmlns:a16="http://schemas.microsoft.com/office/drawing/2014/main" id="{CED108EA-6971-B4CC-0FA4-0693F54CAE90}"/>
              </a:ext>
            </a:extLst>
          </p:cNvPr>
          <p:cNvSpPr txBox="1">
            <a:spLocks/>
          </p:cNvSpPr>
          <p:nvPr/>
        </p:nvSpPr>
        <p:spPr>
          <a:xfrm>
            <a:off x="4794025" y="1199721"/>
            <a:ext cx="2641089" cy="131799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800"/>
              </a:spcBef>
              <a:buNone/>
            </a:pPr>
            <a:r>
              <a:rPr lang="en-US" sz="1800" i="1" dirty="0">
                <a:solidFill>
                  <a:schemeClr val="tx1">
                    <a:lumMod val="95000"/>
                    <a:lumOff val="5000"/>
                  </a:schemeClr>
                </a:solidFill>
              </a:rPr>
              <a:t>What factors potentially catalyze </a:t>
            </a:r>
            <a:r>
              <a:rPr lang="en-US" sz="1800" b="1" i="1" dirty="0">
                <a:solidFill>
                  <a:schemeClr val="tx1">
                    <a:lumMod val="95000"/>
                    <a:lumOff val="5000"/>
                  </a:schemeClr>
                </a:solidFill>
              </a:rPr>
              <a:t>cascading events</a:t>
            </a:r>
            <a:r>
              <a:rPr lang="en-US" sz="1800" i="1" dirty="0">
                <a:solidFill>
                  <a:schemeClr val="tx1">
                    <a:lumMod val="95000"/>
                    <a:lumOff val="5000"/>
                  </a:schemeClr>
                </a:solidFill>
              </a:rPr>
              <a:t>?</a:t>
            </a:r>
            <a:endParaRPr lang="en-US" sz="1600" i="1" dirty="0">
              <a:solidFill>
                <a:schemeClr val="tx1">
                  <a:lumMod val="95000"/>
                  <a:lumOff val="5000"/>
                </a:schemeClr>
              </a:solidFill>
            </a:endParaRPr>
          </a:p>
        </p:txBody>
      </p:sp>
    </p:spTree>
    <p:extLst>
      <p:ext uri="{BB962C8B-B14F-4D97-AF65-F5344CB8AC3E}">
        <p14:creationId xmlns:p14="http://schemas.microsoft.com/office/powerpoint/2010/main" val="801839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07B190-943E-4448-B5DC-EDA5327526E4}"/>
              </a:ext>
            </a:extLst>
          </p:cNvPr>
          <p:cNvPicPr>
            <a:picLocks noChangeAspect="1"/>
          </p:cNvPicPr>
          <p:nvPr/>
        </p:nvPicPr>
        <p:blipFill rotWithShape="1">
          <a:blip r:embed="rId3"/>
          <a:srcRect b="10871"/>
          <a:stretch/>
        </p:blipFill>
        <p:spPr>
          <a:xfrm>
            <a:off x="216404" y="3172588"/>
            <a:ext cx="8887326" cy="3022689"/>
          </a:xfrm>
          <a:prstGeom prst="rect">
            <a:avLst/>
          </a:prstGeom>
        </p:spPr>
      </p:pic>
      <p:sp>
        <p:nvSpPr>
          <p:cNvPr id="29" name="Rectangle 28">
            <a:extLst>
              <a:ext uri="{FF2B5EF4-FFF2-40B4-BE49-F238E27FC236}">
                <a16:creationId xmlns:a16="http://schemas.microsoft.com/office/drawing/2014/main" id="{942F3756-39C0-22ED-0DA4-21A78512CEB2}"/>
              </a:ext>
            </a:extLst>
          </p:cNvPr>
          <p:cNvSpPr/>
          <p:nvPr/>
        </p:nvSpPr>
        <p:spPr>
          <a:xfrm>
            <a:off x="6370398" y="2719827"/>
            <a:ext cx="2832831" cy="3489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09638DBE-AB6A-4A63-B41E-77BA6CB20572}"/>
              </a:ext>
            </a:extLst>
          </p:cNvPr>
          <p:cNvSpPr>
            <a:spLocks noGrp="1"/>
          </p:cNvSpPr>
          <p:nvPr>
            <p:ph type="sldNum" sz="quarter" idx="12"/>
          </p:nvPr>
        </p:nvSpPr>
        <p:spPr/>
        <p:txBody>
          <a:bodyPr/>
          <a:lstStyle/>
          <a:p>
            <a:fld id="{6CBE36CA-A7C6-4838-9ACB-C8D30B8F2C6D}" type="slidenum">
              <a:rPr lang="en-US" smtClean="0">
                <a:solidFill>
                  <a:schemeClr val="bg1"/>
                </a:solidFill>
                <a:latin typeface="+mj-lt"/>
              </a:rPr>
              <a:pPr/>
              <a:t>23</a:t>
            </a:fld>
            <a:endParaRPr lang="en-US" dirty="0">
              <a:solidFill>
                <a:schemeClr val="bg1"/>
              </a:solidFill>
              <a:latin typeface="+mj-lt"/>
            </a:endParaRPr>
          </a:p>
        </p:txBody>
      </p:sp>
      <p:sp>
        <p:nvSpPr>
          <p:cNvPr id="3" name="Subtitle 2">
            <a:extLst>
              <a:ext uri="{FF2B5EF4-FFF2-40B4-BE49-F238E27FC236}">
                <a16:creationId xmlns:a16="http://schemas.microsoft.com/office/drawing/2014/main" id="{D058F9B5-DCC0-4FED-978E-DD680775427A}"/>
              </a:ext>
            </a:extLst>
          </p:cNvPr>
          <p:cNvSpPr>
            <a:spLocks noGrp="1"/>
          </p:cNvSpPr>
          <p:nvPr>
            <p:ph type="subTitle" idx="4294967295"/>
          </p:nvPr>
        </p:nvSpPr>
        <p:spPr>
          <a:xfrm>
            <a:off x="216404" y="819150"/>
            <a:ext cx="11364409" cy="373063"/>
          </a:xfrm>
        </p:spPr>
        <p:txBody>
          <a:bodyPr>
            <a:normAutofit fontScale="85000" lnSpcReduction="20000"/>
          </a:bodyPr>
          <a:lstStyle/>
          <a:p>
            <a:pPr marL="0" indent="0">
              <a:buNone/>
            </a:pPr>
            <a:r>
              <a:rPr lang="en-US" sz="2800" dirty="0">
                <a:solidFill>
                  <a:srgbClr val="056792"/>
                </a:solidFill>
                <a:latin typeface="+mj-lt"/>
              </a:rPr>
              <a:t>Evaluating Pipeline Infrastructure</a:t>
            </a:r>
          </a:p>
        </p:txBody>
      </p:sp>
      <p:sp>
        <p:nvSpPr>
          <p:cNvPr id="12" name="TextBox 11">
            <a:extLst>
              <a:ext uri="{FF2B5EF4-FFF2-40B4-BE49-F238E27FC236}">
                <a16:creationId xmlns:a16="http://schemas.microsoft.com/office/drawing/2014/main" id="{D7C91EAB-3ED4-4D11-AD08-B0126425676C}"/>
              </a:ext>
            </a:extLst>
          </p:cNvPr>
          <p:cNvSpPr txBox="1"/>
          <p:nvPr/>
        </p:nvSpPr>
        <p:spPr>
          <a:xfrm>
            <a:off x="372227" y="27133"/>
            <a:ext cx="9937897" cy="707886"/>
          </a:xfrm>
          <a:prstGeom prst="rect">
            <a:avLst/>
          </a:prstGeom>
          <a:noFill/>
        </p:spPr>
        <p:txBody>
          <a:bodyPr wrap="square">
            <a:spAutoFit/>
          </a:bodyPr>
          <a:lstStyle/>
          <a:p>
            <a:r>
              <a:rPr lang="en-US" sz="4000" b="1" dirty="0">
                <a:latin typeface="+mj-lt"/>
              </a:rPr>
              <a:t>	     : Research Products &amp; Insights</a:t>
            </a:r>
            <a:endParaRPr lang="en-US" sz="4000" dirty="0">
              <a:latin typeface="+mj-lt"/>
            </a:endParaRPr>
          </a:p>
        </p:txBody>
      </p:sp>
      <p:pic>
        <p:nvPicPr>
          <p:cNvPr id="13" name="Picture 12">
            <a:extLst>
              <a:ext uri="{FF2B5EF4-FFF2-40B4-BE49-F238E27FC236}">
                <a16:creationId xmlns:a16="http://schemas.microsoft.com/office/drawing/2014/main" id="{1791C4BC-AEEA-4812-9819-F0604A8C8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491" y="93808"/>
            <a:ext cx="1873191" cy="734365"/>
          </a:xfrm>
          <a:prstGeom prst="rect">
            <a:avLst/>
          </a:prstGeom>
          <a:effectLst>
            <a:glow rad="63500">
              <a:schemeClr val="bg1">
                <a:alpha val="80000"/>
              </a:schemeClr>
            </a:glow>
          </a:effectLst>
        </p:spPr>
      </p:pic>
      <p:pic>
        <p:nvPicPr>
          <p:cNvPr id="28" name="Picture 27">
            <a:extLst>
              <a:ext uri="{FF2B5EF4-FFF2-40B4-BE49-F238E27FC236}">
                <a16:creationId xmlns:a16="http://schemas.microsoft.com/office/drawing/2014/main" id="{86CF3F6F-8AD3-423A-93E3-C8FD98640FE5}"/>
              </a:ext>
            </a:extLst>
          </p:cNvPr>
          <p:cNvPicPr>
            <a:picLocks noChangeAspect="1"/>
          </p:cNvPicPr>
          <p:nvPr/>
        </p:nvPicPr>
        <p:blipFill>
          <a:blip r:embed="rId5">
            <a:alphaModFix amt="80000"/>
          </a:blip>
          <a:stretch>
            <a:fillRect/>
          </a:stretch>
        </p:blipFill>
        <p:spPr>
          <a:xfrm>
            <a:off x="5246266" y="4366513"/>
            <a:ext cx="2437425" cy="179818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77E9EB11-3CCE-47DC-85B6-F984E4301D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3218" y="5261246"/>
            <a:ext cx="2096127" cy="1007864"/>
          </a:xfrm>
          <a:prstGeom prst="rect">
            <a:avLst/>
          </a:prstGeom>
          <a:effectLst>
            <a:glow rad="215900">
              <a:schemeClr val="bg1"/>
            </a:glow>
          </a:effectLst>
        </p:spPr>
      </p:pic>
      <p:sp>
        <p:nvSpPr>
          <p:cNvPr id="2" name="TextBox 1">
            <a:extLst>
              <a:ext uri="{FF2B5EF4-FFF2-40B4-BE49-F238E27FC236}">
                <a16:creationId xmlns:a16="http://schemas.microsoft.com/office/drawing/2014/main" id="{615FF746-37C2-E4D0-7E2F-86315504BABF}"/>
              </a:ext>
            </a:extLst>
          </p:cNvPr>
          <p:cNvSpPr txBox="1"/>
          <p:nvPr/>
        </p:nvSpPr>
        <p:spPr>
          <a:xfrm>
            <a:off x="9601983" y="4454884"/>
            <a:ext cx="2314260" cy="861774"/>
          </a:xfrm>
          <a:prstGeom prst="rect">
            <a:avLst/>
          </a:prstGeom>
          <a:solidFill>
            <a:schemeClr val="bg1"/>
          </a:solidFill>
          <a:ln w="12700">
            <a:solidFill>
              <a:srgbClr val="056792"/>
            </a:solidFill>
          </a:ln>
        </p:spPr>
        <p:txBody>
          <a:bodyPr wrap="square">
            <a:spAutoFit/>
          </a:bodyPr>
          <a:lstStyle/>
          <a:p>
            <a:pPr algn="ctr"/>
            <a:r>
              <a:rPr lang="en-US" b="1" dirty="0">
                <a:latin typeface="Century Gothic" panose="020B0502020202020204" pitchFamily="34" charset="0"/>
              </a:rPr>
              <a:t>Database Publication  </a:t>
            </a:r>
          </a:p>
          <a:p>
            <a:pPr algn="ctr"/>
            <a:r>
              <a:rPr lang="en-US" sz="1400" dirty="0">
                <a:highlight>
                  <a:srgbClr val="FFFF00"/>
                </a:highlight>
                <a:latin typeface="Century Gothic" panose="020B0502020202020204" pitchFamily="34" charset="0"/>
              </a:rPr>
              <a:t>(Pfander et al. 2024)</a:t>
            </a:r>
          </a:p>
        </p:txBody>
      </p:sp>
      <p:sp>
        <p:nvSpPr>
          <p:cNvPr id="4" name="Content Placeholder 1">
            <a:extLst>
              <a:ext uri="{FF2B5EF4-FFF2-40B4-BE49-F238E27FC236}">
                <a16:creationId xmlns:a16="http://schemas.microsoft.com/office/drawing/2014/main" id="{330906A7-B075-BF17-539E-F156664A9980}"/>
              </a:ext>
            </a:extLst>
          </p:cNvPr>
          <p:cNvSpPr txBox="1">
            <a:spLocks/>
          </p:cNvSpPr>
          <p:nvPr/>
        </p:nvSpPr>
        <p:spPr>
          <a:xfrm>
            <a:off x="279112" y="1348804"/>
            <a:ext cx="4606787" cy="6212161"/>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1" indent="-182880">
              <a:spcBef>
                <a:spcPts val="600"/>
              </a:spcBef>
              <a:spcAft>
                <a:spcPts val="600"/>
              </a:spcAft>
            </a:pPr>
            <a:r>
              <a:rPr lang="en-US" sz="1800" b="1" dirty="0">
                <a:solidFill>
                  <a:schemeClr val="tx1">
                    <a:lumMod val="95000"/>
                    <a:lumOff val="5000"/>
                  </a:schemeClr>
                </a:solidFill>
                <a:latin typeface="+mj-lt"/>
              </a:rPr>
              <a:t>26k+</a:t>
            </a:r>
            <a:r>
              <a:rPr lang="en-US" sz="1800" dirty="0">
                <a:solidFill>
                  <a:schemeClr val="tx1">
                    <a:lumMod val="95000"/>
                    <a:lumOff val="5000"/>
                  </a:schemeClr>
                </a:solidFill>
                <a:latin typeface="+mj-lt"/>
              </a:rPr>
              <a:t> miles of pipelines</a:t>
            </a:r>
          </a:p>
          <a:p>
            <a:pPr marL="640080" lvl="2" indent="-182880">
              <a:spcBef>
                <a:spcPts val="600"/>
              </a:spcBef>
              <a:spcAft>
                <a:spcPts val="600"/>
              </a:spcAft>
            </a:pPr>
            <a:r>
              <a:rPr lang="en-US" sz="1600" b="1" dirty="0">
                <a:solidFill>
                  <a:schemeClr val="tx1">
                    <a:lumMod val="95000"/>
                    <a:lumOff val="5000"/>
                  </a:schemeClr>
                </a:solidFill>
                <a:latin typeface="+mj-lt"/>
              </a:rPr>
              <a:t>100k+ locations </a:t>
            </a:r>
            <a:r>
              <a:rPr lang="en-US" sz="1400" dirty="0">
                <a:solidFill>
                  <a:schemeClr val="tx1">
                    <a:lumMod val="95000"/>
                    <a:lumOff val="5000"/>
                  </a:schemeClr>
                </a:solidFill>
                <a:latin typeface="+mj-lt"/>
              </a:rPr>
              <a:t>(every 1km + end points)</a:t>
            </a:r>
          </a:p>
          <a:p>
            <a:pPr marL="640080" lvl="2" indent="-182880">
              <a:spcBef>
                <a:spcPts val="600"/>
              </a:spcBef>
              <a:spcAft>
                <a:spcPts val="600"/>
              </a:spcAft>
            </a:pPr>
            <a:r>
              <a:rPr lang="en-US" sz="1600" b="1" dirty="0">
                <a:solidFill>
                  <a:schemeClr val="tx1">
                    <a:lumMod val="95000"/>
                    <a:lumOff val="5000"/>
                  </a:schemeClr>
                </a:solidFill>
                <a:latin typeface="+mj-lt"/>
                <a:sym typeface="Wingdings" panose="05000000000000000000" pitchFamily="2" charset="2"/>
              </a:rPr>
              <a:t>400+ features</a:t>
            </a:r>
          </a:p>
          <a:p>
            <a:pPr marL="182880" indent="-182880">
              <a:spcBef>
                <a:spcPts val="1200"/>
              </a:spcBef>
              <a:spcAft>
                <a:spcPts val="1200"/>
              </a:spcAft>
            </a:pPr>
            <a:r>
              <a:rPr lang="en-US" sz="1800" dirty="0"/>
              <a:t>Added </a:t>
            </a:r>
            <a:r>
              <a:rPr lang="en-US" sz="1800" b="1" dirty="0"/>
              <a:t>seafloor metocean data         </a:t>
            </a:r>
            <a:r>
              <a:rPr lang="en-US" sz="1400" dirty="0"/>
              <a:t>(floor current, bottom pressure)</a:t>
            </a:r>
          </a:p>
          <a:p>
            <a:pPr marL="182880" indent="-182880">
              <a:spcBef>
                <a:spcPts val="600"/>
              </a:spcBef>
              <a:spcAft>
                <a:spcPts val="1200"/>
              </a:spcAft>
            </a:pPr>
            <a:endParaRPr lang="en-US" sz="1800" dirty="0"/>
          </a:p>
        </p:txBody>
      </p:sp>
      <p:graphicFrame>
        <p:nvGraphicFramePr>
          <p:cNvPr id="9" name="Table 38">
            <a:extLst>
              <a:ext uri="{FF2B5EF4-FFF2-40B4-BE49-F238E27FC236}">
                <a16:creationId xmlns:a16="http://schemas.microsoft.com/office/drawing/2014/main" id="{FFA0BBA6-0468-6D26-E09C-888504C1E769}"/>
              </a:ext>
            </a:extLst>
          </p:cNvPr>
          <p:cNvGraphicFramePr>
            <a:graphicFrameLocks noGrp="1"/>
          </p:cNvGraphicFramePr>
          <p:nvPr/>
        </p:nvGraphicFramePr>
        <p:xfrm>
          <a:off x="9367007" y="1203867"/>
          <a:ext cx="2561648" cy="3028549"/>
        </p:xfrm>
        <a:graphic>
          <a:graphicData uri="http://schemas.openxmlformats.org/drawingml/2006/table">
            <a:tbl>
              <a:tblPr firstRow="1" bandRow="1">
                <a:tableStyleId>{7DF18680-E054-41AD-8BC1-D1AEF772440D}</a:tableStyleId>
              </a:tblPr>
              <a:tblGrid>
                <a:gridCol w="1175298">
                  <a:extLst>
                    <a:ext uri="{9D8B030D-6E8A-4147-A177-3AD203B41FA5}">
                      <a16:colId xmlns:a16="http://schemas.microsoft.com/office/drawing/2014/main" val="2351127387"/>
                    </a:ext>
                  </a:extLst>
                </a:gridCol>
                <a:gridCol w="1386350">
                  <a:extLst>
                    <a:ext uri="{9D8B030D-6E8A-4147-A177-3AD203B41FA5}">
                      <a16:colId xmlns:a16="http://schemas.microsoft.com/office/drawing/2014/main" val="413986025"/>
                    </a:ext>
                  </a:extLst>
                </a:gridCol>
              </a:tblGrid>
              <a:tr h="613642">
                <a:tc>
                  <a:txBody>
                    <a:bodyPr/>
                    <a:lstStyle/>
                    <a:p>
                      <a:pPr algn="ctr"/>
                      <a:r>
                        <a:rPr lang="en-US" sz="1800" dirty="0"/>
                        <a:t>Model</a:t>
                      </a:r>
                      <a:endParaRPr lang="en-US" sz="1600" dirty="0"/>
                    </a:p>
                  </a:txBody>
                  <a:tcPr anchor="ctr">
                    <a:solidFill>
                      <a:srgbClr val="056792"/>
                    </a:solidFill>
                  </a:tcPr>
                </a:tc>
                <a:tc>
                  <a:txBody>
                    <a:bodyPr/>
                    <a:lstStyle/>
                    <a:p>
                      <a:pPr algn="ctr"/>
                      <a:r>
                        <a:rPr lang="en-US" sz="1600" dirty="0"/>
                        <a:t>Root Mean Square Error </a:t>
                      </a:r>
                      <a:r>
                        <a:rPr lang="en-US" sz="1600" b="0" dirty="0"/>
                        <a:t>(RMSE)</a:t>
                      </a:r>
                    </a:p>
                  </a:txBody>
                  <a:tcPr anchor="ctr">
                    <a:solidFill>
                      <a:srgbClr val="056792"/>
                    </a:solidFill>
                  </a:tcPr>
                </a:tc>
                <a:extLst>
                  <a:ext uri="{0D108BD9-81ED-4DB2-BD59-A6C34878D82A}">
                    <a16:rowId xmlns:a16="http://schemas.microsoft.com/office/drawing/2014/main" val="1813980553"/>
                  </a:ext>
                </a:extLst>
              </a:tr>
              <a:tr h="695445">
                <a:tc>
                  <a:txBody>
                    <a:bodyPr/>
                    <a:lstStyle/>
                    <a:p>
                      <a:pPr algn="l"/>
                      <a:r>
                        <a:rPr lang="en-US" sz="1600" dirty="0"/>
                        <a:t>ANN</a:t>
                      </a:r>
                    </a:p>
                  </a:txBody>
                  <a:tcPr anchor="ctr">
                    <a:solidFill>
                      <a:srgbClr val="056792">
                        <a:alpha val="20000"/>
                      </a:srgbClr>
                    </a:solidFill>
                  </a:tcPr>
                </a:tc>
                <a:tc>
                  <a:txBody>
                    <a:bodyPr/>
                    <a:lstStyle/>
                    <a:p>
                      <a:pPr algn="l"/>
                      <a:r>
                        <a:rPr lang="en-US" sz="1600" b="1" dirty="0"/>
                        <a:t>3.3 years</a:t>
                      </a:r>
                    </a:p>
                  </a:txBody>
                  <a:tcPr anchor="ctr">
                    <a:solidFill>
                      <a:srgbClr val="056792">
                        <a:alpha val="20000"/>
                      </a:srgbClr>
                    </a:solidFill>
                  </a:tcPr>
                </a:tc>
                <a:extLst>
                  <a:ext uri="{0D108BD9-81ED-4DB2-BD59-A6C34878D82A}">
                    <a16:rowId xmlns:a16="http://schemas.microsoft.com/office/drawing/2014/main" val="2187914603"/>
                  </a:ext>
                </a:extLst>
              </a:tr>
              <a:tr h="755072">
                <a:tc>
                  <a:txBody>
                    <a:bodyPr/>
                    <a:lstStyle/>
                    <a:p>
                      <a:pPr algn="l"/>
                      <a:r>
                        <a:rPr lang="en-US" sz="1600" dirty="0"/>
                        <a:t>GBDT </a:t>
                      </a:r>
                      <a:r>
                        <a:rPr lang="en-US" sz="1400" dirty="0"/>
                        <a:t>(XGBoost)</a:t>
                      </a:r>
                      <a:endParaRPr lang="en-US" sz="1600" dirty="0"/>
                    </a:p>
                  </a:txBody>
                  <a:tcPr anchor="ctr">
                    <a:solidFill>
                      <a:srgbClr val="056792">
                        <a:alpha val="50000"/>
                      </a:srgbClr>
                    </a:solidFill>
                  </a:tcPr>
                </a:tc>
                <a:tc>
                  <a:txBody>
                    <a:bodyPr/>
                    <a:lstStyle/>
                    <a:p>
                      <a:pPr algn="l"/>
                      <a:r>
                        <a:rPr lang="en-US" sz="1600" b="1" dirty="0"/>
                        <a:t>3.1 years</a:t>
                      </a:r>
                    </a:p>
                  </a:txBody>
                  <a:tcPr anchor="ctr">
                    <a:solidFill>
                      <a:srgbClr val="056792">
                        <a:alpha val="50000"/>
                      </a:srgbClr>
                    </a:solidFill>
                  </a:tcPr>
                </a:tc>
                <a:extLst>
                  <a:ext uri="{0D108BD9-81ED-4DB2-BD59-A6C34878D82A}">
                    <a16:rowId xmlns:a16="http://schemas.microsoft.com/office/drawing/2014/main" val="69871619"/>
                  </a:ext>
                </a:extLst>
              </a:tr>
              <a:tr h="755072">
                <a:tc>
                  <a:txBody>
                    <a:bodyPr/>
                    <a:lstStyle/>
                    <a:p>
                      <a:pPr algn="l"/>
                      <a:r>
                        <a:rPr lang="en-US" sz="1600" dirty="0"/>
                        <a:t>GBDT </a:t>
                      </a:r>
                      <a:r>
                        <a:rPr lang="en-US" sz="1400" dirty="0"/>
                        <a:t>(CatBoost)</a:t>
                      </a:r>
                      <a:endParaRPr lang="en-US" sz="1600" dirty="0"/>
                    </a:p>
                  </a:txBody>
                  <a:tcPr anchor="ctr">
                    <a:solidFill>
                      <a:srgbClr val="056792">
                        <a:alpha val="20000"/>
                      </a:srgbClr>
                    </a:solidFill>
                  </a:tcPr>
                </a:tc>
                <a:tc>
                  <a:txBody>
                    <a:bodyPr/>
                    <a:lstStyle/>
                    <a:p>
                      <a:pPr algn="l"/>
                      <a:r>
                        <a:rPr lang="en-US" sz="1600" b="1" i="1" dirty="0"/>
                        <a:t>0.7 years**</a:t>
                      </a:r>
                    </a:p>
                    <a:p>
                      <a:pPr algn="l"/>
                      <a:r>
                        <a:rPr lang="en-US" sz="1600" b="1" i="1" dirty="0"/>
                        <a:t>0.99 R</a:t>
                      </a:r>
                      <a:r>
                        <a:rPr lang="en-US" sz="1600" b="1" i="1" baseline="30000" dirty="0"/>
                        <a:t>2</a:t>
                      </a:r>
                    </a:p>
                  </a:txBody>
                  <a:tcPr anchor="ctr">
                    <a:solidFill>
                      <a:srgbClr val="056792">
                        <a:alpha val="20000"/>
                      </a:srgbClr>
                    </a:solidFill>
                  </a:tcPr>
                </a:tc>
                <a:extLst>
                  <a:ext uri="{0D108BD9-81ED-4DB2-BD59-A6C34878D82A}">
                    <a16:rowId xmlns:a16="http://schemas.microsoft.com/office/drawing/2014/main" val="451171359"/>
                  </a:ext>
                </a:extLst>
              </a:tr>
            </a:tbl>
          </a:graphicData>
        </a:graphic>
      </p:graphicFrame>
      <p:sp>
        <p:nvSpPr>
          <p:cNvPr id="23" name="TextBox 22">
            <a:extLst>
              <a:ext uri="{FF2B5EF4-FFF2-40B4-BE49-F238E27FC236}">
                <a16:creationId xmlns:a16="http://schemas.microsoft.com/office/drawing/2014/main" id="{C9FF6558-AE20-26E7-B68B-9C83F5822C32}"/>
              </a:ext>
            </a:extLst>
          </p:cNvPr>
          <p:cNvSpPr txBox="1"/>
          <p:nvPr/>
        </p:nvSpPr>
        <p:spPr>
          <a:xfrm>
            <a:off x="6441047" y="2731148"/>
            <a:ext cx="5988280" cy="1631216"/>
          </a:xfrm>
          <a:prstGeom prst="rect">
            <a:avLst/>
          </a:prstGeom>
          <a:noFill/>
        </p:spPr>
        <p:txBody>
          <a:bodyPr wrap="square" numCol="1">
            <a:spAutoFit/>
          </a:bodyPr>
          <a:lstStyle/>
          <a:p>
            <a:pPr marL="0" lvl="1">
              <a:spcBef>
                <a:spcPts val="600"/>
              </a:spcBef>
            </a:pPr>
            <a:r>
              <a:rPr lang="en-US" sz="1600" dirty="0"/>
              <a:t>Biochemical variables</a:t>
            </a:r>
          </a:p>
          <a:p>
            <a:pPr marL="0" lvl="1">
              <a:spcBef>
                <a:spcPts val="600"/>
              </a:spcBef>
            </a:pPr>
            <a:r>
              <a:rPr lang="en-US" sz="1600" dirty="0"/>
              <a:t>Installation date/proxy date</a:t>
            </a:r>
          </a:p>
          <a:p>
            <a:pPr marL="0" lvl="1">
              <a:spcBef>
                <a:spcPts val="600"/>
              </a:spcBef>
            </a:pPr>
            <a:r>
              <a:rPr lang="en-US" sz="1600" dirty="0"/>
              <a:t>Cathodic code</a:t>
            </a:r>
          </a:p>
          <a:p>
            <a:pPr marL="0" lvl="1">
              <a:spcBef>
                <a:spcPts val="600"/>
              </a:spcBef>
            </a:pPr>
            <a:r>
              <a:rPr lang="en-US" sz="1600" dirty="0"/>
              <a:t>Status code</a:t>
            </a:r>
          </a:p>
          <a:p>
            <a:pPr marL="0" lvl="1">
              <a:spcBef>
                <a:spcPts val="600"/>
              </a:spcBef>
            </a:pPr>
            <a:r>
              <a:rPr lang="en-US" sz="1600" dirty="0"/>
              <a:t>Facility operator</a:t>
            </a:r>
          </a:p>
        </p:txBody>
      </p:sp>
      <p:sp>
        <p:nvSpPr>
          <p:cNvPr id="27" name="TextBox 26">
            <a:extLst>
              <a:ext uri="{FF2B5EF4-FFF2-40B4-BE49-F238E27FC236}">
                <a16:creationId xmlns:a16="http://schemas.microsoft.com/office/drawing/2014/main" id="{1F69E5C0-BBFE-D94B-628E-242439B6D31E}"/>
              </a:ext>
            </a:extLst>
          </p:cNvPr>
          <p:cNvSpPr txBox="1"/>
          <p:nvPr/>
        </p:nvSpPr>
        <p:spPr>
          <a:xfrm>
            <a:off x="4993113" y="1315962"/>
            <a:ext cx="3948299" cy="1431161"/>
          </a:xfrm>
          <a:prstGeom prst="rect">
            <a:avLst/>
          </a:prstGeom>
          <a:noFill/>
        </p:spPr>
        <p:txBody>
          <a:bodyPr wrap="square">
            <a:spAutoFit/>
          </a:bodyPr>
          <a:lstStyle/>
          <a:p>
            <a:pPr marL="182880" indent="-182880">
              <a:spcBef>
                <a:spcPts val="1200"/>
              </a:spcBef>
              <a:spcAft>
                <a:spcPts val="1200"/>
              </a:spcAft>
              <a:buFont typeface="Arial" panose="020B0604020202020204" pitchFamily="34" charset="0"/>
              <a:buChar char="•"/>
            </a:pPr>
            <a:r>
              <a:rPr lang="en-US" sz="1800" b="1" dirty="0"/>
              <a:t>Preliminary model runs </a:t>
            </a:r>
            <a:r>
              <a:rPr lang="en-US" sz="1800" dirty="0"/>
              <a:t>capable of </a:t>
            </a:r>
            <a:r>
              <a:rPr lang="en-US" sz="1800" b="1" dirty="0"/>
              <a:t>predicting </a:t>
            </a:r>
            <a:r>
              <a:rPr lang="en-US" sz="1800" b="1" u="sng" dirty="0"/>
              <a:t>abandonment</a:t>
            </a:r>
            <a:r>
              <a:rPr lang="en-US" sz="1800" b="1" dirty="0"/>
              <a:t> age within ~3 years</a:t>
            </a:r>
          </a:p>
          <a:p>
            <a:pPr marL="182880" indent="-182880">
              <a:spcBef>
                <a:spcPts val="600"/>
              </a:spcBef>
              <a:spcAft>
                <a:spcPts val="1200"/>
              </a:spcAft>
              <a:buFont typeface="Arial" panose="020B0604020202020204" pitchFamily="34" charset="0"/>
              <a:buChar char="•"/>
            </a:pPr>
            <a:r>
              <a:rPr lang="en-US" sz="1800" b="1" dirty="0"/>
              <a:t>Key stressors </a:t>
            </a:r>
            <a:r>
              <a:rPr lang="en-US" sz="1800" dirty="0"/>
              <a:t>included:</a:t>
            </a:r>
          </a:p>
        </p:txBody>
      </p:sp>
    </p:spTree>
    <p:extLst>
      <p:ext uri="{BB962C8B-B14F-4D97-AF65-F5344CB8AC3E}">
        <p14:creationId xmlns:p14="http://schemas.microsoft.com/office/powerpoint/2010/main" val="107293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EA39DA39-7E0E-4183-A3EC-9067FD94A525}"/>
              </a:ext>
            </a:extLst>
          </p:cNvPr>
          <p:cNvSpPr>
            <a:spLocks noGrp="1"/>
          </p:cNvSpPr>
          <p:nvPr>
            <p:ph type="title"/>
          </p:nvPr>
        </p:nvSpPr>
        <p:spPr>
          <a:xfrm>
            <a:off x="214237" y="184582"/>
            <a:ext cx="9880552" cy="1050786"/>
          </a:xfrm>
        </p:spPr>
        <p:txBody>
          <a:bodyPr anchor="ctr">
            <a:normAutofit/>
          </a:bodyPr>
          <a:lstStyle/>
          <a:p>
            <a:r>
              <a:rPr lang="en-US" dirty="0"/>
              <a:t>Data take aways</a:t>
            </a:r>
            <a:endParaRPr lang="en-US" sz="4400" i="1" dirty="0"/>
          </a:p>
        </p:txBody>
      </p:sp>
      <p:sp>
        <p:nvSpPr>
          <p:cNvPr id="47" name="Rectangle 46">
            <a:extLst>
              <a:ext uri="{FF2B5EF4-FFF2-40B4-BE49-F238E27FC236}">
                <a16:creationId xmlns:a16="http://schemas.microsoft.com/office/drawing/2014/main" id="{515B67B3-C3D2-48D6-B29E-46838646DD9A}"/>
              </a:ext>
            </a:extLst>
          </p:cNvPr>
          <p:cNvSpPr/>
          <p:nvPr/>
        </p:nvSpPr>
        <p:spPr>
          <a:xfrm>
            <a:off x="178973" y="1676544"/>
            <a:ext cx="4647247" cy="470898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Context matters for complex problems</a:t>
            </a:r>
          </a:p>
          <a:p>
            <a:pPr marL="800100" lvl="1" indent="-342900">
              <a:buFont typeface="Arial" panose="020B0604020202020204" pitchFamily="34" charset="0"/>
              <a:buChar char="•"/>
              <a:defRPr/>
            </a:pPr>
            <a:r>
              <a:rPr lang="en-US" sz="2000" dirty="0">
                <a:solidFill>
                  <a:prstClr val="white"/>
                </a:solidFill>
                <a:latin typeface="Calibri"/>
              </a:rPr>
              <a:t>C</a:t>
            </a:r>
            <a:r>
              <a:rPr kumimoji="0" lang="en-US" sz="2000" b="0" i="0" u="none" strike="noStrike" kern="1200" cap="none" spc="0" normalizeH="0" baseline="0" noProof="0" dirty="0" err="1">
                <a:ln>
                  <a:noFill/>
                </a:ln>
                <a:solidFill>
                  <a:prstClr val="white"/>
                </a:solidFill>
                <a:effectLst/>
                <a:uLnTx/>
                <a:uFillTx/>
                <a:latin typeface="Calibri"/>
                <a:ea typeface="+mn-ea"/>
                <a:cs typeface="+mn-cs"/>
              </a:rPr>
              <a:t>ollect</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a:ln>
                  <a:noFill/>
                </a:ln>
                <a:solidFill>
                  <a:schemeClr val="accent4"/>
                </a:solidFill>
                <a:effectLst/>
                <a:uLnTx/>
                <a:uFillTx/>
                <a:latin typeface="Calibri"/>
                <a:ea typeface="+mn-ea"/>
                <a:cs typeface="+mn-cs"/>
              </a:rPr>
              <a:t>disparate datasets </a:t>
            </a:r>
            <a:r>
              <a:rPr kumimoji="0" lang="en-US" sz="2000" b="0" i="0" u="sng" strike="noStrike" kern="1200" cap="none" spc="0" normalizeH="0" baseline="0" noProof="0" dirty="0">
                <a:ln>
                  <a:noFill/>
                </a:ln>
                <a:solidFill>
                  <a:schemeClr val="accent4"/>
                </a:solidFill>
                <a:effectLst/>
                <a:uLnTx/>
                <a:uFillTx/>
                <a:latin typeface="Calibri"/>
                <a:ea typeface="+mn-ea"/>
                <a:cs typeface="+mn-cs"/>
              </a:rPr>
              <a:t>and</a:t>
            </a:r>
            <a:r>
              <a:rPr kumimoji="0" lang="en-US" sz="2000" b="0" i="0" u="none" strike="noStrike" kern="1200" cap="none" spc="0" normalizeH="0" baseline="0" noProof="0" dirty="0">
                <a:ln>
                  <a:noFill/>
                </a:ln>
                <a:solidFill>
                  <a:schemeClr val="accent4"/>
                </a:solidFill>
                <a:effectLst/>
                <a:uLnTx/>
                <a:uFillTx/>
                <a:latin typeface="Calibri"/>
                <a:ea typeface="+mn-ea"/>
                <a:cs typeface="+mn-cs"/>
              </a:rPr>
              <a:t> contextual info</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Incorporate data across </a:t>
            </a:r>
            <a:r>
              <a:rPr kumimoji="0" lang="en-US" sz="2000" b="0" i="0" u="none" strike="noStrike" kern="1200" cap="none" spc="0" normalizeH="0" baseline="0" noProof="0" dirty="0">
                <a:ln>
                  <a:noFill/>
                </a:ln>
                <a:solidFill>
                  <a:schemeClr val="accent4"/>
                </a:solidFill>
                <a:effectLst/>
                <a:uLnTx/>
                <a:uFillTx/>
                <a:latin typeface="Calibri"/>
                <a:ea typeface="+mn-ea"/>
                <a:cs typeface="+mn-cs"/>
              </a:rPr>
              <a:t>various scales and formats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4"/>
                </a:solidFill>
                <a:latin typeface="Calibri"/>
              </a:rPr>
              <a:t>Not all data is equal</a:t>
            </a:r>
            <a:r>
              <a:rPr lang="en-US" sz="2000" dirty="0">
                <a:solidFill>
                  <a:prstClr val="white"/>
                </a:solidFill>
                <a:latin typeface="Calibri"/>
              </a:rPr>
              <a:t>, not all data are perfect…but AI with data science can put it to 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Calibri"/>
            </a:endParaRPr>
          </a:p>
          <a:p>
            <a:pPr marL="342900" indent="-342900">
              <a:buFont typeface="Arial" panose="020B0604020202020204" pitchFamily="34" charset="0"/>
              <a:buChar char="•"/>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ML/BD solutions</a:t>
            </a:r>
            <a:r>
              <a:rPr lang="en-US" sz="2000" b="1" dirty="0">
                <a:solidFill>
                  <a:prstClr val="white"/>
                </a:solidFill>
                <a:latin typeface="Calibri"/>
              </a:rPr>
              <a:t> can help </a:t>
            </a:r>
            <a:r>
              <a:rPr kumimoji="0" lang="en-US" sz="2000" b="1" i="0" u="none" strike="noStrike" kern="1200" cap="none" spc="0" normalizeH="0" baseline="0" noProof="0" dirty="0">
                <a:ln>
                  <a:noFill/>
                </a:ln>
                <a:solidFill>
                  <a:prstClr val="white"/>
                </a:solidFill>
                <a:effectLst/>
                <a:uLnTx/>
                <a:uFillTx/>
                <a:latin typeface="Calibri"/>
                <a:ea typeface="+mn-ea"/>
                <a:cs typeface="+mn-cs"/>
              </a:rPr>
              <a:t>streamline and automate </a:t>
            </a:r>
            <a:r>
              <a:rPr kumimoji="0" lang="en-US" sz="2000" b="1" i="0" u="none" strike="noStrike" kern="1200" cap="none" spc="0" normalizeH="0" baseline="0" noProof="0" dirty="0">
                <a:ln>
                  <a:noFill/>
                </a:ln>
                <a:solidFill>
                  <a:srgbClr val="FFC000"/>
                </a:solidFill>
                <a:effectLst/>
                <a:uLnTx/>
                <a:uFillTx/>
                <a:latin typeface="Calibri"/>
                <a:ea typeface="+mn-ea"/>
                <a:cs typeface="+mn-cs"/>
              </a:rPr>
              <a:t>data collection, transformation, and utilization  </a:t>
            </a:r>
            <a:endParaRPr lang="en-US" sz="2000" dirty="0">
              <a:solidFill>
                <a:prstClr val="white"/>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8" name="Straight Connector 47">
            <a:extLst>
              <a:ext uri="{FF2B5EF4-FFF2-40B4-BE49-F238E27FC236}">
                <a16:creationId xmlns:a16="http://schemas.microsoft.com/office/drawing/2014/main" id="{4F781094-989C-40C9-882B-70875975F727}"/>
              </a:ext>
            </a:extLst>
          </p:cNvPr>
          <p:cNvCxnSpPr>
            <a:cxnSpLocks/>
          </p:cNvCxnSpPr>
          <p:nvPr/>
        </p:nvCxnSpPr>
        <p:spPr>
          <a:xfrm>
            <a:off x="0" y="1221355"/>
            <a:ext cx="12219723" cy="0"/>
          </a:xfrm>
          <a:prstGeom prst="line">
            <a:avLst/>
          </a:prstGeom>
          <a:ln w="19050">
            <a:solidFill>
              <a:srgbClr val="99CA3D"/>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F3165F2-78C3-88BF-625C-734BBC62F95D}"/>
              </a:ext>
            </a:extLst>
          </p:cNvPr>
          <p:cNvGrpSpPr/>
          <p:nvPr/>
        </p:nvGrpSpPr>
        <p:grpSpPr>
          <a:xfrm>
            <a:off x="4826220" y="1602662"/>
            <a:ext cx="7092809" cy="4668884"/>
            <a:chOff x="5158360" y="1299428"/>
            <a:chExt cx="6375047" cy="4196413"/>
          </a:xfrm>
        </p:grpSpPr>
        <p:pic>
          <p:nvPicPr>
            <p:cNvPr id="4" name="Picture 3">
              <a:extLst>
                <a:ext uri="{FF2B5EF4-FFF2-40B4-BE49-F238E27FC236}">
                  <a16:creationId xmlns:a16="http://schemas.microsoft.com/office/drawing/2014/main" id="{A3C6C3E4-BF1E-8765-BA9E-C04E62BC8E44}"/>
                </a:ext>
              </a:extLst>
            </p:cNvPr>
            <p:cNvPicPr>
              <a:picLocks noChangeAspect="1"/>
            </p:cNvPicPr>
            <p:nvPr/>
          </p:nvPicPr>
          <p:blipFill>
            <a:blip r:embed="rId3"/>
            <a:stretch>
              <a:fillRect/>
            </a:stretch>
          </p:blipFill>
          <p:spPr>
            <a:xfrm>
              <a:off x="5158360" y="1353239"/>
              <a:ext cx="6375047" cy="4142602"/>
            </a:xfrm>
            <a:prstGeom prst="rect">
              <a:avLst/>
            </a:prstGeom>
          </p:spPr>
        </p:pic>
        <p:sp>
          <p:nvSpPr>
            <p:cNvPr id="5" name="TextBox 4">
              <a:extLst>
                <a:ext uri="{FF2B5EF4-FFF2-40B4-BE49-F238E27FC236}">
                  <a16:creationId xmlns:a16="http://schemas.microsoft.com/office/drawing/2014/main" id="{79A06F62-8791-8926-577F-F9534A42C5E9}"/>
                </a:ext>
              </a:extLst>
            </p:cNvPr>
            <p:cNvSpPr txBox="1"/>
            <p:nvPr/>
          </p:nvSpPr>
          <p:spPr>
            <a:xfrm>
              <a:off x="7372953" y="1299428"/>
              <a:ext cx="3137836" cy="439292"/>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400" b="1" i="0" u="none" baseline="0" dirty="0">
                  <a:solidFill>
                    <a:srgbClr val="000000"/>
                  </a:solidFill>
                  <a:latin typeface="Calibri" panose="020F0502020204030204" pitchFamily="34" charset="0"/>
                </a:rPr>
                <a:t>Topic Connection Network</a:t>
              </a:r>
            </a:p>
          </p:txBody>
        </p:sp>
      </p:grpSp>
    </p:spTree>
    <p:extLst>
      <p:ext uri="{BB962C8B-B14F-4D97-AF65-F5344CB8AC3E}">
        <p14:creationId xmlns:p14="http://schemas.microsoft.com/office/powerpoint/2010/main" val="229900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60" y="274321"/>
            <a:ext cx="9602636" cy="714613"/>
          </a:xfrm>
        </p:spPr>
        <p:txBody>
          <a:bodyPr/>
          <a:lstStyle/>
          <a:p>
            <a:r>
              <a:rPr lang="en-US" dirty="0"/>
              <a:t>Other considerations</a:t>
            </a:r>
          </a:p>
        </p:txBody>
      </p:sp>
      <p:sp>
        <p:nvSpPr>
          <p:cNvPr id="3" name="Content Placeholder 2"/>
          <p:cNvSpPr>
            <a:spLocks noGrp="1"/>
          </p:cNvSpPr>
          <p:nvPr>
            <p:ph type="body" sz="quarter" idx="11"/>
          </p:nvPr>
        </p:nvSpPr>
        <p:spPr>
          <a:xfrm>
            <a:off x="162772" y="1362050"/>
            <a:ext cx="7216069" cy="1818186"/>
          </a:xfrm>
          <a:noFill/>
          <a:ln>
            <a:noFill/>
          </a:ln>
        </p:spPr>
        <p:style>
          <a:lnRef idx="0">
            <a:scrgbClr r="0" g="0" b="0"/>
          </a:lnRef>
          <a:fillRef idx="0">
            <a:scrgbClr r="0" g="0" b="0"/>
          </a:fillRef>
          <a:effectRef idx="0">
            <a:scrgbClr r="0" g="0" b="0"/>
          </a:effectRef>
          <a:fontRef idx="minor">
            <a:schemeClr val="lt1"/>
          </a:fontRef>
        </p:style>
        <p:txBody>
          <a:bodyPr>
            <a:noAutofit/>
          </a:bodyPr>
          <a:lstStyle/>
          <a:p>
            <a:pPr marL="285750" indent="-285750" algn="l">
              <a:spcBef>
                <a:spcPts val="0"/>
              </a:spcBef>
              <a:buFont typeface="Arial" panose="020B0604020202020204" pitchFamily="34" charset="0"/>
              <a:buChar char="•"/>
            </a:pPr>
            <a:r>
              <a:rPr lang="en-US" sz="2000" i="0" dirty="0">
                <a:solidFill>
                  <a:schemeClr val="accent4"/>
                </a:solidFill>
              </a:rPr>
              <a:t>Correlation does not always equal causation</a:t>
            </a:r>
            <a:endParaRPr lang="en-US" sz="1600" dirty="0">
              <a:solidFill>
                <a:schemeClr val="bg1"/>
              </a:solidFill>
            </a:endParaRPr>
          </a:p>
          <a:p>
            <a:pPr marL="285750" indent="-285750" algn="l">
              <a:spcBef>
                <a:spcPts val="0"/>
              </a:spcBef>
              <a:buFont typeface="Arial" panose="020B0604020202020204" pitchFamily="34" charset="0"/>
              <a:buChar char="•"/>
            </a:pPr>
            <a:r>
              <a:rPr lang="en-US" sz="2000" i="0" dirty="0">
                <a:solidFill>
                  <a:schemeClr val="accent4"/>
                </a:solidFill>
              </a:rPr>
              <a:t>Multi-modeling approach can build trust</a:t>
            </a:r>
          </a:p>
          <a:p>
            <a:pPr marL="971550" lvl="1" indent="-285750">
              <a:spcBef>
                <a:spcPts val="0"/>
              </a:spcBef>
              <a:buFont typeface="Arial" panose="020B0604020202020204" pitchFamily="34" charset="0"/>
              <a:buChar char="•"/>
            </a:pPr>
            <a:r>
              <a:rPr lang="en-US" sz="1600" dirty="0">
                <a:solidFill>
                  <a:schemeClr val="bg1"/>
                </a:solidFill>
              </a:rPr>
              <a:t>Can help address data quality and quantity challenges</a:t>
            </a:r>
          </a:p>
          <a:p>
            <a:pPr marL="285750" indent="-285750" algn="l">
              <a:spcBef>
                <a:spcPts val="0"/>
              </a:spcBef>
              <a:buFont typeface="Arial" panose="020B0604020202020204" pitchFamily="34" charset="0"/>
              <a:buChar char="•"/>
            </a:pPr>
            <a:r>
              <a:rPr lang="en-US" sz="2000" i="0" dirty="0">
                <a:solidFill>
                  <a:schemeClr val="accent4"/>
                </a:solidFill>
              </a:rPr>
              <a:t>Uncertainty is critical</a:t>
            </a:r>
          </a:p>
          <a:p>
            <a:pPr marL="971550" lvl="1" indent="-285750">
              <a:spcBef>
                <a:spcPts val="0"/>
              </a:spcBef>
              <a:buFont typeface="Arial" panose="020B0604020202020204" pitchFamily="34" charset="0"/>
              <a:buChar char="•"/>
            </a:pPr>
            <a:r>
              <a:rPr lang="en-US" sz="1600" dirty="0">
                <a:solidFill>
                  <a:schemeClr val="bg1"/>
                </a:solidFill>
              </a:rPr>
              <a:t>Ca</a:t>
            </a:r>
            <a:r>
              <a:rPr lang="en-US" sz="1600" i="0" dirty="0">
                <a:solidFill>
                  <a:schemeClr val="bg1"/>
                </a:solidFill>
              </a:rPr>
              <a:t>pture, reduce if possible, represent, utilize, quantify</a:t>
            </a:r>
          </a:p>
          <a:p>
            <a:pPr marL="285750" indent="-285750" algn="l">
              <a:spcBef>
                <a:spcPts val="0"/>
              </a:spcBef>
              <a:buFont typeface="Arial" panose="020B0604020202020204" pitchFamily="34" charset="0"/>
              <a:buChar char="•"/>
            </a:pPr>
            <a:r>
              <a:rPr lang="en-US" sz="2000" i="0" dirty="0">
                <a:solidFill>
                  <a:schemeClr val="bg1"/>
                </a:solidFill>
              </a:rPr>
              <a:t>Not all data are equal or valuable</a:t>
            </a:r>
            <a:endParaRPr lang="en-US" sz="1800" i="0" dirty="0">
              <a:solidFill>
                <a:schemeClr val="bg1"/>
              </a:solidFill>
            </a:endParaRPr>
          </a:p>
          <a:p>
            <a:pPr marL="285750" indent="-285750" algn="l">
              <a:spcBef>
                <a:spcPts val="0"/>
              </a:spcBef>
              <a:buFont typeface="Arial" panose="020B0604020202020204" pitchFamily="34" charset="0"/>
              <a:buChar char="•"/>
            </a:pPr>
            <a:endParaRPr lang="en-US" sz="1800" i="0" dirty="0">
              <a:solidFill>
                <a:schemeClr val="bg1"/>
              </a:solidFill>
            </a:endParaRPr>
          </a:p>
        </p:txBody>
      </p:sp>
      <p:pic>
        <p:nvPicPr>
          <p:cNvPr id="3074" name="Picture 2" descr="http://i0.wp.com/www.skepticalraptor.com/blog/wp-content/uploads/2014/05/cell-phones-canc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772" y="3677764"/>
            <a:ext cx="7048500" cy="2295526"/>
          </a:xfrm>
          <a:prstGeom prst="rect">
            <a:avLst/>
          </a:prstGeom>
          <a:noFill/>
          <a:ln w="38100">
            <a:solidFill>
              <a:srgbClr val="002A7F"/>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28594" b="46669"/>
          <a:stretch/>
        </p:blipFill>
        <p:spPr>
          <a:xfrm>
            <a:off x="7457229" y="1510124"/>
            <a:ext cx="4571999" cy="4136500"/>
          </a:xfrm>
          <a:prstGeom prst="rect">
            <a:avLst/>
          </a:prstGeom>
          <a:ln w="57150">
            <a:solidFill>
              <a:srgbClr val="002A7F"/>
            </a:solidFill>
          </a:ln>
        </p:spPr>
      </p:pic>
      <p:sp>
        <p:nvSpPr>
          <p:cNvPr id="8" name="Rectangle 7">
            <a:extLst>
              <a:ext uri="{FF2B5EF4-FFF2-40B4-BE49-F238E27FC236}">
                <a16:creationId xmlns:a16="http://schemas.microsoft.com/office/drawing/2014/main" id="{30836184-321C-4225-A368-3C39EFF19C37}"/>
              </a:ext>
            </a:extLst>
          </p:cNvPr>
          <p:cNvSpPr/>
          <p:nvPr/>
        </p:nvSpPr>
        <p:spPr>
          <a:xfrm>
            <a:off x="8528180" y="5742458"/>
            <a:ext cx="3331028" cy="461665"/>
          </a:xfrm>
          <a:prstGeom prst="rect">
            <a:avLst/>
          </a:prstGeom>
        </p:spPr>
        <p:txBody>
          <a:bodyPr wrap="square">
            <a:spAutoFit/>
          </a:bodyPr>
          <a:lstStyle/>
          <a:p>
            <a:pPr lvl="1" algn="r">
              <a:spcBef>
                <a:spcPts val="0"/>
              </a:spcBef>
            </a:pPr>
            <a:r>
              <a:rPr lang="en-US" sz="1200" dirty="0" err="1">
                <a:solidFill>
                  <a:schemeClr val="bg1"/>
                </a:solidFill>
              </a:rPr>
              <a:t>Lazer</a:t>
            </a:r>
            <a:r>
              <a:rPr lang="en-US" sz="1200" dirty="0">
                <a:solidFill>
                  <a:schemeClr val="bg1"/>
                </a:solidFill>
              </a:rPr>
              <a:t> et al 2014, the parable of google flu: traps in big data analysis, </a:t>
            </a:r>
            <a:r>
              <a:rPr lang="en-US" sz="1200" i="1" dirty="0">
                <a:solidFill>
                  <a:schemeClr val="bg1"/>
                </a:solidFill>
              </a:rPr>
              <a:t>Science</a:t>
            </a:r>
          </a:p>
        </p:txBody>
      </p:sp>
    </p:spTree>
    <p:extLst>
      <p:ext uri="{BB962C8B-B14F-4D97-AF65-F5344CB8AC3E}">
        <p14:creationId xmlns:p14="http://schemas.microsoft.com/office/powerpoint/2010/main" val="1583359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3961C-2BE9-4BF0-83AA-CAF4BE05D7D6}"/>
              </a:ext>
            </a:extLst>
          </p:cNvPr>
          <p:cNvSpPr>
            <a:spLocks noGrp="1"/>
          </p:cNvSpPr>
          <p:nvPr>
            <p:ph type="title"/>
          </p:nvPr>
        </p:nvSpPr>
        <p:spPr>
          <a:xfrm>
            <a:off x="307907" y="308696"/>
            <a:ext cx="8742419" cy="656121"/>
          </a:xfrm>
        </p:spPr>
        <p:txBody>
          <a:bodyPr/>
          <a:lstStyle/>
          <a:p>
            <a:r>
              <a:rPr lang="en-US" dirty="0"/>
              <a:t>Data science takes a team….</a:t>
            </a:r>
          </a:p>
        </p:txBody>
      </p:sp>
      <p:pic>
        <p:nvPicPr>
          <p:cNvPr id="7" name="Picture 6">
            <a:extLst>
              <a:ext uri="{FF2B5EF4-FFF2-40B4-BE49-F238E27FC236}">
                <a16:creationId xmlns:a16="http://schemas.microsoft.com/office/drawing/2014/main" id="{470D3AD8-7BD3-409D-937B-1108C4D8CA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672294" y="5933406"/>
            <a:ext cx="1249646" cy="749576"/>
          </a:xfrm>
          <a:prstGeom prst="rect">
            <a:avLst/>
          </a:prstGeom>
        </p:spPr>
      </p:pic>
      <p:pic>
        <p:nvPicPr>
          <p:cNvPr id="2" name="Picture 8">
            <a:extLst>
              <a:ext uri="{FF2B5EF4-FFF2-40B4-BE49-F238E27FC236}">
                <a16:creationId xmlns:a16="http://schemas.microsoft.com/office/drawing/2014/main" id="{BA5301CC-9D1F-6DDE-C6FA-2114DFC903B1}"/>
              </a:ext>
            </a:extLst>
          </p:cNvPr>
          <p:cNvPicPr>
            <a:picLocks noChangeAspect="1"/>
          </p:cNvPicPr>
          <p:nvPr/>
        </p:nvPicPr>
        <p:blipFill rotWithShape="1">
          <a:blip r:embed="rId3"/>
          <a:srcRect t="92386" b="-147"/>
          <a:stretch/>
        </p:blipFill>
        <p:spPr>
          <a:xfrm>
            <a:off x="9678" y="6308194"/>
            <a:ext cx="10327396" cy="531737"/>
          </a:xfrm>
          <a:prstGeom prst="rect">
            <a:avLst/>
          </a:prstGeom>
          <a:ln w="76200">
            <a:solidFill>
              <a:schemeClr val="tx1"/>
            </a:solidFill>
          </a:ln>
        </p:spPr>
      </p:pic>
      <p:sp>
        <p:nvSpPr>
          <p:cNvPr id="4" name="Title 2">
            <a:extLst>
              <a:ext uri="{FF2B5EF4-FFF2-40B4-BE49-F238E27FC236}">
                <a16:creationId xmlns:a16="http://schemas.microsoft.com/office/drawing/2014/main" id="{A0B5D3B5-8F48-0A07-FE89-BADD1014C4C1}"/>
              </a:ext>
            </a:extLst>
          </p:cNvPr>
          <p:cNvSpPr txBox="1">
            <a:spLocks/>
          </p:cNvSpPr>
          <p:nvPr/>
        </p:nvSpPr>
        <p:spPr>
          <a:xfrm>
            <a:off x="6644180" y="5444083"/>
            <a:ext cx="3692894" cy="656121"/>
          </a:xfrm>
          <a:prstGeom prst="rect">
            <a:avLst/>
          </a:prstGeom>
        </p:spPr>
        <p:txBody>
          <a:bodyPr vert="horz" lIns="0" tIns="45720" rIns="0" bIns="45720" rtlCol="0" anchor="ctr" anchorCtr="0">
            <a:noAutofit/>
          </a:bodyPr>
          <a:lst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sz="2800" i="1" dirty="0"/>
              <a:t>…some of our AI wizards</a:t>
            </a:r>
          </a:p>
        </p:txBody>
      </p:sp>
      <p:pic>
        <p:nvPicPr>
          <p:cNvPr id="5" name="Picture 4">
            <a:extLst>
              <a:ext uri="{FF2B5EF4-FFF2-40B4-BE49-F238E27FC236}">
                <a16:creationId xmlns:a16="http://schemas.microsoft.com/office/drawing/2014/main" id="{9BD29560-2530-D832-7E25-CE96B74B1482}"/>
              </a:ext>
            </a:extLst>
          </p:cNvPr>
          <p:cNvPicPr>
            <a:picLocks noChangeAspect="1"/>
          </p:cNvPicPr>
          <p:nvPr/>
        </p:nvPicPr>
        <p:blipFill rotWithShape="1">
          <a:blip r:embed="rId4"/>
          <a:srcRect r="1383"/>
          <a:stretch/>
        </p:blipFill>
        <p:spPr>
          <a:xfrm>
            <a:off x="130661" y="1071507"/>
            <a:ext cx="9927739" cy="4318139"/>
          </a:xfrm>
          <a:prstGeom prst="rect">
            <a:avLst/>
          </a:prstGeom>
        </p:spPr>
      </p:pic>
    </p:spTree>
    <p:extLst>
      <p:ext uri="{BB962C8B-B14F-4D97-AF65-F5344CB8AC3E}">
        <p14:creationId xmlns:p14="http://schemas.microsoft.com/office/powerpoint/2010/main" val="194184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funnel chart&#10;&#10;Description automatically generated with medium confidence">
            <a:extLst>
              <a:ext uri="{FF2B5EF4-FFF2-40B4-BE49-F238E27FC236}">
                <a16:creationId xmlns:a16="http://schemas.microsoft.com/office/drawing/2014/main" id="{F09F3061-96E3-EEAD-E4CD-FEB1F286D30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2" name="TextBox 11">
            <a:extLst>
              <a:ext uri="{FF2B5EF4-FFF2-40B4-BE49-F238E27FC236}">
                <a16:creationId xmlns:a16="http://schemas.microsoft.com/office/drawing/2014/main" id="{3AFA8D3E-5F21-DD65-A59C-FD54AB940758}"/>
              </a:ext>
            </a:extLst>
          </p:cNvPr>
          <p:cNvSpPr txBox="1"/>
          <p:nvPr/>
        </p:nvSpPr>
        <p:spPr>
          <a:xfrm>
            <a:off x="6815784" y="5571215"/>
            <a:ext cx="5075340" cy="400110"/>
          </a:xfrm>
          <a:prstGeom prst="rect">
            <a:avLst/>
          </a:prstGeom>
          <a:noFill/>
        </p:spPr>
        <p:txBody>
          <a:bodyPr wrap="square" rtlCol="0">
            <a:spAutoFit/>
          </a:bodyPr>
          <a:lstStyle/>
          <a:p>
            <a:pPr algn="r"/>
            <a:r>
              <a:rPr lang="en-US" sz="2000" dirty="0">
                <a:latin typeface="Century Gothic" panose="020B0502020202020204" pitchFamily="34" charset="0"/>
              </a:rPr>
              <a:t>9/2024</a:t>
            </a:r>
          </a:p>
        </p:txBody>
      </p:sp>
      <p:pic>
        <p:nvPicPr>
          <p:cNvPr id="3" name="Picture 2" descr="A picture containing text, clock&#10;&#10;Description automatically generated">
            <a:extLst>
              <a:ext uri="{FF2B5EF4-FFF2-40B4-BE49-F238E27FC236}">
                <a16:creationId xmlns:a16="http://schemas.microsoft.com/office/drawing/2014/main" id="{DBC52C87-D706-BF00-535B-40D878F06325}"/>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437049" y="5445567"/>
            <a:ext cx="1515125" cy="651407"/>
          </a:xfrm>
          <a:prstGeom prst="rect">
            <a:avLst/>
          </a:prstGeom>
        </p:spPr>
      </p:pic>
      <p:pic>
        <p:nvPicPr>
          <p:cNvPr id="4" name="Picture 3">
            <a:extLst>
              <a:ext uri="{FF2B5EF4-FFF2-40B4-BE49-F238E27FC236}">
                <a16:creationId xmlns:a16="http://schemas.microsoft.com/office/drawing/2014/main" id="{0C60F143-9E27-D883-53BB-2941B8232AD2}"/>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rcRect/>
          <a:stretch/>
        </p:blipFill>
        <p:spPr>
          <a:xfrm>
            <a:off x="1437049" y="4358353"/>
            <a:ext cx="1515125" cy="908819"/>
          </a:xfrm>
          <a:prstGeom prst="rect">
            <a:avLst/>
          </a:prstGeom>
        </p:spPr>
      </p:pic>
      <p:sp>
        <p:nvSpPr>
          <p:cNvPr id="6" name="TextBox 5">
            <a:extLst>
              <a:ext uri="{FF2B5EF4-FFF2-40B4-BE49-F238E27FC236}">
                <a16:creationId xmlns:a16="http://schemas.microsoft.com/office/drawing/2014/main" id="{B7835DF8-FE24-50C3-12FC-9F5776352F8F}"/>
              </a:ext>
            </a:extLst>
          </p:cNvPr>
          <p:cNvSpPr txBox="1"/>
          <p:nvPr/>
        </p:nvSpPr>
        <p:spPr>
          <a:xfrm>
            <a:off x="6521008" y="4114396"/>
            <a:ext cx="5532313" cy="1046440"/>
          </a:xfrm>
          <a:prstGeom prst="rect">
            <a:avLst/>
          </a:prstGeom>
          <a:noFill/>
        </p:spPr>
        <p:txBody>
          <a:bodyPr wrap="square" rtlCol="0">
            <a:spAutoFit/>
          </a:bodyPr>
          <a:lstStyle/>
          <a:p>
            <a:pPr algn="r"/>
            <a:r>
              <a:rPr lang="en-US" sz="2000" i="1" dirty="0">
                <a:latin typeface="Century Gothic" panose="020B0502020202020204" pitchFamily="34" charset="0"/>
              </a:rPr>
              <a:t>Speaker: Kelly Rose, </a:t>
            </a:r>
          </a:p>
          <a:p>
            <a:pPr algn="r"/>
            <a:r>
              <a:rPr lang="en-US" sz="1400" i="1" dirty="0">
                <a:latin typeface="Century Gothic" panose="020B0502020202020204" pitchFamily="34" charset="0"/>
              </a:rPr>
              <a:t>Senior Fellow, Computational Sciences &amp; Engineering, Research Innovation Center, </a:t>
            </a:r>
          </a:p>
          <a:p>
            <a:pPr algn="r"/>
            <a:r>
              <a:rPr lang="en-US" sz="1400" i="1" dirty="0">
                <a:latin typeface="Century Gothic" panose="020B0502020202020204" pitchFamily="34" charset="0"/>
              </a:rPr>
              <a:t>National Energy Technology Laboratory </a:t>
            </a:r>
          </a:p>
        </p:txBody>
      </p:sp>
      <p:sp>
        <p:nvSpPr>
          <p:cNvPr id="8" name="TextBox 7">
            <a:extLst>
              <a:ext uri="{FF2B5EF4-FFF2-40B4-BE49-F238E27FC236}">
                <a16:creationId xmlns:a16="http://schemas.microsoft.com/office/drawing/2014/main" id="{6B525854-2B82-0AF0-247C-3138027F0F15}"/>
              </a:ext>
            </a:extLst>
          </p:cNvPr>
          <p:cNvSpPr txBox="1"/>
          <p:nvPr/>
        </p:nvSpPr>
        <p:spPr>
          <a:xfrm>
            <a:off x="5835445" y="2958316"/>
            <a:ext cx="6245720" cy="830997"/>
          </a:xfrm>
          <a:prstGeom prst="rect">
            <a:avLst/>
          </a:prstGeom>
          <a:noFill/>
        </p:spPr>
        <p:txBody>
          <a:bodyPr wrap="square" rtlCol="0">
            <a:spAutoFit/>
          </a:bodyPr>
          <a:lstStyle/>
          <a:p>
            <a:pPr algn="r"/>
            <a:r>
              <a:rPr lang="en-US" sz="2400" b="1" i="1" dirty="0">
                <a:solidFill>
                  <a:srgbClr val="00B0D9"/>
                </a:solidFill>
                <a:latin typeface="Century Gothic" panose="020B0502020202020204" pitchFamily="34" charset="0"/>
              </a:rPr>
              <a:t>Data aggregation and integration for energy infrastructure modeling</a:t>
            </a:r>
          </a:p>
        </p:txBody>
      </p:sp>
      <p:pic>
        <p:nvPicPr>
          <p:cNvPr id="10" name="Picture 9">
            <a:extLst>
              <a:ext uri="{FF2B5EF4-FFF2-40B4-BE49-F238E27FC236}">
                <a16:creationId xmlns:a16="http://schemas.microsoft.com/office/drawing/2014/main" id="{6E11DFAD-77A6-150A-BE78-EFF36624B531}"/>
              </a:ext>
            </a:extLst>
          </p:cNvPr>
          <p:cNvPicPr>
            <a:picLocks noChangeAspect="1"/>
          </p:cNvPicPr>
          <p:nvPr/>
        </p:nvPicPr>
        <p:blipFill rotWithShape="1">
          <a:blip r:embed="rId6"/>
          <a:srcRect t="10120" r="9089" b="21076"/>
          <a:stretch/>
        </p:blipFill>
        <p:spPr>
          <a:xfrm>
            <a:off x="6349584" y="-70467"/>
            <a:ext cx="4991972" cy="3239702"/>
          </a:xfrm>
          <a:prstGeom prst="snip2SameRect">
            <a:avLst/>
          </a:prstGeom>
          <a:effectLst>
            <a:softEdge rad="635000"/>
          </a:effectLst>
        </p:spPr>
      </p:pic>
      <p:sp>
        <p:nvSpPr>
          <p:cNvPr id="14" name="TextBox 13">
            <a:extLst>
              <a:ext uri="{FF2B5EF4-FFF2-40B4-BE49-F238E27FC236}">
                <a16:creationId xmlns:a16="http://schemas.microsoft.com/office/drawing/2014/main" id="{01EE12AD-756F-B45D-5418-EEA6EFA64E3C}"/>
              </a:ext>
            </a:extLst>
          </p:cNvPr>
          <p:cNvSpPr txBox="1"/>
          <p:nvPr/>
        </p:nvSpPr>
        <p:spPr>
          <a:xfrm>
            <a:off x="8842020" y="5160836"/>
            <a:ext cx="3049104" cy="369332"/>
          </a:xfrm>
          <a:prstGeom prst="rect">
            <a:avLst/>
          </a:prstGeom>
          <a:noFill/>
        </p:spPr>
        <p:txBody>
          <a:bodyPr wrap="none" rtlCol="0">
            <a:spAutoFit/>
          </a:bodyPr>
          <a:lstStyle/>
          <a:p>
            <a:r>
              <a:rPr lang="en-US" dirty="0"/>
              <a:t>…NETL’s GAIA Research Group </a:t>
            </a:r>
          </a:p>
        </p:txBody>
      </p:sp>
    </p:spTree>
    <p:extLst>
      <p:ext uri="{BB962C8B-B14F-4D97-AF65-F5344CB8AC3E}">
        <p14:creationId xmlns:p14="http://schemas.microsoft.com/office/powerpoint/2010/main" val="4081447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432083-F643-47A3-B959-0A20601BB2BC}"/>
              </a:ext>
            </a:extLst>
          </p:cNvPr>
          <p:cNvSpPr>
            <a:spLocks noGrp="1"/>
          </p:cNvSpPr>
          <p:nvPr>
            <p:ph type="sldNum" sz="quarter" idx="12"/>
          </p:nvPr>
        </p:nvSpPr>
        <p:spPr/>
        <p:txBody>
          <a:bodyPr/>
          <a:lstStyle/>
          <a:p>
            <a:fld id="{6CBE36CA-A7C6-4838-9ACB-C8D30B8F2C6D}" type="slidenum">
              <a:rPr lang="en-US" smtClean="0">
                <a:solidFill>
                  <a:schemeClr val="bg1"/>
                </a:solidFill>
              </a:rPr>
              <a:pPr/>
              <a:t>28</a:t>
            </a:fld>
            <a:endParaRPr lang="en-US" dirty="0">
              <a:solidFill>
                <a:schemeClr val="bg1"/>
              </a:solidFill>
            </a:endParaRPr>
          </a:p>
        </p:txBody>
      </p:sp>
      <p:sp>
        <p:nvSpPr>
          <p:cNvPr id="2" name="Title 1">
            <a:extLst>
              <a:ext uri="{FF2B5EF4-FFF2-40B4-BE49-F238E27FC236}">
                <a16:creationId xmlns:a16="http://schemas.microsoft.com/office/drawing/2014/main" id="{CAB5D7E1-A85B-DC9B-F7D5-4973D97670F6}"/>
              </a:ext>
            </a:extLst>
          </p:cNvPr>
          <p:cNvSpPr>
            <a:spLocks noGrp="1"/>
          </p:cNvSpPr>
          <p:nvPr>
            <p:ph type="title"/>
          </p:nvPr>
        </p:nvSpPr>
        <p:spPr/>
        <p:txBody>
          <a:bodyPr/>
          <a:lstStyle/>
          <a:p>
            <a:r>
              <a:rPr lang="en-US" b="1" dirty="0">
                <a:latin typeface="Century Gothic"/>
                <a:cs typeface="Calibri Light"/>
              </a:rPr>
              <a:t>Key References </a:t>
            </a:r>
            <a:r>
              <a:rPr lang="en-US" b="1" dirty="0" err="1">
                <a:latin typeface="Century Gothic"/>
                <a:cs typeface="Calibri Light"/>
              </a:rPr>
              <a:t>pg</a:t>
            </a:r>
            <a:r>
              <a:rPr lang="en-US" b="1" dirty="0">
                <a:latin typeface="Century Gothic"/>
                <a:cs typeface="Calibri Light"/>
              </a:rPr>
              <a:t> 1</a:t>
            </a:r>
            <a:endParaRPr lang="en-US" b="1" dirty="0">
              <a:latin typeface="Century Gothic"/>
            </a:endParaRPr>
          </a:p>
        </p:txBody>
      </p:sp>
      <p:sp>
        <p:nvSpPr>
          <p:cNvPr id="3" name="Content Placeholder 2">
            <a:extLst>
              <a:ext uri="{FF2B5EF4-FFF2-40B4-BE49-F238E27FC236}">
                <a16:creationId xmlns:a16="http://schemas.microsoft.com/office/drawing/2014/main" id="{29EC026F-B22D-E17E-42E9-F382F7E281E9}"/>
              </a:ext>
            </a:extLst>
          </p:cNvPr>
          <p:cNvSpPr>
            <a:spLocks noGrp="1"/>
          </p:cNvSpPr>
          <p:nvPr>
            <p:ph idx="4294967295"/>
          </p:nvPr>
        </p:nvSpPr>
        <p:spPr>
          <a:xfrm>
            <a:off x="90147" y="746919"/>
            <a:ext cx="11580813" cy="5524572"/>
          </a:xfrm>
          <a:solidFill>
            <a:srgbClr val="FFFFFF"/>
          </a:solidFill>
        </p:spPr>
        <p:txBody>
          <a:bodyPr vert="horz" lIns="91440" tIns="45720" rIns="91440" bIns="45720" rtlCol="0" anchor="t">
            <a:noAutofit/>
          </a:bodyPr>
          <a:lstStyle/>
          <a:p>
            <a:pPr marL="227013" indent="-227013">
              <a:lnSpc>
                <a:spcPct val="100000"/>
              </a:lnSpc>
              <a:spcBef>
                <a:spcPts val="600"/>
              </a:spcBef>
              <a:buNone/>
            </a:pPr>
            <a:r>
              <a:rPr lang="en-US" sz="1000" dirty="0"/>
              <a:t>Bagdonas, D., Nye, C., Thomas, R., and Rose, K., 2019, </a:t>
            </a:r>
            <a:r>
              <a:rPr lang="en-US" sz="1000" i="1" dirty="0"/>
              <a:t>Rare Earth Element Occurrence and Distribution in Powder River Basin Coal Core, Wyoming</a:t>
            </a:r>
            <a:r>
              <a:rPr lang="en-US" sz="1000" dirty="0"/>
              <a:t>, Proceedings of the Thirty Sixth Annual 2019 International Pittsburgh Coal Conference, September 3 - 6, 2019, 13 pgs.</a:t>
            </a:r>
          </a:p>
          <a:p>
            <a:pPr marL="227013" indent="-227013">
              <a:lnSpc>
                <a:spcPct val="100000"/>
              </a:lnSpc>
              <a:spcBef>
                <a:spcPts val="600"/>
              </a:spcBef>
              <a:buNone/>
            </a:pPr>
            <a:r>
              <a:rPr lang="en-US" sz="1000" dirty="0"/>
              <a:t>Bauer, J. et al. 2015. Variable Grid Method: an Intuitive Approach for Simultaneously Quantifying and Visualizing Spatial Data and Uncertainty. Transactions in GIS, 19, 377–397.</a:t>
            </a:r>
          </a:p>
          <a:p>
            <a:pPr marL="227013" indent="-227013">
              <a:lnSpc>
                <a:spcPct val="100000"/>
              </a:lnSpc>
              <a:spcBef>
                <a:spcPts val="600"/>
              </a:spcBef>
              <a:buNone/>
            </a:pPr>
            <a:r>
              <a:rPr lang="en-US" sz="1000" dirty="0"/>
              <a:t>Creason, C.G., Justman, D., Rose, K., Montross, S., Bean, A., Mark-Moser, M., Wingo, P., Sabbatino, M., Thomas, R.B., 2023. A Geo-Data Science Method for Assessing Unconventional Rare-Earth Element Resources in Sedimentary Systems. Nat </a:t>
            </a:r>
            <a:r>
              <a:rPr lang="en-US" sz="1000" dirty="0" err="1"/>
              <a:t>Resour</a:t>
            </a:r>
            <a:r>
              <a:rPr lang="en-US" sz="1000" dirty="0"/>
              <a:t> Res. </a:t>
            </a:r>
            <a:r>
              <a:rPr lang="en-US" sz="1000" dirty="0">
                <a:hlinkClick r:id="rId2"/>
              </a:rPr>
              <a:t>https://doi.org/10.1007/s11053-023-10163-x</a:t>
            </a:r>
            <a:endParaRPr lang="en-US" sz="1000" dirty="0"/>
          </a:p>
          <a:p>
            <a:pPr marL="227013" indent="-227013">
              <a:lnSpc>
                <a:spcPct val="100000"/>
              </a:lnSpc>
              <a:spcBef>
                <a:spcPts val="600"/>
              </a:spcBef>
              <a:buNone/>
            </a:pPr>
            <a:r>
              <a:rPr lang="en-US" sz="1000" dirty="0"/>
              <a:t>Creason, C. G., Montross, S. N., Justman, D., Mark-Moser, M., Thomas, R., Bean, A., Rose, K. 2021. </a:t>
            </a:r>
            <a:r>
              <a:rPr lang="en-US" sz="1000" i="1" dirty="0"/>
              <a:t>Towards A Geo-Data Science Method for Assessing Rare Earth Elements and Critical Mineral Occurrences in Coal and Other Sedimentary Systems</a:t>
            </a:r>
            <a:r>
              <a:rPr lang="en-US" sz="1000" dirty="0"/>
              <a:t>; DOE/NETL-2021/2653 ; NETL Technical Report Series; U.S. Department of Energy, National Energy Technology Laboratory: Albany, OR, 2021; p 32. DOI: 10.2172/1809028 </a:t>
            </a:r>
          </a:p>
          <a:p>
            <a:pPr marL="0" indent="0">
              <a:lnSpc>
                <a:spcPct val="100000"/>
              </a:lnSpc>
              <a:buNone/>
            </a:pPr>
            <a:r>
              <a:rPr lang="en-US" sz="1000" dirty="0">
                <a:ea typeface="+mn-lt"/>
                <a:cs typeface="+mn-lt"/>
              </a:rPr>
              <a:t>Dyer, A., Zaengle, D., Nelson, J.R., Duran, R., Wenzlick, M., Wingo, P., Bauer, J.R., Rose, K., and Romeo, L.. 2022. "Applied machine learning model comparison: Predicting offshore platform integrity with gradient boosting algorithms and neural networks." </a:t>
            </a:r>
            <a:r>
              <a:rPr lang="en-US" sz="1000" i="1" dirty="0">
                <a:ea typeface="+mn-lt"/>
                <a:cs typeface="+mn-lt"/>
              </a:rPr>
              <a:t>Marine Structures</a:t>
            </a:r>
            <a:r>
              <a:rPr lang="en-US" sz="1000" dirty="0">
                <a:ea typeface="+mn-lt"/>
                <a:cs typeface="+mn-lt"/>
              </a:rPr>
              <a:t> 83 : 103152.</a:t>
            </a:r>
            <a:endParaRPr lang="en-US" sz="1000" dirty="0">
              <a:cs typeface="Calibri"/>
            </a:endParaRPr>
          </a:p>
          <a:p>
            <a:pPr marL="227013" indent="-227013">
              <a:lnSpc>
                <a:spcPct val="100000"/>
              </a:lnSpc>
              <a:spcBef>
                <a:spcPts val="600"/>
              </a:spcBef>
              <a:buNone/>
            </a:pPr>
            <a:r>
              <a:rPr lang="en-US" sz="1000" dirty="0"/>
              <a:t>Hoover, B., Wingo, P.,  Gao, M., Morkner, P., Sharma, M., Bauer, J., and Rose, K. Geospatial and Information Substitution and Anonymization Tool (GISA) Beta version 1.0. National Energy Technology Laboratory, 8/1/2023. </a:t>
            </a:r>
            <a:r>
              <a:rPr lang="en-US" sz="1000" dirty="0">
                <a:hlinkClick r:id="rId3"/>
              </a:rPr>
              <a:t>www.edx.netl.doe.gov/dataset/geospatial-and-information-substitution-and-anonymization-tool-gisa</a:t>
            </a:r>
            <a:r>
              <a:rPr lang="en-US" sz="1000" dirty="0"/>
              <a:t> , DOI: 10.18141/1992880</a:t>
            </a:r>
          </a:p>
          <a:p>
            <a:pPr marL="227013" indent="-227013">
              <a:lnSpc>
                <a:spcPct val="100000"/>
              </a:lnSpc>
              <a:spcBef>
                <a:spcPts val="600"/>
              </a:spcBef>
              <a:buNone/>
            </a:pPr>
            <a:r>
              <a:rPr lang="en-US" sz="1000" dirty="0"/>
              <a:t>Justman, D., Creason, C.G., Gordon, A., </a:t>
            </a:r>
            <a:r>
              <a:rPr lang="en-US" sz="1000" dirty="0" err="1"/>
              <a:t>Yesenchack</a:t>
            </a:r>
            <a:r>
              <a:rPr lang="en-US" sz="1000" dirty="0"/>
              <a:t>, R., Mark-Moser, M., Rose, K., Montross, S., Wingo, P., Sabbatino, M. (2023). A Regional Geospatial Characterization of Rare-Earth Occurrence Potential within Unconventional Sedimentary Systems of the Central Appalachian Basin. Natural Resources Research. In preparation</a:t>
            </a:r>
          </a:p>
          <a:p>
            <a:pPr marL="227013" indent="-227013">
              <a:lnSpc>
                <a:spcPct val="100000"/>
              </a:lnSpc>
              <a:spcBef>
                <a:spcPts val="600"/>
              </a:spcBef>
              <a:buNone/>
            </a:pPr>
            <a:r>
              <a:rPr lang="en-US" sz="1000" dirty="0"/>
              <a:t>Justman, D., Creason, C.G., Montross, S., Mark-Moser, M., Thomas, R.B., Bean, A., Rose, K. 2021. </a:t>
            </a:r>
            <a:r>
              <a:rPr lang="en-US" sz="1000" i="1" dirty="0"/>
              <a:t>Supplementary data for Technical Report: Towards A Geo-Data Science Method for Assessing Rare-Earth Element Occurrences in Coal and Other Sedimentary Systems</a:t>
            </a:r>
            <a:r>
              <a:rPr lang="en-US" sz="1000" dirty="0"/>
              <a:t>, 5/24/2021, </a:t>
            </a:r>
            <a:r>
              <a:rPr lang="en-US" sz="1000" dirty="0">
                <a:hlinkClick r:id="rId4"/>
              </a:rPr>
              <a:t>https://edx.netl.doe.gov/dataset/supplementary-data-ree-sed-trs</a:t>
            </a:r>
            <a:r>
              <a:rPr lang="en-US" sz="1000" dirty="0"/>
              <a:t> , DOI: 10.18141/1784272</a:t>
            </a:r>
          </a:p>
          <a:p>
            <a:pPr marL="227013" indent="-227013">
              <a:lnSpc>
                <a:spcPct val="100000"/>
              </a:lnSpc>
              <a:spcBef>
                <a:spcPts val="600"/>
              </a:spcBef>
              <a:buNone/>
            </a:pPr>
            <a:r>
              <a:rPr lang="en-US" sz="1000" dirty="0"/>
              <a:t>Justman, D., Creason,. C.G., Rose, K., Bauer, J., 2020.  </a:t>
            </a:r>
            <a:r>
              <a:rPr lang="en-US" sz="1000" i="1" dirty="0"/>
              <a:t>A knowledge-data framework and geospatial fuzzy logic-based approach to model and predict structural complexity</a:t>
            </a:r>
            <a:r>
              <a:rPr lang="en-US" sz="1000" dirty="0"/>
              <a:t>, Journal of Structural Geology, Volume 141, 2020, 104153, ISSN 0191-8141, </a:t>
            </a:r>
            <a:r>
              <a:rPr lang="en-US" sz="1000" dirty="0">
                <a:hlinkClick r:id="rId5"/>
              </a:rPr>
              <a:t>https://doi.org/10.1016/j.jsg.2020.104153</a:t>
            </a:r>
            <a:r>
              <a:rPr lang="en-US" sz="1000" dirty="0"/>
              <a:t> .</a:t>
            </a:r>
          </a:p>
          <a:p>
            <a:pPr marL="227013" indent="-227013">
              <a:lnSpc>
                <a:spcPct val="100000"/>
              </a:lnSpc>
              <a:spcBef>
                <a:spcPts val="600"/>
              </a:spcBef>
              <a:buNone/>
            </a:pPr>
            <a:r>
              <a:rPr lang="en-US" sz="1000" dirty="0"/>
              <a:t>Justman, D., Creason, C.G., Sabbatino, M., Rocco, N., </a:t>
            </a:r>
            <a:r>
              <a:rPr lang="en-US" sz="1000" dirty="0" err="1"/>
              <a:t>DiGuilio</a:t>
            </a:r>
            <a:r>
              <a:rPr lang="en-US" sz="1000" dirty="0"/>
              <a:t>, J., Rose, K., Thomas, R.B., </a:t>
            </a:r>
            <a:r>
              <a:rPr lang="en-US" sz="1000" i="1" dirty="0"/>
              <a:t>REE and Coal Open Geodatabase</a:t>
            </a:r>
            <a:r>
              <a:rPr lang="en-US" sz="1000" dirty="0"/>
              <a:t>, 2018, </a:t>
            </a:r>
            <a:r>
              <a:rPr lang="en-US" sz="1000" dirty="0">
                <a:hlinkClick r:id="rId6"/>
              </a:rPr>
              <a:t>https://edx.netl.doe.gov/dataset/ree-and-coal-open-geodatabase</a:t>
            </a:r>
            <a:r>
              <a:rPr lang="en-US" sz="1000" dirty="0"/>
              <a:t> , DOI: 10.18141/1475030STA</a:t>
            </a:r>
          </a:p>
          <a:p>
            <a:pPr marL="0" indent="0">
              <a:lnSpc>
                <a:spcPct val="100000"/>
              </a:lnSpc>
              <a:buNone/>
            </a:pPr>
            <a:r>
              <a:rPr lang="en-US" sz="1000" b="0" i="0" u="none" baseline="0" dirty="0">
                <a:solidFill>
                  <a:srgbClr val="000000"/>
                </a:solidFill>
                <a:latin typeface="Calibri" panose="020F0502020204030204" pitchFamily="34" charset="0"/>
              </a:rPr>
              <a:t>Mamun, O., et al. </a:t>
            </a:r>
            <a:r>
              <a:rPr lang="en-US" sz="1000" b="0" i="1" u="none" baseline="0" dirty="0" err="1">
                <a:solidFill>
                  <a:srgbClr val="000000"/>
                </a:solidFill>
                <a:latin typeface="Calibri" panose="020F0502020204030204" pitchFamily="34" charset="0"/>
              </a:rPr>
              <a:t>npj</a:t>
            </a:r>
            <a:r>
              <a:rPr lang="en-US" sz="1000" b="0" i="1" u="none" baseline="0" dirty="0">
                <a:solidFill>
                  <a:srgbClr val="000000"/>
                </a:solidFill>
                <a:latin typeface="Calibri" panose="020F0502020204030204" pitchFamily="34" charset="0"/>
              </a:rPr>
              <a:t> Mat Deg</a:t>
            </a:r>
            <a:r>
              <a:rPr lang="en-US" sz="1000" b="0" i="0" u="none" baseline="0" dirty="0">
                <a:solidFill>
                  <a:srgbClr val="000000"/>
                </a:solidFill>
                <a:latin typeface="Calibri" panose="020F0502020204030204" pitchFamily="34" charset="0"/>
              </a:rPr>
              <a:t>, 2021. https://doi.org/10.1038/s41529-021-00166-5</a:t>
            </a:r>
          </a:p>
          <a:p>
            <a:pPr marL="0" indent="0">
              <a:lnSpc>
                <a:spcPct val="100000"/>
              </a:lnSpc>
              <a:buNone/>
            </a:pPr>
            <a:r>
              <a:rPr lang="en-US" sz="1000" dirty="0">
                <a:ea typeface="+mn-lt"/>
                <a:cs typeface="+mn-lt"/>
              </a:rPr>
              <a:t>Morkner, P., Schooley, C., Shay, J., Pantaleone, S., Pfander, I., and Strazisar, B. “Carbon Storage Site Mapping Inquiry Tool (</a:t>
            </a:r>
            <a:r>
              <a:rPr lang="en-US" sz="1000" dirty="0" err="1">
                <a:ea typeface="+mn-lt"/>
                <a:cs typeface="+mn-lt"/>
              </a:rPr>
              <a:t>MapIT</a:t>
            </a:r>
            <a:r>
              <a:rPr lang="en-US" sz="1000" dirty="0">
                <a:ea typeface="+mn-lt"/>
                <a:cs typeface="+mn-lt"/>
              </a:rPr>
              <a:t>) Geodatabase v3”. </a:t>
            </a:r>
            <a:r>
              <a:rPr lang="en-US" sz="1000" dirty="0">
                <a:ea typeface="+mn-lt"/>
                <a:cs typeface="+mn-lt"/>
                <a:hlinkClick r:id="rId7"/>
              </a:rPr>
              <a:t>May, 2024. https://edx.netl.doe.gov/dataset/mapit-database</a:t>
            </a:r>
          </a:p>
          <a:p>
            <a:pPr marL="0" indent="0">
              <a:lnSpc>
                <a:spcPct val="100000"/>
              </a:lnSpc>
              <a:buNone/>
            </a:pPr>
            <a:r>
              <a:rPr lang="en-US" sz="1000" dirty="0">
                <a:ea typeface="+mn-lt"/>
                <a:cs typeface="+mn-lt"/>
              </a:rPr>
              <a:t>Julia Mulhern, Jacob Shay, Neyda, Gabriel Creason, MacKenzie Mark-Moser, Araceli Lara, Kelly Rose, Carbon Storage Technical Viability Approach (CS TVA) Database, 6/11/2024,</a:t>
            </a:r>
            <a:r>
              <a:rPr lang="en-US" sz="1000" dirty="0">
                <a:ea typeface="+mn-lt"/>
                <a:cs typeface="+mn-lt"/>
                <a:hlinkClick r:id="rId7"/>
              </a:rPr>
              <a:t> https://edx.netl.doe.gov/dataset/edx4ccs-carbon-storage-technical-viability-approach-database , DOI: 10.18141/1984655 </a:t>
            </a:r>
          </a:p>
          <a:p>
            <a:pPr marL="0" indent="0">
              <a:lnSpc>
                <a:spcPct val="100000"/>
              </a:lnSpc>
              <a:buNone/>
            </a:pPr>
            <a:r>
              <a:rPr lang="en-US" sz="1000" dirty="0">
                <a:ea typeface="+mn-lt"/>
                <a:cs typeface="+mn-lt"/>
              </a:rPr>
              <a:t>Nelson, J.R., Romeo, L., and Duran, R. 2021. "Exploring the Spatial Variations of Stressors Impacting Platform Removal in the Northern Gulf of Mexico." </a:t>
            </a:r>
            <a:r>
              <a:rPr lang="en-US" sz="1000" i="1" dirty="0">
                <a:ea typeface="+mn-lt"/>
                <a:cs typeface="+mn-lt"/>
              </a:rPr>
              <a:t>Journal of Marine Science and Engineering</a:t>
            </a:r>
            <a:r>
              <a:rPr lang="en-US" sz="1000" dirty="0">
                <a:ea typeface="+mn-lt"/>
                <a:cs typeface="+mn-lt"/>
              </a:rPr>
              <a:t> 9, no. 11: 1223.</a:t>
            </a:r>
            <a:endParaRPr lang="en-US" sz="1000" dirty="0"/>
          </a:p>
          <a:p>
            <a:pPr marL="0" indent="0">
              <a:lnSpc>
                <a:spcPct val="100000"/>
              </a:lnSpc>
              <a:buNone/>
            </a:pPr>
            <a:r>
              <a:rPr lang="en-US" sz="1000" dirty="0">
                <a:ea typeface="+mn-lt"/>
                <a:cs typeface="+mn-lt"/>
              </a:rPr>
              <a:t>Nelson, J.R., Dyer, A., Romeo, L., Wenzlick, M., Zaengle, D., Duran, R., Sabbatino, M. 2021. </a:t>
            </a:r>
            <a:r>
              <a:rPr lang="en-US" sz="1000" i="1" dirty="0">
                <a:ea typeface="+mn-lt"/>
                <a:cs typeface="+mn-lt"/>
              </a:rPr>
              <a:t>Evaluating Offshore Infrastructure Integrity</a:t>
            </a:r>
            <a:r>
              <a:rPr lang="en-US" sz="1000" dirty="0">
                <a:ea typeface="+mn-lt"/>
                <a:cs typeface="+mn-lt"/>
              </a:rPr>
              <a:t>. No. DOE/NETL-2021/2643. National Energy Technology Laboratory (NETL), Pittsburgh, PA, Morgantown, WV, and Albany, OR (United States).</a:t>
            </a:r>
          </a:p>
        </p:txBody>
      </p:sp>
    </p:spTree>
    <p:extLst>
      <p:ext uri="{BB962C8B-B14F-4D97-AF65-F5344CB8AC3E}">
        <p14:creationId xmlns:p14="http://schemas.microsoft.com/office/powerpoint/2010/main" val="1798070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DB778-3EB1-5342-1405-A61BE1949A43}"/>
              </a:ext>
            </a:extLst>
          </p:cNvPr>
          <p:cNvSpPr>
            <a:spLocks noGrp="1"/>
          </p:cNvSpPr>
          <p:nvPr>
            <p:ph type="title"/>
          </p:nvPr>
        </p:nvSpPr>
        <p:spPr/>
        <p:txBody>
          <a:bodyPr/>
          <a:lstStyle/>
          <a:p>
            <a:r>
              <a:rPr lang="en-US" b="1" dirty="0">
                <a:latin typeface="Century Gothic"/>
                <a:cs typeface="Calibri Light"/>
              </a:rPr>
              <a:t>Key References cont.</a:t>
            </a:r>
            <a:endParaRPr lang="en-US" dirty="0"/>
          </a:p>
        </p:txBody>
      </p:sp>
      <p:sp>
        <p:nvSpPr>
          <p:cNvPr id="2" name="Content Placeholder 1">
            <a:extLst>
              <a:ext uri="{FF2B5EF4-FFF2-40B4-BE49-F238E27FC236}">
                <a16:creationId xmlns:a16="http://schemas.microsoft.com/office/drawing/2014/main" id="{70094D7D-5FCC-399B-6BA9-743ECEB6DB48}"/>
              </a:ext>
            </a:extLst>
          </p:cNvPr>
          <p:cNvSpPr>
            <a:spLocks noGrp="1"/>
          </p:cNvSpPr>
          <p:nvPr>
            <p:ph idx="4294967295"/>
          </p:nvPr>
        </p:nvSpPr>
        <p:spPr>
          <a:xfrm>
            <a:off x="76200" y="737092"/>
            <a:ext cx="12192000" cy="5349672"/>
          </a:xfrm>
          <a:solidFill>
            <a:schemeClr val="bg1"/>
          </a:solidFill>
        </p:spPr>
        <p:txBody>
          <a:bodyPr>
            <a:noAutofit/>
          </a:bodyPr>
          <a:lstStyle/>
          <a:p>
            <a:pPr marL="227013" indent="-227013">
              <a:lnSpc>
                <a:spcPct val="100000"/>
              </a:lnSpc>
              <a:spcBef>
                <a:spcPts val="600"/>
              </a:spcBef>
              <a:buNone/>
            </a:pPr>
            <a:r>
              <a:rPr lang="en-US" sz="1100" dirty="0"/>
              <a:t>Montross SN, Bagdonas D, Paronish T, Bean A, Gordon A, Creason CG, Thomas B, Phillips E, Britton J, </a:t>
            </a:r>
            <a:r>
              <a:rPr lang="en-US" sz="1100" dirty="0" err="1"/>
              <a:t>Quillian</a:t>
            </a:r>
            <a:r>
              <a:rPr lang="en-US" sz="1100" dirty="0"/>
              <a:t> S, Rose K. On a Unified Core Characterization Methodology to Support the Systematic Assessment of Rare Earth Elements and Critical Minerals Bearing Unconventional Carbon Ores and Sedimentary Strata. Minerals. 2022; 12(9):1159. </a:t>
            </a:r>
            <a:r>
              <a:rPr lang="en-US" sz="1100" dirty="0">
                <a:hlinkClick r:id="rId3"/>
              </a:rPr>
              <a:t>https://doi.org/10.3390/min12091159</a:t>
            </a:r>
            <a:endParaRPr lang="en-US" sz="1100" dirty="0"/>
          </a:p>
          <a:p>
            <a:pPr marL="227013" indent="-227013">
              <a:lnSpc>
                <a:spcPct val="100000"/>
              </a:lnSpc>
              <a:spcBef>
                <a:spcPts val="600"/>
              </a:spcBef>
              <a:buNone/>
            </a:pPr>
            <a:r>
              <a:rPr lang="en-US" sz="1100" dirty="0"/>
              <a:t>Patrick Wingo, Devin Justman, C. Gabriel Creason, MacKenzie Mark-Moser, Scott N. Montross, Kelly Rose, URC Assessment Method, 3/29/2023, </a:t>
            </a:r>
            <a:r>
              <a:rPr lang="en-US" sz="1100" dirty="0">
                <a:hlinkClick r:id="rId4"/>
              </a:rPr>
              <a:t>https://edx.netl.doe.gov/dataset/urc-assessment-method</a:t>
            </a:r>
            <a:r>
              <a:rPr lang="en-US" sz="1100" dirty="0"/>
              <a:t> , DOI: 10.18141/1963714</a:t>
            </a:r>
          </a:p>
          <a:p>
            <a:pPr marL="0" indent="0">
              <a:lnSpc>
                <a:spcPct val="100000"/>
              </a:lnSpc>
              <a:buNone/>
            </a:pPr>
            <a:r>
              <a:rPr lang="en-US" sz="1100" dirty="0">
                <a:ea typeface="+mn-lt"/>
                <a:cs typeface="+mn-lt"/>
              </a:rPr>
              <a:t>Pfander, I., Romeo, L., Duran, R., Dyer, A., Schooley, C., Wenzlick, M., Wingo, P., Zaengle, D., and Bauer, J. Extensive Pipeline Location Data Resource: Integrating Reported Incidents, Past Environmental Loadings, and Potential Geohazards for Integrity Evaluations in the U.S. Gulf of Mexico. Data in Brief. Available at </a:t>
            </a:r>
            <a:r>
              <a:rPr lang="en-US" sz="1100" dirty="0">
                <a:ea typeface="+mn-lt"/>
                <a:cs typeface="+mn-lt"/>
                <a:hlinkClick r:id="rId5"/>
              </a:rPr>
              <a:t>https://doi.org/10.1016/j.dib.2024.110728</a:t>
            </a:r>
            <a:r>
              <a:rPr lang="en-US" sz="1100" dirty="0">
                <a:ea typeface="+mn-lt"/>
                <a:cs typeface="+mn-lt"/>
              </a:rPr>
              <a:t>  </a:t>
            </a:r>
          </a:p>
          <a:p>
            <a:pPr marL="0" indent="0">
              <a:lnSpc>
                <a:spcPct val="100000"/>
              </a:lnSpc>
              <a:buNone/>
            </a:pPr>
            <a:r>
              <a:rPr lang="en-US" sz="1100" dirty="0">
                <a:ea typeface="+mn-lt"/>
                <a:cs typeface="+mn-lt"/>
              </a:rPr>
              <a:t>Rocha-Valadez, T.. , Hasan, A.R.. R., Mannan, S.. , and C.S.. S. Kabir.2014.  "Assessing Wellbore Integrity in Sustained-Casing-Pressure Annulus." SPE Drill &amp; </a:t>
            </a:r>
            <a:r>
              <a:rPr lang="en-US" sz="1100" dirty="0" err="1">
                <a:ea typeface="+mn-lt"/>
                <a:cs typeface="+mn-lt"/>
              </a:rPr>
              <a:t>Compl</a:t>
            </a:r>
            <a:r>
              <a:rPr lang="en-US" sz="1100" dirty="0">
                <a:ea typeface="+mn-lt"/>
                <a:cs typeface="+mn-lt"/>
              </a:rPr>
              <a:t> 29: 131–138. </a:t>
            </a:r>
            <a:r>
              <a:rPr lang="en-US" sz="1100" dirty="0" err="1">
                <a:ea typeface="+mn-lt"/>
                <a:cs typeface="+mn-lt"/>
              </a:rPr>
              <a:t>doi</a:t>
            </a:r>
            <a:r>
              <a:rPr lang="en-US" sz="1100" dirty="0">
                <a:ea typeface="+mn-lt"/>
                <a:cs typeface="+mn-lt"/>
              </a:rPr>
              <a:t>: </a:t>
            </a:r>
            <a:r>
              <a:rPr lang="en-US" sz="1100" dirty="0">
                <a:ea typeface="+mn-lt"/>
                <a:cs typeface="+mn-lt"/>
                <a:hlinkClick r:id="rId6"/>
              </a:rPr>
              <a:t>https://doi.org/10.2118/169814-PA</a:t>
            </a:r>
            <a:endParaRPr lang="en-US" sz="1100" dirty="0">
              <a:ea typeface="+mn-lt"/>
              <a:cs typeface="+mn-lt"/>
            </a:endParaRPr>
          </a:p>
          <a:p>
            <a:pPr marL="0" indent="0">
              <a:lnSpc>
                <a:spcPct val="100000"/>
              </a:lnSpc>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Rose, K.; Bauer, J.; Baker, V.; Bean, A.; DiGiulio, J.; Jones, K.; Justman, D.; Miller, R. M.; Romeo, L.; Sabbatino, M.; Tong, A. Development of an Open Global Oil and Gas Infrastructure Inventory and Geodatabase; NETL-TRS-6-2018; NETL Technical Report Series; U.S. Department of Energy, National Energy Technology Laboratory: Albany, OR, 2018; p 594; DOI: 10.18141/1427573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7"/>
              </a:rPr>
              <a:t>https://edx.netl.doe.gov/dataset/development-of-an-open-global-oil-and-gas-infrastructure-inventory-and-geodatabase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0000"/>
              </a:lnSpc>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Rose, K., Bauer, J.R., and Mark-Moser, M., 2020, A systematic, science-driven approach for predicting subsurface properties,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Interpretation, 8:1, 167-181 </a:t>
            </a:r>
            <a:r>
              <a:rPr lang="en-US" sz="11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8"/>
              </a:rPr>
              <a:t>https://doi.org/10.1190/INT-2019-0019.1</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0000"/>
              </a:lnSpc>
              <a:buNone/>
            </a:pPr>
            <a:r>
              <a:rPr lang="en-US" sz="1100" dirty="0">
                <a:ea typeface="+mn-lt"/>
                <a:cs typeface="+mn-lt"/>
              </a:rPr>
              <a:t>Sabbatino, M., Romeo, L., Baker, V., Bauer, J., Barkhurst, A., Bean, A., DiGiulio, J., Jones, K., Jones, T.J., Justman, D., Miller III, R., Rose, K.,  and Tong., A., Global Oil &amp; Gas Features Database, 2017-12-12, </a:t>
            </a:r>
            <a:r>
              <a:rPr lang="en-US" sz="1100" dirty="0">
                <a:ea typeface="+mn-lt"/>
                <a:cs typeface="+mn-lt"/>
                <a:hlinkClick r:id="rId9"/>
              </a:rPr>
              <a:t>https://edx.netl.doe.gov/dataset/global-oil-gas-features-database</a:t>
            </a:r>
            <a:r>
              <a:rPr lang="en-US" sz="1100" dirty="0">
                <a:ea typeface="+mn-lt"/>
                <a:cs typeface="+mn-lt"/>
              </a:rPr>
              <a:t>  , DOI: 10.18141/1427300 </a:t>
            </a:r>
          </a:p>
          <a:p>
            <a:pPr marL="0" indent="0">
              <a:lnSpc>
                <a:spcPct val="100000"/>
              </a:lnSpc>
              <a:buNone/>
            </a:pPr>
            <a:r>
              <a:rPr lang="en-US" sz="1100" dirty="0">
                <a:ea typeface="+mn-lt"/>
                <a:cs typeface="+mn-lt"/>
              </a:rPr>
              <a:t>Schooley, C., Pantaleone, S., Shay, J., Strazisar, B., Bauer, J., Morkner, P., Carbon Storage Site Mapping Inquiry Tool, 06/28/2024</a:t>
            </a:r>
            <a:r>
              <a:rPr lang="en-US" sz="1100" dirty="0">
                <a:ea typeface="+mn-lt"/>
                <a:cs typeface="+mn-lt"/>
                <a:hlinkClick r:id="rId10"/>
              </a:rPr>
              <a:t>, https://edx.netl.doe.gov/dataset/carbon-storage-site-mapping-inquiry-tool, DOI: 10.18141/2378020</a:t>
            </a:r>
            <a:endParaRPr lang="en-US" sz="3600" dirty="0"/>
          </a:p>
          <a:p>
            <a:pPr marL="0" indent="0">
              <a:lnSpc>
                <a:spcPct val="100000"/>
              </a:lnSpc>
              <a:buNone/>
            </a:pPr>
            <a:r>
              <a:rPr lang="en-US" sz="1100" dirty="0">
                <a:ea typeface="+mn-lt"/>
                <a:cs typeface="+mn-lt"/>
              </a:rPr>
              <a:t>Schooley, C., Lucy Romeo, Dakota Zaengle, Isabelle Pfander, Rodrigo Duran, Jennifer Bauer, Kelly Rose, (2024) Advanced Infrastructure Integrity Modeling Dashboard, </a:t>
            </a:r>
            <a:r>
              <a:rPr lang="en-US" sz="1100" dirty="0">
                <a:ea typeface="+mn-lt"/>
                <a:cs typeface="+mn-lt"/>
                <a:hlinkClick r:id="rId10"/>
              </a:rPr>
              <a:t>https://edx .netl.doe.gov/dataset/offshore-</a:t>
            </a:r>
            <a:r>
              <a:rPr lang="en-US" sz="1100" dirty="0" err="1">
                <a:ea typeface="+mn-lt"/>
                <a:cs typeface="+mn-lt"/>
                <a:hlinkClick r:id="rId10"/>
              </a:rPr>
              <a:t>aiim</a:t>
            </a:r>
            <a:r>
              <a:rPr lang="en-US" sz="1100" dirty="0">
                <a:ea typeface="+mn-lt"/>
                <a:cs typeface="+mn-lt"/>
                <a:hlinkClick r:id="rId10"/>
              </a:rPr>
              <a:t>-dashboard</a:t>
            </a:r>
            <a:r>
              <a:rPr lang="en-US" sz="1100" dirty="0">
                <a:ea typeface="+mn-lt"/>
                <a:cs typeface="+mn-lt"/>
              </a:rPr>
              <a:t> </a:t>
            </a:r>
            <a:endParaRPr lang="en-US" sz="1100" dirty="0">
              <a:ea typeface="+mn-lt"/>
              <a:cs typeface="+mn-lt"/>
              <a:hlinkClick r:id="rId10"/>
            </a:endParaRPr>
          </a:p>
          <a:p>
            <a:pPr marL="227013" indent="-227013">
              <a:lnSpc>
                <a:spcPct val="100000"/>
              </a:lnSpc>
              <a:spcBef>
                <a:spcPts val="600"/>
              </a:spcBef>
              <a:buNone/>
            </a:pPr>
            <a:r>
              <a:rPr lang="en-US" sz="1100" b="0" i="0" u="none" baseline="0" dirty="0">
                <a:solidFill>
                  <a:srgbClr val="000000"/>
                </a:solidFill>
                <a:latin typeface="Calibri" panose="020F0502020204030204" pitchFamily="34" charset="0"/>
              </a:rPr>
              <a:t>Wenzlick, M., et al. </a:t>
            </a:r>
            <a:r>
              <a:rPr lang="en-US" sz="1100" b="0" i="1" u="none" baseline="0" dirty="0">
                <a:solidFill>
                  <a:srgbClr val="000000"/>
                </a:solidFill>
                <a:latin typeface="Calibri" panose="020F0502020204030204" pitchFamily="34" charset="0"/>
              </a:rPr>
              <a:t>J of Mat Eng and Perf</a:t>
            </a:r>
            <a:r>
              <a:rPr lang="en-US" sz="1100" b="0" i="0" u="none" baseline="0" dirty="0">
                <a:solidFill>
                  <a:srgbClr val="000000"/>
                </a:solidFill>
                <a:latin typeface="Calibri" panose="020F0502020204030204" pitchFamily="34" charset="0"/>
              </a:rPr>
              <a:t>, 2021. </a:t>
            </a:r>
            <a:r>
              <a:rPr lang="en-US" sz="1100" b="0" i="0" u="none" baseline="0" dirty="0">
                <a:solidFill>
                  <a:srgbClr val="000000"/>
                </a:solidFill>
                <a:latin typeface="Calibri" panose="020F0502020204030204" pitchFamily="34" charset="0"/>
                <a:hlinkClick r:id="rId11"/>
              </a:rPr>
              <a:t>https://doi.org/10.1007/s11665-020-05340-5</a:t>
            </a:r>
            <a:r>
              <a:rPr lang="en-US" sz="1100" b="0" i="0" u="none" baseline="0" dirty="0">
                <a:solidFill>
                  <a:srgbClr val="000000"/>
                </a:solidFill>
                <a:latin typeface="Calibri" panose="020F0502020204030204" pitchFamily="34" charset="0"/>
              </a:rPr>
              <a:t> </a:t>
            </a:r>
          </a:p>
          <a:p>
            <a:pPr marL="227013" indent="-227013">
              <a:lnSpc>
                <a:spcPct val="100000"/>
              </a:lnSpc>
              <a:spcBef>
                <a:spcPts val="600"/>
              </a:spcBef>
              <a:buNone/>
            </a:pPr>
            <a:r>
              <a:rPr lang="en-US" sz="1100" dirty="0">
                <a:effectLst/>
                <a:latin typeface="Calibri" panose="020F0502020204030204" pitchFamily="34" charset="0"/>
                <a:ea typeface="Calibri" panose="020F0502020204030204" pitchFamily="34" charset="0"/>
                <a:cs typeface="Calibri" panose="020F0502020204030204" pitchFamily="34" charset="0"/>
              </a:rPr>
              <a:t>Wenzlick, M., Mamun, O., Devanathan, R., Rose, K., Hawk, J. Assessment of outliers in alloy datasets using unsupervised techniques. JOM, 2022.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12"/>
              </a:rPr>
              <a:t>https://doi.org/10.1007/s11837-022-05204-4</a:t>
            </a: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227013" indent="-227013">
              <a:lnSpc>
                <a:spcPct val="100000"/>
              </a:lnSpc>
              <a:spcBef>
                <a:spcPts val="600"/>
              </a:spcBef>
              <a:buNone/>
            </a:pPr>
            <a:r>
              <a:rPr lang="en-US" sz="1100" dirty="0"/>
              <a:t>Wingo, P., Justman, D., Creason, C.G., Jones, K., Bauer, J. Development of a Tool for Assessing Leakage Risk in Information-Poor Regions of the Subsurface using a Spatially Integrated Multivariate Probabilistic Assessment Approach. In review. </a:t>
            </a:r>
            <a:r>
              <a:rPr lang="en-US" sz="1100" i="1" dirty="0"/>
              <a:t>Data in Brief</a:t>
            </a:r>
          </a:p>
          <a:p>
            <a:pPr marL="227013" indent="-227013">
              <a:lnSpc>
                <a:spcPct val="100000"/>
              </a:lnSpc>
              <a:spcBef>
                <a:spcPts val="600"/>
              </a:spcBef>
              <a:buNone/>
            </a:pPr>
            <a:r>
              <a:rPr lang="en-US" sz="1100" dirty="0"/>
              <a:t>Rachel Yesenchak, Devin Justman, Sophia Bauer, Michael Sabbatino, C. Gabriel Creason, Andrew Gordon, Scott N. Montross, Kelly Rose, National Critical Minerals Data Dashboard, 3/21/2023, </a:t>
            </a:r>
            <a:r>
              <a:rPr lang="en-US" sz="1100" dirty="0">
                <a:hlinkClick r:id="rId13"/>
              </a:rPr>
              <a:t>https://edx.netl.doe.gov/dataset/national-critical-minerals-data-dashboard</a:t>
            </a:r>
            <a:endParaRPr lang="en-US" sz="1100" dirty="0"/>
          </a:p>
          <a:p>
            <a:pPr marL="227013" indent="-227013">
              <a:lnSpc>
                <a:spcPct val="100000"/>
              </a:lnSpc>
              <a:spcBef>
                <a:spcPts val="600"/>
              </a:spcBef>
              <a:buNone/>
            </a:pPr>
            <a:r>
              <a:rPr lang="en-US" sz="1100" dirty="0"/>
              <a:t>Rachel Yesenchak, Devin Justman, Sophia Bauer, C. Gabriel Creason, Andrew Gordon, Scott N. Montross, Michael Sabbatino, Kelly Rose, Unlocking the Potential of Unconventional Critical Mineral Resources Story Map, 10/21/2022, </a:t>
            </a:r>
            <a:r>
              <a:rPr lang="en-US" sz="1100" dirty="0">
                <a:hlinkClick r:id="rId14"/>
              </a:rPr>
              <a:t>https://edx.netl.doe.gov/dataset/unlocking-the-potential-of-unconventional-critical-mineral-resources-story-map</a:t>
            </a:r>
            <a:r>
              <a:rPr lang="en-US" sz="1100" dirty="0"/>
              <a:t> , DOI: 10.18141/1891489</a:t>
            </a:r>
          </a:p>
        </p:txBody>
      </p:sp>
    </p:spTree>
    <p:extLst>
      <p:ext uri="{BB962C8B-B14F-4D97-AF65-F5344CB8AC3E}">
        <p14:creationId xmlns:p14="http://schemas.microsoft.com/office/powerpoint/2010/main" val="303980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C23DE7-78E5-D901-9B84-B573A7EAF3F6}"/>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98E75DF9-1A17-8591-051F-463821F621D6}"/>
              </a:ext>
            </a:extLst>
          </p:cNvPr>
          <p:cNvSpPr>
            <a:spLocks noGrp="1"/>
          </p:cNvSpPr>
          <p:nvPr>
            <p:ph type="title"/>
          </p:nvPr>
        </p:nvSpPr>
        <p:spPr/>
        <p:txBody>
          <a:bodyPr/>
          <a:lstStyle/>
          <a:p>
            <a:r>
              <a:rPr lang="en-US" dirty="0"/>
              <a:t>Digital Discovery is Accelerating… and yet…</a:t>
            </a:r>
          </a:p>
        </p:txBody>
      </p:sp>
      <p:pic>
        <p:nvPicPr>
          <p:cNvPr id="12" name="Picture 11">
            <a:extLst>
              <a:ext uri="{FF2B5EF4-FFF2-40B4-BE49-F238E27FC236}">
                <a16:creationId xmlns:a16="http://schemas.microsoft.com/office/drawing/2014/main" id="{E366C1DE-374D-98F7-54EA-A09C75B12436}"/>
              </a:ext>
            </a:extLst>
          </p:cNvPr>
          <p:cNvPicPr>
            <a:picLocks noChangeAspect="1"/>
          </p:cNvPicPr>
          <p:nvPr/>
        </p:nvPicPr>
        <p:blipFill rotWithShape="1">
          <a:blip r:embed="rId2"/>
          <a:srcRect l="15743" t="23544" r="15067" b="7508"/>
          <a:stretch/>
        </p:blipFill>
        <p:spPr>
          <a:xfrm>
            <a:off x="107091" y="1175014"/>
            <a:ext cx="8435546" cy="4728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5422B8B3-BD99-DC70-F26C-4E7B538E4810}"/>
              </a:ext>
            </a:extLst>
          </p:cNvPr>
          <p:cNvPicPr>
            <a:picLocks noChangeAspect="1"/>
          </p:cNvPicPr>
          <p:nvPr/>
        </p:nvPicPr>
        <p:blipFill rotWithShape="1">
          <a:blip r:embed="rId3"/>
          <a:srcRect l="27432" t="17217" r="29324" b="17216"/>
          <a:stretch/>
        </p:blipFill>
        <p:spPr>
          <a:xfrm>
            <a:off x="6579332" y="1647098"/>
            <a:ext cx="5272216" cy="4496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297EFC22-1823-89AB-BB22-4CD1B754563E}"/>
              </a:ext>
            </a:extLst>
          </p:cNvPr>
          <p:cNvPicPr>
            <a:picLocks noChangeAspect="1"/>
          </p:cNvPicPr>
          <p:nvPr/>
        </p:nvPicPr>
        <p:blipFill rotWithShape="1">
          <a:blip r:embed="rId4"/>
          <a:srcRect l="15541" t="11815" r="20000" b="25886"/>
          <a:stretch/>
        </p:blipFill>
        <p:spPr>
          <a:xfrm>
            <a:off x="1285103" y="2204502"/>
            <a:ext cx="7858897" cy="4272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Rounded Corners 6">
            <a:extLst>
              <a:ext uri="{FF2B5EF4-FFF2-40B4-BE49-F238E27FC236}">
                <a16:creationId xmlns:a16="http://schemas.microsoft.com/office/drawing/2014/main" id="{4DA27A2C-AA28-258D-9DAA-F1BE27D0438E}"/>
              </a:ext>
            </a:extLst>
          </p:cNvPr>
          <p:cNvSpPr/>
          <p:nvPr/>
        </p:nvSpPr>
        <p:spPr>
          <a:xfrm>
            <a:off x="36944" y="954467"/>
            <a:ext cx="12084909" cy="5522537"/>
          </a:xfrm>
          <a:prstGeom prst="roundRect">
            <a:avLst/>
          </a:prstGeom>
          <a:solidFill>
            <a:srgbClr val="FFFFFF">
              <a:alpha val="89804"/>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65F960-5EB5-24AD-A64A-EEC47EA8EB8C}"/>
              </a:ext>
            </a:extLst>
          </p:cNvPr>
          <p:cNvPicPr>
            <a:picLocks noChangeAspect="1"/>
          </p:cNvPicPr>
          <p:nvPr/>
        </p:nvPicPr>
        <p:blipFill>
          <a:blip r:embed="rId5"/>
          <a:stretch>
            <a:fillRect/>
          </a:stretch>
        </p:blipFill>
        <p:spPr>
          <a:xfrm>
            <a:off x="5214551" y="1175014"/>
            <a:ext cx="5324468" cy="5324468"/>
          </a:xfrm>
          <a:prstGeom prst="rect">
            <a:avLst/>
          </a:prstGeom>
          <a:effectLst>
            <a:softEdge rad="63500"/>
          </a:effectLst>
        </p:spPr>
      </p:pic>
      <p:sp>
        <p:nvSpPr>
          <p:cNvPr id="9" name="TextBox 8">
            <a:extLst>
              <a:ext uri="{FF2B5EF4-FFF2-40B4-BE49-F238E27FC236}">
                <a16:creationId xmlns:a16="http://schemas.microsoft.com/office/drawing/2014/main" id="{6CB23C98-3A11-CB50-C25F-C7CB1ADD52B9}"/>
              </a:ext>
            </a:extLst>
          </p:cNvPr>
          <p:cNvSpPr txBox="1"/>
          <p:nvPr/>
        </p:nvSpPr>
        <p:spPr>
          <a:xfrm>
            <a:off x="1811274" y="1310393"/>
            <a:ext cx="3801395" cy="4457760"/>
          </a:xfrm>
          <a:prstGeom prst="flowChartMagneticTape">
            <a:avLst/>
          </a:prstGeom>
          <a:solidFill>
            <a:srgbClr val="FFFFFF"/>
          </a:solidFill>
          <a:effectLst>
            <a:glow rad="139700">
              <a:schemeClr val="accent1">
                <a:satMod val="175000"/>
                <a:alpha val="40000"/>
              </a:schemeClr>
            </a:glow>
            <a:softEdge rad="63500"/>
          </a:effectLst>
        </p:spPr>
        <p:txBody>
          <a:bodyPr wrap="square" rtlCol="0">
            <a:spAutoFit/>
          </a:bodyPr>
          <a:lstStyle/>
          <a:p>
            <a:pPr algn="ctr"/>
            <a:r>
              <a:rPr lang="en-US" sz="4000" dirty="0">
                <a:solidFill>
                  <a:schemeClr val="accent1"/>
                </a:solidFill>
                <a:effectLst>
                  <a:innerShdw blurRad="114300">
                    <a:prstClr val="black"/>
                  </a:innerShdw>
                </a:effectLst>
                <a:latin typeface="Berlin Sans FB Demi" panose="020E0802020502020306" pitchFamily="34" charset="0"/>
              </a:rPr>
              <a:t>AI is not magic…</a:t>
            </a:r>
          </a:p>
          <a:p>
            <a:pPr algn="ctr"/>
            <a:r>
              <a:rPr lang="en-US" sz="4000" dirty="0">
                <a:solidFill>
                  <a:schemeClr val="accent1"/>
                </a:solidFill>
                <a:effectLst>
                  <a:innerShdw blurRad="114300">
                    <a:prstClr val="black"/>
                  </a:innerShdw>
                </a:effectLst>
                <a:latin typeface="Berlin Sans FB Demi" panose="020E0802020502020306" pitchFamily="34" charset="0"/>
              </a:rPr>
              <a:t>It takes expertise to enact</a:t>
            </a:r>
          </a:p>
        </p:txBody>
      </p:sp>
    </p:spTree>
    <p:extLst>
      <p:ext uri="{BB962C8B-B14F-4D97-AF65-F5344CB8AC3E}">
        <p14:creationId xmlns:p14="http://schemas.microsoft.com/office/powerpoint/2010/main" val="5985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73D63B-1CC2-4510-9A3C-0130B698B04A}"/>
              </a:ext>
            </a:extLst>
          </p:cNvPr>
          <p:cNvSpPr>
            <a:spLocks noGrp="1"/>
          </p:cNvSpPr>
          <p:nvPr>
            <p:ph idx="1"/>
          </p:nvPr>
        </p:nvSpPr>
        <p:spPr>
          <a:xfrm>
            <a:off x="-134839" y="1482063"/>
            <a:ext cx="11580921" cy="4010336"/>
          </a:xfrm>
        </p:spPr>
        <p:txBody>
          <a:bodyPr>
            <a:normAutofit/>
          </a:bodyPr>
          <a:lstStyle/>
          <a:p>
            <a:pPr marL="457200" lvl="1" indent="0">
              <a:spcAft>
                <a:spcPct val="45000"/>
              </a:spcAft>
              <a:buNone/>
            </a:pPr>
            <a:r>
              <a:rPr lang="en-US" sz="1800" dirty="0">
                <a:highlight>
                  <a:srgbClr val="FFFFFF"/>
                </a:highlight>
                <a:latin typeface="+mn-lt"/>
              </a:rPr>
              <a:t>This work was funded by the United States Department of Energy, Office of Fossil Energy and Carbon Management via the Environmentally Prudent Stewardship (DOE FE 1022409), and the Bipartisan Infrastructure Act (BIL) EDX4CCS (DOE FE 1025007) funded FWPs. </a:t>
            </a:r>
          </a:p>
          <a:p>
            <a:pPr marL="457200" lvl="1" indent="0">
              <a:spcAft>
                <a:spcPct val="45000"/>
              </a:spcAft>
              <a:buNone/>
            </a:pPr>
            <a:r>
              <a:rPr lang="en-US" sz="1800" dirty="0">
                <a:highlight>
                  <a:srgbClr val="FFFFFF"/>
                </a:highlight>
                <a:latin typeface="+mn-lt"/>
              </a:rPr>
              <a:t>Neither the United States Government nor any agency thereof, nor any of their employees, nor the support contractor,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a:p>
            <a:pPr marL="457200" lvl="1" indent="0">
              <a:spcAft>
                <a:spcPct val="45000"/>
              </a:spcAft>
              <a:buNone/>
            </a:pPr>
            <a:endParaRPr lang="en-US" sz="1800" dirty="0">
              <a:latin typeface="+mn-lt"/>
            </a:endParaRPr>
          </a:p>
          <a:p>
            <a:endParaRPr lang="en-US" sz="1800" dirty="0">
              <a:latin typeface="+mn-lt"/>
            </a:endParaRPr>
          </a:p>
        </p:txBody>
      </p:sp>
      <p:sp>
        <p:nvSpPr>
          <p:cNvPr id="8" name="Title 1">
            <a:extLst>
              <a:ext uri="{FF2B5EF4-FFF2-40B4-BE49-F238E27FC236}">
                <a16:creationId xmlns:a16="http://schemas.microsoft.com/office/drawing/2014/main" id="{D3D81E4D-8D9A-4678-B3BA-0D69AAC20B1F}"/>
              </a:ext>
            </a:extLst>
          </p:cNvPr>
          <p:cNvSpPr>
            <a:spLocks noGrp="1"/>
          </p:cNvSpPr>
          <p:nvPr>
            <p:ph type="ctr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r>
              <a:rPr lang="en-US" altLang="en-US" sz="3100" b="1" dirty="0">
                <a:solidFill>
                  <a:srgbClr val="000000"/>
                </a:solidFill>
                <a:latin typeface="+mn-lt"/>
              </a:rPr>
              <a:t>Acknowledgment</a:t>
            </a:r>
            <a:endParaRPr lang="en-US" altLang="en-US" sz="2800" dirty="0">
              <a:solidFill>
                <a:srgbClr val="000000"/>
              </a:solidFill>
              <a:highlight>
                <a:srgbClr val="FFFF00"/>
              </a:highlight>
              <a:latin typeface="+mn-lt"/>
            </a:endParaRPr>
          </a:p>
        </p:txBody>
      </p:sp>
      <p:pic>
        <p:nvPicPr>
          <p:cNvPr id="2" name="Picture 1">
            <a:extLst>
              <a:ext uri="{FF2B5EF4-FFF2-40B4-BE49-F238E27FC236}">
                <a16:creationId xmlns:a16="http://schemas.microsoft.com/office/drawing/2014/main" id="{7183BA66-31E3-BCEC-D948-35FC24709D2E}"/>
              </a:ext>
            </a:extLst>
          </p:cNvPr>
          <p:cNvPicPr>
            <a:picLocks noChangeAspect="1"/>
          </p:cNvPicPr>
          <p:nvPr/>
        </p:nvPicPr>
        <p:blipFill rotWithShape="1">
          <a:blip r:embed="rId3"/>
          <a:srcRect t="-5119" r="54564" b="1"/>
          <a:stretch/>
        </p:blipFill>
        <p:spPr>
          <a:xfrm>
            <a:off x="2064972" y="6408441"/>
            <a:ext cx="553941" cy="289619"/>
          </a:xfrm>
          <a:prstGeom prst="rect">
            <a:avLst/>
          </a:prstGeom>
        </p:spPr>
      </p:pic>
      <p:cxnSp>
        <p:nvCxnSpPr>
          <p:cNvPr id="4" name="Straight Connector 3">
            <a:extLst>
              <a:ext uri="{FF2B5EF4-FFF2-40B4-BE49-F238E27FC236}">
                <a16:creationId xmlns:a16="http://schemas.microsoft.com/office/drawing/2014/main" id="{08A9AE95-6D85-A4D7-4174-D666E96A1F28}"/>
              </a:ext>
            </a:extLst>
          </p:cNvPr>
          <p:cNvCxnSpPr/>
          <p:nvPr/>
        </p:nvCxnSpPr>
        <p:spPr>
          <a:xfrm>
            <a:off x="1953087" y="6320901"/>
            <a:ext cx="0" cy="4469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6900-51C7-16E8-A5A2-4705C2F8B0A1}"/>
              </a:ext>
            </a:extLst>
          </p:cNvPr>
          <p:cNvSpPr>
            <a:spLocks noGrp="1"/>
          </p:cNvSpPr>
          <p:nvPr>
            <p:ph type="title"/>
          </p:nvPr>
        </p:nvSpPr>
        <p:spPr>
          <a:xfrm>
            <a:off x="8962768" y="1748170"/>
            <a:ext cx="2716169" cy="3326337"/>
          </a:xfrm>
        </p:spPr>
        <p:txBody>
          <a:bodyPr/>
          <a:lstStyle/>
          <a:p>
            <a:r>
              <a:rPr lang="en-US" dirty="0"/>
              <a:t>… &amp; complex systems require more</a:t>
            </a:r>
          </a:p>
        </p:txBody>
      </p:sp>
      <p:grpSp>
        <p:nvGrpSpPr>
          <p:cNvPr id="9" name="Group 8">
            <a:extLst>
              <a:ext uri="{FF2B5EF4-FFF2-40B4-BE49-F238E27FC236}">
                <a16:creationId xmlns:a16="http://schemas.microsoft.com/office/drawing/2014/main" id="{30329565-57A4-DE1B-2EB3-70A4C6E63951}"/>
              </a:ext>
            </a:extLst>
          </p:cNvPr>
          <p:cNvGrpSpPr/>
          <p:nvPr/>
        </p:nvGrpSpPr>
        <p:grpSpPr>
          <a:xfrm>
            <a:off x="189471" y="138891"/>
            <a:ext cx="8564652" cy="5991828"/>
            <a:chOff x="5271036" y="1452853"/>
            <a:chExt cx="6580513" cy="4603725"/>
          </a:xfrm>
        </p:grpSpPr>
        <p:pic>
          <p:nvPicPr>
            <p:cNvPr id="6" name="Picture 5">
              <a:extLst>
                <a:ext uri="{FF2B5EF4-FFF2-40B4-BE49-F238E27FC236}">
                  <a16:creationId xmlns:a16="http://schemas.microsoft.com/office/drawing/2014/main" id="{5BDAF58F-0A88-513F-A76B-ED435956613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271036" y="1452853"/>
              <a:ext cx="6580513" cy="4603725"/>
            </a:xfrm>
            <a:prstGeom prst="rect">
              <a:avLst/>
            </a:prstGeom>
            <a:ln>
              <a:noFill/>
            </a:ln>
            <a:effectLst>
              <a:softEdge rad="112500"/>
            </a:effectLst>
          </p:spPr>
        </p:pic>
        <p:sp>
          <p:nvSpPr>
            <p:cNvPr id="7" name="TextBox 6">
              <a:extLst>
                <a:ext uri="{FF2B5EF4-FFF2-40B4-BE49-F238E27FC236}">
                  <a16:creationId xmlns:a16="http://schemas.microsoft.com/office/drawing/2014/main" id="{7B4EF4D1-A7A0-DDDA-4D08-F12524657270}"/>
                </a:ext>
              </a:extLst>
            </p:cNvPr>
            <p:cNvSpPr txBox="1"/>
            <p:nvPr/>
          </p:nvSpPr>
          <p:spPr>
            <a:xfrm>
              <a:off x="9114791" y="2244649"/>
              <a:ext cx="1840893" cy="709426"/>
            </a:xfrm>
            <a:prstGeom prst="rect">
              <a:avLst/>
            </a:prstGeom>
            <a:noFill/>
          </p:spPr>
          <p:txBody>
            <a:bodyPr wrap="square">
              <a:spAutoFit/>
            </a:bodyPr>
            <a:lstStyle/>
            <a:p>
              <a:r>
                <a:rPr lang="en-US" b="0" i="1" dirty="0">
                  <a:solidFill>
                    <a:schemeClr val="bg1"/>
                  </a:solidFill>
                  <a:effectLst/>
                  <a:latin typeface="Congenial" panose="020B0604020202020204" pitchFamily="2" charset="0"/>
                </a:rPr>
                <a:t>Data science in action for clean energy</a:t>
              </a:r>
              <a:endParaRPr lang="en-US" i="1" dirty="0">
                <a:solidFill>
                  <a:schemeClr val="bg1"/>
                </a:solidFill>
                <a:latin typeface="Congenial" panose="020B0604020202020204" pitchFamily="2" charset="0"/>
              </a:endParaRPr>
            </a:p>
          </p:txBody>
        </p:sp>
        <p:sp>
          <p:nvSpPr>
            <p:cNvPr id="8" name="TextBox 7">
              <a:extLst>
                <a:ext uri="{FF2B5EF4-FFF2-40B4-BE49-F238E27FC236}">
                  <a16:creationId xmlns:a16="http://schemas.microsoft.com/office/drawing/2014/main" id="{D634F09D-E5A4-A4E9-2893-464716D4A12A}"/>
                </a:ext>
              </a:extLst>
            </p:cNvPr>
            <p:cNvSpPr txBox="1"/>
            <p:nvPr/>
          </p:nvSpPr>
          <p:spPr>
            <a:xfrm>
              <a:off x="5985818" y="4080429"/>
              <a:ext cx="1929674" cy="496598"/>
            </a:xfrm>
            <a:prstGeom prst="rect">
              <a:avLst/>
            </a:prstGeom>
            <a:noFill/>
          </p:spPr>
          <p:txBody>
            <a:bodyPr wrap="square">
              <a:spAutoFit/>
            </a:bodyPr>
            <a:lstStyle/>
            <a:p>
              <a:r>
                <a:rPr lang="en-US" b="0" i="1" dirty="0">
                  <a:solidFill>
                    <a:schemeClr val="bg1"/>
                  </a:solidFill>
                  <a:effectLst/>
                  <a:latin typeface="Congenial" panose="020B0604020202020204" pitchFamily="2" charset="0"/>
                </a:rPr>
                <a:t>Innovation to bridge th</a:t>
              </a:r>
              <a:r>
                <a:rPr lang="en-US" i="1" dirty="0">
                  <a:solidFill>
                    <a:schemeClr val="bg1"/>
                  </a:solidFill>
                  <a:latin typeface="Congenial" panose="020B0604020202020204" pitchFamily="2" charset="0"/>
                </a:rPr>
                <a:t>e digital divide</a:t>
              </a:r>
            </a:p>
          </p:txBody>
        </p:sp>
      </p:grpSp>
    </p:spTree>
    <p:extLst>
      <p:ext uri="{BB962C8B-B14F-4D97-AF65-F5344CB8AC3E}">
        <p14:creationId xmlns:p14="http://schemas.microsoft.com/office/powerpoint/2010/main" val="258580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AA3981-9ED3-489E-AC07-5FCE477FB90D}"/>
              </a:ext>
            </a:extLst>
          </p:cNvPr>
          <p:cNvSpPr>
            <a:spLocks noGrp="1"/>
          </p:cNvSpPr>
          <p:nvPr>
            <p:ph type="ctrTitle" idx="4294967295"/>
          </p:nvPr>
        </p:nvSpPr>
        <p:spPr>
          <a:xfrm>
            <a:off x="51620" y="-59007"/>
            <a:ext cx="9869488" cy="957262"/>
          </a:xfrm>
        </p:spPr>
        <p:txBody>
          <a:bodyPr anchor="ctr">
            <a:normAutofit/>
          </a:bodyPr>
          <a:lstStyle/>
          <a:p>
            <a:r>
              <a:rPr lang="en-US" sz="3600" b="1" dirty="0">
                <a:latin typeface="+mn-lt"/>
              </a:rPr>
              <a:t>Using Data + AI &amp; Science to Inform</a:t>
            </a:r>
          </a:p>
        </p:txBody>
      </p:sp>
      <p:grpSp>
        <p:nvGrpSpPr>
          <p:cNvPr id="18" name="Group 17">
            <a:extLst>
              <a:ext uri="{FF2B5EF4-FFF2-40B4-BE49-F238E27FC236}">
                <a16:creationId xmlns:a16="http://schemas.microsoft.com/office/drawing/2014/main" id="{0825B367-06FC-4D41-AAF9-DC3A2FCE92F0}"/>
              </a:ext>
            </a:extLst>
          </p:cNvPr>
          <p:cNvGrpSpPr/>
          <p:nvPr/>
        </p:nvGrpSpPr>
        <p:grpSpPr>
          <a:xfrm>
            <a:off x="409651" y="898255"/>
            <a:ext cx="5480505" cy="5172790"/>
            <a:chOff x="3102974" y="1082317"/>
            <a:chExt cx="5480505" cy="5172790"/>
          </a:xfrm>
        </p:grpSpPr>
        <p:sp>
          <p:nvSpPr>
            <p:cNvPr id="19" name="Freeform: Shape 18">
              <a:extLst>
                <a:ext uri="{FF2B5EF4-FFF2-40B4-BE49-F238E27FC236}">
                  <a16:creationId xmlns:a16="http://schemas.microsoft.com/office/drawing/2014/main" id="{50B96E34-F4E4-48AF-8295-52939B4331F5}"/>
                </a:ext>
              </a:extLst>
            </p:cNvPr>
            <p:cNvSpPr/>
            <p:nvPr/>
          </p:nvSpPr>
          <p:spPr>
            <a:xfrm>
              <a:off x="4251599" y="1082317"/>
              <a:ext cx="3183255" cy="3183255"/>
            </a:xfrm>
            <a:custGeom>
              <a:avLst/>
              <a:gdLst>
                <a:gd name="connsiteX0" fmla="*/ 0 w 3183255"/>
                <a:gd name="connsiteY0" fmla="*/ 1591628 h 3183255"/>
                <a:gd name="connsiteX1" fmla="*/ 1591628 w 3183255"/>
                <a:gd name="connsiteY1" fmla="*/ 0 h 3183255"/>
                <a:gd name="connsiteX2" fmla="*/ 3183256 w 3183255"/>
                <a:gd name="connsiteY2" fmla="*/ 1591628 h 3183255"/>
                <a:gd name="connsiteX3" fmla="*/ 1591628 w 3183255"/>
                <a:gd name="connsiteY3" fmla="*/ 3183256 h 3183255"/>
                <a:gd name="connsiteX4" fmla="*/ 0 w 3183255"/>
                <a:gd name="connsiteY4" fmla="*/ 1591628 h 318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255" h="3183255">
                  <a:moveTo>
                    <a:pt x="0" y="1591628"/>
                  </a:moveTo>
                  <a:cubicBezTo>
                    <a:pt x="0" y="712596"/>
                    <a:pt x="712596" y="0"/>
                    <a:pt x="1591628" y="0"/>
                  </a:cubicBezTo>
                  <a:cubicBezTo>
                    <a:pt x="2470660" y="0"/>
                    <a:pt x="3183256" y="712596"/>
                    <a:pt x="3183256" y="1591628"/>
                  </a:cubicBezTo>
                  <a:cubicBezTo>
                    <a:pt x="3183256" y="2470660"/>
                    <a:pt x="2470660" y="3183256"/>
                    <a:pt x="1591628" y="3183256"/>
                  </a:cubicBezTo>
                  <a:cubicBezTo>
                    <a:pt x="712596" y="3183256"/>
                    <a:pt x="0" y="2470660"/>
                    <a:pt x="0" y="1591628"/>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24434" tIns="557070" rIns="424434" bIns="1193721" numCol="1" spcCol="1270" anchor="ctr" anchorCtr="0">
              <a:noAutofit/>
            </a:bodyPr>
            <a:lstStyle/>
            <a:p>
              <a:pPr marL="0" lvl="0" indent="0" algn="ctr" defTabSz="1244600">
                <a:lnSpc>
                  <a:spcPct val="90000"/>
                </a:lnSpc>
                <a:spcBef>
                  <a:spcPct val="0"/>
                </a:spcBef>
                <a:spcAft>
                  <a:spcPct val="35000"/>
                </a:spcAft>
                <a:buNone/>
              </a:pPr>
              <a:r>
                <a:rPr lang="en-US" sz="2800" kern="1200"/>
                <a:t>Geosciences</a:t>
              </a:r>
            </a:p>
          </p:txBody>
        </p:sp>
        <p:sp>
          <p:nvSpPr>
            <p:cNvPr id="20" name="Freeform: Shape 19">
              <a:extLst>
                <a:ext uri="{FF2B5EF4-FFF2-40B4-BE49-F238E27FC236}">
                  <a16:creationId xmlns:a16="http://schemas.microsoft.com/office/drawing/2014/main" id="{C84AB672-8F18-4BD6-81F8-02B0E32D879E}"/>
                </a:ext>
              </a:extLst>
            </p:cNvPr>
            <p:cNvSpPr/>
            <p:nvPr/>
          </p:nvSpPr>
          <p:spPr>
            <a:xfrm>
              <a:off x="5400224" y="3071852"/>
              <a:ext cx="3183255" cy="3183255"/>
            </a:xfrm>
            <a:custGeom>
              <a:avLst/>
              <a:gdLst>
                <a:gd name="connsiteX0" fmla="*/ 0 w 3183255"/>
                <a:gd name="connsiteY0" fmla="*/ 1591628 h 3183255"/>
                <a:gd name="connsiteX1" fmla="*/ 1591628 w 3183255"/>
                <a:gd name="connsiteY1" fmla="*/ 0 h 3183255"/>
                <a:gd name="connsiteX2" fmla="*/ 3183256 w 3183255"/>
                <a:gd name="connsiteY2" fmla="*/ 1591628 h 3183255"/>
                <a:gd name="connsiteX3" fmla="*/ 1591628 w 3183255"/>
                <a:gd name="connsiteY3" fmla="*/ 3183256 h 3183255"/>
                <a:gd name="connsiteX4" fmla="*/ 0 w 3183255"/>
                <a:gd name="connsiteY4" fmla="*/ 1591628 h 318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255" h="3183255">
                  <a:moveTo>
                    <a:pt x="0" y="1591628"/>
                  </a:moveTo>
                  <a:cubicBezTo>
                    <a:pt x="0" y="712596"/>
                    <a:pt x="712596" y="0"/>
                    <a:pt x="1591628" y="0"/>
                  </a:cubicBezTo>
                  <a:cubicBezTo>
                    <a:pt x="2470660" y="0"/>
                    <a:pt x="3183256" y="712596"/>
                    <a:pt x="3183256" y="1591628"/>
                  </a:cubicBezTo>
                  <a:cubicBezTo>
                    <a:pt x="3183256" y="2470660"/>
                    <a:pt x="2470660" y="3183256"/>
                    <a:pt x="1591628" y="3183256"/>
                  </a:cubicBezTo>
                  <a:cubicBezTo>
                    <a:pt x="712596" y="3183256"/>
                    <a:pt x="0" y="2470660"/>
                    <a:pt x="0" y="1591628"/>
                  </a:cubicBezTo>
                  <a:close/>
                </a:path>
              </a:pathLst>
            </a:custGeom>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txBody>
            <a:bodyPr spcFirstLastPara="0" vert="horz" wrap="square" lIns="973545" tIns="822341" rIns="299757" bIns="610124" numCol="1" spcCol="1270" anchor="ctr" anchorCtr="0">
              <a:noAutofit/>
            </a:bodyPr>
            <a:lstStyle/>
            <a:p>
              <a:pPr marL="0" lvl="0" indent="0" algn="ctr" defTabSz="1244600">
                <a:lnSpc>
                  <a:spcPct val="90000"/>
                </a:lnSpc>
                <a:spcBef>
                  <a:spcPct val="0"/>
                </a:spcBef>
                <a:spcAft>
                  <a:spcPct val="35000"/>
                </a:spcAft>
                <a:buNone/>
              </a:pPr>
              <a:r>
                <a:rPr lang="en-US" sz="2800" kern="1200"/>
                <a:t>Mathematics</a:t>
              </a:r>
            </a:p>
          </p:txBody>
        </p:sp>
        <p:sp>
          <p:nvSpPr>
            <p:cNvPr id="21" name="Freeform: Shape 20">
              <a:extLst>
                <a:ext uri="{FF2B5EF4-FFF2-40B4-BE49-F238E27FC236}">
                  <a16:creationId xmlns:a16="http://schemas.microsoft.com/office/drawing/2014/main" id="{9445A95A-325D-47BB-8DE7-FF85CEA3598F}"/>
                </a:ext>
              </a:extLst>
            </p:cNvPr>
            <p:cNvSpPr/>
            <p:nvPr/>
          </p:nvSpPr>
          <p:spPr>
            <a:xfrm>
              <a:off x="3102974" y="3071852"/>
              <a:ext cx="3183255" cy="3183255"/>
            </a:xfrm>
            <a:custGeom>
              <a:avLst/>
              <a:gdLst>
                <a:gd name="connsiteX0" fmla="*/ 0 w 3183255"/>
                <a:gd name="connsiteY0" fmla="*/ 1591628 h 3183255"/>
                <a:gd name="connsiteX1" fmla="*/ 1591628 w 3183255"/>
                <a:gd name="connsiteY1" fmla="*/ 0 h 3183255"/>
                <a:gd name="connsiteX2" fmla="*/ 3183256 w 3183255"/>
                <a:gd name="connsiteY2" fmla="*/ 1591628 h 3183255"/>
                <a:gd name="connsiteX3" fmla="*/ 1591628 w 3183255"/>
                <a:gd name="connsiteY3" fmla="*/ 3183256 h 3183255"/>
                <a:gd name="connsiteX4" fmla="*/ 0 w 3183255"/>
                <a:gd name="connsiteY4" fmla="*/ 1591628 h 318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255" h="3183255">
                  <a:moveTo>
                    <a:pt x="0" y="1591628"/>
                  </a:moveTo>
                  <a:cubicBezTo>
                    <a:pt x="0" y="712596"/>
                    <a:pt x="712596" y="0"/>
                    <a:pt x="1591628" y="0"/>
                  </a:cubicBezTo>
                  <a:cubicBezTo>
                    <a:pt x="2470660" y="0"/>
                    <a:pt x="3183256" y="712596"/>
                    <a:pt x="3183256" y="1591628"/>
                  </a:cubicBezTo>
                  <a:cubicBezTo>
                    <a:pt x="3183256" y="2470660"/>
                    <a:pt x="2470660" y="3183256"/>
                    <a:pt x="1591628" y="3183256"/>
                  </a:cubicBezTo>
                  <a:cubicBezTo>
                    <a:pt x="712596" y="3183256"/>
                    <a:pt x="0" y="2470660"/>
                    <a:pt x="0" y="1591628"/>
                  </a:cubicBezTo>
                  <a:close/>
                </a:path>
              </a:pathLst>
            </a:custGeom>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txBody>
            <a:bodyPr spcFirstLastPara="0" vert="horz" wrap="square" lIns="299757" tIns="822341" rIns="973545" bIns="610124" numCol="1" spcCol="1270" anchor="ctr" anchorCtr="0">
              <a:noAutofit/>
            </a:bodyPr>
            <a:lstStyle/>
            <a:p>
              <a:pPr marL="0" lvl="0" indent="0" algn="ctr" defTabSz="1244600">
                <a:lnSpc>
                  <a:spcPct val="90000"/>
                </a:lnSpc>
                <a:spcBef>
                  <a:spcPct val="0"/>
                </a:spcBef>
                <a:spcAft>
                  <a:spcPct val="35000"/>
                </a:spcAft>
                <a:buNone/>
              </a:pPr>
              <a:r>
                <a:rPr lang="en-US" sz="2800" kern="1200"/>
                <a:t>Computer Science</a:t>
              </a:r>
            </a:p>
          </p:txBody>
        </p:sp>
      </p:grpSp>
      <p:sp>
        <p:nvSpPr>
          <p:cNvPr id="22" name="TextBox 21">
            <a:extLst>
              <a:ext uri="{FF2B5EF4-FFF2-40B4-BE49-F238E27FC236}">
                <a16:creationId xmlns:a16="http://schemas.microsoft.com/office/drawing/2014/main" id="{FF11E9E0-E113-40B4-8955-9D38C9255D3D}"/>
              </a:ext>
            </a:extLst>
          </p:cNvPr>
          <p:cNvSpPr txBox="1"/>
          <p:nvPr/>
        </p:nvSpPr>
        <p:spPr>
          <a:xfrm>
            <a:off x="3328785" y="2975422"/>
            <a:ext cx="1237672" cy="738664"/>
          </a:xfrm>
          <a:prstGeom prst="rect">
            <a:avLst/>
          </a:prstGeom>
          <a:noFill/>
        </p:spPr>
        <p:txBody>
          <a:bodyPr wrap="square" rtlCol="0">
            <a:spAutoFit/>
          </a:bodyPr>
          <a:lstStyle/>
          <a:p>
            <a:pPr algn="ctr"/>
            <a:r>
              <a:rPr lang="en-US" sz="1400" i="1" err="1"/>
              <a:t>Spatio</a:t>
            </a:r>
            <a:r>
              <a:rPr lang="en-US" sz="1400" i="1"/>
              <a:t>-temporal statistics</a:t>
            </a:r>
          </a:p>
        </p:txBody>
      </p:sp>
      <p:sp>
        <p:nvSpPr>
          <p:cNvPr id="23" name="TextBox 22">
            <a:extLst>
              <a:ext uri="{FF2B5EF4-FFF2-40B4-BE49-F238E27FC236}">
                <a16:creationId xmlns:a16="http://schemas.microsoft.com/office/drawing/2014/main" id="{1520FAD9-1ED0-4078-920E-E40C28639942}"/>
              </a:ext>
            </a:extLst>
          </p:cNvPr>
          <p:cNvSpPr txBox="1"/>
          <p:nvPr/>
        </p:nvSpPr>
        <p:spPr>
          <a:xfrm>
            <a:off x="2531067" y="4479417"/>
            <a:ext cx="1237672" cy="307777"/>
          </a:xfrm>
          <a:prstGeom prst="rect">
            <a:avLst/>
          </a:prstGeom>
          <a:noFill/>
        </p:spPr>
        <p:txBody>
          <a:bodyPr wrap="square" rtlCol="0">
            <a:spAutoFit/>
          </a:bodyPr>
          <a:lstStyle/>
          <a:p>
            <a:pPr algn="ctr"/>
            <a:r>
              <a:rPr lang="en-US" sz="1400" i="1"/>
              <a:t>AI/ML</a:t>
            </a:r>
          </a:p>
        </p:txBody>
      </p:sp>
      <p:sp>
        <p:nvSpPr>
          <p:cNvPr id="24" name="TextBox 23">
            <a:extLst>
              <a:ext uri="{FF2B5EF4-FFF2-40B4-BE49-F238E27FC236}">
                <a16:creationId xmlns:a16="http://schemas.microsoft.com/office/drawing/2014/main" id="{2BC4A763-1CAF-42EA-966D-B511916A6A7A}"/>
              </a:ext>
            </a:extLst>
          </p:cNvPr>
          <p:cNvSpPr txBox="1"/>
          <p:nvPr/>
        </p:nvSpPr>
        <p:spPr>
          <a:xfrm>
            <a:off x="1342655" y="3017861"/>
            <a:ext cx="1605660" cy="738664"/>
          </a:xfrm>
          <a:prstGeom prst="rect">
            <a:avLst/>
          </a:prstGeom>
          <a:noFill/>
        </p:spPr>
        <p:txBody>
          <a:bodyPr wrap="square" rtlCol="0">
            <a:spAutoFit/>
          </a:bodyPr>
          <a:lstStyle/>
          <a:p>
            <a:pPr algn="ctr"/>
            <a:r>
              <a:rPr lang="en-US" sz="1400" i="1"/>
              <a:t>Data discovery, processing, QA/QC, programming</a:t>
            </a:r>
          </a:p>
        </p:txBody>
      </p:sp>
      <p:sp>
        <p:nvSpPr>
          <p:cNvPr id="3" name="TextBox 2">
            <a:extLst>
              <a:ext uri="{FF2B5EF4-FFF2-40B4-BE49-F238E27FC236}">
                <a16:creationId xmlns:a16="http://schemas.microsoft.com/office/drawing/2014/main" id="{BA97A519-4AFC-E775-B9A5-C2930D777BA5}"/>
              </a:ext>
            </a:extLst>
          </p:cNvPr>
          <p:cNvSpPr txBox="1"/>
          <p:nvPr/>
        </p:nvSpPr>
        <p:spPr>
          <a:xfrm>
            <a:off x="2669970" y="2543158"/>
            <a:ext cx="1077132" cy="430887"/>
          </a:xfrm>
          <a:prstGeom prst="rect">
            <a:avLst/>
          </a:prstGeom>
          <a:noFill/>
        </p:spPr>
        <p:txBody>
          <a:bodyPr wrap="square" rtlCol="0">
            <a:spAutoFit/>
          </a:bodyPr>
          <a:lstStyle/>
          <a:p>
            <a:pPr algn="ctr"/>
            <a:r>
              <a:rPr lang="en-US" sz="1100"/>
              <a:t>Geotechnical Engineering</a:t>
            </a:r>
          </a:p>
        </p:txBody>
      </p:sp>
      <p:sp>
        <p:nvSpPr>
          <p:cNvPr id="28" name="TextBox 27">
            <a:extLst>
              <a:ext uri="{FF2B5EF4-FFF2-40B4-BE49-F238E27FC236}">
                <a16:creationId xmlns:a16="http://schemas.microsoft.com/office/drawing/2014/main" id="{BDA7A6B0-340B-C43C-08A3-9B1D126ECB83}"/>
              </a:ext>
            </a:extLst>
          </p:cNvPr>
          <p:cNvSpPr txBox="1"/>
          <p:nvPr/>
        </p:nvSpPr>
        <p:spPr>
          <a:xfrm>
            <a:off x="1781987" y="2451245"/>
            <a:ext cx="830677" cy="261610"/>
          </a:xfrm>
          <a:prstGeom prst="rect">
            <a:avLst/>
          </a:prstGeom>
          <a:noFill/>
        </p:spPr>
        <p:txBody>
          <a:bodyPr wrap="none" rtlCol="0">
            <a:spAutoFit/>
          </a:bodyPr>
          <a:lstStyle/>
          <a:p>
            <a:r>
              <a:rPr lang="en-US" sz="1100"/>
              <a:t>Geophysics</a:t>
            </a:r>
          </a:p>
        </p:txBody>
      </p:sp>
      <p:sp>
        <p:nvSpPr>
          <p:cNvPr id="29" name="TextBox 28">
            <a:extLst>
              <a:ext uri="{FF2B5EF4-FFF2-40B4-BE49-F238E27FC236}">
                <a16:creationId xmlns:a16="http://schemas.microsoft.com/office/drawing/2014/main" id="{22473E70-E103-89B8-1F37-938CD28ADB34}"/>
              </a:ext>
            </a:extLst>
          </p:cNvPr>
          <p:cNvSpPr txBox="1"/>
          <p:nvPr/>
        </p:nvSpPr>
        <p:spPr>
          <a:xfrm>
            <a:off x="1776406" y="1724712"/>
            <a:ext cx="654346" cy="261610"/>
          </a:xfrm>
          <a:prstGeom prst="rect">
            <a:avLst/>
          </a:prstGeom>
          <a:noFill/>
        </p:spPr>
        <p:txBody>
          <a:bodyPr wrap="none" rtlCol="0">
            <a:spAutoFit/>
          </a:bodyPr>
          <a:lstStyle/>
          <a:p>
            <a:r>
              <a:rPr lang="en-US" sz="1100"/>
              <a:t>Geology</a:t>
            </a:r>
          </a:p>
        </p:txBody>
      </p:sp>
      <p:sp>
        <p:nvSpPr>
          <p:cNvPr id="30" name="TextBox 29">
            <a:extLst>
              <a:ext uri="{FF2B5EF4-FFF2-40B4-BE49-F238E27FC236}">
                <a16:creationId xmlns:a16="http://schemas.microsoft.com/office/drawing/2014/main" id="{936D4B2C-BCF9-3B82-0E0C-7920D863F4C3}"/>
              </a:ext>
            </a:extLst>
          </p:cNvPr>
          <p:cNvSpPr txBox="1"/>
          <p:nvPr/>
        </p:nvSpPr>
        <p:spPr>
          <a:xfrm>
            <a:off x="2791845" y="1655431"/>
            <a:ext cx="1055738" cy="276999"/>
          </a:xfrm>
          <a:prstGeom prst="rect">
            <a:avLst/>
          </a:prstGeom>
          <a:noFill/>
        </p:spPr>
        <p:txBody>
          <a:bodyPr wrap="none" rtlCol="0">
            <a:spAutoFit/>
          </a:bodyPr>
          <a:lstStyle/>
          <a:p>
            <a:r>
              <a:rPr lang="en-US" sz="1200" dirty="0"/>
              <a:t>Geochemistry</a:t>
            </a:r>
          </a:p>
        </p:txBody>
      </p:sp>
      <p:sp>
        <p:nvSpPr>
          <p:cNvPr id="31" name="TextBox 30">
            <a:extLst>
              <a:ext uri="{FF2B5EF4-FFF2-40B4-BE49-F238E27FC236}">
                <a16:creationId xmlns:a16="http://schemas.microsoft.com/office/drawing/2014/main" id="{F6EE0B6D-22F0-B0ED-5FD2-C749AB8B36EE}"/>
              </a:ext>
            </a:extLst>
          </p:cNvPr>
          <p:cNvSpPr txBox="1"/>
          <p:nvPr/>
        </p:nvSpPr>
        <p:spPr>
          <a:xfrm>
            <a:off x="2162387" y="1325673"/>
            <a:ext cx="1204176" cy="261610"/>
          </a:xfrm>
          <a:prstGeom prst="rect">
            <a:avLst/>
          </a:prstGeom>
          <a:noFill/>
        </p:spPr>
        <p:txBody>
          <a:bodyPr wrap="none" rtlCol="0">
            <a:spAutoFit/>
          </a:bodyPr>
          <a:lstStyle/>
          <a:p>
            <a:r>
              <a:rPr lang="en-US" sz="1100"/>
              <a:t>Geo-microbiology</a:t>
            </a:r>
          </a:p>
        </p:txBody>
      </p:sp>
      <p:sp>
        <p:nvSpPr>
          <p:cNvPr id="32" name="TextBox 31">
            <a:extLst>
              <a:ext uri="{FF2B5EF4-FFF2-40B4-BE49-F238E27FC236}">
                <a16:creationId xmlns:a16="http://schemas.microsoft.com/office/drawing/2014/main" id="{5CF33637-4701-E921-EC14-C98C6B220058}"/>
              </a:ext>
            </a:extLst>
          </p:cNvPr>
          <p:cNvSpPr txBox="1"/>
          <p:nvPr/>
        </p:nvSpPr>
        <p:spPr>
          <a:xfrm>
            <a:off x="3052365" y="1042088"/>
            <a:ext cx="944489" cy="261610"/>
          </a:xfrm>
          <a:prstGeom prst="rect">
            <a:avLst/>
          </a:prstGeom>
          <a:noFill/>
        </p:spPr>
        <p:txBody>
          <a:bodyPr wrap="none" rtlCol="0">
            <a:spAutoFit/>
          </a:bodyPr>
          <a:lstStyle/>
          <a:p>
            <a:r>
              <a:rPr lang="en-US" sz="1100"/>
              <a:t>Geostatistics</a:t>
            </a:r>
          </a:p>
        </p:txBody>
      </p:sp>
      <p:sp>
        <p:nvSpPr>
          <p:cNvPr id="33" name="TextBox 32">
            <a:extLst>
              <a:ext uri="{FF2B5EF4-FFF2-40B4-BE49-F238E27FC236}">
                <a16:creationId xmlns:a16="http://schemas.microsoft.com/office/drawing/2014/main" id="{1C60F1ED-E672-109B-9212-5F1BD59A0065}"/>
              </a:ext>
            </a:extLst>
          </p:cNvPr>
          <p:cNvSpPr txBox="1"/>
          <p:nvPr/>
        </p:nvSpPr>
        <p:spPr>
          <a:xfrm>
            <a:off x="3818595" y="2359077"/>
            <a:ext cx="813043" cy="261610"/>
          </a:xfrm>
          <a:prstGeom prst="rect">
            <a:avLst/>
          </a:prstGeom>
          <a:noFill/>
        </p:spPr>
        <p:txBody>
          <a:bodyPr wrap="none" rtlCol="0">
            <a:spAutoFit/>
          </a:bodyPr>
          <a:lstStyle/>
          <a:p>
            <a:r>
              <a:rPr lang="en-US" sz="1100"/>
              <a:t>Geography</a:t>
            </a:r>
          </a:p>
        </p:txBody>
      </p:sp>
      <p:sp>
        <p:nvSpPr>
          <p:cNvPr id="34" name="TextBox 33">
            <a:extLst>
              <a:ext uri="{FF2B5EF4-FFF2-40B4-BE49-F238E27FC236}">
                <a16:creationId xmlns:a16="http://schemas.microsoft.com/office/drawing/2014/main" id="{3D975AFF-5D4A-FC74-B554-6D8C91FBC531}"/>
              </a:ext>
            </a:extLst>
          </p:cNvPr>
          <p:cNvSpPr txBox="1"/>
          <p:nvPr/>
        </p:nvSpPr>
        <p:spPr>
          <a:xfrm>
            <a:off x="4003022" y="1636570"/>
            <a:ext cx="373820" cy="261610"/>
          </a:xfrm>
          <a:prstGeom prst="rect">
            <a:avLst/>
          </a:prstGeom>
          <a:noFill/>
        </p:spPr>
        <p:txBody>
          <a:bodyPr wrap="none" rtlCol="0">
            <a:spAutoFit/>
          </a:bodyPr>
          <a:lstStyle/>
          <a:p>
            <a:r>
              <a:rPr lang="en-US" sz="1100"/>
              <a:t>GIS</a:t>
            </a:r>
          </a:p>
        </p:txBody>
      </p:sp>
      <p:pic>
        <p:nvPicPr>
          <p:cNvPr id="35" name="Picture 34">
            <a:extLst>
              <a:ext uri="{FF2B5EF4-FFF2-40B4-BE49-F238E27FC236}">
                <a16:creationId xmlns:a16="http://schemas.microsoft.com/office/drawing/2014/main" id="{7F4874DF-E328-E069-7D4D-004B24027B29}"/>
              </a:ext>
            </a:extLst>
          </p:cNvPr>
          <p:cNvPicPr>
            <a:picLocks noChangeAspect="1"/>
          </p:cNvPicPr>
          <p:nvPr/>
        </p:nvPicPr>
        <p:blipFill rotWithShape="1">
          <a:blip r:embed="rId2"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rcRect l="1394"/>
          <a:stretch/>
        </p:blipFill>
        <p:spPr>
          <a:xfrm>
            <a:off x="6821588" y="1167087"/>
            <a:ext cx="4933088" cy="3351894"/>
          </a:xfrm>
          <a:prstGeom prst="rect">
            <a:avLst/>
          </a:prstGeom>
        </p:spPr>
      </p:pic>
      <p:cxnSp>
        <p:nvCxnSpPr>
          <p:cNvPr id="5" name="Straight Connector 4">
            <a:extLst>
              <a:ext uri="{FF2B5EF4-FFF2-40B4-BE49-F238E27FC236}">
                <a16:creationId xmlns:a16="http://schemas.microsoft.com/office/drawing/2014/main" id="{75655C85-BA00-E602-7395-CA29B762204C}"/>
              </a:ext>
            </a:extLst>
          </p:cNvPr>
          <p:cNvCxnSpPr/>
          <p:nvPr/>
        </p:nvCxnSpPr>
        <p:spPr>
          <a:xfrm>
            <a:off x="6374674" y="1184780"/>
            <a:ext cx="0" cy="4720046"/>
          </a:xfrm>
          <a:prstGeom prst="line">
            <a:avLst/>
          </a:prstGeom>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229E2802-650A-6496-9A1D-14EB7205C9B1}"/>
              </a:ext>
            </a:extLst>
          </p:cNvPr>
          <p:cNvSpPr txBox="1"/>
          <p:nvPr/>
        </p:nvSpPr>
        <p:spPr>
          <a:xfrm>
            <a:off x="7235785" y="4842997"/>
            <a:ext cx="4288949"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b="1" dirty="0">
                <a:solidFill>
                  <a:schemeClr val="bg1"/>
                </a:solidFill>
              </a:rPr>
              <a:t>Using data to enable science-based predictions to improve our understanding of the whole</a:t>
            </a:r>
          </a:p>
        </p:txBody>
      </p:sp>
    </p:spTree>
    <p:extLst>
      <p:ext uri="{BB962C8B-B14F-4D97-AF65-F5344CB8AC3E}">
        <p14:creationId xmlns:p14="http://schemas.microsoft.com/office/powerpoint/2010/main" val="2097419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503C32-4CE6-0C7C-D97C-30F9C9BC6671}"/>
              </a:ext>
            </a:extLst>
          </p:cNvPr>
          <p:cNvSpPr>
            <a:spLocks noGrp="1"/>
          </p:cNvSpPr>
          <p:nvPr>
            <p:ph idx="1"/>
          </p:nvPr>
        </p:nvSpPr>
        <p:spPr>
          <a:xfrm>
            <a:off x="1136073" y="757317"/>
            <a:ext cx="10881756" cy="1362714"/>
          </a:xfrm>
        </p:spPr>
        <p:txBody>
          <a:bodyPr>
            <a:normAutofit/>
          </a:bodyPr>
          <a:lstStyle/>
          <a:p>
            <a:pPr marL="0" indent="0">
              <a:lnSpc>
                <a:spcPct val="100000"/>
              </a:lnSpc>
              <a:buNone/>
            </a:pPr>
            <a:r>
              <a:rPr lang="en-US" sz="1800" b="1" dirty="0">
                <a:solidFill>
                  <a:schemeClr val="accent2"/>
                </a:solidFill>
                <a:latin typeface="Calibri" panose="020F0502020204030204" pitchFamily="34" charset="0"/>
                <a:cs typeface="Calibri" panose="020F0502020204030204" pitchFamily="34" charset="0"/>
              </a:rPr>
              <a:t>What are data?</a:t>
            </a:r>
          </a:p>
          <a:p>
            <a:pPr marL="0" indent="0">
              <a:lnSpc>
                <a:spcPct val="100000"/>
              </a:lnSpc>
              <a:buNone/>
            </a:pPr>
            <a:r>
              <a:rPr lang="en-US" sz="1400" dirty="0">
                <a:solidFill>
                  <a:schemeClr val="accent2"/>
                </a:solidFill>
                <a:latin typeface="Calibri" panose="020F0502020204030204" pitchFamily="34" charset="0"/>
                <a:cs typeface="Calibri" panose="020F0502020204030204" pitchFamily="34" charset="0"/>
              </a:rPr>
              <a:t>“Essentially, any information that can be encoded into a format that a computer can read and manipulate can be considered data.”  </a:t>
            </a:r>
            <a:r>
              <a:rPr lang="en-US" sz="1400" i="1" dirty="0">
                <a:solidFill>
                  <a:schemeClr val="accent2"/>
                </a:solidFill>
                <a:latin typeface="Calibri" panose="020F0502020204030204" pitchFamily="34" charset="0"/>
                <a:cs typeface="Calibri" panose="020F0502020204030204" pitchFamily="34" charset="0"/>
              </a:rPr>
              <a:t>Gemini 2024</a:t>
            </a:r>
          </a:p>
          <a:p>
            <a:pPr marL="0" indent="0">
              <a:lnSpc>
                <a:spcPct val="100000"/>
              </a:lnSpc>
              <a:buNone/>
            </a:pPr>
            <a:r>
              <a:rPr lang="en-US" sz="1400" dirty="0">
                <a:solidFill>
                  <a:schemeClr val="accent2"/>
                </a:solidFill>
                <a:latin typeface="Calibri" panose="020F0502020204030204" pitchFamily="34" charset="0"/>
                <a:cs typeface="Calibri" panose="020F0502020204030204" pitchFamily="34" charset="0"/>
              </a:rPr>
              <a:t>Data – data products are defined as a single product or collection of information categorized and displayed as </a:t>
            </a:r>
            <a:r>
              <a:rPr lang="en-US" sz="1400" b="1" dirty="0">
                <a:solidFill>
                  <a:schemeClr val="accent2"/>
                </a:solidFill>
                <a:latin typeface="Calibri" panose="020F0502020204030204" pitchFamily="34" charset="0"/>
                <a:cs typeface="Calibri" panose="020F0502020204030204" pitchFamily="34" charset="0"/>
              </a:rPr>
              <a:t>datasets, publications, tools, applications, and software</a:t>
            </a:r>
            <a:r>
              <a:rPr lang="en-US" sz="1400" dirty="0">
                <a:solidFill>
                  <a:schemeClr val="accent2"/>
                </a:solidFill>
                <a:latin typeface="Calibri" panose="020F0502020204030204" pitchFamily="34" charset="0"/>
                <a:cs typeface="Calibri" panose="020F0502020204030204" pitchFamily="34" charset="0"/>
              </a:rPr>
              <a:t>. Data can be downloadable files or hyperlinks to a reputable external resource.  </a:t>
            </a:r>
            <a:r>
              <a:rPr lang="en-US" sz="1400" i="1" dirty="0">
                <a:solidFill>
                  <a:schemeClr val="accent2"/>
                </a:solidFill>
                <a:latin typeface="Calibri" panose="020F0502020204030204" pitchFamily="34" charset="0"/>
                <a:cs typeface="Calibri" panose="020F0502020204030204" pitchFamily="34" charset="0"/>
              </a:rPr>
              <a:t>EDX</a:t>
            </a:r>
          </a:p>
        </p:txBody>
      </p:sp>
      <p:sp>
        <p:nvSpPr>
          <p:cNvPr id="4" name="Title 3">
            <a:extLst>
              <a:ext uri="{FF2B5EF4-FFF2-40B4-BE49-F238E27FC236}">
                <a16:creationId xmlns:a16="http://schemas.microsoft.com/office/drawing/2014/main" id="{97EF3ADD-60CA-466E-703F-7941DA3A45AA}"/>
              </a:ext>
            </a:extLst>
          </p:cNvPr>
          <p:cNvSpPr>
            <a:spLocks noGrp="1"/>
          </p:cNvSpPr>
          <p:nvPr>
            <p:ph type="title"/>
          </p:nvPr>
        </p:nvSpPr>
        <p:spPr/>
        <p:txBody>
          <a:bodyPr>
            <a:normAutofit/>
          </a:bodyPr>
          <a:lstStyle/>
          <a:p>
            <a:r>
              <a:rPr lang="en-US" sz="3200" b="1" dirty="0">
                <a:latin typeface="Century Gothic" panose="020B0502020202020204" pitchFamily="34" charset="0"/>
              </a:rPr>
              <a:t>Data Resources are the Energy for Innovation</a:t>
            </a:r>
          </a:p>
        </p:txBody>
      </p:sp>
      <p:grpSp>
        <p:nvGrpSpPr>
          <p:cNvPr id="19" name="Group 18">
            <a:extLst>
              <a:ext uri="{FF2B5EF4-FFF2-40B4-BE49-F238E27FC236}">
                <a16:creationId xmlns:a16="http://schemas.microsoft.com/office/drawing/2014/main" id="{6025D464-FC6A-4080-F4EA-C949FA211707}"/>
              </a:ext>
            </a:extLst>
          </p:cNvPr>
          <p:cNvGrpSpPr/>
          <p:nvPr/>
        </p:nvGrpSpPr>
        <p:grpSpPr>
          <a:xfrm>
            <a:off x="0" y="1121083"/>
            <a:ext cx="3670300" cy="5130800"/>
            <a:chOff x="6915065" y="1440429"/>
            <a:chExt cx="3670300" cy="5130800"/>
          </a:xfrm>
        </p:grpSpPr>
        <p:pic>
          <p:nvPicPr>
            <p:cNvPr id="20" name="Picture 19" descr="Shape&#10;&#10;Description automatically generated">
              <a:extLst>
                <a:ext uri="{FF2B5EF4-FFF2-40B4-BE49-F238E27FC236}">
                  <a16:creationId xmlns:a16="http://schemas.microsoft.com/office/drawing/2014/main" id="{6EAA4D51-7D2C-1855-CD07-705D934B0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065" y="1440429"/>
              <a:ext cx="3670300" cy="5130800"/>
            </a:xfrm>
            <a:prstGeom prst="rect">
              <a:avLst/>
            </a:prstGeom>
          </p:spPr>
        </p:pic>
        <p:sp>
          <p:nvSpPr>
            <p:cNvPr id="21" name="TextBox 20">
              <a:extLst>
                <a:ext uri="{FF2B5EF4-FFF2-40B4-BE49-F238E27FC236}">
                  <a16:creationId xmlns:a16="http://schemas.microsoft.com/office/drawing/2014/main" id="{781B58A9-AE9F-38B5-676E-DEA1A71C4B4E}"/>
                </a:ext>
              </a:extLst>
            </p:cNvPr>
            <p:cNvSpPr txBox="1"/>
            <p:nvPr/>
          </p:nvSpPr>
          <p:spPr>
            <a:xfrm>
              <a:off x="7073730" y="2116595"/>
              <a:ext cx="1333670" cy="338554"/>
            </a:xfrm>
            <a:prstGeom prst="rect">
              <a:avLst/>
            </a:prstGeom>
            <a:noFill/>
          </p:spPr>
          <p:txBody>
            <a:bodyPr wrap="square" rtlCol="0">
              <a:spAutoFit/>
            </a:bodyPr>
            <a:lstStyle/>
            <a:p>
              <a:r>
                <a:rPr lang="en-US" sz="1600" b="1" dirty="0">
                  <a:latin typeface="Century Gothic" panose="020B0502020202020204" pitchFamily="34" charset="0"/>
                </a:rPr>
                <a:t>Inform</a:t>
              </a:r>
            </a:p>
          </p:txBody>
        </p:sp>
        <p:sp>
          <p:nvSpPr>
            <p:cNvPr id="22" name="TextBox 21">
              <a:extLst>
                <a:ext uri="{FF2B5EF4-FFF2-40B4-BE49-F238E27FC236}">
                  <a16:creationId xmlns:a16="http://schemas.microsoft.com/office/drawing/2014/main" id="{A46D6CB0-F6B7-FA79-5DD7-CEEB16819379}"/>
                </a:ext>
              </a:extLst>
            </p:cNvPr>
            <p:cNvSpPr txBox="1"/>
            <p:nvPr/>
          </p:nvSpPr>
          <p:spPr>
            <a:xfrm>
              <a:off x="7073730" y="2661900"/>
              <a:ext cx="1333670" cy="584775"/>
            </a:xfrm>
            <a:prstGeom prst="rect">
              <a:avLst/>
            </a:prstGeom>
            <a:noFill/>
          </p:spPr>
          <p:txBody>
            <a:bodyPr wrap="square" rtlCol="0">
              <a:spAutoFit/>
            </a:bodyPr>
            <a:lstStyle/>
            <a:p>
              <a:r>
                <a:rPr lang="en-US" sz="1600" b="1" dirty="0">
                  <a:latin typeface="Century Gothic" panose="020B0502020202020204" pitchFamily="34" charset="0"/>
                </a:rPr>
                <a:t>Analyze </a:t>
              </a:r>
              <a:br>
                <a:rPr lang="en-US" sz="1600" b="1" dirty="0">
                  <a:latin typeface="Century Gothic" panose="020B0502020202020204" pitchFamily="34" charset="0"/>
                </a:rPr>
              </a:br>
              <a:r>
                <a:rPr lang="en-US" sz="1600" b="1" dirty="0">
                  <a:latin typeface="Century Gothic" panose="020B0502020202020204" pitchFamily="34" charset="0"/>
                </a:rPr>
                <a:t>&amp; Optimize</a:t>
              </a:r>
            </a:p>
          </p:txBody>
        </p:sp>
        <p:sp>
          <p:nvSpPr>
            <p:cNvPr id="23" name="TextBox 22">
              <a:extLst>
                <a:ext uri="{FF2B5EF4-FFF2-40B4-BE49-F238E27FC236}">
                  <a16:creationId xmlns:a16="http://schemas.microsoft.com/office/drawing/2014/main" id="{9F41D5D4-4EE2-1BA3-30B4-9BB8092055D1}"/>
                </a:ext>
              </a:extLst>
            </p:cNvPr>
            <p:cNvSpPr txBox="1"/>
            <p:nvPr/>
          </p:nvSpPr>
          <p:spPr>
            <a:xfrm>
              <a:off x="7073730" y="3473287"/>
              <a:ext cx="1149605" cy="584775"/>
            </a:xfrm>
            <a:prstGeom prst="rect">
              <a:avLst/>
            </a:prstGeom>
            <a:noFill/>
          </p:spPr>
          <p:txBody>
            <a:bodyPr wrap="square" rtlCol="0">
              <a:spAutoFit/>
            </a:bodyPr>
            <a:lstStyle/>
            <a:p>
              <a:r>
                <a:rPr lang="en-US" sz="1600" b="1" dirty="0">
                  <a:latin typeface="Century Gothic" panose="020B0502020202020204" pitchFamily="34" charset="0"/>
                </a:rPr>
                <a:t>Integrate &amp; Label</a:t>
              </a:r>
            </a:p>
          </p:txBody>
        </p:sp>
        <p:sp>
          <p:nvSpPr>
            <p:cNvPr id="24" name="TextBox 23">
              <a:extLst>
                <a:ext uri="{FF2B5EF4-FFF2-40B4-BE49-F238E27FC236}">
                  <a16:creationId xmlns:a16="http://schemas.microsoft.com/office/drawing/2014/main" id="{B3EC4DCF-0F77-7AD8-F245-C7F687511D1B}"/>
                </a:ext>
              </a:extLst>
            </p:cNvPr>
            <p:cNvSpPr txBox="1"/>
            <p:nvPr/>
          </p:nvSpPr>
          <p:spPr>
            <a:xfrm>
              <a:off x="7073730" y="4274730"/>
              <a:ext cx="1149605" cy="584775"/>
            </a:xfrm>
            <a:prstGeom prst="rect">
              <a:avLst/>
            </a:prstGeom>
            <a:noFill/>
          </p:spPr>
          <p:txBody>
            <a:bodyPr wrap="square" rtlCol="0">
              <a:spAutoFit/>
            </a:bodyPr>
            <a:lstStyle/>
            <a:p>
              <a:r>
                <a:rPr lang="en-US" sz="1600" b="1" dirty="0">
                  <a:latin typeface="Century Gothic" panose="020B0502020202020204" pitchFamily="34" charset="0"/>
                </a:rPr>
                <a:t>Explore &amp; Transform</a:t>
              </a:r>
            </a:p>
          </p:txBody>
        </p:sp>
        <p:sp>
          <p:nvSpPr>
            <p:cNvPr id="25" name="TextBox 24">
              <a:extLst>
                <a:ext uri="{FF2B5EF4-FFF2-40B4-BE49-F238E27FC236}">
                  <a16:creationId xmlns:a16="http://schemas.microsoft.com/office/drawing/2014/main" id="{41340C69-65E6-C66E-B4E0-CBFCAC9CCAD2}"/>
                </a:ext>
              </a:extLst>
            </p:cNvPr>
            <p:cNvSpPr txBox="1"/>
            <p:nvPr/>
          </p:nvSpPr>
          <p:spPr>
            <a:xfrm>
              <a:off x="7073730" y="5207536"/>
              <a:ext cx="1937005" cy="338554"/>
            </a:xfrm>
            <a:prstGeom prst="rect">
              <a:avLst/>
            </a:prstGeom>
            <a:noFill/>
          </p:spPr>
          <p:txBody>
            <a:bodyPr wrap="square" rtlCol="0">
              <a:spAutoFit/>
            </a:bodyPr>
            <a:lstStyle/>
            <a:p>
              <a:r>
                <a:rPr lang="en-US" sz="1600" b="1" dirty="0">
                  <a:latin typeface="Century Gothic" panose="020B0502020202020204" pitchFamily="34" charset="0"/>
                </a:rPr>
                <a:t>Move &amp; Store</a:t>
              </a:r>
            </a:p>
          </p:txBody>
        </p:sp>
        <p:sp>
          <p:nvSpPr>
            <p:cNvPr id="26" name="TextBox 25">
              <a:extLst>
                <a:ext uri="{FF2B5EF4-FFF2-40B4-BE49-F238E27FC236}">
                  <a16:creationId xmlns:a16="http://schemas.microsoft.com/office/drawing/2014/main" id="{ADC8B12F-384F-2BDE-0E87-14B29DEAA288}"/>
                </a:ext>
              </a:extLst>
            </p:cNvPr>
            <p:cNvSpPr txBox="1"/>
            <p:nvPr/>
          </p:nvSpPr>
          <p:spPr>
            <a:xfrm>
              <a:off x="7073730" y="6017796"/>
              <a:ext cx="2356105" cy="338554"/>
            </a:xfrm>
            <a:prstGeom prst="rect">
              <a:avLst/>
            </a:prstGeom>
            <a:noFill/>
          </p:spPr>
          <p:txBody>
            <a:bodyPr wrap="square" rtlCol="0">
              <a:spAutoFit/>
            </a:bodyPr>
            <a:lstStyle/>
            <a:p>
              <a:r>
                <a:rPr lang="en-US" sz="1600" b="1" dirty="0">
                  <a:latin typeface="Century Gothic" panose="020B0502020202020204" pitchFamily="34" charset="0"/>
                </a:rPr>
                <a:t>Discover &amp; Collect</a:t>
              </a:r>
            </a:p>
          </p:txBody>
        </p:sp>
      </p:grpSp>
      <p:grpSp>
        <p:nvGrpSpPr>
          <p:cNvPr id="8" name="Group 7">
            <a:extLst>
              <a:ext uri="{FF2B5EF4-FFF2-40B4-BE49-F238E27FC236}">
                <a16:creationId xmlns:a16="http://schemas.microsoft.com/office/drawing/2014/main" id="{3BDD2B86-0587-A3B2-C0BA-E9397516F278}"/>
              </a:ext>
            </a:extLst>
          </p:cNvPr>
          <p:cNvGrpSpPr/>
          <p:nvPr/>
        </p:nvGrpSpPr>
        <p:grpSpPr>
          <a:xfrm>
            <a:off x="3998190" y="1995055"/>
            <a:ext cx="7631518" cy="4393615"/>
            <a:chOff x="1317901" y="2767869"/>
            <a:chExt cx="10615233" cy="6111398"/>
          </a:xfrm>
        </p:grpSpPr>
        <p:pic>
          <p:nvPicPr>
            <p:cNvPr id="9" name="Picture 8">
              <a:extLst>
                <a:ext uri="{FF2B5EF4-FFF2-40B4-BE49-F238E27FC236}">
                  <a16:creationId xmlns:a16="http://schemas.microsoft.com/office/drawing/2014/main" id="{64D4FB7F-45FA-42D4-CABD-3CBE9E77F3E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317901" y="2767869"/>
              <a:ext cx="10615233" cy="6111398"/>
            </a:xfrm>
            <a:prstGeom prst="rect">
              <a:avLst/>
            </a:prstGeom>
            <a:ln>
              <a:noFill/>
            </a:ln>
            <a:effectLst>
              <a:softEdge rad="112500"/>
            </a:effectLst>
          </p:spPr>
        </p:pic>
        <p:sp>
          <p:nvSpPr>
            <p:cNvPr id="10" name="TextBox 9">
              <a:extLst>
                <a:ext uri="{FF2B5EF4-FFF2-40B4-BE49-F238E27FC236}">
                  <a16:creationId xmlns:a16="http://schemas.microsoft.com/office/drawing/2014/main" id="{EDF64F04-FDC5-4953-3E2F-700360B8DC45}"/>
                </a:ext>
              </a:extLst>
            </p:cNvPr>
            <p:cNvSpPr txBox="1"/>
            <p:nvPr/>
          </p:nvSpPr>
          <p:spPr>
            <a:xfrm>
              <a:off x="2180294" y="6040620"/>
              <a:ext cx="3123298" cy="1155894"/>
            </a:xfrm>
            <a:prstGeom prst="rect">
              <a:avLst/>
            </a:prstGeom>
            <a:noFill/>
          </p:spPr>
          <p:txBody>
            <a:bodyPr wrap="square">
              <a:spAutoFit/>
            </a:bodyPr>
            <a:lstStyle/>
            <a:p>
              <a:r>
                <a:rPr lang="en-US" sz="1600" i="1" dirty="0">
                  <a:solidFill>
                    <a:schemeClr val="bg1"/>
                  </a:solidFill>
                  <a:latin typeface="Congenial" panose="020B0604020202020204" pitchFamily="2" charset="0"/>
                </a:rPr>
                <a:t>Bridging the gap to enable compute at </a:t>
              </a:r>
              <a:r>
                <a:rPr lang="en-US" sz="1600" i="1" u="sng" dirty="0">
                  <a:solidFill>
                    <a:schemeClr val="bg1"/>
                  </a:solidFill>
                  <a:latin typeface="Congenial" panose="020B0604020202020204" pitchFamily="2" charset="0"/>
                </a:rPr>
                <a:t>all</a:t>
              </a:r>
              <a:r>
                <a:rPr lang="en-US" sz="1600" i="1" dirty="0">
                  <a:solidFill>
                    <a:schemeClr val="bg1"/>
                  </a:solidFill>
                  <a:latin typeface="Congenial" panose="020B0604020202020204" pitchFamily="2" charset="0"/>
                </a:rPr>
                <a:t> scales for </a:t>
              </a:r>
              <a:r>
                <a:rPr lang="en-US" sz="1600" i="1" u="sng" dirty="0">
                  <a:solidFill>
                    <a:schemeClr val="bg1"/>
                  </a:solidFill>
                  <a:latin typeface="Congenial" panose="020B0604020202020204" pitchFamily="2" charset="0"/>
                </a:rPr>
                <a:t>all</a:t>
              </a:r>
              <a:r>
                <a:rPr lang="en-US" sz="1600" i="1" dirty="0">
                  <a:solidFill>
                    <a:schemeClr val="bg1"/>
                  </a:solidFill>
                  <a:latin typeface="Congenial" panose="020B0604020202020204" pitchFamily="2" charset="0"/>
                </a:rPr>
                <a:t> users</a:t>
              </a:r>
            </a:p>
          </p:txBody>
        </p:sp>
        <p:sp>
          <p:nvSpPr>
            <p:cNvPr id="11" name="TextBox 10">
              <a:extLst>
                <a:ext uri="{FF2B5EF4-FFF2-40B4-BE49-F238E27FC236}">
                  <a16:creationId xmlns:a16="http://schemas.microsoft.com/office/drawing/2014/main" id="{DD2A57E7-0391-72BB-85F4-C4366926483C}"/>
                </a:ext>
              </a:extLst>
            </p:cNvPr>
            <p:cNvSpPr txBox="1"/>
            <p:nvPr/>
          </p:nvSpPr>
          <p:spPr>
            <a:xfrm>
              <a:off x="8435529" y="3247622"/>
              <a:ext cx="1929674" cy="1498381"/>
            </a:xfrm>
            <a:prstGeom prst="rect">
              <a:avLst/>
            </a:prstGeom>
            <a:noFill/>
          </p:spPr>
          <p:txBody>
            <a:bodyPr wrap="square">
              <a:spAutoFit/>
            </a:bodyPr>
            <a:lstStyle/>
            <a:p>
              <a:r>
                <a:rPr lang="en-US" sz="1600" b="0" i="1" dirty="0">
                  <a:solidFill>
                    <a:schemeClr val="bg1"/>
                  </a:solidFill>
                  <a:effectLst/>
                  <a:latin typeface="Congenial" panose="020B0604020202020204" pitchFamily="2" charset="0"/>
                </a:rPr>
                <a:t>Innovation to </a:t>
              </a:r>
              <a:r>
                <a:rPr lang="en-US" sz="1600" b="0" i="1" u="sng" dirty="0">
                  <a:solidFill>
                    <a:schemeClr val="bg1"/>
                  </a:solidFill>
                  <a:effectLst/>
                  <a:latin typeface="Congenial" panose="020B0604020202020204" pitchFamily="2" charset="0"/>
                </a:rPr>
                <a:t>connect</a:t>
              </a:r>
              <a:r>
                <a:rPr lang="en-US" sz="1600" b="0" i="1" dirty="0">
                  <a:solidFill>
                    <a:schemeClr val="bg1"/>
                  </a:solidFill>
                  <a:effectLst/>
                  <a:latin typeface="Congenial" panose="020B0604020202020204" pitchFamily="2" charset="0"/>
                </a:rPr>
                <a:t> th</a:t>
              </a:r>
              <a:r>
                <a:rPr lang="en-US" sz="1600" i="1" dirty="0">
                  <a:solidFill>
                    <a:schemeClr val="bg1"/>
                  </a:solidFill>
                  <a:latin typeface="Congenial" panose="020B0604020202020204" pitchFamily="2" charset="0"/>
                </a:rPr>
                <a:t>e digital divide</a:t>
              </a:r>
            </a:p>
          </p:txBody>
        </p:sp>
      </p:grpSp>
      <p:sp>
        <p:nvSpPr>
          <p:cNvPr id="3" name="TextBox 2">
            <a:extLst>
              <a:ext uri="{FF2B5EF4-FFF2-40B4-BE49-F238E27FC236}">
                <a16:creationId xmlns:a16="http://schemas.microsoft.com/office/drawing/2014/main" id="{7ECE3345-EE8E-C0CB-B0A8-EEB34AA92508}"/>
              </a:ext>
            </a:extLst>
          </p:cNvPr>
          <p:cNvSpPr txBox="1"/>
          <p:nvPr/>
        </p:nvSpPr>
        <p:spPr>
          <a:xfrm>
            <a:off x="3994600" y="6368656"/>
            <a:ext cx="6096000" cy="369332"/>
          </a:xfrm>
          <a:prstGeom prst="rect">
            <a:avLst/>
          </a:prstGeom>
          <a:noFill/>
        </p:spPr>
        <p:txBody>
          <a:bodyPr wrap="square">
            <a:spAutoFit/>
          </a:bodyPr>
          <a:lstStyle/>
          <a:p>
            <a:r>
              <a:rPr lang="en-US" b="1" dirty="0">
                <a:solidFill>
                  <a:schemeClr val="bg1"/>
                </a:solidFill>
                <a:hlinkClick r:id="rId6">
                  <a:extLst>
                    <a:ext uri="{A12FA001-AC4F-418D-AE19-62706E023703}">
                      <ahyp:hlinkClr xmlns:ahyp="http://schemas.microsoft.com/office/drawing/2018/hyperlinkcolor" val="tx"/>
                    </a:ext>
                  </a:extLst>
                </a:hlinkClick>
              </a:rPr>
              <a:t>https://edx.netl.doe.gov/reference-shelf</a:t>
            </a:r>
            <a:endParaRPr lang="en-US" b="1" dirty="0">
              <a:solidFill>
                <a:schemeClr val="bg1"/>
              </a:solidFill>
            </a:endParaRPr>
          </a:p>
        </p:txBody>
      </p:sp>
    </p:spTree>
    <p:extLst>
      <p:ext uri="{BB962C8B-B14F-4D97-AF65-F5344CB8AC3E}">
        <p14:creationId xmlns:p14="http://schemas.microsoft.com/office/powerpoint/2010/main" val="426401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ECFBD-3443-7AC6-C305-3F1AB516E249}"/>
              </a:ext>
            </a:extLst>
          </p:cNvPr>
          <p:cNvSpPr>
            <a:spLocks noGrp="1"/>
          </p:cNvSpPr>
          <p:nvPr>
            <p:ph type="title"/>
          </p:nvPr>
        </p:nvSpPr>
        <p:spPr>
          <a:xfrm>
            <a:off x="340452" y="134544"/>
            <a:ext cx="11168057" cy="602548"/>
          </a:xfrm>
        </p:spPr>
        <p:txBody>
          <a:bodyPr>
            <a:noAutofit/>
          </a:bodyPr>
          <a:lstStyle/>
          <a:p>
            <a:r>
              <a:rPr lang="en-US" sz="2800" b="1" dirty="0">
                <a:latin typeface="Century Gothic" panose="020B0502020202020204" pitchFamily="34" charset="0"/>
              </a:rPr>
              <a:t>How has DOE/NETL addressed Clean Energy </a:t>
            </a:r>
            <a:r>
              <a:rPr lang="en-US" sz="2800" dirty="0">
                <a:latin typeface="Century Gothic" panose="020B0502020202020204" pitchFamily="34" charset="0"/>
              </a:rPr>
              <a:t>R&amp;D data needs</a:t>
            </a:r>
            <a:r>
              <a:rPr lang="en-US" sz="2800" b="1" dirty="0">
                <a:latin typeface="Century Gothic" panose="020B0502020202020204" pitchFamily="34" charset="0"/>
              </a:rPr>
              <a:t>?</a:t>
            </a:r>
          </a:p>
        </p:txBody>
      </p:sp>
      <p:pic>
        <p:nvPicPr>
          <p:cNvPr id="10" name="Picture 9">
            <a:extLst>
              <a:ext uri="{FF2B5EF4-FFF2-40B4-BE49-F238E27FC236}">
                <a16:creationId xmlns:a16="http://schemas.microsoft.com/office/drawing/2014/main" id="{97D5B036-507D-BE2A-3789-83FC467DAF54}"/>
              </a:ext>
            </a:extLst>
          </p:cNvPr>
          <p:cNvPicPr>
            <a:picLocks noChangeAspect="1"/>
          </p:cNvPicPr>
          <p:nvPr/>
        </p:nvPicPr>
        <p:blipFill>
          <a:blip r:embed="rId3"/>
          <a:stretch>
            <a:fillRect/>
          </a:stretch>
        </p:blipFill>
        <p:spPr>
          <a:xfrm>
            <a:off x="4490345" y="1034050"/>
            <a:ext cx="7338862" cy="4498013"/>
          </a:xfrm>
          <a:prstGeom prst="rect">
            <a:avLst/>
          </a:prstGeom>
        </p:spPr>
      </p:pic>
      <p:sp>
        <p:nvSpPr>
          <p:cNvPr id="14" name="Rectangle 13">
            <a:extLst>
              <a:ext uri="{FF2B5EF4-FFF2-40B4-BE49-F238E27FC236}">
                <a16:creationId xmlns:a16="http://schemas.microsoft.com/office/drawing/2014/main" id="{AE4A16D9-970A-13F9-5915-E9F015EED9D2}"/>
              </a:ext>
            </a:extLst>
          </p:cNvPr>
          <p:cNvSpPr/>
          <p:nvPr/>
        </p:nvSpPr>
        <p:spPr>
          <a:xfrm>
            <a:off x="323271" y="3864050"/>
            <a:ext cx="3762104" cy="1594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accent2"/>
                </a:solidFill>
              </a:rPr>
              <a:t>a web-hosted, virtual library and laboratory </a:t>
            </a:r>
          </a:p>
          <a:p>
            <a:pPr algn="ctr"/>
            <a:r>
              <a:rPr lang="en-US" sz="2400" b="1" dirty="0">
                <a:solidFill>
                  <a:schemeClr val="accent2"/>
                </a:solidFill>
              </a:rPr>
              <a:t>that supports the DOE applied energy community</a:t>
            </a:r>
          </a:p>
          <a:p>
            <a:pPr algn="ctr"/>
            <a:endParaRPr lang="en-US" sz="2400" dirty="0"/>
          </a:p>
        </p:txBody>
      </p:sp>
      <p:pic>
        <p:nvPicPr>
          <p:cNvPr id="16" name="Picture 15" descr="Logo&#10;&#10;Description automatically generated">
            <a:extLst>
              <a:ext uri="{FF2B5EF4-FFF2-40B4-BE49-F238E27FC236}">
                <a16:creationId xmlns:a16="http://schemas.microsoft.com/office/drawing/2014/main" id="{AF550D35-D602-87A6-103F-445FA0EFFB05}"/>
              </a:ext>
            </a:extLst>
          </p:cNvPr>
          <p:cNvPicPr>
            <a:picLocks noChangeAspect="1"/>
          </p:cNvPicPr>
          <p:nvPr/>
        </p:nvPicPr>
        <p:blipFill rotWithShape="1">
          <a:blip r:embed="rId4">
            <a:extLst>
              <a:ext uri="{28A0092B-C50C-407E-A947-70E740481C1C}">
                <a14:useLocalDpi xmlns:a14="http://schemas.microsoft.com/office/drawing/2010/main" val="0"/>
              </a:ext>
            </a:extLst>
          </a:blip>
          <a:srcRect l="15705" t="13777" r="14639" b="14280"/>
          <a:stretch/>
        </p:blipFill>
        <p:spPr>
          <a:xfrm>
            <a:off x="382592" y="2207239"/>
            <a:ext cx="3762104" cy="1868300"/>
          </a:xfrm>
          <a:prstGeom prst="rect">
            <a:avLst/>
          </a:prstGeom>
        </p:spPr>
      </p:pic>
      <p:sp>
        <p:nvSpPr>
          <p:cNvPr id="2" name="Arrow: Left-Right 1">
            <a:extLst>
              <a:ext uri="{FF2B5EF4-FFF2-40B4-BE49-F238E27FC236}">
                <a16:creationId xmlns:a16="http://schemas.microsoft.com/office/drawing/2014/main" id="{A64AE5E3-0CEA-C004-479A-C7A047BB839C}"/>
              </a:ext>
            </a:extLst>
          </p:cNvPr>
          <p:cNvSpPr/>
          <p:nvPr/>
        </p:nvSpPr>
        <p:spPr>
          <a:xfrm>
            <a:off x="-670839" y="5619413"/>
            <a:ext cx="12700914" cy="572406"/>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 name="TextBox 2">
            <a:extLst>
              <a:ext uri="{FF2B5EF4-FFF2-40B4-BE49-F238E27FC236}">
                <a16:creationId xmlns:a16="http://schemas.microsoft.com/office/drawing/2014/main" id="{6ED739DF-DE4D-C20A-9A2E-F43B6C9821E1}"/>
              </a:ext>
            </a:extLst>
          </p:cNvPr>
          <p:cNvSpPr txBox="1"/>
          <p:nvPr/>
        </p:nvSpPr>
        <p:spPr>
          <a:xfrm>
            <a:off x="394283" y="5720950"/>
            <a:ext cx="976229" cy="369332"/>
          </a:xfrm>
          <a:prstGeom prst="rect">
            <a:avLst/>
          </a:prstGeom>
          <a:noFill/>
        </p:spPr>
        <p:txBody>
          <a:bodyPr wrap="none" rtlCol="0">
            <a:spAutoFit/>
          </a:bodyPr>
          <a:lstStyle/>
          <a:p>
            <a:r>
              <a:rPr lang="en-US" b="1" dirty="0"/>
              <a:t>v.1 2012</a:t>
            </a:r>
          </a:p>
        </p:txBody>
      </p:sp>
      <p:sp>
        <p:nvSpPr>
          <p:cNvPr id="5" name="TextBox 4">
            <a:extLst>
              <a:ext uri="{FF2B5EF4-FFF2-40B4-BE49-F238E27FC236}">
                <a16:creationId xmlns:a16="http://schemas.microsoft.com/office/drawing/2014/main" id="{295D134C-A1C9-565C-9C68-DBBE19CCEC5D}"/>
              </a:ext>
            </a:extLst>
          </p:cNvPr>
          <p:cNvSpPr txBox="1"/>
          <p:nvPr/>
        </p:nvSpPr>
        <p:spPr>
          <a:xfrm>
            <a:off x="5081857" y="5720950"/>
            <a:ext cx="1092992" cy="369332"/>
          </a:xfrm>
          <a:prstGeom prst="rect">
            <a:avLst/>
          </a:prstGeom>
          <a:noFill/>
        </p:spPr>
        <p:txBody>
          <a:bodyPr wrap="none" rtlCol="0">
            <a:spAutoFit/>
          </a:bodyPr>
          <a:lstStyle/>
          <a:p>
            <a:r>
              <a:rPr lang="en-US" b="1" dirty="0"/>
              <a:t>12+ years</a:t>
            </a:r>
          </a:p>
        </p:txBody>
      </p:sp>
      <p:sp>
        <p:nvSpPr>
          <p:cNvPr id="6" name="TextBox 5">
            <a:extLst>
              <a:ext uri="{FF2B5EF4-FFF2-40B4-BE49-F238E27FC236}">
                <a16:creationId xmlns:a16="http://schemas.microsoft.com/office/drawing/2014/main" id="{32625322-BE28-8A5C-BF83-4B9A30C84316}"/>
              </a:ext>
            </a:extLst>
          </p:cNvPr>
          <p:cNvSpPr txBox="1"/>
          <p:nvPr/>
        </p:nvSpPr>
        <p:spPr>
          <a:xfrm>
            <a:off x="9741018" y="5720950"/>
            <a:ext cx="1641731" cy="369332"/>
          </a:xfrm>
          <a:prstGeom prst="rect">
            <a:avLst/>
          </a:prstGeom>
          <a:noFill/>
        </p:spPr>
        <p:txBody>
          <a:bodyPr wrap="none" rtlCol="0">
            <a:spAutoFit/>
          </a:bodyPr>
          <a:lstStyle/>
          <a:p>
            <a:r>
              <a:rPr lang="en-US" b="1" dirty="0"/>
              <a:t>EDX++ v.4 2024</a:t>
            </a:r>
          </a:p>
        </p:txBody>
      </p:sp>
      <p:sp>
        <p:nvSpPr>
          <p:cNvPr id="7" name="Star: 12 Points 6">
            <a:extLst>
              <a:ext uri="{FF2B5EF4-FFF2-40B4-BE49-F238E27FC236}">
                <a16:creationId xmlns:a16="http://schemas.microsoft.com/office/drawing/2014/main" id="{3FBCF614-32D0-AD1B-D6A5-C3703EB9ACCC}"/>
              </a:ext>
            </a:extLst>
          </p:cNvPr>
          <p:cNvSpPr/>
          <p:nvPr/>
        </p:nvSpPr>
        <p:spPr>
          <a:xfrm>
            <a:off x="157018" y="920567"/>
            <a:ext cx="4235928" cy="1323616"/>
          </a:xfrm>
          <a:prstGeom prst="star1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i="1" dirty="0">
                <a:solidFill>
                  <a:schemeClr val="tx1"/>
                </a:solidFill>
              </a:rPr>
              <a:t>2021</a:t>
            </a:r>
            <a:r>
              <a:rPr lang="en-US" sz="1600" i="1" dirty="0">
                <a:solidFill>
                  <a:schemeClr val="tx1"/>
                </a:solidFill>
              </a:rPr>
              <a:t> U.S. DOE, Secretary of Energy’s Achievement </a:t>
            </a:r>
            <a:r>
              <a:rPr lang="en-US" sz="1600" b="1" i="1" dirty="0">
                <a:solidFill>
                  <a:schemeClr val="tx1"/>
                </a:solidFill>
              </a:rPr>
              <a:t>Award winner</a:t>
            </a:r>
          </a:p>
        </p:txBody>
      </p:sp>
      <p:sp>
        <p:nvSpPr>
          <p:cNvPr id="8" name="TextBox 7">
            <a:extLst>
              <a:ext uri="{FF2B5EF4-FFF2-40B4-BE49-F238E27FC236}">
                <a16:creationId xmlns:a16="http://schemas.microsoft.com/office/drawing/2014/main" id="{CAB47FB9-E644-BEED-B6A6-9649697D08F5}"/>
              </a:ext>
            </a:extLst>
          </p:cNvPr>
          <p:cNvSpPr txBox="1"/>
          <p:nvPr/>
        </p:nvSpPr>
        <p:spPr>
          <a:xfrm>
            <a:off x="3954162" y="6335885"/>
            <a:ext cx="6096000" cy="369332"/>
          </a:xfrm>
          <a:prstGeom prst="rect">
            <a:avLst/>
          </a:prstGeom>
          <a:noFill/>
        </p:spPr>
        <p:txBody>
          <a:bodyPr wrap="square">
            <a:spAutoFit/>
          </a:bodyPr>
          <a:lstStyle/>
          <a:p>
            <a:r>
              <a:rPr lang="en-US" b="1" dirty="0">
                <a:solidFill>
                  <a:schemeClr val="bg1"/>
                </a:solidFill>
              </a:rPr>
              <a:t>https://edx.netl.doe.gov/reference-shelf</a:t>
            </a:r>
          </a:p>
        </p:txBody>
      </p:sp>
    </p:spTree>
    <p:extLst>
      <p:ext uri="{BB962C8B-B14F-4D97-AF65-F5344CB8AC3E}">
        <p14:creationId xmlns:p14="http://schemas.microsoft.com/office/powerpoint/2010/main" val="223361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4F37A9-5470-35B5-7B22-AD4637E09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6AD55DC-DE29-4370-FB5F-A3397D4371C9}"/>
              </a:ext>
            </a:extLst>
          </p:cNvPr>
          <p:cNvSpPr>
            <a:spLocks noGrp="1"/>
          </p:cNvSpPr>
          <p:nvPr>
            <p:ph type="title"/>
          </p:nvPr>
        </p:nvSpPr>
        <p:spPr>
          <a:xfrm>
            <a:off x="340452" y="134544"/>
            <a:ext cx="11916203" cy="602548"/>
          </a:xfrm>
        </p:spPr>
        <p:txBody>
          <a:bodyPr>
            <a:normAutofit fontScale="90000"/>
          </a:bodyPr>
          <a:lstStyle/>
          <a:p>
            <a:r>
              <a:rPr lang="en-US" dirty="0">
                <a:latin typeface="+mn-lt"/>
              </a:rPr>
              <a:t>AI to Accelerate use of individual data pieces, putting the puzzle together</a:t>
            </a:r>
          </a:p>
        </p:txBody>
      </p:sp>
      <p:grpSp>
        <p:nvGrpSpPr>
          <p:cNvPr id="11" name="Group 10">
            <a:extLst>
              <a:ext uri="{FF2B5EF4-FFF2-40B4-BE49-F238E27FC236}">
                <a16:creationId xmlns:a16="http://schemas.microsoft.com/office/drawing/2014/main" id="{B07B56B0-875E-AC2E-FCF9-3FA147F20567}"/>
              </a:ext>
            </a:extLst>
          </p:cNvPr>
          <p:cNvGrpSpPr/>
          <p:nvPr/>
        </p:nvGrpSpPr>
        <p:grpSpPr>
          <a:xfrm>
            <a:off x="6744749" y="1078453"/>
            <a:ext cx="4960691" cy="4960691"/>
            <a:chOff x="3657600" y="990600"/>
            <a:chExt cx="4876800" cy="4876800"/>
          </a:xfrm>
          <a:effectLst>
            <a:glow rad="139700">
              <a:schemeClr val="accent5">
                <a:satMod val="175000"/>
                <a:alpha val="40000"/>
              </a:schemeClr>
            </a:glow>
          </a:effectLst>
        </p:grpSpPr>
        <p:pic>
          <p:nvPicPr>
            <p:cNvPr id="9" name="Picture 8">
              <a:extLst>
                <a:ext uri="{FF2B5EF4-FFF2-40B4-BE49-F238E27FC236}">
                  <a16:creationId xmlns:a16="http://schemas.microsoft.com/office/drawing/2014/main" id="{0EAB5284-F0BD-6F58-8F82-134AC3F2185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3657600" y="990600"/>
              <a:ext cx="4876800" cy="4876800"/>
            </a:xfrm>
            <a:prstGeom prst="rect">
              <a:avLst/>
            </a:prstGeom>
          </p:spPr>
        </p:pic>
        <p:sp>
          <p:nvSpPr>
            <p:cNvPr id="10" name="TextBox 9">
              <a:extLst>
                <a:ext uri="{FF2B5EF4-FFF2-40B4-BE49-F238E27FC236}">
                  <a16:creationId xmlns:a16="http://schemas.microsoft.com/office/drawing/2014/main" id="{B8C79EF1-73D0-9B2A-3F40-85B240EA877B}"/>
                </a:ext>
              </a:extLst>
            </p:cNvPr>
            <p:cNvSpPr txBox="1"/>
            <p:nvPr/>
          </p:nvSpPr>
          <p:spPr>
            <a:xfrm>
              <a:off x="3795391" y="5440876"/>
              <a:ext cx="11362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Gemini</a:t>
              </a:r>
            </a:p>
          </p:txBody>
        </p:sp>
      </p:grpSp>
      <p:grpSp>
        <p:nvGrpSpPr>
          <p:cNvPr id="17" name="Group 16">
            <a:extLst>
              <a:ext uri="{FF2B5EF4-FFF2-40B4-BE49-F238E27FC236}">
                <a16:creationId xmlns:a16="http://schemas.microsoft.com/office/drawing/2014/main" id="{3326F273-91BC-5B19-5B8F-98AFE502F2C2}"/>
              </a:ext>
            </a:extLst>
          </p:cNvPr>
          <p:cNvGrpSpPr/>
          <p:nvPr/>
        </p:nvGrpSpPr>
        <p:grpSpPr>
          <a:xfrm>
            <a:off x="486562" y="1126524"/>
            <a:ext cx="4876800" cy="4876800"/>
            <a:chOff x="3657600" y="990600"/>
            <a:chExt cx="4876800" cy="4876800"/>
          </a:xfrm>
          <a:effectLst>
            <a:glow rad="139700">
              <a:schemeClr val="accent5">
                <a:satMod val="175000"/>
                <a:alpha val="40000"/>
              </a:schemeClr>
            </a:glow>
          </a:effectLst>
        </p:grpSpPr>
        <p:pic>
          <p:nvPicPr>
            <p:cNvPr id="15" name="Picture 14">
              <a:extLst>
                <a:ext uri="{FF2B5EF4-FFF2-40B4-BE49-F238E27FC236}">
                  <a16:creationId xmlns:a16="http://schemas.microsoft.com/office/drawing/2014/main" id="{029CBB2B-7966-971C-40D1-61C9F46485F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3657600" y="990600"/>
              <a:ext cx="4876800" cy="4876800"/>
            </a:xfrm>
            <a:prstGeom prst="rect">
              <a:avLst/>
            </a:prstGeom>
          </p:spPr>
        </p:pic>
        <p:sp>
          <p:nvSpPr>
            <p:cNvPr id="16" name="TextBox 15">
              <a:extLst>
                <a:ext uri="{FF2B5EF4-FFF2-40B4-BE49-F238E27FC236}">
                  <a16:creationId xmlns:a16="http://schemas.microsoft.com/office/drawing/2014/main" id="{FC6D117F-8FAF-891E-A09F-3F8C6647E391}"/>
                </a:ext>
              </a:extLst>
            </p:cNvPr>
            <p:cNvSpPr txBox="1"/>
            <p:nvPr/>
          </p:nvSpPr>
          <p:spPr>
            <a:xfrm>
              <a:off x="3720915" y="5542331"/>
              <a:ext cx="11362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Gemini</a:t>
              </a:r>
            </a:p>
          </p:txBody>
        </p:sp>
      </p:grpSp>
    </p:spTree>
    <p:extLst>
      <p:ext uri="{BB962C8B-B14F-4D97-AF65-F5344CB8AC3E}">
        <p14:creationId xmlns:p14="http://schemas.microsoft.com/office/powerpoint/2010/main" val="250091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771" t="22113" r="8526" b="26025"/>
          <a:stretch/>
        </p:blipFill>
        <p:spPr>
          <a:xfrm>
            <a:off x="3498496" y="2450889"/>
            <a:ext cx="7866525" cy="3989285"/>
          </a:xfrm>
          <a:prstGeom prst="rect">
            <a:avLst/>
          </a:prstGeom>
        </p:spPr>
      </p:pic>
      <p:pic>
        <p:nvPicPr>
          <p:cNvPr id="29" name="Picture 28"/>
          <p:cNvPicPr>
            <a:picLocks noChangeAspect="1"/>
          </p:cNvPicPr>
          <p:nvPr/>
        </p:nvPicPr>
        <p:blipFill rotWithShape="1">
          <a:blip r:embed="rId4"/>
          <a:srcRect l="44541" t="22108" r="22216" b="30325"/>
          <a:stretch/>
        </p:blipFill>
        <p:spPr>
          <a:xfrm>
            <a:off x="363950" y="3943934"/>
            <a:ext cx="2821794" cy="2271201"/>
          </a:xfrm>
          <a:prstGeom prst="rect">
            <a:avLst/>
          </a:prstGeom>
        </p:spPr>
      </p:pic>
      <p:sp>
        <p:nvSpPr>
          <p:cNvPr id="4" name="Title 3"/>
          <p:cNvSpPr>
            <a:spLocks noGrp="1"/>
          </p:cNvSpPr>
          <p:nvPr>
            <p:ph type="title"/>
          </p:nvPr>
        </p:nvSpPr>
        <p:spPr>
          <a:xfrm>
            <a:off x="200202" y="751789"/>
            <a:ext cx="2553758" cy="1473658"/>
          </a:xfrm>
        </p:spPr>
        <p:txBody>
          <a:bodyPr>
            <a:normAutofit/>
          </a:bodyPr>
          <a:lstStyle/>
          <a:p>
            <a:r>
              <a:rPr lang="en-US" sz="3200" dirty="0"/>
              <a:t>Developing a Global Oil &amp; Gas Database</a:t>
            </a:r>
          </a:p>
        </p:txBody>
      </p:sp>
      <p:sp>
        <p:nvSpPr>
          <p:cNvPr id="2" name="Text Placeholder 1">
            <a:extLst>
              <a:ext uri="{FF2B5EF4-FFF2-40B4-BE49-F238E27FC236}">
                <a16:creationId xmlns:a16="http://schemas.microsoft.com/office/drawing/2014/main" id="{C4579B5B-05CA-4602-9B19-04E42A4980CE}"/>
              </a:ext>
            </a:extLst>
          </p:cNvPr>
          <p:cNvSpPr>
            <a:spLocks noGrp="1"/>
          </p:cNvSpPr>
          <p:nvPr>
            <p:ph type="body" sz="quarter" idx="11"/>
          </p:nvPr>
        </p:nvSpPr>
        <p:spPr>
          <a:xfrm>
            <a:off x="4409008" y="6427427"/>
            <a:ext cx="5975120" cy="321637"/>
          </a:xfrm>
        </p:spPr>
        <p:txBody>
          <a:bodyPr/>
          <a:lstStyle/>
          <a:p>
            <a:pPr algn="l"/>
            <a:r>
              <a:rPr lang="en-US" sz="1200" dirty="0"/>
              <a:t>Database available at https://edx.netl.doe.gov/dataset/global-oil-gas-features-database</a:t>
            </a:r>
          </a:p>
        </p:txBody>
      </p:sp>
      <p:sp>
        <p:nvSpPr>
          <p:cNvPr id="19" name="TextBox 18"/>
          <p:cNvSpPr txBox="1"/>
          <p:nvPr/>
        </p:nvSpPr>
        <p:spPr>
          <a:xfrm>
            <a:off x="9963150" y="2141998"/>
            <a:ext cx="1968740" cy="9233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marL="1588"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838"/>
                </a:solidFill>
                <a:effectLst/>
                <a:uLnTx/>
                <a:uFillTx/>
                <a:latin typeface="Calibri"/>
                <a:ea typeface="+mn-ea"/>
                <a:cs typeface="+mn-cs"/>
              </a:rPr>
              <a:t>&gt;1000 datasets</a:t>
            </a:r>
          </a:p>
          <a:p>
            <a:pPr marL="1588"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838"/>
                </a:solidFill>
                <a:effectLst/>
                <a:uLnTx/>
                <a:uFillTx/>
                <a:latin typeface="Calibri"/>
                <a:ea typeface="+mn-ea"/>
                <a:cs typeface="+mn-cs"/>
              </a:rPr>
              <a:t>&gt;6 million features</a:t>
            </a:r>
          </a:p>
          <a:p>
            <a:pPr marL="1588"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838"/>
                </a:solidFill>
                <a:effectLst/>
                <a:uLnTx/>
                <a:uFillTx/>
                <a:latin typeface="Calibri"/>
                <a:ea typeface="+mn-ea"/>
                <a:cs typeface="+mn-cs"/>
              </a:rPr>
              <a:t>&gt;1000 downloads</a:t>
            </a:r>
          </a:p>
        </p:txBody>
      </p:sp>
      <p:sp>
        <p:nvSpPr>
          <p:cNvPr id="23" name="TextBox 22"/>
          <p:cNvSpPr txBox="1"/>
          <p:nvPr/>
        </p:nvSpPr>
        <p:spPr>
          <a:xfrm>
            <a:off x="9626363" y="570194"/>
            <a:ext cx="2305527" cy="132343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a:ea typeface="+mn-ea"/>
                <a:cs typeface="+mn-cs"/>
              </a:rPr>
              <a:t>Inverting the 80% - </a:t>
            </a:r>
            <a:r>
              <a:rPr kumimoji="0" lang="en-US" sz="2000" b="1" i="0" u="none" strike="noStrike" kern="1200" cap="none" spc="0" normalizeH="0" baseline="0" noProof="0" dirty="0">
                <a:ln>
                  <a:noFill/>
                </a:ln>
                <a:solidFill>
                  <a:srgbClr val="00B0D9"/>
                </a:solidFill>
                <a:effectLst/>
                <a:uLnTx/>
                <a:uFillTx/>
                <a:latin typeface="Calibri"/>
                <a:ea typeface="+mn-ea"/>
                <a:cs typeface="+mn-cs"/>
              </a:rPr>
              <a:t>Using BD/ML/NLP to generate data rapidly for R&amp;D</a:t>
            </a:r>
          </a:p>
        </p:txBody>
      </p:sp>
      <p:grpSp>
        <p:nvGrpSpPr>
          <p:cNvPr id="3" name="Group 2">
            <a:extLst>
              <a:ext uri="{FF2B5EF4-FFF2-40B4-BE49-F238E27FC236}">
                <a16:creationId xmlns:a16="http://schemas.microsoft.com/office/drawing/2014/main" id="{6DEBD3D9-F601-4D1C-9170-338CE88390E4}"/>
              </a:ext>
            </a:extLst>
          </p:cNvPr>
          <p:cNvGrpSpPr/>
          <p:nvPr/>
        </p:nvGrpSpPr>
        <p:grpSpPr>
          <a:xfrm>
            <a:off x="3242818" y="107514"/>
            <a:ext cx="5843111" cy="2226291"/>
            <a:chOff x="2888902" y="234745"/>
            <a:chExt cx="4765518" cy="1815716"/>
          </a:xfrm>
        </p:grpSpPr>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b="18751"/>
            <a:stretch/>
          </p:blipFill>
          <p:spPr>
            <a:xfrm>
              <a:off x="2888902" y="576803"/>
              <a:ext cx="4765518" cy="1473658"/>
            </a:xfrm>
            <a:prstGeom prst="rect">
              <a:avLst/>
            </a:prstGeom>
          </p:spPr>
        </p:pic>
        <p:pic>
          <p:nvPicPr>
            <p:cNvPr id="20" name="Picture 19" descr="http://www.sas.com/content/dam/SAS/sv_se/image/logo2/hadoop_elephan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60278" y="234745"/>
              <a:ext cx="1568661" cy="342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0823" y="298723"/>
              <a:ext cx="1168842" cy="524055"/>
            </a:xfrm>
            <a:prstGeom prst="rect">
              <a:avLst/>
            </a:prstGeom>
          </p:spPr>
        </p:pic>
      </p:grpSp>
      <p:pic>
        <p:nvPicPr>
          <p:cNvPr id="14" name="Picture 13">
            <a:extLst>
              <a:ext uri="{FF2B5EF4-FFF2-40B4-BE49-F238E27FC236}">
                <a16:creationId xmlns:a16="http://schemas.microsoft.com/office/drawing/2014/main" id="{109DAFDA-0D51-480F-A11A-C75ADA0D4A2F}"/>
              </a:ext>
            </a:extLst>
          </p:cNvPr>
          <p:cNvPicPr>
            <a:picLocks noChangeAspect="1"/>
          </p:cNvPicPr>
          <p:nvPr/>
        </p:nvPicPr>
        <p:blipFill rotWithShape="1">
          <a:blip r:embed="rId8"/>
          <a:srcRect b="17436"/>
          <a:stretch/>
        </p:blipFill>
        <p:spPr>
          <a:xfrm>
            <a:off x="601008" y="2636579"/>
            <a:ext cx="3244637" cy="1004581"/>
          </a:xfrm>
          <a:prstGeom prst="rect">
            <a:avLst/>
          </a:prstGeom>
        </p:spPr>
      </p:pic>
    </p:spTree>
    <p:extLst>
      <p:ext uri="{BB962C8B-B14F-4D97-AF65-F5344CB8AC3E}">
        <p14:creationId xmlns:p14="http://schemas.microsoft.com/office/powerpoint/2010/main" val="2033950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ffice Theme">
  <a:themeElements>
    <a:clrScheme name="Custom 6">
      <a:dk1>
        <a:srgbClr val="373838"/>
      </a:dk1>
      <a:lt1>
        <a:sysClr val="window" lastClr="FFFFFF"/>
      </a:lt1>
      <a:dk2>
        <a:srgbClr val="44546A"/>
      </a:dk2>
      <a:lt2>
        <a:srgbClr val="E7E6E6"/>
      </a:lt2>
      <a:accent1>
        <a:srgbClr val="00B0F0"/>
      </a:accent1>
      <a:accent2>
        <a:srgbClr val="92D050"/>
      </a:accent2>
      <a:accent3>
        <a:srgbClr val="A5A5A5"/>
      </a:accent3>
      <a:accent4>
        <a:srgbClr val="FFC000"/>
      </a:accent4>
      <a:accent5>
        <a:srgbClr val="4472C4"/>
      </a:accent5>
      <a:accent6>
        <a:srgbClr val="70AD47"/>
      </a:accent6>
      <a:hlink>
        <a:srgbClr val="00B0F0"/>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_GGTeam_PPT_Template" id="{C419FD2E-467B-48EB-80AB-B1D57D2D81D7}" vid="{F50D2368-BFD7-4FB5-97CD-CA9986DFB934}"/>
    </a:ext>
  </a:extLst>
</a:theme>
</file>

<file path=ppt/theme/theme4.xml><?xml version="1.0" encoding="utf-8"?>
<a:theme xmlns:a="http://schemas.openxmlformats.org/drawingml/2006/main" name="1_Office Theme">
  <a:themeElements>
    <a:clrScheme name="Custom 6">
      <a:dk1>
        <a:srgbClr val="373838"/>
      </a:dk1>
      <a:lt1>
        <a:sysClr val="window" lastClr="FFFFFF"/>
      </a:lt1>
      <a:dk2>
        <a:srgbClr val="44546A"/>
      </a:dk2>
      <a:lt2>
        <a:srgbClr val="E7E6E6"/>
      </a:lt2>
      <a:accent1>
        <a:srgbClr val="00B0F0"/>
      </a:accent1>
      <a:accent2>
        <a:srgbClr val="92D050"/>
      </a:accent2>
      <a:accent3>
        <a:srgbClr val="A5A5A5"/>
      </a:accent3>
      <a:accent4>
        <a:srgbClr val="FFC000"/>
      </a:accent4>
      <a:accent5>
        <a:srgbClr val="4472C4"/>
      </a:accent5>
      <a:accent6>
        <a:srgbClr val="70AD47"/>
      </a:accent6>
      <a:hlink>
        <a:srgbClr val="00B0F0"/>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_GGTeam_PPT_Template" id="{C419FD2E-467B-48EB-80AB-B1D57D2D81D7}" vid="{F50D2368-BFD7-4FB5-97CD-CA9986DFB934}"/>
    </a:ext>
  </a:extLst>
</a:theme>
</file>

<file path=ppt/theme/theme5.xml><?xml version="1.0" encoding="utf-8"?>
<a:theme xmlns:a="http://schemas.openxmlformats.org/drawingml/2006/main" name="4_IDA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 Si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0070C0"/>
          </a:solidFill>
          <a:prstDash val="solid"/>
          <a:round/>
          <a:headEnd type="none" w="med" len="med"/>
          <a:tailEnd type="none" w="med" len="med"/>
        </a:ln>
        <a:effectLst/>
      </a:spPr>
      <a:bodyPr vert="horz" wrap="square" lIns="27432" tIns="27432" rIns="27432" bIns="27432" numCol="1" rtlCol="0" anchor="ctr" anchorCtr="1" compatLnSpc="1">
        <a:prstTxWarp prst="textNoShape">
          <a:avLst/>
        </a:prstTxWarp>
      </a:bodyPr>
      <a:lstStyle>
        <a:defPPr marR="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charset="0"/>
            <a:cs typeface="Arial" charset="0"/>
          </a:defRPr>
        </a:defPPr>
      </a:lstStyle>
    </a:spDef>
    <a:lnDef>
      <a:spPr bwMode="auto">
        <a:noFill/>
        <a:ln w="19050" cap="flat" cmpd="sng" algn="ctr">
          <a:solidFill>
            <a:schemeClr val="tx1"/>
          </a:solidFill>
          <a:prstDash val="solid"/>
          <a:round/>
          <a:headEnd type="arrow"/>
          <a:tailEnd type="arrow"/>
        </a:ln>
        <a:effectLst/>
      </a:spPr>
      <a:bodyPr/>
      <a:lstStyle/>
    </a:lnDef>
    <a:txDef>
      <a:spPr>
        <a:noFill/>
      </a:spPr>
      <a:bodyPr wrap="square" rtlCol="0">
        <a:spAutoFit/>
      </a:bodyPr>
      <a:lstStyle>
        <a:defPPr>
          <a:defRPr sz="1200" i="0" dirty="0" smtClean="0">
            <a:solidFill>
              <a:schemeClr val="tx1"/>
            </a:solidFill>
          </a:defRPr>
        </a:defPPr>
      </a:lstStyle>
    </a:txDef>
  </a:objectDefaults>
  <a:extraClrSchemeLst>
    <a:extraClrScheme>
      <a:clrScheme name="NETL S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41446</TotalTime>
  <Words>4444</Words>
  <Application>Microsoft Office PowerPoint</Application>
  <PresentationFormat>Widescreen</PresentationFormat>
  <Paragraphs>394</Paragraphs>
  <Slides>30</Slides>
  <Notes>18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30</vt:i4>
      </vt:variant>
    </vt:vector>
  </HeadingPairs>
  <TitlesOfParts>
    <vt:vector size="49" baseType="lpstr">
      <vt:lpstr>Arial</vt:lpstr>
      <vt:lpstr>Berlin Sans FB Demi</vt:lpstr>
      <vt:lpstr>Calibri</vt:lpstr>
      <vt:lpstr>Calibri Light</vt:lpstr>
      <vt:lpstr>Century Gothic</vt:lpstr>
      <vt:lpstr>Congenial</vt:lpstr>
      <vt:lpstr>Garamond</vt:lpstr>
      <vt:lpstr>Lucida Grande</vt:lpstr>
      <vt:lpstr>Proxima Nova Rg</vt:lpstr>
      <vt:lpstr>Segoe UI</vt:lpstr>
      <vt:lpstr>Segoe UI Semibold</vt:lpstr>
      <vt:lpstr>Tw Cen MT</vt:lpstr>
      <vt:lpstr>Verdana</vt:lpstr>
      <vt:lpstr>Wingdings</vt:lpstr>
      <vt:lpstr>Office Theme</vt:lpstr>
      <vt:lpstr>NEW_PPT_Template</vt:lpstr>
      <vt:lpstr>7_Office Theme</vt:lpstr>
      <vt:lpstr>1_Office Theme</vt:lpstr>
      <vt:lpstr>4_IDAES</vt:lpstr>
      <vt:lpstr>PowerPoint Presentation</vt:lpstr>
      <vt:lpstr>Disclaimer</vt:lpstr>
      <vt:lpstr>Digital Discovery is Accelerating… and yet…</vt:lpstr>
      <vt:lpstr>… &amp; complex systems require more</vt:lpstr>
      <vt:lpstr>Using Data + AI &amp; Science to Inform</vt:lpstr>
      <vt:lpstr>Data Resources are the Energy for Innovation</vt:lpstr>
      <vt:lpstr>How has DOE/NETL addressed Clean Energy R&amp;D data needs?</vt:lpstr>
      <vt:lpstr>AI to Accelerate use of individual data pieces, putting the puzzle together</vt:lpstr>
      <vt:lpstr>Developing a Global Oil &amp; Gas Database</vt:lpstr>
      <vt:lpstr>Approach &amp; Features</vt:lpstr>
      <vt:lpstr>Custom Scripts </vt:lpstr>
      <vt:lpstr>Data-Driven &amp; AI-Informed Energy Infrastructure Resources</vt:lpstr>
      <vt:lpstr>Building a Living National Well Resource</vt:lpstr>
      <vt:lpstr>Materials Data Framework to Accelerate Alloy Design</vt:lpstr>
      <vt:lpstr>Smart Search – Example of Materials Data Search</vt:lpstr>
      <vt:lpstr>AI/ML in eXtremeMAT</vt:lpstr>
      <vt:lpstr>Enabling Smart Infrastructure Assessments</vt:lpstr>
      <vt:lpstr>Energy Infrastructure: Potential Risks &amp; Impacts</vt:lpstr>
      <vt:lpstr>PowerPoint Presentation</vt:lpstr>
      <vt:lpstr>PowerPoint Presentation</vt:lpstr>
      <vt:lpstr>PowerPoint Presentation</vt:lpstr>
      <vt:lpstr>Expanding Analytics on Reported Incidents</vt:lpstr>
      <vt:lpstr>PowerPoint Presentation</vt:lpstr>
      <vt:lpstr>Data take aways</vt:lpstr>
      <vt:lpstr>Other considerations</vt:lpstr>
      <vt:lpstr>Data science takes a team….</vt:lpstr>
      <vt:lpstr>PowerPoint Presentation</vt:lpstr>
      <vt:lpstr>Key References pg 1</vt:lpstr>
      <vt:lpstr>Key References cont.</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Rowan, Chad E. (CONTR)</dc:creator>
  <cp:lastModifiedBy>Rose, Kelly K.</cp:lastModifiedBy>
  <cp:revision>166</cp:revision>
  <dcterms:created xsi:type="dcterms:W3CDTF">2023-02-02T14:26:06Z</dcterms:created>
  <dcterms:modified xsi:type="dcterms:W3CDTF">2024-09-16T03:05:54Z</dcterms:modified>
</cp:coreProperties>
</file>