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</p:sldMasterIdLst>
  <p:notesMasterIdLst>
    <p:notesMasterId r:id="rId28"/>
  </p:notesMasterIdLst>
  <p:handoutMasterIdLst>
    <p:handoutMasterId r:id="rId29"/>
  </p:handoutMasterIdLst>
  <p:sldIdLst>
    <p:sldId id="1426" r:id="rId7"/>
    <p:sldId id="2767" r:id="rId8"/>
    <p:sldId id="914" r:id="rId9"/>
    <p:sldId id="279" r:id="rId10"/>
    <p:sldId id="993" r:id="rId11"/>
    <p:sldId id="1435" r:id="rId12"/>
    <p:sldId id="2726" r:id="rId13"/>
    <p:sldId id="1471" r:id="rId14"/>
    <p:sldId id="1473" r:id="rId15"/>
    <p:sldId id="1443" r:id="rId16"/>
    <p:sldId id="2746" r:id="rId17"/>
    <p:sldId id="1463" r:id="rId18"/>
    <p:sldId id="1457" r:id="rId19"/>
    <p:sldId id="1472" r:id="rId20"/>
    <p:sldId id="528" r:id="rId21"/>
    <p:sldId id="1452" r:id="rId22"/>
    <p:sldId id="2762" r:id="rId23"/>
    <p:sldId id="2768" r:id="rId24"/>
    <p:sldId id="2769" r:id="rId25"/>
    <p:sldId id="258" r:id="rId26"/>
    <p:sldId id="27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596BD00-473B-FD49-A443-2EEDC756E67E}">
          <p14:sldIdLst>
            <p14:sldId id="1426"/>
            <p14:sldId id="2767"/>
            <p14:sldId id="914"/>
            <p14:sldId id="279"/>
            <p14:sldId id="993"/>
            <p14:sldId id="1435"/>
            <p14:sldId id="2726"/>
            <p14:sldId id="1471"/>
            <p14:sldId id="1473"/>
            <p14:sldId id="1443"/>
            <p14:sldId id="2746"/>
          </p14:sldIdLst>
        </p14:section>
        <p14:section name="LLM HDTs for ASIST" id="{FA62BD5C-1A92-7345-A845-80CB2C9564D4}">
          <p14:sldIdLst>
            <p14:sldId id="1463"/>
            <p14:sldId id="1457"/>
            <p14:sldId id="1472"/>
          </p14:sldIdLst>
        </p14:section>
        <p14:section name="Socio-Behavioral Simulations" id="{4B725442-9017-EA40-A457-362D0F7CC9CC}">
          <p14:sldIdLst>
            <p14:sldId id="528"/>
            <p14:sldId id="1452"/>
            <p14:sldId id="2762"/>
            <p14:sldId id="2768"/>
            <p14:sldId id="2769"/>
            <p14:sldId id="258"/>
            <p14:sldId id="27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FF5405-11A9-DC86-8CC4-E2470258825B}" name="Sylvain Bruni" initials="SB" userId="S::sbruni@aptima.com::e977c75b-3b1f-435f-b510-56bae48656ff" providerId="AD"/>
  <p188:author id="{595D470B-AC0E-ECAB-D941-49AED3702408}" name="Grant Engberson" initials="GE" userId="S::gengberson@aptima.com::8a6a8d73-a312-4168-9745-7cfdacf62396" providerId="AD"/>
  <p188:author id="{3822A42F-1359-C147-D48E-3B56154AF6A7}" name="Samantha Emerson" initials="SE" userId="S::semerson@aptima.com::e7f18dfb-46d8-4d1a-b0de-0e88432a9135" providerId="AD"/>
  <p188:author id="{83E70653-13A9-D129-FDAF-9BE20ABFC477}" name="Svitlana Volkova" initials="SV" userId="S::svolkova@aptima.com::e150a15e-4a40-4f30-89cf-c74d8b1eb771" providerId="AD"/>
  <p188:author id="{41C0757A-56DD-65F5-CA8A-BF872A41911E}" name="Spencer Lynch" initials="SL" userId="S::slynch@aptima.com::11ce9de6-8eb1-4b36-aa14-382c7341a549" providerId="AD"/>
  <p188:author id="{8EDE61AB-4B9B-7B8E-1D84-8822FC6CD4BF}" name="Audrey Reinert" initials="AR" userId="S::areinert@aptima.com::ac9f3a81-5010-41fc-9656-973bc5f735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7E8EA"/>
    <a:srgbClr val="D9D9D9"/>
    <a:srgbClr val="CBCDD0"/>
    <a:srgbClr val="F2F2F2"/>
    <a:srgbClr val="032F46"/>
    <a:srgbClr val="9CB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3"/>
    <p:restoredTop sz="92493"/>
  </p:normalViewPr>
  <p:slideViewPr>
    <p:cSldViewPr snapToGrid="0">
      <p:cViewPr varScale="1">
        <p:scale>
          <a:sx n="109" d="100"/>
          <a:sy n="109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812AE-221E-6943-84CE-AFF25BA29A4D}" type="doc">
      <dgm:prSet loTypeId="urn:microsoft.com/office/officeart/2005/8/layout/defaul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9A74B04-53A8-CF44-A53F-E730E6AA5FF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u="sng" dirty="0">
              <a:latin typeface="Avenir Book" panose="02000503020000020003" pitchFamily="2" charset="0"/>
            </a:rPr>
            <a:t>Complex Interplay of Technology and Human Factors</a:t>
          </a:r>
        </a:p>
        <a:p>
          <a:pPr>
            <a:buFont typeface="Arial" panose="020B0604020202020204" pitchFamily="34" charset="0"/>
            <a:buChar char="•"/>
          </a:pPr>
          <a:endParaRPr lang="en-US" dirty="0">
            <a:latin typeface="Avenir Book" panose="02000503020000020003" pitchFamily="2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Avenir Book" panose="02000503020000020003" pitchFamily="2" charset="0"/>
            </a:rPr>
            <a:t>Success of HDTs and HATs hinges on balancing technological capabilities with nuanced understanding of human behavior</a:t>
          </a:r>
        </a:p>
      </dgm:t>
    </dgm:pt>
    <dgm:pt modelId="{2D948960-C62C-2A47-B82A-811D6FBEAD58}" type="parTrans" cxnId="{D46B612D-F2D3-8149-88B0-4B796C39D2B2}">
      <dgm:prSet/>
      <dgm:spPr/>
      <dgm:t>
        <a:bodyPr/>
        <a:lstStyle/>
        <a:p>
          <a:endParaRPr lang="en-US"/>
        </a:p>
      </dgm:t>
    </dgm:pt>
    <dgm:pt modelId="{6115103C-764A-A84F-8094-BAF6C4EF43E6}" type="sibTrans" cxnId="{D46B612D-F2D3-8149-88B0-4B796C39D2B2}">
      <dgm:prSet/>
      <dgm:spPr/>
      <dgm:t>
        <a:bodyPr/>
        <a:lstStyle/>
        <a:p>
          <a:endParaRPr lang="en-US"/>
        </a:p>
      </dgm:t>
    </dgm:pt>
    <dgm:pt modelId="{C48DA8C3-DE4C-294F-A894-9CE1E07B9C9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1" u="sng" dirty="0">
              <a:latin typeface="Avenir Book" panose="02000503020000020003" pitchFamily="2" charset="0"/>
            </a:rPr>
            <a:t>Data-Driven Insights into Human Behavior</a:t>
          </a:r>
        </a:p>
        <a:p>
          <a:pPr>
            <a:buFont typeface="Arial" panose="020B0604020202020204" pitchFamily="34" charset="0"/>
            <a:buChar char="•"/>
          </a:pPr>
          <a:endParaRPr lang="en-US" dirty="0">
            <a:latin typeface="Avenir Book" panose="02000503020000020003" pitchFamily="2" charset="0"/>
          </a:endParaRPr>
        </a:p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Avenir Book" panose="02000503020000020003" pitchFamily="2" charset="0"/>
            </a:rPr>
            <a:t>HDTs and HATs provide unprecedented opportunities to study and model complex HAI interactions</a:t>
          </a:r>
        </a:p>
      </dgm:t>
    </dgm:pt>
    <dgm:pt modelId="{9343EEDD-D238-0A43-9EA4-6857E14706F5}" type="parTrans" cxnId="{2D8D3B81-6FFC-B942-8313-DA3E89A16408}">
      <dgm:prSet/>
      <dgm:spPr/>
      <dgm:t>
        <a:bodyPr/>
        <a:lstStyle/>
        <a:p>
          <a:endParaRPr lang="en-US"/>
        </a:p>
      </dgm:t>
    </dgm:pt>
    <dgm:pt modelId="{624E1B98-B822-D54C-B4F7-DC035D2AEADD}" type="sibTrans" cxnId="{2D8D3B81-6FFC-B942-8313-DA3E89A16408}">
      <dgm:prSet/>
      <dgm:spPr/>
      <dgm:t>
        <a:bodyPr/>
        <a:lstStyle/>
        <a:p>
          <a:endParaRPr lang="en-US"/>
        </a:p>
      </dgm:t>
    </dgm:pt>
    <dgm:pt modelId="{CB333E89-4BEA-B348-A197-A0B1B4907C34}">
      <dgm:prSet phldrT="[Text]"/>
      <dgm:spPr/>
      <dgm:t>
        <a:bodyPr/>
        <a:lstStyle/>
        <a:p>
          <a:r>
            <a:rPr lang="en-US" b="0" u="sng" dirty="0">
              <a:latin typeface="Avenir Book" panose="02000503020000020003" pitchFamily="2" charset="0"/>
            </a:rPr>
            <a:t>Scalability and Adaptability Challenges </a:t>
          </a:r>
        </a:p>
        <a:p>
          <a:endParaRPr lang="en-US" dirty="0">
            <a:latin typeface="Avenir Book" panose="02000503020000020003" pitchFamily="2" charset="0"/>
          </a:endParaRPr>
        </a:p>
        <a:p>
          <a:r>
            <a:rPr lang="en-US" dirty="0">
              <a:latin typeface="Avenir Book" panose="02000503020000020003" pitchFamily="2" charset="0"/>
            </a:rPr>
            <a:t>Creating HDTs that can perform effectively across diverse scenarios and team compositions is a significant challenge</a:t>
          </a:r>
        </a:p>
      </dgm:t>
    </dgm:pt>
    <dgm:pt modelId="{CD2ABC45-0904-E648-A572-CBFB3E568AB0}" type="parTrans" cxnId="{3A5FD5BB-24D6-164A-B396-CE1DB1D702AF}">
      <dgm:prSet/>
      <dgm:spPr/>
      <dgm:t>
        <a:bodyPr/>
        <a:lstStyle/>
        <a:p>
          <a:endParaRPr lang="en-US"/>
        </a:p>
      </dgm:t>
    </dgm:pt>
    <dgm:pt modelId="{D002E820-FC42-8344-BA0B-ADB72AD709C5}" type="sibTrans" cxnId="{3A5FD5BB-24D6-164A-B396-CE1DB1D702AF}">
      <dgm:prSet/>
      <dgm:spPr/>
      <dgm:t>
        <a:bodyPr/>
        <a:lstStyle/>
        <a:p>
          <a:endParaRPr lang="en-US"/>
        </a:p>
      </dgm:t>
    </dgm:pt>
    <dgm:pt modelId="{9DCC2699-5C19-C646-B453-444710239579}">
      <dgm:prSet phldrT="[Text]"/>
      <dgm:spPr/>
      <dgm:t>
        <a:bodyPr/>
        <a:lstStyle/>
        <a:p>
          <a:r>
            <a:rPr lang="en-US" b="0" u="sng" dirty="0">
              <a:latin typeface="Avenir Book" panose="02000503020000020003" pitchFamily="2" charset="0"/>
            </a:rPr>
            <a:t>Cross-Domain Applications and Knowledge Transfer </a:t>
          </a:r>
        </a:p>
        <a:p>
          <a:endParaRPr lang="en-US" b="1" dirty="0">
            <a:latin typeface="Avenir Book" panose="02000503020000020003" pitchFamily="2" charset="0"/>
          </a:endParaRPr>
        </a:p>
        <a:p>
          <a:r>
            <a:rPr lang="en-US" dirty="0">
              <a:latin typeface="Avenir Book" panose="02000503020000020003" pitchFamily="2" charset="0"/>
            </a:rPr>
            <a:t>Insights gained from HDTs in one domain (e.g., DoD) can inform applications in others (e.g., healthcare)</a:t>
          </a:r>
        </a:p>
      </dgm:t>
    </dgm:pt>
    <dgm:pt modelId="{6E3911AB-93CB-D948-944A-C76AE824BC00}" type="parTrans" cxnId="{4E6EC0BC-D0E8-4E4C-A0BA-DC4577E12BA7}">
      <dgm:prSet/>
      <dgm:spPr/>
      <dgm:t>
        <a:bodyPr/>
        <a:lstStyle/>
        <a:p>
          <a:endParaRPr lang="en-US"/>
        </a:p>
      </dgm:t>
    </dgm:pt>
    <dgm:pt modelId="{ED203282-6CEA-7646-8698-750A41E3717B}" type="sibTrans" cxnId="{4E6EC0BC-D0E8-4E4C-A0BA-DC4577E12BA7}">
      <dgm:prSet/>
      <dgm:spPr/>
      <dgm:t>
        <a:bodyPr/>
        <a:lstStyle/>
        <a:p>
          <a:endParaRPr lang="en-US"/>
        </a:p>
      </dgm:t>
    </dgm:pt>
    <dgm:pt modelId="{6EECBC3D-6179-B641-9F73-7A42EACBCB9E}">
      <dgm:prSet phldrT="[Text]"/>
      <dgm:spPr/>
      <dgm:t>
        <a:bodyPr/>
        <a:lstStyle/>
        <a:p>
          <a:r>
            <a:rPr lang="en-US" b="0" u="sng" dirty="0">
              <a:latin typeface="Avenir Book" panose="02000503020000020003" pitchFamily="2" charset="0"/>
            </a:rPr>
            <a:t>Future of Work Potential</a:t>
          </a:r>
        </a:p>
        <a:p>
          <a:endParaRPr lang="en-US" b="1" dirty="0">
            <a:latin typeface="Avenir Book" panose="02000503020000020003" pitchFamily="2" charset="0"/>
          </a:endParaRPr>
        </a:p>
        <a:p>
          <a:r>
            <a:rPr lang="en-US" dirty="0">
              <a:latin typeface="Avenir Book" panose="02000503020000020003" pitchFamily="2" charset="0"/>
            </a:rPr>
            <a:t>HDTs and HATs have the potential to augment human capabilities and redefine the boundaries of human-AI collaboration</a:t>
          </a:r>
        </a:p>
      </dgm:t>
    </dgm:pt>
    <dgm:pt modelId="{EA918267-6FD7-E640-A683-A80336480639}" type="parTrans" cxnId="{E827A205-4C64-E240-A9EB-38494984F1F4}">
      <dgm:prSet/>
      <dgm:spPr/>
      <dgm:t>
        <a:bodyPr/>
        <a:lstStyle/>
        <a:p>
          <a:endParaRPr lang="en-US"/>
        </a:p>
      </dgm:t>
    </dgm:pt>
    <dgm:pt modelId="{FEE3862E-B48E-E144-8139-46D3FE4D48AD}" type="sibTrans" cxnId="{E827A205-4C64-E240-A9EB-38494984F1F4}">
      <dgm:prSet/>
      <dgm:spPr/>
      <dgm:t>
        <a:bodyPr/>
        <a:lstStyle/>
        <a:p>
          <a:endParaRPr lang="en-US"/>
        </a:p>
      </dgm:t>
    </dgm:pt>
    <dgm:pt modelId="{EE25C691-C934-D54C-8110-69FE4072AB78}">
      <dgm:prSet phldrT="[Text]"/>
      <dgm:spPr/>
      <dgm:t>
        <a:bodyPr/>
        <a:lstStyle/>
        <a:p>
          <a:r>
            <a:rPr lang="en-US" b="0" u="sng" dirty="0">
              <a:latin typeface="Avenir Book" panose="02000503020000020003" pitchFamily="2" charset="0"/>
            </a:rPr>
            <a:t>Ethics and Societal Impact</a:t>
          </a:r>
        </a:p>
        <a:p>
          <a:endParaRPr lang="en-US" dirty="0">
            <a:latin typeface="Avenir Book" panose="02000503020000020003" pitchFamily="2" charset="0"/>
          </a:endParaRPr>
        </a:p>
        <a:p>
          <a:r>
            <a:rPr lang="en-US" dirty="0">
              <a:latin typeface="Avenir Book" panose="02000503020000020003" pitchFamily="2" charset="0"/>
            </a:rPr>
            <a:t>Development of HDTs raises profound questions about privacy, identity, and the nature of human-AI interactions</a:t>
          </a:r>
        </a:p>
      </dgm:t>
    </dgm:pt>
    <dgm:pt modelId="{CEFD1F54-83E5-404F-897D-1749D79AED6F}" type="parTrans" cxnId="{79F0A19C-59B3-2C40-BDDB-A7973F329ABB}">
      <dgm:prSet/>
      <dgm:spPr/>
      <dgm:t>
        <a:bodyPr/>
        <a:lstStyle/>
        <a:p>
          <a:endParaRPr lang="en-US"/>
        </a:p>
      </dgm:t>
    </dgm:pt>
    <dgm:pt modelId="{29136F0F-7E32-1C4E-9B0F-FCD841E4DAD8}" type="sibTrans" cxnId="{79F0A19C-59B3-2C40-BDDB-A7973F329ABB}">
      <dgm:prSet/>
      <dgm:spPr/>
      <dgm:t>
        <a:bodyPr/>
        <a:lstStyle/>
        <a:p>
          <a:endParaRPr lang="en-US"/>
        </a:p>
      </dgm:t>
    </dgm:pt>
    <dgm:pt modelId="{CD08B9B6-03B2-6C42-8C3A-EA8215ECDC57}" type="pres">
      <dgm:prSet presAssocID="{380812AE-221E-6943-84CE-AFF25BA29A4D}" presName="diagram" presStyleCnt="0">
        <dgm:presLayoutVars>
          <dgm:dir/>
          <dgm:resizeHandles val="exact"/>
        </dgm:presLayoutVars>
      </dgm:prSet>
      <dgm:spPr/>
    </dgm:pt>
    <dgm:pt modelId="{78BD85D7-178C-0A44-BF0A-6A528212D56E}" type="pres">
      <dgm:prSet presAssocID="{F9A74B04-53A8-CF44-A53F-E730E6AA5FF5}" presName="node" presStyleLbl="node1" presStyleIdx="0" presStyleCnt="6">
        <dgm:presLayoutVars>
          <dgm:bulletEnabled val="1"/>
        </dgm:presLayoutVars>
      </dgm:prSet>
      <dgm:spPr/>
    </dgm:pt>
    <dgm:pt modelId="{437883FE-552F-8C4E-90B1-D4B7F895F1E4}" type="pres">
      <dgm:prSet presAssocID="{6115103C-764A-A84F-8094-BAF6C4EF43E6}" presName="sibTrans" presStyleCnt="0"/>
      <dgm:spPr/>
    </dgm:pt>
    <dgm:pt modelId="{88BAAF4B-30FD-3F45-87F4-490953490972}" type="pres">
      <dgm:prSet presAssocID="{C48DA8C3-DE4C-294F-A894-9CE1E07B9C9B}" presName="node" presStyleLbl="node1" presStyleIdx="1" presStyleCnt="6">
        <dgm:presLayoutVars>
          <dgm:bulletEnabled val="1"/>
        </dgm:presLayoutVars>
      </dgm:prSet>
      <dgm:spPr/>
    </dgm:pt>
    <dgm:pt modelId="{AAC235B0-8B30-5B48-8AA3-E156547A5AAC}" type="pres">
      <dgm:prSet presAssocID="{624E1B98-B822-D54C-B4F7-DC035D2AEADD}" presName="sibTrans" presStyleCnt="0"/>
      <dgm:spPr/>
    </dgm:pt>
    <dgm:pt modelId="{0B92C95F-E75F-FF44-B2EF-73BEF7623D63}" type="pres">
      <dgm:prSet presAssocID="{CB333E89-4BEA-B348-A197-A0B1B4907C34}" presName="node" presStyleLbl="node1" presStyleIdx="2" presStyleCnt="6">
        <dgm:presLayoutVars>
          <dgm:bulletEnabled val="1"/>
        </dgm:presLayoutVars>
      </dgm:prSet>
      <dgm:spPr/>
    </dgm:pt>
    <dgm:pt modelId="{1C4F1082-84BC-324F-970A-D9B3E1CED160}" type="pres">
      <dgm:prSet presAssocID="{D002E820-FC42-8344-BA0B-ADB72AD709C5}" presName="sibTrans" presStyleCnt="0"/>
      <dgm:spPr/>
    </dgm:pt>
    <dgm:pt modelId="{C317D057-CAF7-C24A-A69E-DC558F44F8FA}" type="pres">
      <dgm:prSet presAssocID="{9DCC2699-5C19-C646-B453-444710239579}" presName="node" presStyleLbl="node1" presStyleIdx="3" presStyleCnt="6">
        <dgm:presLayoutVars>
          <dgm:bulletEnabled val="1"/>
        </dgm:presLayoutVars>
      </dgm:prSet>
      <dgm:spPr/>
    </dgm:pt>
    <dgm:pt modelId="{14CB9D11-C704-C54A-B55D-B90B0EE811F1}" type="pres">
      <dgm:prSet presAssocID="{ED203282-6CEA-7646-8698-750A41E3717B}" presName="sibTrans" presStyleCnt="0"/>
      <dgm:spPr/>
    </dgm:pt>
    <dgm:pt modelId="{1630D2DA-9874-7C40-9BC9-BD2A2DBE60AD}" type="pres">
      <dgm:prSet presAssocID="{6EECBC3D-6179-B641-9F73-7A42EACBCB9E}" presName="node" presStyleLbl="node1" presStyleIdx="4" presStyleCnt="6">
        <dgm:presLayoutVars>
          <dgm:bulletEnabled val="1"/>
        </dgm:presLayoutVars>
      </dgm:prSet>
      <dgm:spPr/>
    </dgm:pt>
    <dgm:pt modelId="{40E38FFF-7CF3-C347-B481-ECD918E8C459}" type="pres">
      <dgm:prSet presAssocID="{FEE3862E-B48E-E144-8139-46D3FE4D48AD}" presName="sibTrans" presStyleCnt="0"/>
      <dgm:spPr/>
    </dgm:pt>
    <dgm:pt modelId="{B1E12FDA-C8B8-ED4A-AAFB-48D66430E3E2}" type="pres">
      <dgm:prSet presAssocID="{EE25C691-C934-D54C-8110-69FE4072AB78}" presName="node" presStyleLbl="node1" presStyleIdx="5" presStyleCnt="6">
        <dgm:presLayoutVars>
          <dgm:bulletEnabled val="1"/>
        </dgm:presLayoutVars>
      </dgm:prSet>
      <dgm:spPr/>
    </dgm:pt>
  </dgm:ptLst>
  <dgm:cxnLst>
    <dgm:cxn modelId="{E827A205-4C64-E240-A9EB-38494984F1F4}" srcId="{380812AE-221E-6943-84CE-AFF25BA29A4D}" destId="{6EECBC3D-6179-B641-9F73-7A42EACBCB9E}" srcOrd="4" destOrd="0" parTransId="{EA918267-6FD7-E640-A683-A80336480639}" sibTransId="{FEE3862E-B48E-E144-8139-46D3FE4D48AD}"/>
    <dgm:cxn modelId="{DDC38612-EFC6-894B-9131-EB399895A63A}" type="presOf" srcId="{380812AE-221E-6943-84CE-AFF25BA29A4D}" destId="{CD08B9B6-03B2-6C42-8C3A-EA8215ECDC57}" srcOrd="0" destOrd="0" presId="urn:microsoft.com/office/officeart/2005/8/layout/default"/>
    <dgm:cxn modelId="{D46B612D-F2D3-8149-88B0-4B796C39D2B2}" srcId="{380812AE-221E-6943-84CE-AFF25BA29A4D}" destId="{F9A74B04-53A8-CF44-A53F-E730E6AA5FF5}" srcOrd="0" destOrd="0" parTransId="{2D948960-C62C-2A47-B82A-811D6FBEAD58}" sibTransId="{6115103C-764A-A84F-8094-BAF6C4EF43E6}"/>
    <dgm:cxn modelId="{14BF7E36-C1B5-634F-8138-0CD3825E54D3}" type="presOf" srcId="{EE25C691-C934-D54C-8110-69FE4072AB78}" destId="{B1E12FDA-C8B8-ED4A-AAFB-48D66430E3E2}" srcOrd="0" destOrd="0" presId="urn:microsoft.com/office/officeart/2005/8/layout/default"/>
    <dgm:cxn modelId="{56985D64-7D22-6149-9AE3-43F35B692D9E}" type="presOf" srcId="{C48DA8C3-DE4C-294F-A894-9CE1E07B9C9B}" destId="{88BAAF4B-30FD-3F45-87F4-490953490972}" srcOrd="0" destOrd="0" presId="urn:microsoft.com/office/officeart/2005/8/layout/default"/>
    <dgm:cxn modelId="{4A21197E-8A43-904D-86E6-B79D6ABA11A7}" type="presOf" srcId="{6EECBC3D-6179-B641-9F73-7A42EACBCB9E}" destId="{1630D2DA-9874-7C40-9BC9-BD2A2DBE60AD}" srcOrd="0" destOrd="0" presId="urn:microsoft.com/office/officeart/2005/8/layout/default"/>
    <dgm:cxn modelId="{2D8D3B81-6FFC-B942-8313-DA3E89A16408}" srcId="{380812AE-221E-6943-84CE-AFF25BA29A4D}" destId="{C48DA8C3-DE4C-294F-A894-9CE1E07B9C9B}" srcOrd="1" destOrd="0" parTransId="{9343EEDD-D238-0A43-9EA4-6857E14706F5}" sibTransId="{624E1B98-B822-D54C-B4F7-DC035D2AEADD}"/>
    <dgm:cxn modelId="{79F0A19C-59B3-2C40-BDDB-A7973F329ABB}" srcId="{380812AE-221E-6943-84CE-AFF25BA29A4D}" destId="{EE25C691-C934-D54C-8110-69FE4072AB78}" srcOrd="5" destOrd="0" parTransId="{CEFD1F54-83E5-404F-897D-1749D79AED6F}" sibTransId="{29136F0F-7E32-1C4E-9B0F-FCD841E4DAD8}"/>
    <dgm:cxn modelId="{DC0358A5-CF8D-5340-80DD-C847F9CA10BD}" type="presOf" srcId="{9DCC2699-5C19-C646-B453-444710239579}" destId="{C317D057-CAF7-C24A-A69E-DC558F44F8FA}" srcOrd="0" destOrd="0" presId="urn:microsoft.com/office/officeart/2005/8/layout/default"/>
    <dgm:cxn modelId="{3A5FD5BB-24D6-164A-B396-CE1DB1D702AF}" srcId="{380812AE-221E-6943-84CE-AFF25BA29A4D}" destId="{CB333E89-4BEA-B348-A197-A0B1B4907C34}" srcOrd="2" destOrd="0" parTransId="{CD2ABC45-0904-E648-A572-CBFB3E568AB0}" sibTransId="{D002E820-FC42-8344-BA0B-ADB72AD709C5}"/>
    <dgm:cxn modelId="{4E6EC0BC-D0E8-4E4C-A0BA-DC4577E12BA7}" srcId="{380812AE-221E-6943-84CE-AFF25BA29A4D}" destId="{9DCC2699-5C19-C646-B453-444710239579}" srcOrd="3" destOrd="0" parTransId="{6E3911AB-93CB-D948-944A-C76AE824BC00}" sibTransId="{ED203282-6CEA-7646-8698-750A41E3717B}"/>
    <dgm:cxn modelId="{BF9414D8-A1FE-3745-BA83-E7C4EF01397C}" type="presOf" srcId="{CB333E89-4BEA-B348-A197-A0B1B4907C34}" destId="{0B92C95F-E75F-FF44-B2EF-73BEF7623D63}" srcOrd="0" destOrd="0" presId="urn:microsoft.com/office/officeart/2005/8/layout/default"/>
    <dgm:cxn modelId="{46E260F2-9CCF-6849-8543-092497A86AEE}" type="presOf" srcId="{F9A74B04-53A8-CF44-A53F-E730E6AA5FF5}" destId="{78BD85D7-178C-0A44-BF0A-6A528212D56E}" srcOrd="0" destOrd="0" presId="urn:microsoft.com/office/officeart/2005/8/layout/default"/>
    <dgm:cxn modelId="{3E8C3244-7269-2B4C-BBB5-9DF69F8AE1E8}" type="presParOf" srcId="{CD08B9B6-03B2-6C42-8C3A-EA8215ECDC57}" destId="{78BD85D7-178C-0A44-BF0A-6A528212D56E}" srcOrd="0" destOrd="0" presId="urn:microsoft.com/office/officeart/2005/8/layout/default"/>
    <dgm:cxn modelId="{38415832-C0A0-044F-BD3E-7CB9FEDB8598}" type="presParOf" srcId="{CD08B9B6-03B2-6C42-8C3A-EA8215ECDC57}" destId="{437883FE-552F-8C4E-90B1-D4B7F895F1E4}" srcOrd="1" destOrd="0" presId="urn:microsoft.com/office/officeart/2005/8/layout/default"/>
    <dgm:cxn modelId="{B731B707-2B66-294C-90C4-11E933F20974}" type="presParOf" srcId="{CD08B9B6-03B2-6C42-8C3A-EA8215ECDC57}" destId="{88BAAF4B-30FD-3F45-87F4-490953490972}" srcOrd="2" destOrd="0" presId="urn:microsoft.com/office/officeart/2005/8/layout/default"/>
    <dgm:cxn modelId="{F0DE79D7-8DE7-6B4E-BBFB-538D7D987569}" type="presParOf" srcId="{CD08B9B6-03B2-6C42-8C3A-EA8215ECDC57}" destId="{AAC235B0-8B30-5B48-8AA3-E156547A5AAC}" srcOrd="3" destOrd="0" presId="urn:microsoft.com/office/officeart/2005/8/layout/default"/>
    <dgm:cxn modelId="{2D1CAE5D-33CD-314A-A567-24FCCD81E611}" type="presParOf" srcId="{CD08B9B6-03B2-6C42-8C3A-EA8215ECDC57}" destId="{0B92C95F-E75F-FF44-B2EF-73BEF7623D63}" srcOrd="4" destOrd="0" presId="urn:microsoft.com/office/officeart/2005/8/layout/default"/>
    <dgm:cxn modelId="{4B626BD3-3710-A54B-BD10-32309778481E}" type="presParOf" srcId="{CD08B9B6-03B2-6C42-8C3A-EA8215ECDC57}" destId="{1C4F1082-84BC-324F-970A-D9B3E1CED160}" srcOrd="5" destOrd="0" presId="urn:microsoft.com/office/officeart/2005/8/layout/default"/>
    <dgm:cxn modelId="{53B28E21-2FAC-0748-85CA-762D776CCBCC}" type="presParOf" srcId="{CD08B9B6-03B2-6C42-8C3A-EA8215ECDC57}" destId="{C317D057-CAF7-C24A-A69E-DC558F44F8FA}" srcOrd="6" destOrd="0" presId="urn:microsoft.com/office/officeart/2005/8/layout/default"/>
    <dgm:cxn modelId="{6C345214-E491-8745-B4A9-2A061FD8EDFB}" type="presParOf" srcId="{CD08B9B6-03B2-6C42-8C3A-EA8215ECDC57}" destId="{14CB9D11-C704-C54A-B55D-B90B0EE811F1}" srcOrd="7" destOrd="0" presId="urn:microsoft.com/office/officeart/2005/8/layout/default"/>
    <dgm:cxn modelId="{4FBBE55B-A5A3-C344-B804-D77020E93584}" type="presParOf" srcId="{CD08B9B6-03B2-6C42-8C3A-EA8215ECDC57}" destId="{1630D2DA-9874-7C40-9BC9-BD2A2DBE60AD}" srcOrd="8" destOrd="0" presId="urn:microsoft.com/office/officeart/2005/8/layout/default"/>
    <dgm:cxn modelId="{FF7004ED-D312-C14E-8CB0-A6D238365725}" type="presParOf" srcId="{CD08B9B6-03B2-6C42-8C3A-EA8215ECDC57}" destId="{40E38FFF-7CF3-C347-B481-ECD918E8C459}" srcOrd="9" destOrd="0" presId="urn:microsoft.com/office/officeart/2005/8/layout/default"/>
    <dgm:cxn modelId="{46E12C94-88AE-404A-8ECC-372C466129EA}" type="presParOf" srcId="{CD08B9B6-03B2-6C42-8C3A-EA8215ECDC57}" destId="{B1E12FDA-C8B8-ED4A-AAFB-48D66430E3E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BD85D7-178C-0A44-BF0A-6A528212D56E}">
      <dsp:nvSpPr>
        <dsp:cNvPr id="0" name=""/>
        <dsp:cNvSpPr/>
      </dsp:nvSpPr>
      <dsp:spPr>
        <a:xfrm>
          <a:off x="0" y="365704"/>
          <a:ext cx="3629549" cy="2177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0" u="sng" kern="1200" dirty="0">
              <a:latin typeface="Avenir Book" panose="02000503020000020003" pitchFamily="2" charset="0"/>
            </a:rPr>
            <a:t>Complex Interplay of Technology and Human Factors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600" kern="1200" dirty="0">
            <a:latin typeface="Avenir Book" panose="02000503020000020003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Avenir Book" panose="02000503020000020003" pitchFamily="2" charset="0"/>
            </a:rPr>
            <a:t>Success of HDTs and HATs hinges on balancing technological capabilities with nuanced understanding of human behavior</a:t>
          </a:r>
        </a:p>
      </dsp:txBody>
      <dsp:txXfrm>
        <a:off x="0" y="365704"/>
        <a:ext cx="3629549" cy="2177729"/>
      </dsp:txXfrm>
    </dsp:sp>
    <dsp:sp modelId="{88BAAF4B-30FD-3F45-87F4-490953490972}">
      <dsp:nvSpPr>
        <dsp:cNvPr id="0" name=""/>
        <dsp:cNvSpPr/>
      </dsp:nvSpPr>
      <dsp:spPr>
        <a:xfrm>
          <a:off x="3992504" y="365704"/>
          <a:ext cx="3629549" cy="2177729"/>
        </a:xfrm>
        <a:prstGeom prst="rect">
          <a:avLst/>
        </a:prstGeom>
        <a:solidFill>
          <a:schemeClr val="accent3">
            <a:hueOff val="1530854"/>
            <a:satOff val="-5485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b="1" u="sng" kern="1200" dirty="0">
              <a:latin typeface="Avenir Book" panose="02000503020000020003" pitchFamily="2" charset="0"/>
            </a:rPr>
            <a:t>Data-Driven Insights into Human Behavior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n-US" sz="1600" kern="1200" dirty="0">
            <a:latin typeface="Avenir Book" panose="02000503020000020003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600" kern="1200" dirty="0">
              <a:latin typeface="Avenir Book" panose="02000503020000020003" pitchFamily="2" charset="0"/>
            </a:rPr>
            <a:t>HDTs and HATs provide unprecedented opportunities to study and model complex HAI interactions</a:t>
          </a:r>
        </a:p>
      </dsp:txBody>
      <dsp:txXfrm>
        <a:off x="3992504" y="365704"/>
        <a:ext cx="3629549" cy="2177729"/>
      </dsp:txXfrm>
    </dsp:sp>
    <dsp:sp modelId="{0B92C95F-E75F-FF44-B2EF-73BEF7623D63}">
      <dsp:nvSpPr>
        <dsp:cNvPr id="0" name=""/>
        <dsp:cNvSpPr/>
      </dsp:nvSpPr>
      <dsp:spPr>
        <a:xfrm>
          <a:off x="7985008" y="365704"/>
          <a:ext cx="3629549" cy="2177729"/>
        </a:xfrm>
        <a:prstGeom prst="rect">
          <a:avLst/>
        </a:prstGeom>
        <a:solidFill>
          <a:schemeClr val="accent3">
            <a:hueOff val="3061707"/>
            <a:satOff val="-109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 dirty="0">
              <a:latin typeface="Avenir Book" panose="02000503020000020003" pitchFamily="2" charset="0"/>
            </a:rPr>
            <a:t>Scalability and Adaptability Challenges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venir Book" panose="02000503020000020003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Book" panose="02000503020000020003" pitchFamily="2" charset="0"/>
            </a:rPr>
            <a:t>Creating HDTs that can perform effectively across diverse scenarios and team compositions is a significant challenge</a:t>
          </a:r>
        </a:p>
      </dsp:txBody>
      <dsp:txXfrm>
        <a:off x="7985008" y="365704"/>
        <a:ext cx="3629549" cy="2177729"/>
      </dsp:txXfrm>
    </dsp:sp>
    <dsp:sp modelId="{C317D057-CAF7-C24A-A69E-DC558F44F8FA}">
      <dsp:nvSpPr>
        <dsp:cNvPr id="0" name=""/>
        <dsp:cNvSpPr/>
      </dsp:nvSpPr>
      <dsp:spPr>
        <a:xfrm>
          <a:off x="0" y="2906389"/>
          <a:ext cx="3629549" cy="2177729"/>
        </a:xfrm>
        <a:prstGeom prst="rect">
          <a:avLst/>
        </a:prstGeom>
        <a:solidFill>
          <a:schemeClr val="accent3">
            <a:hueOff val="4592561"/>
            <a:satOff val="-16456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 dirty="0">
              <a:latin typeface="Avenir Book" panose="02000503020000020003" pitchFamily="2" charset="0"/>
            </a:rPr>
            <a:t>Cross-Domain Applications and Knowledge Transfer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Avenir Book" panose="02000503020000020003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Book" panose="02000503020000020003" pitchFamily="2" charset="0"/>
            </a:rPr>
            <a:t>Insights gained from HDTs in one domain (e.g., DoD) can inform applications in others (e.g., healthcare)</a:t>
          </a:r>
        </a:p>
      </dsp:txBody>
      <dsp:txXfrm>
        <a:off x="0" y="2906389"/>
        <a:ext cx="3629549" cy="2177729"/>
      </dsp:txXfrm>
    </dsp:sp>
    <dsp:sp modelId="{1630D2DA-9874-7C40-9BC9-BD2A2DBE60AD}">
      <dsp:nvSpPr>
        <dsp:cNvPr id="0" name=""/>
        <dsp:cNvSpPr/>
      </dsp:nvSpPr>
      <dsp:spPr>
        <a:xfrm>
          <a:off x="3992504" y="2906389"/>
          <a:ext cx="3629549" cy="2177729"/>
        </a:xfrm>
        <a:prstGeom prst="rect">
          <a:avLst/>
        </a:prstGeom>
        <a:solidFill>
          <a:schemeClr val="accent3">
            <a:hueOff val="6123414"/>
            <a:satOff val="-219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 dirty="0">
              <a:latin typeface="Avenir Book" panose="02000503020000020003" pitchFamily="2" charset="0"/>
            </a:rPr>
            <a:t>Future of Work Potential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Avenir Book" panose="02000503020000020003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Book" panose="02000503020000020003" pitchFamily="2" charset="0"/>
            </a:rPr>
            <a:t>HDTs and HATs have the potential to augment human capabilities and redefine the boundaries of human-AI collaboration</a:t>
          </a:r>
        </a:p>
      </dsp:txBody>
      <dsp:txXfrm>
        <a:off x="3992504" y="2906389"/>
        <a:ext cx="3629549" cy="2177729"/>
      </dsp:txXfrm>
    </dsp:sp>
    <dsp:sp modelId="{B1E12FDA-C8B8-ED4A-AAFB-48D66430E3E2}">
      <dsp:nvSpPr>
        <dsp:cNvPr id="0" name=""/>
        <dsp:cNvSpPr/>
      </dsp:nvSpPr>
      <dsp:spPr>
        <a:xfrm>
          <a:off x="7985008" y="2906389"/>
          <a:ext cx="3629549" cy="2177729"/>
        </a:xfrm>
        <a:prstGeom prst="rect">
          <a:avLst/>
        </a:prstGeom>
        <a:solidFill>
          <a:schemeClr val="accent3">
            <a:hueOff val="7654268"/>
            <a:satOff val="-27427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u="sng" kern="1200" dirty="0">
              <a:latin typeface="Avenir Book" panose="02000503020000020003" pitchFamily="2" charset="0"/>
            </a:rPr>
            <a:t>Ethics and Societal Impact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latin typeface="Avenir Book" panose="02000503020000020003" pitchFamily="2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venir Book" panose="02000503020000020003" pitchFamily="2" charset="0"/>
            </a:rPr>
            <a:t>Development of HDTs raises profound questions about privacy, identity, and the nature of human-AI interactions</a:t>
          </a:r>
        </a:p>
      </dsp:txBody>
      <dsp:txXfrm>
        <a:off x="7985008" y="2906389"/>
        <a:ext cx="3629549" cy="2177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15B183-BE1F-4EB0-9BF8-E20F8D77C1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76D80-B6DC-4953-B1D5-CB239BAA5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940A1-34CD-48EE-A4C7-37278C07A9B9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E116C-C011-4878-8114-16D13914BB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D3215-71C9-4973-A12A-DAF946D54E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A12E-64D9-4A57-8643-D6E7513EA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23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947D9-31D1-4FC3-85B7-3137C9660627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84E0D-E2F7-40EE-9F52-CCC5A2C79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2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Strategic surprise</a:t>
            </a:r>
          </a:p>
          <a:p>
            <a:r>
              <a:rPr lang="en-US"/>
              <a:t>Proactive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84E0D-E2F7-40EE-9F52-CCC5A2C798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8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Comparing distributions over missions: Kolmogorov Smirnov</a:t>
            </a:r>
          </a:p>
          <a:p>
            <a:r>
              <a:rPr lang="en-US">
                <a:cs typeface="Calibri"/>
              </a:rPr>
              <a:t>Agent fidelity (analytics; measure whether agents replicate human style conversations; NLP metrics...) vs. HAT performance (objective and subjective metrics)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84E0D-E2F7-40EE-9F52-CCC5A2C798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92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84E0D-E2F7-40EE-9F52-CCC5A2C798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25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venir Book" panose="02000503020000020003" pitchFamily="2" charset="0"/>
              </a:rPr>
              <a:t>Develop and validate Human Digital Twins (HDTs) to enhance Human-AI Teams (HATs) in critical missions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84E0D-E2F7-40EE-9F52-CCC5A2C798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6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CAIS for training and learning or other operational DoD scenarios: search and rescue, command and control, intelligence analysts document search and knowledge retrieval, or pilot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84E0D-E2F7-40EE-9F52-CCC5A2C798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7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B7D1B-CCD2-42AE-9A79-7D91D6F45587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02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84E0D-E2F7-40EE-9F52-CCC5A2C798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04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84E0D-E2F7-40EE-9F52-CCC5A2C798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2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84E0D-E2F7-40EE-9F52-CCC5A2C798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42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84E0D-E2F7-40EE-9F52-CCC5A2C798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83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Annoyed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emotion has negative effect on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all HAT performance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Empathy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intent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encouraging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questioning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has a positive effect on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team coordination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strategy development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,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challenge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environment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Toxicity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has a strong negative effect on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team communication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verbal encouragement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, challenge and environment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Joy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love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emotions have strong positive effects on all HAT performance measure except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conflict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32F4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Annoyed 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emotion has negative effect on conflict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Agreeing, encouraging, sympathizing, suggesting, questioning, acknowledging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has a positive effect on </a:t>
            </a:r>
            <a:r>
              <a:rPr lang="en-US" sz="1200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team coordination</a:t>
            </a:r>
            <a:r>
              <a:rPr lang="en-US" sz="1200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but has a negative effect on strategy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venir Book" panose="02000503020000020003" pitchFamily="2" charset="0"/>
                <a:cs typeface="Arial" panose="020B0604020202020204" pitchFamily="34" charset="0"/>
              </a:rPr>
              <a:t>Joy</a:t>
            </a:r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 and </a:t>
            </a:r>
            <a:r>
              <a:rPr lang="en-US" sz="1200" b="1" dirty="0">
                <a:latin typeface="Avenir Book" panose="02000503020000020003" pitchFamily="2" charset="0"/>
                <a:cs typeface="Arial" panose="020B0604020202020204" pitchFamily="34" charset="0"/>
              </a:rPr>
              <a:t>love</a:t>
            </a:r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 emotion have positive effects on </a:t>
            </a:r>
            <a:r>
              <a:rPr lang="en-US" sz="1200" b="1" dirty="0">
                <a:latin typeface="Avenir Book" panose="02000503020000020003" pitchFamily="2" charset="0"/>
                <a:cs typeface="Arial" panose="020B0604020202020204" pitchFamily="34" charset="0"/>
              </a:rPr>
              <a:t>conflict resolution </a:t>
            </a:r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but negative effects on </a:t>
            </a:r>
            <a:r>
              <a:rPr lang="en-US" sz="1200" b="1" dirty="0">
                <a:latin typeface="Avenir Book" panose="02000503020000020003" pitchFamily="2" charset="0"/>
                <a:cs typeface="Arial" panose="020B0604020202020204" pitchFamily="34" charset="0"/>
              </a:rPr>
              <a:t>strategy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Avenir Book" panose="02000503020000020003" pitchFamily="2" charset="0"/>
                <a:cs typeface="Arial" panose="020B0604020202020204" pitchFamily="34" charset="0"/>
              </a:rPr>
              <a:t>Sadness</a:t>
            </a:r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 emotion, </a:t>
            </a:r>
            <a:r>
              <a:rPr lang="en-US" sz="1200" b="1" dirty="0">
                <a:latin typeface="Avenir Book" panose="02000503020000020003" pitchFamily="2" charset="0"/>
                <a:cs typeface="Arial" panose="020B0604020202020204" pitchFamily="34" charset="0"/>
              </a:rPr>
              <a:t>hate</a:t>
            </a:r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, and </a:t>
            </a:r>
            <a:r>
              <a:rPr lang="en-US" sz="1200" b="1" dirty="0">
                <a:latin typeface="Avenir Book" panose="02000503020000020003" pitchFamily="2" charset="0"/>
                <a:cs typeface="Arial" panose="020B0604020202020204" pitchFamily="34" charset="0"/>
              </a:rPr>
              <a:t>sentiment</a:t>
            </a:r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 have a positive effect on </a:t>
            </a:r>
            <a:r>
              <a:rPr lang="en-US" sz="1200" b="1" dirty="0">
                <a:latin typeface="Avenir Book" panose="02000503020000020003" pitchFamily="2" charset="0"/>
                <a:cs typeface="Arial" panose="020B0604020202020204" pitchFamily="34" charset="0"/>
              </a:rPr>
              <a:t>verbal encouragement </a:t>
            </a:r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but a negative effect on team </a:t>
            </a:r>
            <a:r>
              <a:rPr lang="en-US" sz="1200" b="1" dirty="0">
                <a:latin typeface="Avenir Book" panose="02000503020000020003" pitchFamily="2" charset="0"/>
                <a:cs typeface="Arial" panose="020B0604020202020204" pitchFamily="34" charset="0"/>
              </a:rPr>
              <a:t>communication</a:t>
            </a:r>
            <a:endParaRPr lang="en-US" sz="1200" b="1" dirty="0">
              <a:solidFill>
                <a:srgbClr val="032F4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84E0D-E2F7-40EE-9F52-CCC5A2C7989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2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97B7-A27E-4228-848A-9C4B11C5B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173163"/>
            <a:ext cx="12192000" cy="22558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>
                <a:solidFill>
                  <a:srgbClr val="032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[Arial 32pt]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22B2B5-8228-4947-A620-8E84B7D5EF8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3678080"/>
            <a:ext cx="12192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32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[Arial 24pt]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647E515-5EF4-4C6D-B232-81A110D705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384360"/>
            <a:ext cx="12192000" cy="2041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32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Presenters [Arial 24pt]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0B2CCC30-602D-4330-ADF4-403E35400C4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13200" y="0"/>
            <a:ext cx="7828491" cy="786384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Slide for use when no customer/partner logos required- NO LOGOS OR OTHER MATERIAL PERMITTED IN THIS AREA - Remove this box after selecting and completing appropriate Cover Slide</a:t>
            </a:r>
          </a:p>
        </p:txBody>
      </p:sp>
    </p:spTree>
    <p:extLst>
      <p:ext uri="{BB962C8B-B14F-4D97-AF65-F5344CB8AC3E}">
        <p14:creationId xmlns:p14="http://schemas.microsoft.com/office/powerpoint/2010/main" val="164597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 (H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A1B110-63EE-AA47-8A55-2F5A215FA8CB}"/>
              </a:ext>
            </a:extLst>
          </p:cNvPr>
          <p:cNvSpPr/>
          <p:nvPr userDrawn="1"/>
        </p:nvSpPr>
        <p:spPr>
          <a:xfrm>
            <a:off x="0" y="0"/>
            <a:ext cx="12192000" cy="786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69B65F2-32E3-4A27-A9EE-C571B1A9BD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86383"/>
            <a:ext cx="12192000" cy="5611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F6FCA0-05AB-460C-B9F8-147DB32BDA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384DDBB2-F7FE-4FD2-9C11-4B3252FEA7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62" y="1371598"/>
            <a:ext cx="7404100" cy="5029200"/>
          </a:xfrm>
        </p:spPr>
        <p:txBody>
          <a:bodyPr/>
          <a:lstStyle>
            <a:lvl1pPr>
              <a:defRPr sz="2400">
                <a:solidFill>
                  <a:srgbClr val="032F46"/>
                </a:solidFill>
              </a:defRPr>
            </a:lvl1pPr>
            <a:lvl2pPr>
              <a:defRPr sz="2000">
                <a:solidFill>
                  <a:srgbClr val="032F46"/>
                </a:solidFill>
              </a:defRPr>
            </a:lvl2pPr>
            <a:lvl3pPr>
              <a:defRPr sz="1800">
                <a:solidFill>
                  <a:srgbClr val="032F46"/>
                </a:solidFill>
              </a:defRPr>
            </a:lvl3pPr>
            <a:lvl4pPr>
              <a:defRPr sz="16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5A1D024-38EB-45AC-8A11-28022D5394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2288" y="4039263"/>
            <a:ext cx="3702050" cy="2361535"/>
          </a:xfrm>
        </p:spPr>
        <p:txBody>
          <a:bodyPr>
            <a:normAutofit/>
          </a:bodyPr>
          <a:lstStyle>
            <a:lvl1pPr>
              <a:defRPr sz="2100">
                <a:solidFill>
                  <a:srgbClr val="032F46"/>
                </a:solidFill>
              </a:defRPr>
            </a:lvl1pPr>
          </a:lstStyle>
          <a:p>
            <a:r>
              <a:rPr lang="en-US" sz="2100"/>
              <a:t>Click icon to add a picture</a:t>
            </a: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5EFBC834-4297-4135-8035-217678C6E7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42288" y="1371598"/>
            <a:ext cx="3702050" cy="2361535"/>
          </a:xfrm>
        </p:spPr>
        <p:txBody>
          <a:bodyPr>
            <a:normAutofit/>
          </a:bodyPr>
          <a:lstStyle>
            <a:lvl1pPr>
              <a:defRPr sz="2100">
                <a:solidFill>
                  <a:srgbClr val="032F46"/>
                </a:solidFill>
              </a:defRPr>
            </a:lvl1pPr>
          </a:lstStyle>
          <a:p>
            <a:r>
              <a:rPr lang="en-US" sz="2100"/>
              <a:t>Click icon to add a picture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C29C0B-31F6-484F-9E39-6D354610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51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EA1B110-63EE-AA47-8A55-2F5A215FA8CB}"/>
              </a:ext>
            </a:extLst>
          </p:cNvPr>
          <p:cNvSpPr/>
          <p:nvPr userDrawn="1"/>
        </p:nvSpPr>
        <p:spPr>
          <a:xfrm>
            <a:off x="0" y="0"/>
            <a:ext cx="12192000" cy="786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6FCA0-05AB-460C-B9F8-147DB32BD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384DDBB2-F7FE-4FD2-9C11-4B3252FEA7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62" y="1371598"/>
            <a:ext cx="7404100" cy="5029200"/>
          </a:xfrm>
        </p:spPr>
        <p:txBody>
          <a:bodyPr/>
          <a:lstStyle>
            <a:lvl1pPr>
              <a:defRPr sz="2400">
                <a:solidFill>
                  <a:srgbClr val="032F46"/>
                </a:solidFill>
              </a:defRPr>
            </a:lvl1pPr>
            <a:lvl2pPr>
              <a:defRPr sz="2000">
                <a:solidFill>
                  <a:srgbClr val="032F46"/>
                </a:solidFill>
              </a:defRPr>
            </a:lvl2pPr>
            <a:lvl3pPr>
              <a:defRPr sz="1800">
                <a:solidFill>
                  <a:srgbClr val="032F46"/>
                </a:solidFill>
              </a:defRPr>
            </a:lvl3pPr>
            <a:lvl4pPr>
              <a:defRPr sz="16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B5A1D024-38EB-45AC-8A11-28022D53948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42288" y="4039263"/>
            <a:ext cx="3702050" cy="2361535"/>
          </a:xfrm>
        </p:spPr>
        <p:txBody>
          <a:bodyPr>
            <a:normAutofit/>
          </a:bodyPr>
          <a:lstStyle>
            <a:lvl1pPr>
              <a:defRPr sz="2100">
                <a:solidFill>
                  <a:srgbClr val="032F46"/>
                </a:solidFill>
              </a:defRPr>
            </a:lvl1pPr>
          </a:lstStyle>
          <a:p>
            <a:r>
              <a:rPr lang="en-US" sz="2100"/>
              <a:t>Click icon to add a picture</a:t>
            </a: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5EFBC834-4297-4135-8035-217678C6E7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42288" y="1371598"/>
            <a:ext cx="3702050" cy="2361535"/>
          </a:xfrm>
        </p:spPr>
        <p:txBody>
          <a:bodyPr>
            <a:normAutofit/>
          </a:bodyPr>
          <a:lstStyle>
            <a:lvl1pPr>
              <a:defRPr sz="2100">
                <a:solidFill>
                  <a:srgbClr val="032F46"/>
                </a:solidFill>
              </a:defRPr>
            </a:lvl1pPr>
          </a:lstStyle>
          <a:p>
            <a:r>
              <a:rPr lang="en-US" sz="2100"/>
              <a:t>Click icon to add a picture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C29C0B-31F6-484F-9E39-6D354610C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0123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701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 (H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595BA9-38A2-4041-A738-7D2A98FB8797}"/>
              </a:ext>
            </a:extLst>
          </p:cNvPr>
          <p:cNvSpPr/>
          <p:nvPr userDrawn="1"/>
        </p:nvSpPr>
        <p:spPr>
          <a:xfrm>
            <a:off x="0" y="0"/>
            <a:ext cx="12192000" cy="786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CE29611-9902-4B18-A719-DBFE107BD7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86383"/>
            <a:ext cx="12192000" cy="56118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97A92D-6201-4915-BDFE-A2064EAF21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BC59638-86B0-473E-BABA-06D0A0B03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662" y="1371598"/>
            <a:ext cx="7404100" cy="5029200"/>
          </a:xfrm>
        </p:spPr>
        <p:txBody>
          <a:bodyPr/>
          <a:lstStyle>
            <a:lvl1pPr>
              <a:defRPr sz="2100">
                <a:solidFill>
                  <a:srgbClr val="032F46"/>
                </a:solidFill>
              </a:defRPr>
            </a:lvl1pPr>
            <a:lvl2pPr>
              <a:defRPr sz="1800">
                <a:solidFill>
                  <a:srgbClr val="032F46"/>
                </a:solidFill>
              </a:defRPr>
            </a:lvl2pPr>
            <a:lvl3pPr>
              <a:defRPr sz="1500">
                <a:solidFill>
                  <a:srgbClr val="032F46"/>
                </a:solidFill>
              </a:defRPr>
            </a:lvl3pPr>
            <a:lvl4pPr>
              <a:defRPr sz="14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B81E03-FD42-400F-A4F6-E36BC0A032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975" y="1371600"/>
            <a:ext cx="3789363" cy="15065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3E61B7D-BB87-4407-BD35-F1656E7BC9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54975" y="3132929"/>
            <a:ext cx="3789363" cy="15065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232D4489-0139-4312-A9F0-515E0D7925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54975" y="4894260"/>
            <a:ext cx="3789363" cy="15065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8B4EEE-4F4F-45D2-8691-9CED6628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5685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595BA9-38A2-4041-A738-7D2A98FB8797}"/>
              </a:ext>
            </a:extLst>
          </p:cNvPr>
          <p:cNvSpPr/>
          <p:nvPr userDrawn="1"/>
        </p:nvSpPr>
        <p:spPr>
          <a:xfrm>
            <a:off x="0" y="0"/>
            <a:ext cx="12192000" cy="786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97A92D-6201-4915-BDFE-A2064EAF21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BC59638-86B0-473E-BABA-06D0A0B03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7662" y="1371598"/>
            <a:ext cx="7404100" cy="5029200"/>
          </a:xfrm>
        </p:spPr>
        <p:txBody>
          <a:bodyPr/>
          <a:lstStyle>
            <a:lvl1pPr>
              <a:defRPr sz="2100">
                <a:solidFill>
                  <a:srgbClr val="032F46"/>
                </a:solidFill>
              </a:defRPr>
            </a:lvl1pPr>
            <a:lvl2pPr>
              <a:defRPr sz="1800">
                <a:solidFill>
                  <a:srgbClr val="032F46"/>
                </a:solidFill>
              </a:defRPr>
            </a:lvl2pPr>
            <a:lvl3pPr>
              <a:defRPr sz="1500">
                <a:solidFill>
                  <a:srgbClr val="032F46"/>
                </a:solidFill>
              </a:defRPr>
            </a:lvl3pPr>
            <a:lvl4pPr>
              <a:defRPr sz="14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CB81E03-FD42-400F-A4F6-E36BC0A032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975" y="1371600"/>
            <a:ext cx="3789363" cy="15065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23E61B7D-BB87-4407-BD35-F1656E7BC9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54975" y="3132929"/>
            <a:ext cx="3789363" cy="15065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232D4489-0139-4312-A9F0-515E0D79257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54975" y="4894260"/>
            <a:ext cx="3789363" cy="150653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98B4EEE-4F4F-45D2-8691-9CED6628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7082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A4FCC-851F-4655-B7B1-7CC86B92E7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569" y="1311883"/>
            <a:ext cx="10964862" cy="28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Name,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591EB3D-8798-4792-BA73-7A60350BD6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3569" y="1671017"/>
            <a:ext cx="10964862" cy="28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Aptima</a:t>
            </a:r>
            <a:r>
              <a:rPr lang="en-US"/>
              <a:t>, Inc.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7F507BF-DFBF-4650-9BF5-A95A8DE00F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3569" y="2030151"/>
            <a:ext cx="10964862" cy="28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XXX Street, Suite XXX, City, ST XXXXXX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B9E170-B7E2-4D52-9576-0D6EE76620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3569" y="2389285"/>
            <a:ext cx="10964862" cy="28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xxxxxxx@aptima.com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58C23E2-01DA-421F-AC03-48F3BA215E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3569" y="2748419"/>
            <a:ext cx="10964862" cy="28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Direct XXX-XXXX-XXXX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056A630-C1CE-40D6-AF13-3E16E98966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69" y="3106145"/>
            <a:ext cx="10964862" cy="28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Mobile XXX-XXXX-XXXX (Optional)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21A292B-D95F-4179-99F1-67E48EAD4B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3569" y="3698599"/>
            <a:ext cx="10964862" cy="28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Name,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90A0711-6580-425F-B3F0-C3BE8A6DC5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569" y="4057733"/>
            <a:ext cx="10964862" cy="28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err="1"/>
              <a:t>Aptima</a:t>
            </a:r>
            <a:r>
              <a:rPr lang="en-US"/>
              <a:t>, Inc.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55A27C3-4331-4FE2-A602-85864CFB4B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569" y="4416867"/>
            <a:ext cx="10964862" cy="28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XXX Street, Suite XXX, City, ST XXXXXX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D0E28B8A-6E4A-4F53-853F-33EA12E061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3569" y="4776001"/>
            <a:ext cx="10964862" cy="28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xxxxxxx@aptima.com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DE3C9CF-8907-44D5-9DAC-BB7A1CB557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3569" y="5135135"/>
            <a:ext cx="10964862" cy="28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Direct XXX-XXXX-XXXX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4938336-0AD4-4246-B6A6-82166C637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3569" y="5492861"/>
            <a:ext cx="10964862" cy="28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Mobile XXX-XXXX-XXXX (Optional)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8C06A0-E315-4FB2-8A48-5AB223BCB79C}"/>
              </a:ext>
            </a:extLst>
          </p:cNvPr>
          <p:cNvSpPr txBox="1"/>
          <p:nvPr userDrawn="1"/>
        </p:nvSpPr>
        <p:spPr>
          <a:xfrm>
            <a:off x="4279127" y="5939625"/>
            <a:ext cx="36337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www.aptima.com</a:t>
            </a:r>
          </a:p>
        </p:txBody>
      </p:sp>
    </p:spTree>
    <p:extLst>
      <p:ext uri="{BB962C8B-B14F-4D97-AF65-F5344CB8AC3E}">
        <p14:creationId xmlns:p14="http://schemas.microsoft.com/office/powerpoint/2010/main" val="1454670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697B7-A27E-4228-848A-9C4B11C5B5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93058" y="1173163"/>
            <a:ext cx="8748634" cy="22558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1">
                <a:solidFill>
                  <a:srgbClr val="032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[Arial 32pt]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22B2B5-8228-4947-A620-8E84B7D5EF8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93058" y="3678080"/>
            <a:ext cx="8748634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32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[Arial 24pt]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647E515-5EF4-4C6D-B232-81A110D705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93058" y="4384360"/>
            <a:ext cx="8748634" cy="2041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32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Presenters [Arial 24pt]</a:t>
            </a: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0B2CCC30-602D-4330-ADF4-403E35400C4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093058" y="0"/>
            <a:ext cx="8748634" cy="786384"/>
          </a:xfrm>
        </p:spPr>
        <p:txBody>
          <a:bodyPr>
            <a:noAutofit/>
          </a:bodyPr>
          <a:lstStyle>
            <a:lvl1pPr marL="0" indent="0">
              <a:buNone/>
              <a:defRPr sz="135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Title Slide for use when no customer/partner logos required- NO LOGOS OR OTHER MATERIAL PERMITTED IN THIS AREA - Remove this box after selecting and completing appropriate Cover Slide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D021B5B-DE92-422B-9811-8797C3769A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0308" y="1285875"/>
            <a:ext cx="2432580" cy="11398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4C0CE5C-CC1C-4B63-BB16-1F7D806BC7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308" y="2582705"/>
            <a:ext cx="2432580" cy="11398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51EF314-CBFA-4608-B20C-87386720A1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308" y="3879535"/>
            <a:ext cx="2432580" cy="11398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E9510ED1-20D1-494F-909C-6B3DB83E51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0308" y="5176365"/>
            <a:ext cx="2432580" cy="11398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5960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4"/>
          <p:cNvSpPr txBox="1">
            <a:spLocks noGrp="1"/>
          </p:cNvSpPr>
          <p:nvPr>
            <p:ph type="title"/>
          </p:nvPr>
        </p:nvSpPr>
        <p:spPr>
          <a:xfrm>
            <a:off x="136946" y="133787"/>
            <a:ext cx="11918105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4"/>
          <p:cNvSpPr txBox="1">
            <a:spLocks noGrp="1"/>
          </p:cNvSpPr>
          <p:nvPr>
            <p:ph type="body" idx="1"/>
          </p:nvPr>
        </p:nvSpPr>
        <p:spPr>
          <a:xfrm>
            <a:off x="136945" y="1149042"/>
            <a:ext cx="11918105" cy="5187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81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2pPr>
            <a:lvl3pPr marL="1371600" lvl="2" indent="-355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 sz="1800"/>
            </a:lvl4pPr>
            <a:lvl5pPr marL="2286000" lvl="4" indent="-354329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80"/>
              <a:buChar char="–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4057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 txBox="1">
            <a:spLocks noGrp="1"/>
          </p:cNvSpPr>
          <p:nvPr>
            <p:ph type="title"/>
          </p:nvPr>
        </p:nvSpPr>
        <p:spPr>
          <a:xfrm>
            <a:off x="136947" y="133787"/>
            <a:ext cx="11918106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671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F1DBA71-AEA5-42AA-9034-D5A9C9947430}"/>
              </a:ext>
            </a:extLst>
          </p:cNvPr>
          <p:cNvSpPr/>
          <p:nvPr userDrawn="1"/>
        </p:nvSpPr>
        <p:spPr bwMode="auto">
          <a:xfrm>
            <a:off x="0" y="786384"/>
            <a:ext cx="12192000" cy="5650992"/>
          </a:xfrm>
          <a:prstGeom prst="rect">
            <a:avLst/>
          </a:prstGeom>
          <a:solidFill>
            <a:srgbClr val="F1F3F4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</a:pPr>
            <a:endParaRPr kumimoji="0" lang="en-US" sz="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8CCA7D3-3221-47CB-96B8-515244ED85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619" y="2313098"/>
            <a:ext cx="11434762" cy="272803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divider title [Arial 28pt]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E0DC5-AFB5-486E-B35F-6BFBFFEA2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8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H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8187D0-A517-4858-BA2E-2A7C51C535DE}"/>
              </a:ext>
            </a:extLst>
          </p:cNvPr>
          <p:cNvSpPr/>
          <p:nvPr userDrawn="1"/>
        </p:nvSpPr>
        <p:spPr>
          <a:xfrm>
            <a:off x="0" y="0"/>
            <a:ext cx="12192000" cy="786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09F887F-6EBB-4445-87FF-9BBE1F6D8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86383"/>
            <a:ext cx="12192000" cy="56118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31CCE7-DB46-4BC2-B826-98EB963EC4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9F0D4-4752-4B73-BF8A-1732F1F9B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032F46"/>
                </a:solidFill>
              </a:defRPr>
            </a:lvl1pPr>
            <a:lvl2pPr>
              <a:defRPr sz="2000">
                <a:solidFill>
                  <a:srgbClr val="032F46"/>
                </a:solidFill>
              </a:defRPr>
            </a:lvl2pPr>
            <a:lvl3pPr>
              <a:defRPr sz="1800">
                <a:solidFill>
                  <a:srgbClr val="032F46"/>
                </a:solidFill>
              </a:defRPr>
            </a:lvl3pPr>
            <a:lvl4pPr>
              <a:defRPr sz="16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936400-254B-44FD-9EAC-97732D1B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9866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E26557-CB30-4B7B-BD20-2D8E34AA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87179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rgbClr val="032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242DBE-D980-49B5-AC6E-87438F4E67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152525"/>
            <a:ext cx="10515600" cy="524033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32F46"/>
                </a:solidFill>
              </a:defRPr>
            </a:lvl1pPr>
            <a:lvl2pPr>
              <a:defRPr sz="2000">
                <a:solidFill>
                  <a:srgbClr val="032F46"/>
                </a:solidFill>
              </a:defRPr>
            </a:lvl2pPr>
            <a:lvl3pPr>
              <a:defRPr sz="1800">
                <a:solidFill>
                  <a:srgbClr val="032F46"/>
                </a:solidFill>
              </a:defRPr>
            </a:lvl3pPr>
            <a:lvl4pPr>
              <a:defRPr sz="16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008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E5A26-489F-4390-A6DD-375BEF52E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EF3E0-D606-4451-82E5-C6C6671FD7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291C6-598B-4F2D-882C-298AE0107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D11-24AF-483C-9DAC-E67C431A05B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A50F4-4C87-4EBC-8EA0-5A6A4954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5DA78-30E9-420A-B6B4-F8A9C68C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22E8-E708-4B87-8B4B-C7B0207A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71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3C0DD-CC84-411E-A3B7-89749847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F2A2-B4E8-4864-8222-C85774E0B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152EE-35EF-4509-9218-A0075081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D11-24AF-483C-9DAC-E67C431A05B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3EE60-4885-44F0-8C59-8787827DE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4F6DB-511E-404D-8CEB-C6B6381EF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22E8-E708-4B87-8B4B-C7B0207A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00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723C-8E1D-4905-8659-FC1D3A84D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6DBA8-9E95-42DE-93BD-A6F7502B3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64CD0-091E-4D74-A0F6-EFCEA2EB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D11-24AF-483C-9DAC-E67C431A05B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528F6-B0F8-4754-BD1C-B028445D2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E1C8-CDC5-4B47-865D-BD5C5604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22E8-E708-4B87-8B4B-C7B0207A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1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2D8D-97E6-4869-B7FC-2A80FFFD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F5E67-1423-4B2F-BE96-E2388422E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71519-52AC-4629-A83B-D7C107080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9BBD5-B232-4FBC-B96E-11F94B6961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D11-24AF-483C-9DAC-E67C431A05B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DC3EB-C2E3-40E5-AED7-EDC32F6A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5EE43-2A0D-4C67-A8C2-098BCD9D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22E8-E708-4B87-8B4B-C7B0207A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48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3070-B42E-449F-AC89-A73A6A7E8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FCD5D-DB85-4E7F-895F-495023CAA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93FF1-0C5E-4DB1-BF7B-41C23DE81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587A0-EBCE-48F8-9500-C1E0D5450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87F3F-2096-46BE-B77D-FB2A1CB13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C151F-DC2B-441E-AE40-0472AC9E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D11-24AF-483C-9DAC-E67C431A05B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73191-3417-4738-9BCB-6C2567DF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E5900-A7DD-4E62-8322-4C6F6C31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22E8-E708-4B87-8B4B-C7B0207A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82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4A60-9334-43B1-9537-5BAD1BE2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B62D0-0E7A-4A62-9057-956E3FBC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D11-24AF-483C-9DAC-E67C431A05B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455E9-8FC0-449D-B50B-307BCD96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8B091-2A9A-41FE-9CFC-9E32DC3A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22E8-E708-4B87-8B4B-C7B0207A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81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39199-C410-49DA-9EF8-848ABEC9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D11-24AF-483C-9DAC-E67C431A05B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6DF95-12CC-4DB5-BB5D-5026969D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A158E-5E3A-47B1-8563-01458985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22E8-E708-4B87-8B4B-C7B0207A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66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B831-A277-4FEB-B460-EF14A52E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477A7-E5F2-4BE5-A15B-3B706F12E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5AB6-87DA-458D-B5C6-D866D241F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879F4-4ED7-47C9-B46D-E55D01D0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D11-24AF-483C-9DAC-E67C431A05B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77705-7328-45D0-9D04-96ED74A3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75132-C09A-40A7-9AAB-EDEF25AC0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22E8-E708-4B87-8B4B-C7B0207A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3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6DC22-83F4-443B-82DF-C3E0F1A8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4ED9E5-4478-4B06-A542-A8D7B6124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BB41EC-9A98-40D6-AF1C-146B31C4E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3DA09-52E3-49EE-9309-F94E8589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D11-24AF-483C-9DAC-E67C431A05B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EBC1-772F-4B68-B546-122EC6CF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07361-5080-46B6-ACE4-65B294E1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22E8-E708-4B87-8B4B-C7B0207A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9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8187D0-A517-4858-BA2E-2A7C51C535DE}"/>
              </a:ext>
            </a:extLst>
          </p:cNvPr>
          <p:cNvSpPr/>
          <p:nvPr userDrawn="1"/>
        </p:nvSpPr>
        <p:spPr>
          <a:xfrm>
            <a:off x="0" y="0"/>
            <a:ext cx="12192000" cy="786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31CCE7-DB46-4BC2-B826-98EB963EC4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9F0D4-4752-4B73-BF8A-1732F1F9B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032F46"/>
                </a:solidFill>
              </a:defRPr>
            </a:lvl1pPr>
            <a:lvl2pPr>
              <a:defRPr sz="2000">
                <a:solidFill>
                  <a:srgbClr val="032F46"/>
                </a:solidFill>
              </a:defRPr>
            </a:lvl2pPr>
            <a:lvl3pPr>
              <a:defRPr sz="1800">
                <a:solidFill>
                  <a:srgbClr val="032F46"/>
                </a:solidFill>
              </a:defRPr>
            </a:lvl3pPr>
            <a:lvl4pPr>
              <a:defRPr sz="16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936400-254B-44FD-9EAC-97732D1B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1619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8D81-C90E-413A-9CEB-0E4AC474E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58E42-5707-43C6-AC73-FAD0FCDCB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38299-9543-4FC8-AC5D-B967AD6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D11-24AF-483C-9DAC-E67C431A05B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CFC57-3725-4DDD-B028-C99510F1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D1E3F-3FF8-43AE-B437-5E2ACAE18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22E8-E708-4B87-8B4B-C7B0207A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34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C3F890-0319-48BB-9E5B-C8E988B05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CA2DD-9BC2-43C2-A6C0-EBCE88671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9BB52-C9BE-4A14-AC0F-0DC8B8AE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324D11-24AF-483C-9DAC-E67C431A05B5}" type="datetimeFigureOut">
              <a:rPr lang="en-US" smtClean="0"/>
              <a:t>9/15/24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4AE06-DFF9-4732-AB31-46237C4C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DCF3C-422E-4A52-9F67-FD6B8833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222E8-E708-4B87-8B4B-C7B0207A3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A5D6CE-6CDA-D742-B39D-369A8C688CCF}"/>
              </a:ext>
            </a:extLst>
          </p:cNvPr>
          <p:cNvSpPr/>
          <p:nvPr userDrawn="1"/>
        </p:nvSpPr>
        <p:spPr>
          <a:xfrm>
            <a:off x="0" y="0"/>
            <a:ext cx="12192000" cy="786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B8CE13D-7D49-4E50-8E98-90C8AB028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86383"/>
            <a:ext cx="12192000" cy="5611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43255C-4FA7-4F21-809B-48F98EAADE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441980D7-E816-41B5-AB2E-23B1D471A4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62" y="1371598"/>
            <a:ext cx="5480644" cy="5029200"/>
          </a:xfrm>
        </p:spPr>
        <p:txBody>
          <a:bodyPr/>
          <a:lstStyle>
            <a:lvl1pPr>
              <a:defRPr sz="2400">
                <a:solidFill>
                  <a:srgbClr val="032F46"/>
                </a:solidFill>
              </a:defRPr>
            </a:lvl1pPr>
            <a:lvl2pPr>
              <a:defRPr sz="2000">
                <a:solidFill>
                  <a:srgbClr val="032F46"/>
                </a:solidFill>
              </a:defRPr>
            </a:lvl2pPr>
            <a:lvl3pPr>
              <a:defRPr sz="1800">
                <a:solidFill>
                  <a:srgbClr val="032F46"/>
                </a:solidFill>
              </a:defRPr>
            </a:lvl3pPr>
            <a:lvl4pPr>
              <a:defRPr sz="16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6392FF7-6C06-4F90-92EA-B5AE97160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3694" y="1371598"/>
            <a:ext cx="5480644" cy="5029200"/>
          </a:xfrm>
        </p:spPr>
        <p:txBody>
          <a:bodyPr/>
          <a:lstStyle>
            <a:lvl1pPr>
              <a:defRPr sz="2400">
                <a:solidFill>
                  <a:srgbClr val="032F46"/>
                </a:solidFill>
              </a:defRPr>
            </a:lvl1pPr>
            <a:lvl2pPr>
              <a:defRPr sz="2000">
                <a:solidFill>
                  <a:srgbClr val="032F46"/>
                </a:solidFill>
              </a:defRPr>
            </a:lvl2pPr>
            <a:lvl3pPr>
              <a:defRPr sz="1800">
                <a:solidFill>
                  <a:srgbClr val="032F46"/>
                </a:solidFill>
              </a:defRPr>
            </a:lvl3pPr>
            <a:lvl4pPr>
              <a:defRPr sz="16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5E0AED-E452-41D4-A518-9EC0FDCF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8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A5D6CE-6CDA-D742-B39D-369A8C688CCF}"/>
              </a:ext>
            </a:extLst>
          </p:cNvPr>
          <p:cNvSpPr/>
          <p:nvPr userDrawn="1"/>
        </p:nvSpPr>
        <p:spPr>
          <a:xfrm>
            <a:off x="0" y="0"/>
            <a:ext cx="12192000" cy="786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3255C-4FA7-4F21-809B-48F98EAAD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441980D7-E816-41B5-AB2E-23B1D471A4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62" y="1371598"/>
            <a:ext cx="5480644" cy="5029200"/>
          </a:xfrm>
        </p:spPr>
        <p:txBody>
          <a:bodyPr/>
          <a:lstStyle>
            <a:lvl1pPr>
              <a:defRPr sz="2400">
                <a:solidFill>
                  <a:srgbClr val="032F46"/>
                </a:solidFill>
              </a:defRPr>
            </a:lvl1pPr>
            <a:lvl2pPr>
              <a:defRPr sz="2000">
                <a:solidFill>
                  <a:srgbClr val="032F46"/>
                </a:solidFill>
              </a:defRPr>
            </a:lvl2pPr>
            <a:lvl3pPr>
              <a:defRPr sz="1800">
                <a:solidFill>
                  <a:srgbClr val="032F46"/>
                </a:solidFill>
              </a:defRPr>
            </a:lvl3pPr>
            <a:lvl4pPr>
              <a:defRPr sz="16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06392FF7-6C06-4F90-92EA-B5AE97160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63694" y="1371598"/>
            <a:ext cx="5480644" cy="5029200"/>
          </a:xfrm>
        </p:spPr>
        <p:txBody>
          <a:bodyPr/>
          <a:lstStyle>
            <a:lvl1pPr>
              <a:defRPr sz="2400">
                <a:solidFill>
                  <a:srgbClr val="032F46"/>
                </a:solidFill>
              </a:defRPr>
            </a:lvl1pPr>
            <a:lvl2pPr>
              <a:defRPr sz="2000">
                <a:solidFill>
                  <a:srgbClr val="032F46"/>
                </a:solidFill>
              </a:defRPr>
            </a:lvl2pPr>
            <a:lvl3pPr>
              <a:defRPr sz="1800">
                <a:solidFill>
                  <a:srgbClr val="032F46"/>
                </a:solidFill>
              </a:defRPr>
            </a:lvl3pPr>
            <a:lvl4pPr>
              <a:defRPr sz="16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5E0AED-E452-41D4-A518-9EC0FDCF8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35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(H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D55A69-144D-9445-8215-A346986F594B}"/>
              </a:ext>
            </a:extLst>
          </p:cNvPr>
          <p:cNvSpPr/>
          <p:nvPr userDrawn="1"/>
        </p:nvSpPr>
        <p:spPr>
          <a:xfrm>
            <a:off x="0" y="0"/>
            <a:ext cx="12192000" cy="786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7495F3D-CA3B-49B0-B5A1-2DF284D73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86383"/>
            <a:ext cx="12192000" cy="5611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5B3489-D111-44BF-A6AA-0A84F88DE3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36280CD-95A7-4CEC-A988-7475559CA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94663" y="1371598"/>
            <a:ext cx="3749675" cy="502920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032F46"/>
                </a:solidFill>
              </a:defRPr>
            </a:lvl1pPr>
          </a:lstStyle>
          <a:p>
            <a:r>
              <a:rPr lang="en-US" sz="2100"/>
              <a:t>Click icon to add a picture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3F269C0-F844-4E8F-B9ED-2A46FC8680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62" y="1371598"/>
            <a:ext cx="7404100" cy="5029200"/>
          </a:xfrm>
        </p:spPr>
        <p:txBody>
          <a:bodyPr/>
          <a:lstStyle>
            <a:lvl1pPr>
              <a:defRPr sz="2400">
                <a:solidFill>
                  <a:srgbClr val="032F46"/>
                </a:solidFill>
              </a:defRPr>
            </a:lvl1pPr>
            <a:lvl2pPr>
              <a:defRPr sz="2000">
                <a:solidFill>
                  <a:srgbClr val="032F46"/>
                </a:solidFill>
              </a:defRPr>
            </a:lvl2pPr>
            <a:lvl3pPr>
              <a:defRPr sz="1800">
                <a:solidFill>
                  <a:srgbClr val="032F46"/>
                </a:solidFill>
              </a:defRPr>
            </a:lvl3pPr>
            <a:lvl4pPr>
              <a:defRPr sz="16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D48972-A8DA-4133-B51D-0E4E1DB4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22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4D55A69-144D-9445-8215-A346986F594B}"/>
              </a:ext>
            </a:extLst>
          </p:cNvPr>
          <p:cNvSpPr/>
          <p:nvPr userDrawn="1"/>
        </p:nvSpPr>
        <p:spPr>
          <a:xfrm>
            <a:off x="0" y="0"/>
            <a:ext cx="12192000" cy="786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5B3489-D111-44BF-A6AA-0A84F88DE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236280CD-95A7-4CEC-A988-7475559CA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94663" y="1371598"/>
            <a:ext cx="3749675" cy="5029200"/>
          </a:xfrm>
        </p:spPr>
        <p:txBody>
          <a:bodyPr>
            <a:normAutofit/>
          </a:bodyPr>
          <a:lstStyle>
            <a:lvl1pPr>
              <a:defRPr sz="2100">
                <a:solidFill>
                  <a:srgbClr val="032F46"/>
                </a:solidFill>
              </a:defRPr>
            </a:lvl1pPr>
          </a:lstStyle>
          <a:p>
            <a:r>
              <a:rPr lang="en-US" sz="2100"/>
              <a:t>Click icon to add a picture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3F269C0-F844-4E8F-B9ED-2A46FC8680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662" y="1371598"/>
            <a:ext cx="7404100" cy="5029200"/>
          </a:xfrm>
        </p:spPr>
        <p:txBody>
          <a:bodyPr/>
          <a:lstStyle>
            <a:lvl1pPr>
              <a:defRPr sz="2400">
                <a:solidFill>
                  <a:srgbClr val="032F46"/>
                </a:solidFill>
              </a:defRPr>
            </a:lvl1pPr>
            <a:lvl2pPr>
              <a:defRPr sz="2000">
                <a:solidFill>
                  <a:srgbClr val="032F46"/>
                </a:solidFill>
              </a:defRPr>
            </a:lvl2pPr>
            <a:lvl3pPr>
              <a:defRPr sz="1800">
                <a:solidFill>
                  <a:srgbClr val="032F46"/>
                </a:solidFill>
              </a:defRPr>
            </a:lvl3pPr>
            <a:lvl4pPr>
              <a:defRPr sz="1600">
                <a:solidFill>
                  <a:srgbClr val="032F46"/>
                </a:solidFill>
              </a:defRPr>
            </a:lvl4pPr>
            <a:lvl5pPr>
              <a:defRPr sz="1400">
                <a:solidFill>
                  <a:srgbClr val="032F4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ED48972-A8DA-4133-B51D-0E4E1DB4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27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(He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5773182-02E4-40A0-BDE4-1513335D3D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786383"/>
            <a:ext cx="12192000" cy="56118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7A131F9-7980-BA47-96F5-D9FD5A1403A0}"/>
              </a:ext>
            </a:extLst>
          </p:cNvPr>
          <p:cNvSpPr/>
          <p:nvPr userDrawn="1"/>
        </p:nvSpPr>
        <p:spPr>
          <a:xfrm>
            <a:off x="0" y="0"/>
            <a:ext cx="12192000" cy="786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517C3E-3197-4988-B4CE-35B2D9D3A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456330-33E5-4289-AFAA-85D5B029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ED359-4DF5-B944-9B6A-8B0CA97F9E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473" y="1376363"/>
            <a:ext cx="3683000" cy="5032375"/>
          </a:xfrm>
        </p:spPr>
        <p:txBody>
          <a:bodyPr/>
          <a:lstStyle/>
          <a:p>
            <a:r>
              <a:rPr lang="en-US"/>
              <a:t>Click icon to add a picture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DB4048B-ABD6-4F49-82F9-918183DA19B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56112" y="1376363"/>
            <a:ext cx="7288226" cy="503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27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A131F9-7980-BA47-96F5-D9FD5A1403A0}"/>
              </a:ext>
            </a:extLst>
          </p:cNvPr>
          <p:cNvSpPr/>
          <p:nvPr userDrawn="1"/>
        </p:nvSpPr>
        <p:spPr>
          <a:xfrm>
            <a:off x="0" y="0"/>
            <a:ext cx="12192000" cy="78638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517C3E-3197-4988-B4CE-35B2D9D3A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3" y="1"/>
            <a:ext cx="2435687" cy="1143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456330-33E5-4289-AFAA-85D5B0292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ED359-4DF5-B944-9B6A-8B0CA97F9E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473" y="1376363"/>
            <a:ext cx="3683000" cy="5032375"/>
          </a:xfrm>
        </p:spPr>
        <p:txBody>
          <a:bodyPr/>
          <a:lstStyle/>
          <a:p>
            <a:r>
              <a:rPr lang="en-US"/>
              <a:t>Click icon to add a picture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1DB4048B-ABD6-4F49-82F9-918183DA19B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56112" y="1376363"/>
            <a:ext cx="7288226" cy="5032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97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6B24B-5779-4EBD-A754-F98D9A5ED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DBA64B-A5CE-45EB-A45D-1A966D0EA0A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0"/>
            <a:ext cx="2435687" cy="1143000"/>
          </a:xfrm>
          <a:prstGeom prst="rect">
            <a:avLst/>
          </a:prstGeom>
          <a:effectLst>
            <a:outerShdw blurRad="292100" dist="12700" dir="5400000" sx="107000" sy="107000" algn="t" rotWithShape="0">
              <a:prstClr val="black">
                <a:alpha val="28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482F72-212B-476C-A153-BC2B1704A148}"/>
              </a:ext>
            </a:extLst>
          </p:cNvPr>
          <p:cNvSpPr txBox="1"/>
          <p:nvPr userDrawn="1"/>
        </p:nvSpPr>
        <p:spPr>
          <a:xfrm>
            <a:off x="347472" y="6618553"/>
            <a:ext cx="201168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>
                <a:latin typeface="Arial" panose="020B0604020202020204" pitchFamily="34" charset="0"/>
                <a:cs typeface="Arial" panose="020B0604020202020204" pitchFamily="34" charset="0"/>
              </a:rPr>
              <a:t>© 2024 Aptima, Inc.</a:t>
            </a:r>
          </a:p>
        </p:txBody>
      </p:sp>
      <p:sp>
        <p:nvSpPr>
          <p:cNvPr id="12" name="Title Placeholder 10">
            <a:extLst>
              <a:ext uri="{FF2B5EF4-FFF2-40B4-BE49-F238E27FC236}">
                <a16:creationId xmlns:a16="http://schemas.microsoft.com/office/drawing/2014/main" id="{B9E32CF0-175D-4B83-83C3-07469F9C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900" y="0"/>
            <a:ext cx="8166099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8239113-F275-40A0-92FB-A7C2B144E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319" y="6618553"/>
            <a:ext cx="585481" cy="239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32F4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A21A14-3D06-4710-A891-9FFFCC1248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0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2" r:id="rId3"/>
    <p:sldLayoutId id="2147483652" r:id="rId4"/>
    <p:sldLayoutId id="2147483683" r:id="rId5"/>
    <p:sldLayoutId id="2147483651" r:id="rId6"/>
    <p:sldLayoutId id="2147483684" r:id="rId7"/>
    <p:sldLayoutId id="2147483653" r:id="rId8"/>
    <p:sldLayoutId id="2147483685" r:id="rId9"/>
    <p:sldLayoutId id="2147483654" r:id="rId10"/>
    <p:sldLayoutId id="2147483686" r:id="rId11"/>
    <p:sldLayoutId id="2147483655" r:id="rId12"/>
    <p:sldLayoutId id="2147483656" r:id="rId13"/>
    <p:sldLayoutId id="2147483687" r:id="rId14"/>
    <p:sldLayoutId id="2147483668" r:id="rId15"/>
    <p:sldLayoutId id="2147483669" r:id="rId16"/>
    <p:sldLayoutId id="2147483688" r:id="rId17"/>
    <p:sldLayoutId id="214748368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32F4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345C81-7E59-4DEB-BDB9-7D28BBEC988B}"/>
              </a:ext>
            </a:extLst>
          </p:cNvPr>
          <p:cNvSpPr txBox="1"/>
          <p:nvPr userDrawn="1"/>
        </p:nvSpPr>
        <p:spPr>
          <a:xfrm>
            <a:off x="347472" y="6618553"/>
            <a:ext cx="201168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">
                <a:latin typeface="Arial" panose="020B0604020202020204" pitchFamily="34" charset="0"/>
                <a:cs typeface="Arial" panose="020B0604020202020204" pitchFamily="34" charset="0"/>
              </a:rPr>
              <a:t>© 2020 Aptima, Inc.</a:t>
            </a:r>
          </a:p>
        </p:txBody>
      </p:sp>
    </p:spTree>
    <p:extLst>
      <p:ext uri="{BB962C8B-B14F-4D97-AF65-F5344CB8AC3E}">
        <p14:creationId xmlns:p14="http://schemas.microsoft.com/office/powerpoint/2010/main" val="370552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41D52F-E5E1-4DD8-900D-E6C90BAB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354312" cy="786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1D6AA-B871-418F-B855-CEA1B8CBE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5DF37-48E5-42AD-BC27-760F060BF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222E8-E708-4B87-8B4B-C7B0207A385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4BEA9C-E525-4204-82A0-D56EBEB0E66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312" y="-9143"/>
            <a:ext cx="2450592" cy="11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11" Type="http://schemas.openxmlformats.org/officeDocument/2006/relationships/image" Target="../media/image35.jpeg"/><Relationship Id="rId5" Type="http://schemas.openxmlformats.org/officeDocument/2006/relationships/image" Target="../media/image29.jpg"/><Relationship Id="rId10" Type="http://schemas.openxmlformats.org/officeDocument/2006/relationships/image" Target="../media/image34.jpeg"/><Relationship Id="rId4" Type="http://schemas.openxmlformats.org/officeDocument/2006/relationships/image" Target="../media/image28.jpg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volkova@aptima.com" TargetMode="External"/><Relationship Id="rId2" Type="http://schemas.openxmlformats.org/officeDocument/2006/relationships/hyperlink" Target="https://www.linkedin.com/in/svitlanavolkova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001872081774322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sycnet.apa.org/doi/10.1080/0014013060061278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verse.asu.edu/dataset.xhtml;jsessionid=a98d5380b03388db69f17cc4114a?persistentId=doi%3A10.48349%2FASU%2FQDQ4MH&amp;version=&amp;q=&amp;fileTypeGroupFacet=%22Data%22&amp;fileAccess=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oralfoundations.org/wp-content/uploads/files/downloads/moral%20foundations%20dictionary.dic" TargetMode="External"/><Relationship Id="rId3" Type="http://schemas.openxmlformats.org/officeDocument/2006/relationships/hyperlink" Target="https://huggingface.co/distilbert/distilbert-base-uncased-finetuned-sst-2-English" TargetMode="External"/><Relationship Id="rId7" Type="http://schemas.openxmlformats.org/officeDocument/2006/relationships/hyperlink" Target="https://hrashkin.github.io/connfram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unitaryai/detoxify" TargetMode="External"/><Relationship Id="rId5" Type="http://schemas.openxmlformats.org/officeDocument/2006/relationships/hyperlink" Target="https://github.com/passing2961/EmpGPT-3" TargetMode="External"/><Relationship Id="rId4" Type="http://schemas.openxmlformats.org/officeDocument/2006/relationships/hyperlink" Target="https://huggingface.co/google-bert/bert-base-uncased" TargetMode="External"/><Relationship Id="rId9" Type="http://schemas.openxmlformats.org/officeDocument/2006/relationships/hyperlink" Target="https://hrashkin.github.io/factcheck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72D765-8168-92E9-00E3-87EB47761A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Synthetic Teammates: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Challenges Developing and Validating Human Digital Twins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to Optimize Human-AI Performance in Critical Missions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E94A5BE-E55B-F7DF-05A3-AECF13B28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12192000" cy="2041840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Avenir Book" panose="02000503020000020003" pitchFamily="2" charset="0"/>
                <a:cs typeface="Arial"/>
              </a:rPr>
              <a:t>Svitlana Volkova, PhD</a:t>
            </a:r>
          </a:p>
          <a:p>
            <a:r>
              <a:rPr lang="en-US" sz="2200" dirty="0">
                <a:latin typeface="Avenir Book" panose="02000503020000020003" pitchFamily="2" charset="0"/>
                <a:cs typeface="Arial"/>
              </a:rPr>
              <a:t>Chief of AI</a:t>
            </a:r>
          </a:p>
          <a:p>
            <a:r>
              <a:rPr lang="en-US" sz="2200" dirty="0">
                <a:latin typeface="Avenir Book" panose="02000503020000020003" pitchFamily="2" charset="0"/>
                <a:cs typeface="Arial"/>
              </a:rPr>
              <a:t>Office of Science and Technology</a:t>
            </a:r>
          </a:p>
          <a:p>
            <a:r>
              <a:rPr lang="en-US" sz="2200" dirty="0">
                <a:latin typeface="Avenir Book" panose="02000503020000020003" pitchFamily="2" charset="0"/>
                <a:cs typeface="Arial"/>
              </a:rPr>
              <a:t>Aptima, Inc.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A9E05E-A772-4609-B6ED-003EBA5C0F6D}"/>
              </a:ext>
            </a:extLst>
          </p:cNvPr>
          <p:cNvSpPr txBox="1"/>
          <p:nvPr/>
        </p:nvSpPr>
        <p:spPr>
          <a:xfrm>
            <a:off x="1755531" y="6334780"/>
            <a:ext cx="9041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</a:rPr>
              <a:t>New York Scientific Data Summit 2024: Addressing Data Challenges in Digital Twins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</a:rPr>
              <a:t>New York, NY September 16, 2024</a:t>
            </a:r>
          </a:p>
        </p:txBody>
      </p:sp>
    </p:spTree>
    <p:extLst>
      <p:ext uri="{BB962C8B-B14F-4D97-AF65-F5344CB8AC3E}">
        <p14:creationId xmlns:p14="http://schemas.microsoft.com/office/powerpoint/2010/main" val="142378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CED3E7-E453-EDEB-324C-B9F90DE4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ASIST Ground Truth Data </a:t>
            </a:r>
            <a:r>
              <a:rPr lang="en-US" u="sng" dirty="0">
                <a:latin typeface="Avenir Book" panose="02000503020000020003" pitchFamily="2" charset="0"/>
              </a:rPr>
              <a:t>Causal</a:t>
            </a:r>
            <a:r>
              <a:rPr lang="en-US" dirty="0">
                <a:latin typeface="Avenir Book" panose="02000503020000020003" pitchFamily="2" charset="0"/>
              </a:rPr>
              <a:t> Analysis: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Emotional-Cognitive vs. HAT Performance Measures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EF8B2D6-004D-D0FB-D4CD-A2511F539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498247"/>
            <a:ext cx="487189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Book" panose="02000503020000020003" pitchFamily="2" charset="0"/>
                <a:cs typeface="Arial" panose="020B0604020202020204" pitchFamily="34" charset="0"/>
              </a:rPr>
              <a:t>Causal Structure Learning</a:t>
            </a:r>
            <a:r>
              <a:rPr lang="en-US" sz="1800" b="1" baseline="30000" dirty="0">
                <a:latin typeface="Avenir Book" panose="02000503020000020003" pitchFamily="2" charset="0"/>
                <a:cs typeface="Arial" panose="020B0604020202020204" pitchFamily="34" charset="0"/>
              </a:rPr>
              <a:t>[1, 2]</a:t>
            </a:r>
          </a:p>
          <a:p>
            <a:pPr lvl="1"/>
            <a:r>
              <a:rPr lang="en-US" sz="1400" dirty="0">
                <a:latin typeface="Avenir Book" panose="02000503020000020003" pitchFamily="2" charset="0"/>
                <a:cs typeface="Arial" panose="020B0604020202020204" pitchFamily="34" charset="0"/>
              </a:rPr>
              <a:t>Estimate how signals extracted from ASIST communications (emotions, intent, sentiment)  treatments, and outcomes (HAT performance measures) relate to each other NO-TEARS</a:t>
            </a:r>
          </a:p>
        </p:txBody>
      </p:sp>
      <p:pic>
        <p:nvPicPr>
          <p:cNvPr id="2" name="Picture 2" descr="No description has been provided for this image">
            <a:extLst>
              <a:ext uri="{FF2B5EF4-FFF2-40B4-BE49-F238E27FC236}">
                <a16:creationId xmlns:a16="http://schemas.microsoft.com/office/drawing/2014/main" id="{DB1C3E6D-E76A-B13F-86E3-F4AA54F34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07" y="1008415"/>
            <a:ext cx="3924293" cy="366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C2E10B-6758-DC15-5F94-589270FB6388}"/>
              </a:ext>
            </a:extLst>
          </p:cNvPr>
          <p:cNvSpPr txBox="1"/>
          <p:nvPr/>
        </p:nvSpPr>
        <p:spPr>
          <a:xfrm>
            <a:off x="397933" y="2989898"/>
            <a:ext cx="43123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2F46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Key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Empathy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intent </a:t>
            </a:r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encouraging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questioning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has a positive effect on </a:t>
            </a:r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team coordination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strategy development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challenge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environment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Joy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love</a:t>
            </a:r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emotions have strong positive effects on all HAT performance measures</a:t>
            </a:r>
            <a:endParaRPr lang="en-US" sz="1400" b="1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Annoyed</a:t>
            </a:r>
            <a:r>
              <a:rPr lang="en-US" sz="1400" dirty="0">
                <a:solidFill>
                  <a:schemeClr val="accent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emotion has negative effect on </a:t>
            </a:r>
            <a:r>
              <a:rPr lang="en-US" sz="1400" b="1" dirty="0">
                <a:solidFill>
                  <a:schemeClr val="accent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all HAT performance measures</a:t>
            </a:r>
            <a:endParaRPr lang="en-US" sz="1400" b="1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Toxicity</a:t>
            </a:r>
            <a:r>
              <a:rPr lang="en-US" sz="1400" dirty="0">
                <a:solidFill>
                  <a:schemeClr val="accent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has a strong negative effect on </a:t>
            </a:r>
            <a:r>
              <a:rPr lang="en-US" sz="1400" b="1" dirty="0">
                <a:solidFill>
                  <a:schemeClr val="accent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team communication</a:t>
            </a:r>
            <a:r>
              <a:rPr lang="en-US" sz="1400" dirty="0">
                <a:solidFill>
                  <a:schemeClr val="accent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 and </a:t>
            </a:r>
            <a:r>
              <a:rPr lang="en-US" sz="1400" b="1" dirty="0">
                <a:solidFill>
                  <a:schemeClr val="accent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verbal encouragement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32F4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32F46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6" descr="No description has been provided for this image">
            <a:extLst>
              <a:ext uri="{FF2B5EF4-FFF2-40B4-BE49-F238E27FC236}">
                <a16:creationId xmlns:a16="http://schemas.microsoft.com/office/drawing/2014/main" id="{20295AC5-904A-5F5C-E5F6-68E6A0580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988" y="2989898"/>
            <a:ext cx="4041809" cy="38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0BDEF8-11C9-8078-27C3-605F659A296B}"/>
              </a:ext>
            </a:extLst>
          </p:cNvPr>
          <p:cNvSpPr txBox="1"/>
          <p:nvPr/>
        </p:nvSpPr>
        <p:spPr>
          <a:xfrm>
            <a:off x="641392" y="5806053"/>
            <a:ext cx="63783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venir Book" panose="02000503020000020003" pitchFamily="2" charset="0"/>
                <a:cs typeface="Arial" panose="020B0604020202020204" pitchFamily="34" charset="0"/>
              </a:rPr>
              <a:t>[1] Zheng, X., </a:t>
            </a:r>
            <a:r>
              <a:rPr lang="en-US" sz="800" dirty="0" err="1">
                <a:latin typeface="Avenir Book" panose="02000503020000020003" pitchFamily="2" charset="0"/>
                <a:cs typeface="Arial" panose="020B0604020202020204" pitchFamily="34" charset="0"/>
              </a:rPr>
              <a:t>Aragam</a:t>
            </a:r>
            <a:r>
              <a:rPr lang="en-US" sz="800" dirty="0">
                <a:latin typeface="Avenir Book" panose="02000503020000020003" pitchFamily="2" charset="0"/>
                <a:cs typeface="Arial" panose="020B0604020202020204" pitchFamily="34" charset="0"/>
              </a:rPr>
              <a:t>, B., Ravikumar, P., &amp; Xing, E. P. (2018). DAGs with NO TEARS: Continuous optimization for structure learning. Advances in Neural Information Processing Systems, 31.</a:t>
            </a:r>
          </a:p>
          <a:p>
            <a:r>
              <a:rPr lang="en-US" sz="800" dirty="0">
                <a:latin typeface="Avenir Book" panose="02000503020000020003" pitchFamily="2" charset="0"/>
                <a:cs typeface="Arial" panose="020B0604020202020204" pitchFamily="34" charset="0"/>
              </a:rPr>
              <a:t>[2] Volkova, S., Arendt, D., Saldanha, E., Glenski, M., Ayton, E., Cottam, J., ... &amp; </a:t>
            </a:r>
            <a:r>
              <a:rPr lang="en-US" sz="800" dirty="0" err="1">
                <a:latin typeface="Avenir Book" panose="02000503020000020003" pitchFamily="2" charset="0"/>
                <a:cs typeface="Arial" panose="020B0604020202020204" pitchFamily="34" charset="0"/>
              </a:rPr>
              <a:t>Shrivaram</a:t>
            </a:r>
            <a:r>
              <a:rPr lang="en-US" sz="800" dirty="0">
                <a:latin typeface="Avenir Book" panose="02000503020000020003" pitchFamily="2" charset="0"/>
                <a:cs typeface="Arial" panose="020B0604020202020204" pitchFamily="34" charset="0"/>
              </a:rPr>
              <a:t>, K. (2023). Explaining and predicting human behavior and social dynamics in simulated virtual worlds: reproducibility, generalizability, and robustness of causal discovery methods. Computational and Mathematical Organization Theory, 29(1), 220-241.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9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B86D97-5579-40FB-05D5-3AB4C68B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962" y="0"/>
            <a:ext cx="9127390" cy="7863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Ground Truth Data Analysis across Scenarios: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Emotional-Cognitive vs. HAT Performance Measures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33E78AC-0031-53D2-D346-546CC17B3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953601"/>
              </p:ext>
            </p:extLst>
          </p:nvPr>
        </p:nvGraphicFramePr>
        <p:xfrm>
          <a:off x="461987" y="2183288"/>
          <a:ext cx="11010684" cy="2885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06157">
                  <a:extLst>
                    <a:ext uri="{9D8B030D-6E8A-4147-A177-3AD203B41FA5}">
                      <a16:colId xmlns:a16="http://schemas.microsoft.com/office/drawing/2014/main" val="4250079381"/>
                    </a:ext>
                  </a:extLst>
                </a:gridCol>
                <a:gridCol w="1605416">
                  <a:extLst>
                    <a:ext uri="{9D8B030D-6E8A-4147-A177-3AD203B41FA5}">
                      <a16:colId xmlns:a16="http://schemas.microsoft.com/office/drawing/2014/main" val="2813760020"/>
                    </a:ext>
                  </a:extLst>
                </a:gridCol>
                <a:gridCol w="1652583">
                  <a:extLst>
                    <a:ext uri="{9D8B030D-6E8A-4147-A177-3AD203B41FA5}">
                      <a16:colId xmlns:a16="http://schemas.microsoft.com/office/drawing/2014/main" val="3368608975"/>
                    </a:ext>
                  </a:extLst>
                </a:gridCol>
                <a:gridCol w="1882205">
                  <a:extLst>
                    <a:ext uri="{9D8B030D-6E8A-4147-A177-3AD203B41FA5}">
                      <a16:colId xmlns:a16="http://schemas.microsoft.com/office/drawing/2014/main" val="258215225"/>
                    </a:ext>
                  </a:extLst>
                </a:gridCol>
                <a:gridCol w="1664323">
                  <a:extLst>
                    <a:ext uri="{9D8B030D-6E8A-4147-A177-3AD203B41FA5}">
                      <a16:colId xmlns:a16="http://schemas.microsoft.com/office/drawing/2014/main" val="249249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venir Book" panose="02000503020000020003" pitchFamily="2" charset="0"/>
                        </a:rPr>
                        <a:t>Emotional-Cognitive Measures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Avenir Book" panose="02000503020000020003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Team</a:t>
                      </a:r>
                    </a:p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Coordination</a:t>
                      </a: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venir Book" panose="02000503020000020003" pitchFamily="2" charset="0"/>
                        </a:rPr>
                        <a:t>Strategy</a:t>
                      </a:r>
                    </a:p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venir Book" panose="02000503020000020003" pitchFamily="2" charset="0"/>
                        </a:rPr>
                        <a:t>Development</a:t>
                      </a: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Team</a:t>
                      </a:r>
                    </a:p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Communication</a:t>
                      </a: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Team Conflict</a:t>
                      </a:r>
                    </a:p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Resolution</a:t>
                      </a: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9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32F46"/>
                          </a:solidFill>
                          <a:latin typeface="Avenir Book" panose="02000503020000020003" pitchFamily="2" charset="0"/>
                        </a:rPr>
                        <a:t>Agreeing, encouraging, sympathizing, suggesting, questioning, anticipating*, acknowledging*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8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Emotion annoyed*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Toxicity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7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Emotions joy and 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48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Emotions sadness and 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7432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4002198-CEC7-AB13-6EE7-9D26D1D3F3E3}"/>
              </a:ext>
            </a:extLst>
          </p:cNvPr>
          <p:cNvSpPr txBox="1"/>
          <p:nvPr/>
        </p:nvSpPr>
        <p:spPr>
          <a:xfrm>
            <a:off x="6536245" y="1421786"/>
            <a:ext cx="324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Avenir Book" panose="02000503020000020003" pitchFamily="2" charset="0"/>
                <a:cs typeface="Arial" panose="020B0604020202020204" pitchFamily="34" charset="0"/>
              </a:rPr>
              <a:t>HAT Performance Measures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D1A9DCA-4FC3-B2EE-5B3B-802515C207BF}"/>
              </a:ext>
            </a:extLst>
          </p:cNvPr>
          <p:cNvSpPr/>
          <p:nvPr/>
        </p:nvSpPr>
        <p:spPr>
          <a:xfrm rot="16200000">
            <a:off x="8072232" y="-1413144"/>
            <a:ext cx="173339" cy="662753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BB76D4-AF11-3543-40EC-10BD0A418761}"/>
              </a:ext>
            </a:extLst>
          </p:cNvPr>
          <p:cNvSpPr txBox="1"/>
          <p:nvPr/>
        </p:nvSpPr>
        <p:spPr>
          <a:xfrm>
            <a:off x="461987" y="5114403"/>
            <a:ext cx="10091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32F46"/>
                </a:solidFill>
                <a:latin typeface="Avenir Book" panose="02000503020000020003" pitchFamily="2" charset="0"/>
              </a:rPr>
              <a:t>*Findings confirmed across two operational scenarios: search and rescue, command and control (ASIST, UAV)</a:t>
            </a:r>
          </a:p>
        </p:txBody>
      </p:sp>
    </p:spTree>
    <p:extLst>
      <p:ext uri="{BB962C8B-B14F-4D97-AF65-F5344CB8AC3E}">
        <p14:creationId xmlns:p14="http://schemas.microsoft.com/office/powerpoint/2010/main" val="107379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C4DFA5-D7ED-994C-BD42-853457F7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HDT Experimental Setup: ASIST Scenario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CFAA442-323E-9666-2F3F-EEED995DA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66" y="1372137"/>
            <a:ext cx="11067802" cy="50398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dirty="0">
                <a:solidFill>
                  <a:srgbClr val="212121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Goal 1. Evaluate how LLM types effects HDT fidelity and HAT performance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0" i="0" u="none" strike="noStrike" dirty="0">
                <a:solidFill>
                  <a:srgbClr val="212121"/>
                </a:solidFill>
                <a:effectLst/>
                <a:latin typeface="Avenir Book" panose="02000503020000020003" pitchFamily="2" charset="0"/>
                <a:cs typeface="Arial"/>
              </a:rPr>
              <a:t>Open models: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solidFill>
                  <a:srgbClr val="212121"/>
                </a:solidFill>
                <a:latin typeface="Avenir Book" panose="02000503020000020003" pitchFamily="2" charset="0"/>
                <a:cs typeface="Arial"/>
              </a:rPr>
              <a:t>Llama3.1 8B Q8 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solidFill>
                  <a:srgbClr val="212121"/>
                </a:solidFill>
                <a:latin typeface="Avenir Book" panose="02000503020000020003" pitchFamily="2" charset="0"/>
                <a:cs typeface="Arial"/>
              </a:rPr>
              <a:t>Gemma2 9B Q8  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solidFill>
                  <a:srgbClr val="212121"/>
                </a:solidFill>
                <a:latin typeface="Avenir Book" panose="02000503020000020003" pitchFamily="2" charset="0"/>
                <a:cs typeface="Arial"/>
              </a:rPr>
              <a:t>Phi3 14B Q6 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solidFill>
                  <a:srgbClr val="212121"/>
                </a:solidFill>
                <a:latin typeface="Avenir Book" panose="02000503020000020003" pitchFamily="2" charset="0"/>
                <a:cs typeface="Arial"/>
              </a:rPr>
              <a:t>Mistral 7B Q6</a:t>
            </a:r>
            <a:endParaRPr lang="en-US" dirty="0">
              <a:solidFill>
                <a:srgbClr val="212121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u="none" strike="noStrike" dirty="0">
                <a:solidFill>
                  <a:srgbClr val="212121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Closed models:</a:t>
            </a:r>
            <a:endParaRPr lang="en-US" b="0" i="0" u="none" strike="noStrike" dirty="0">
              <a:solidFill>
                <a:srgbClr val="212121"/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457200" lvl="1">
              <a:spcBef>
                <a:spcPts val="0"/>
              </a:spcBef>
            </a:pPr>
            <a:r>
              <a:rPr lang="en-US" i="0" u="none" strike="noStrike" dirty="0">
                <a:solidFill>
                  <a:srgbClr val="212121"/>
                </a:solidFill>
                <a:effectLst/>
                <a:latin typeface="Avenir Book" panose="02000503020000020003" pitchFamily="2" charset="0"/>
                <a:cs typeface="Arial"/>
              </a:rPr>
              <a:t>GPT4o</a:t>
            </a:r>
            <a:r>
              <a:rPr lang="en-US" dirty="0">
                <a:solidFill>
                  <a:srgbClr val="212121"/>
                </a:solidFill>
                <a:latin typeface="Avenir Book" panose="02000503020000020003" pitchFamily="2" charset="0"/>
                <a:cs typeface="Arial"/>
              </a:rPr>
              <a:t> mini (6 hours per 100 missions; much faster compared to other models)</a:t>
            </a:r>
            <a:endParaRPr lang="en-US" i="0" u="none" strike="noStrike" dirty="0">
              <a:solidFill>
                <a:srgbClr val="212121"/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212121"/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dirty="0">
                <a:solidFill>
                  <a:srgbClr val="212121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Goal 2. Evaluate how prompt context effects HDT fidelity and HAT performance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solidFill>
                  <a:srgbClr val="212121"/>
                </a:solidFill>
                <a:latin typeface="Avenir Book" panose="02000503020000020003" pitchFamily="2" charset="0"/>
                <a:cs typeface="Arial"/>
              </a:rPr>
              <a:t>Prompt 1: mission overview only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solidFill>
                  <a:srgbClr val="212121"/>
                </a:solidFill>
                <a:latin typeface="Avenir Book" panose="02000503020000020003" pitchFamily="2" charset="0"/>
                <a:cs typeface="Arial"/>
              </a:rPr>
              <a:t>Prompt 2: 1 + mission examples</a:t>
            </a:r>
          </a:p>
          <a:p>
            <a:pPr marL="457200" lvl="1">
              <a:spcBef>
                <a:spcPts val="0"/>
              </a:spcBef>
            </a:pPr>
            <a:r>
              <a:rPr lang="en-US" dirty="0">
                <a:solidFill>
                  <a:srgbClr val="212121"/>
                </a:solidFill>
                <a:latin typeface="Avenir Book" panose="02000503020000020003" pitchFamily="2" charset="0"/>
                <a:cs typeface="Arial"/>
              </a:rPr>
              <a:t>Prompt 3: 2 + outcomes + HAT measures (survey)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b="0" i="0" u="none" strike="noStrike" dirty="0">
              <a:solidFill>
                <a:srgbClr val="212121"/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1212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We generate 100+ utterances per mission, 20 missions per prompt type and evaluate HDT fidelity and HAT performance</a:t>
            </a:r>
            <a:endParaRPr lang="en-US" b="0" i="0" u="none" strike="noStrike" dirty="0">
              <a:solidFill>
                <a:srgbClr val="212121"/>
              </a:solidFill>
              <a:effectLst/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42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0741C4-8998-4E78-836D-9F052CA8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806647" cy="7863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HDT Evaluation Results: Emotional-Cognitive Measures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0D981-0B38-4352-6599-1578B68D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3957" y="1602350"/>
            <a:ext cx="4072247" cy="525564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Key Findings:</a:t>
            </a:r>
          </a:p>
          <a:p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Expected effect of prompts using GPT4o mini </a:t>
            </a: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+ mission outcomes &gt;&gt; + mission examples &gt;&gt; mission overview</a:t>
            </a: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GPT4o mini and Gemma 2 are the closest to the ground truth when evaluating positive and negative sentiment of HDTs → </a:t>
            </a:r>
            <a:r>
              <a:rPr lang="en-US" b="1" dirty="0">
                <a:latin typeface="Avenir Book" panose="02000503020000020003" pitchFamily="2" charset="0"/>
                <a:cs typeface="Arial" panose="020B0604020202020204" pitchFamily="34" charset="0"/>
              </a:rPr>
              <a:t>HAT Leadership, Self Efficacy and Team Processes </a:t>
            </a: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Mistral and Phi 3 are the closest to the ground truth when evaluating joy and sadness emotions of HDTs → </a:t>
            </a:r>
            <a:r>
              <a:rPr lang="en-US" b="1" dirty="0">
                <a:latin typeface="Avenir Book" panose="02000503020000020003" pitchFamily="2" charset="0"/>
                <a:cs typeface="Arial" panose="020B0604020202020204" pitchFamily="34" charset="0"/>
              </a:rPr>
              <a:t>HAT Self Efficacy and Team Processes  </a:t>
            </a: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	</a:t>
            </a: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E7B10E5-4DF1-36A9-0C2C-7E0AD28CF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96" y="1509712"/>
            <a:ext cx="3209306" cy="20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3202AE1-E5D1-59DF-048D-26B4DD9A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065" y="1509712"/>
            <a:ext cx="3179173" cy="20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680B55-8F16-25B2-70A1-E6556DC888F3}"/>
              </a:ext>
            </a:extLst>
          </p:cNvPr>
          <p:cNvSpPr/>
          <p:nvPr/>
        </p:nvSpPr>
        <p:spPr>
          <a:xfrm>
            <a:off x="772083" y="2160961"/>
            <a:ext cx="617330" cy="784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3B47F-80C0-CB1A-4B8D-3C73C79F5F6F}"/>
              </a:ext>
            </a:extLst>
          </p:cNvPr>
          <p:cNvSpPr/>
          <p:nvPr/>
        </p:nvSpPr>
        <p:spPr>
          <a:xfrm>
            <a:off x="4245616" y="2028353"/>
            <a:ext cx="635142" cy="11542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8417739E-6332-34B1-234C-EFD96833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979" y="3798211"/>
            <a:ext cx="3061123" cy="19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9861D6-69C0-3BB5-71FE-9529329EBAD2}"/>
              </a:ext>
            </a:extLst>
          </p:cNvPr>
          <p:cNvSpPr/>
          <p:nvPr/>
        </p:nvSpPr>
        <p:spPr>
          <a:xfrm>
            <a:off x="2580852" y="3603156"/>
            <a:ext cx="1124250" cy="8975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4104" name="Picture 8">
            <a:extLst>
              <a:ext uri="{FF2B5EF4-FFF2-40B4-BE49-F238E27FC236}">
                <a16:creationId xmlns:a16="http://schemas.microsoft.com/office/drawing/2014/main" id="{92C08663-1B7C-1B33-B72F-66F311026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585" y="3798211"/>
            <a:ext cx="3093653" cy="19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6009A47-D669-E187-5069-4DD8C9D7878F}"/>
              </a:ext>
            </a:extLst>
          </p:cNvPr>
          <p:cNvSpPr/>
          <p:nvPr/>
        </p:nvSpPr>
        <p:spPr>
          <a:xfrm>
            <a:off x="6133137" y="5134404"/>
            <a:ext cx="1072101" cy="643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2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0741C4-8998-4E78-836D-9F052CA8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9017662" cy="7863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HDT Evaluation Results: Emotional-Cognitive Measures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0D981-0B38-4352-6599-1578B68D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049" y="1370703"/>
            <a:ext cx="3388951" cy="36446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Key Findings</a:t>
            </a:r>
          </a:p>
          <a:p>
            <a:r>
              <a:rPr lang="en-US" sz="2200" dirty="0">
                <a:latin typeface="Avenir Book" panose="02000503020000020003" pitchFamily="2" charset="0"/>
                <a:cs typeface="Arial" panose="020B0604020202020204" pitchFamily="34" charset="0"/>
              </a:rPr>
              <a:t>Subjectivity and moral values are extremely difficult to simulate using HDTs, most models fail, but GPT4o mini demonstrates results most like the ground truth</a:t>
            </a: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EE0E26E-26F1-0B19-5EDE-0971F34A3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92" y="1145596"/>
            <a:ext cx="3548260" cy="22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EB9FA3-13D8-89E6-332D-D217EA44A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05" y="1145597"/>
            <a:ext cx="3531346" cy="22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EAEBA8B-DE03-1E83-0B29-AA676E5D7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92" y="3636884"/>
            <a:ext cx="3531347" cy="22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7B973A4-9F68-442E-CCF9-9B7BBEF52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605" y="3636885"/>
            <a:ext cx="3568876" cy="228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C4CAE1-F9DD-52EA-7639-933F38DD9A39}"/>
              </a:ext>
            </a:extLst>
          </p:cNvPr>
          <p:cNvSpPr/>
          <p:nvPr/>
        </p:nvSpPr>
        <p:spPr>
          <a:xfrm>
            <a:off x="4580340" y="2890622"/>
            <a:ext cx="747564" cy="538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86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E5C9EA-F376-D7E6-1589-5A9E3E7A2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7224427" cy="786383"/>
          </a:xfrm>
        </p:spPr>
        <p:txBody>
          <a:bodyPr>
            <a:normAutofit fontScale="90000"/>
          </a:bodyPr>
          <a:lstStyle/>
          <a:p>
            <a:r>
              <a:rPr lang="en-US" sz="2800" b="1" dirty="0" err="1"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AgInteract</a:t>
            </a:r>
            <a:r>
              <a:rPr lang="en-US" sz="2800" dirty="0"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: a simulation environment for </a:t>
            </a:r>
            <a:r>
              <a:rPr lang="en-US" sz="2800" b="1" u="sng" dirty="0"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Ag</a:t>
            </a:r>
            <a:r>
              <a:rPr lang="en-US" sz="2800" dirty="0"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ents to </a:t>
            </a:r>
            <a:r>
              <a:rPr lang="en-US" sz="2800" b="1" u="sng" dirty="0"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Interact</a:t>
            </a:r>
            <a:r>
              <a:rPr lang="en-US" sz="2800" dirty="0"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 towards achieving goals</a:t>
            </a:r>
            <a:endParaRPr lang="en-US" sz="2800" dirty="0">
              <a:latin typeface="Avenir Book" panose="02000503020000020003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AEEC36-8DD4-7C98-0BFB-30BDE823AEC3}"/>
              </a:ext>
            </a:extLst>
          </p:cNvPr>
          <p:cNvGrpSpPr/>
          <p:nvPr/>
        </p:nvGrpSpPr>
        <p:grpSpPr>
          <a:xfrm>
            <a:off x="2483787" y="1966068"/>
            <a:ext cx="7224426" cy="4051746"/>
            <a:chOff x="2483787" y="1966068"/>
            <a:chExt cx="7224426" cy="4051746"/>
          </a:xfrm>
        </p:grpSpPr>
        <p:pic>
          <p:nvPicPr>
            <p:cNvPr id="6" name="Google Shape;265;p21">
              <a:extLst>
                <a:ext uri="{FF2B5EF4-FFF2-40B4-BE49-F238E27FC236}">
                  <a16:creationId xmlns:a16="http://schemas.microsoft.com/office/drawing/2014/main" id="{C5356CE5-470E-B8B2-6992-249D660F667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483787" y="1966068"/>
              <a:ext cx="7224426" cy="40517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13F738-8616-2490-D022-33C6D4F4C75F}"/>
                </a:ext>
              </a:extLst>
            </p:cNvPr>
            <p:cNvSpPr/>
            <p:nvPr/>
          </p:nvSpPr>
          <p:spPr>
            <a:xfrm>
              <a:off x="7495082" y="5291528"/>
              <a:ext cx="995775" cy="114568"/>
            </a:xfrm>
            <a:prstGeom prst="rect">
              <a:avLst/>
            </a:prstGeom>
            <a:solidFill>
              <a:srgbClr val="DCE6A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err="1">
                  <a:solidFill>
                    <a:schemeClr val="tx1"/>
                  </a:solidFill>
                  <a:latin typeface="Avenir Book" panose="02000503020000020003" pitchFamily="2" charset="0"/>
                  <a:ea typeface="Open Sans" pitchFamily="2" charset="0"/>
                  <a:cs typeface="Open Sans" pitchFamily="2" charset="0"/>
                </a:rPr>
                <a:t>AgInteract</a:t>
              </a:r>
              <a:r>
                <a:rPr lang="en-US" sz="800" b="1">
                  <a:solidFill>
                    <a:schemeClr val="tx1"/>
                  </a:solidFill>
                  <a:latin typeface="Avenir Book" panose="02000503020000020003" pitchFamily="2" charset="0"/>
                  <a:ea typeface="Open Sans" pitchFamily="2" charset="0"/>
                  <a:cs typeface="Open Sans" pitchFamily="2" charset="0"/>
                </a:rPr>
                <a:t> Eval</a:t>
              </a:r>
            </a:p>
          </p:txBody>
        </p:sp>
      </p:grp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3E88D27A-A7CE-8DDD-0C3F-B2D82C85CE0E}"/>
              </a:ext>
            </a:extLst>
          </p:cNvPr>
          <p:cNvSpPr/>
          <p:nvPr/>
        </p:nvSpPr>
        <p:spPr>
          <a:xfrm>
            <a:off x="247479" y="2004073"/>
            <a:ext cx="2003352" cy="1424928"/>
          </a:xfrm>
          <a:prstGeom prst="wedgeRectCallout">
            <a:avLst>
              <a:gd name="adj1" fmla="val 62470"/>
              <a:gd name="adj2" fmla="val 3877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Accommodates flexible range of scenarios, cooperative to mixed motive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04323180-5E0C-C29B-FE09-0D119BE80C88}"/>
              </a:ext>
            </a:extLst>
          </p:cNvPr>
          <p:cNvSpPr/>
          <p:nvPr/>
        </p:nvSpPr>
        <p:spPr>
          <a:xfrm>
            <a:off x="4175090" y="1025662"/>
            <a:ext cx="3841820" cy="657375"/>
          </a:xfrm>
          <a:prstGeom prst="wedgeRectCallout">
            <a:avLst>
              <a:gd name="adj1" fmla="val -11011"/>
              <a:gd name="adj2" fmla="val 748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LLM-based agents that play roles </a:t>
            </a:r>
            <a:br>
              <a:rPr lang="en-US" sz="1600" dirty="0">
                <a:solidFill>
                  <a:schemeClr val="tx1"/>
                </a:solidFill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</a:br>
            <a:r>
              <a:rPr lang="en-US" sz="1600" dirty="0">
                <a:solidFill>
                  <a:schemeClr val="tx1"/>
                </a:solidFill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(human digital twin, AI assistant) 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539406C-6028-40A2-EA8B-B21A4728ADF4}"/>
              </a:ext>
            </a:extLst>
          </p:cNvPr>
          <p:cNvSpPr/>
          <p:nvPr/>
        </p:nvSpPr>
        <p:spPr>
          <a:xfrm>
            <a:off x="247479" y="4436347"/>
            <a:ext cx="2003352" cy="1245160"/>
          </a:xfrm>
          <a:prstGeom prst="wedgeRectCallout">
            <a:avLst>
              <a:gd name="adj1" fmla="val 62470"/>
              <a:gd name="adj2" fmla="val 3877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Scenarios incorporate public and secret goals for agents 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3333EECC-4694-E82C-F541-07419C77A8E4}"/>
              </a:ext>
            </a:extLst>
          </p:cNvPr>
          <p:cNvSpPr/>
          <p:nvPr/>
        </p:nvSpPr>
        <p:spPr>
          <a:xfrm>
            <a:off x="9941168" y="1868832"/>
            <a:ext cx="2066611" cy="1042706"/>
          </a:xfrm>
          <a:prstGeom prst="wedgeRectCallout">
            <a:avLst>
              <a:gd name="adj1" fmla="val -63751"/>
              <a:gd name="adj2" fmla="val 36761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Various interaction modalities  (multi-party, human-AI)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1B710DA9-07F9-7EE8-738F-6171F46E89D8}"/>
              </a:ext>
            </a:extLst>
          </p:cNvPr>
          <p:cNvSpPr/>
          <p:nvPr/>
        </p:nvSpPr>
        <p:spPr>
          <a:xfrm>
            <a:off x="4187282" y="6164037"/>
            <a:ext cx="3841820" cy="657375"/>
          </a:xfrm>
          <a:prstGeom prst="wedgeRectCallout">
            <a:avLst>
              <a:gd name="adj1" fmla="val -5649"/>
              <a:gd name="adj2" fmla="val -7194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LLM-based agents have rich character descriptions, personality, secrets, etc.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DCB6C1B5-3AE6-1B96-880F-3B44AFC4D9AB}"/>
              </a:ext>
            </a:extLst>
          </p:cNvPr>
          <p:cNvSpPr/>
          <p:nvPr/>
        </p:nvSpPr>
        <p:spPr>
          <a:xfrm>
            <a:off x="9941168" y="4124848"/>
            <a:ext cx="2066611" cy="1150537"/>
          </a:xfrm>
          <a:prstGeom prst="wedgeRectCallout">
            <a:avLst>
              <a:gd name="adj1" fmla="val -62049"/>
              <a:gd name="adj2" fmla="val 450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err="1">
                <a:solidFill>
                  <a:schemeClr val="tx1"/>
                </a:solidFill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AgInteract</a:t>
            </a:r>
            <a:r>
              <a:rPr lang="en-US" sz="1600">
                <a:solidFill>
                  <a:schemeClr val="tx1"/>
                </a:solidFill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-Eval: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Team goal achievement &amp; </a:t>
            </a:r>
          </a:p>
          <a:p>
            <a:pPr algn="ctr"/>
            <a:r>
              <a:rPr lang="en-US" sz="1600">
                <a:solidFill>
                  <a:schemeClr val="tx1"/>
                </a:solidFill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Character fidelity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1DEAAA32-8C2F-B386-015A-AA26E54F5A5D}"/>
              </a:ext>
            </a:extLst>
          </p:cNvPr>
          <p:cNvSpPr/>
          <p:nvPr/>
        </p:nvSpPr>
        <p:spPr>
          <a:xfrm>
            <a:off x="9941168" y="5649097"/>
            <a:ext cx="2066611" cy="888414"/>
          </a:xfrm>
          <a:prstGeom prst="wedgeRectCallout">
            <a:avLst>
              <a:gd name="adj1" fmla="val -61629"/>
              <a:gd name="adj2" fmla="val -3445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venir Book" panose="02000503020000020003" pitchFamily="2" charset="0"/>
                <a:ea typeface="Open Sans Light" pitchFamily="2" charset="0"/>
                <a:cs typeface="Open Sans Light" pitchFamily="2" charset="0"/>
              </a:rPr>
              <a:t>Enables causal investigations into team performance</a:t>
            </a:r>
          </a:p>
        </p:txBody>
      </p:sp>
      <p:pic>
        <p:nvPicPr>
          <p:cNvPr id="3" name="Google Shape;82;p3">
            <a:extLst>
              <a:ext uri="{FF2B5EF4-FFF2-40B4-BE49-F238E27FC236}">
                <a16:creationId xmlns:a16="http://schemas.microsoft.com/office/drawing/2014/main" id="{4E0BF439-FC4C-C295-C964-2B7B4CAD93B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8192" y="0"/>
            <a:ext cx="1123808" cy="10427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7EF99F-DAFB-F891-7499-A65128E7EC14}"/>
              </a:ext>
            </a:extLst>
          </p:cNvPr>
          <p:cNvSpPr txBox="1"/>
          <p:nvPr/>
        </p:nvSpPr>
        <p:spPr>
          <a:xfrm>
            <a:off x="10716768" y="1086437"/>
            <a:ext cx="1583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Dr. Sap, CMU</a:t>
            </a:r>
          </a:p>
        </p:txBody>
      </p:sp>
    </p:spTree>
    <p:extLst>
      <p:ext uri="{BB962C8B-B14F-4D97-AF65-F5344CB8AC3E}">
        <p14:creationId xmlns:p14="http://schemas.microsoft.com/office/powerpoint/2010/main" val="2738964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0D7DF7-10E1-3A11-14D4-026E3FE7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Socio-Behavioral Simulations: Bias Analysis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61853D67-868D-2DC4-BFF4-01E2578F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16" y="1448040"/>
            <a:ext cx="642061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Avenir Book" panose="02000503020000020003" pitchFamily="2" charset="0"/>
                <a:cs typeface="Arial" panose="020B0604020202020204" pitchFamily="34" charset="0"/>
              </a:rPr>
              <a:t>LLM biases when simulating human digital twins:</a:t>
            </a:r>
          </a:p>
          <a:p>
            <a:pPr marL="688975" indent="-217488" fontAlgn="base"/>
            <a:r>
              <a:rPr lang="en-US" sz="1800" dirty="0">
                <a:latin typeface="Avenir Book" panose="02000503020000020003" pitchFamily="2" charset="0"/>
                <a:cs typeface="Arial" panose="020B0604020202020204" pitchFamily="34" charset="0"/>
              </a:rPr>
              <a:t>Gender: GPT4o Female vs. LLaMa3.1 Male​</a:t>
            </a:r>
          </a:p>
          <a:p>
            <a:pPr marL="688975" indent="-217488" fontAlgn="base"/>
            <a:r>
              <a:rPr lang="en-US" sz="1800" dirty="0">
                <a:latin typeface="Avenir Book" panose="02000503020000020003" pitchFamily="2" charset="0"/>
                <a:cs typeface="Arial" panose="020B0604020202020204" pitchFamily="34" charset="0"/>
              </a:rPr>
              <a:t>Profession: All models are biased towards engineers ​</a:t>
            </a:r>
          </a:p>
          <a:p>
            <a:pPr marL="688975" indent="-217488" fontAlgn="base"/>
            <a:r>
              <a:rPr lang="en-US" sz="1800" dirty="0">
                <a:latin typeface="Avenir Book" panose="02000503020000020003" pitchFamily="2" charset="0"/>
                <a:cs typeface="Arial" panose="020B0604020202020204" pitchFamily="34" charset="0"/>
              </a:rPr>
              <a:t>Location: All models are biased towards California​</a:t>
            </a:r>
          </a:p>
          <a:p>
            <a:pPr marL="688975" indent="-217488" fontAlgn="base"/>
            <a:r>
              <a:rPr lang="en-US" sz="1800" dirty="0">
                <a:latin typeface="Avenir Book" panose="02000503020000020003" pitchFamily="2" charset="0"/>
                <a:cs typeface="Arial" panose="020B0604020202020204" pitchFamily="34" charset="0"/>
              </a:rPr>
              <a:t>Ethnicity: e.g., GPT4o Asian vs. LLaMa3.1 Caucasian​</a:t>
            </a:r>
          </a:p>
          <a:p>
            <a:pPr marL="688975" indent="-217488" fontAlgn="base"/>
            <a:r>
              <a:rPr lang="en-US" sz="1800" dirty="0">
                <a:latin typeface="Avenir Book" panose="02000503020000020003" pitchFamily="2" charset="0"/>
                <a:cs typeface="Arial" panose="020B0604020202020204" pitchFamily="34" charset="0"/>
              </a:rPr>
              <a:t>Religion: GPT4o Agnostic vs. LLaMa3.1 Atheist​</a:t>
            </a:r>
          </a:p>
          <a:p>
            <a:pPr marL="688975" indent="-217488" fontAlgn="base"/>
            <a:r>
              <a:rPr lang="en-US" sz="1800" dirty="0">
                <a:latin typeface="Avenir Book" panose="02000503020000020003" pitchFamily="2" charset="0"/>
                <a:cs typeface="Arial" panose="020B0604020202020204" pitchFamily="34" charset="0"/>
              </a:rPr>
              <a:t>Education: All models are biased: MS and BS degrees</a:t>
            </a:r>
          </a:p>
          <a:p>
            <a:pPr marL="688975" indent="-217488" fontAlgn="base"/>
            <a:r>
              <a:rPr lang="en-US" sz="1800" dirty="0">
                <a:latin typeface="Avenir Book" panose="02000503020000020003" pitchFamily="2" charset="0"/>
                <a:cs typeface="Arial" panose="020B0604020202020204" pitchFamily="34" charset="0"/>
              </a:rPr>
              <a:t>Age: All models are biased: mid age generations</a:t>
            </a:r>
          </a:p>
          <a:p>
            <a:pPr marL="688975" indent="-217488" fontAlgn="base"/>
            <a:r>
              <a:rPr lang="en-US" sz="1800" dirty="0">
                <a:latin typeface="Avenir Book" panose="02000503020000020003" pitchFamily="2" charset="0"/>
                <a:cs typeface="Arial" panose="020B0604020202020204" pitchFamily="34" charset="0"/>
              </a:rPr>
              <a:t>…</a:t>
            </a:r>
          </a:p>
          <a:p>
            <a:pPr marL="228600" lvl="1">
              <a:spcBef>
                <a:spcPts val="1000"/>
              </a:spcBef>
            </a:pPr>
            <a:endParaRPr lang="en-US" sz="18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8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lvl="1"/>
            <a:endParaRPr lang="en-US" sz="18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8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sz="18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634E9-53EA-9D68-B6CB-BE0110D41F0D}"/>
              </a:ext>
            </a:extLst>
          </p:cNvPr>
          <p:cNvSpPr txBox="1"/>
          <p:nvPr/>
        </p:nvSpPr>
        <p:spPr>
          <a:xfrm>
            <a:off x="6946120" y="493699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CF0AC-1144-6B04-2F33-A5C392ECC038}"/>
              </a:ext>
            </a:extLst>
          </p:cNvPr>
          <p:cNvSpPr txBox="1"/>
          <p:nvPr/>
        </p:nvSpPr>
        <p:spPr>
          <a:xfrm>
            <a:off x="896128" y="4936991"/>
            <a:ext cx="124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Profession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6B85BA-CDAB-79D2-083C-9AC7F87A4260}"/>
              </a:ext>
            </a:extLst>
          </p:cNvPr>
          <p:cNvSpPr txBox="1"/>
          <p:nvPr/>
        </p:nvSpPr>
        <p:spPr>
          <a:xfrm>
            <a:off x="6946120" y="126337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Gender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74B3B1-0AB7-E899-ED36-F99602D0A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20" y="3465713"/>
            <a:ext cx="4933918" cy="112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E9EC5F-8DF5-A94E-B835-EFAFCC318B56}"/>
              </a:ext>
            </a:extLst>
          </p:cNvPr>
          <p:cNvSpPr txBox="1"/>
          <p:nvPr/>
        </p:nvSpPr>
        <p:spPr>
          <a:xfrm>
            <a:off x="6946120" y="308873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atin typeface="Avenir Book" panose="02000503020000020003" pitchFamily="2" charset="0"/>
              </a:rPr>
              <a:t>Age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09A8E3C-0110-5B42-CD44-52F109447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353" y="886563"/>
            <a:ext cx="966931" cy="68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5ED3D96-0DD0-78D3-96FB-815CB9444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r="6985"/>
          <a:stretch/>
        </p:blipFill>
        <p:spPr bwMode="auto">
          <a:xfrm>
            <a:off x="6946120" y="1645389"/>
            <a:ext cx="4839146" cy="11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00D0846-FCF3-8795-3AE8-1B852B30FF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r="6916"/>
          <a:stretch/>
        </p:blipFill>
        <p:spPr bwMode="auto">
          <a:xfrm>
            <a:off x="6946120" y="5246332"/>
            <a:ext cx="4839146" cy="12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542F095-D85A-0C7A-7525-21CC1B0366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 r="6985"/>
          <a:stretch/>
        </p:blipFill>
        <p:spPr bwMode="auto">
          <a:xfrm>
            <a:off x="896128" y="5246332"/>
            <a:ext cx="4880919" cy="12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40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B1C8BA-C315-1689-C7ED-D39B5D0CFE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652296"/>
              </p:ext>
            </p:extLst>
          </p:nvPr>
        </p:nvGraphicFramePr>
        <p:xfrm>
          <a:off x="545123" y="2361630"/>
          <a:ext cx="11289205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30617172"/>
                    </a:ext>
                  </a:extLst>
                </a:gridCol>
                <a:gridCol w="3341077">
                  <a:extLst>
                    <a:ext uri="{9D8B030D-6E8A-4147-A177-3AD203B41FA5}">
                      <a16:colId xmlns:a16="http://schemas.microsoft.com/office/drawing/2014/main" val="627038960"/>
                    </a:ext>
                  </a:extLst>
                </a:gridCol>
                <a:gridCol w="4214328">
                  <a:extLst>
                    <a:ext uri="{9D8B030D-6E8A-4147-A177-3AD203B41FA5}">
                      <a16:colId xmlns:a16="http://schemas.microsoft.com/office/drawing/2014/main" val="3173205940"/>
                    </a:ext>
                  </a:extLst>
                </a:gridCol>
              </a:tblGrid>
              <a:tr h="327945">
                <a:tc>
                  <a:txBody>
                    <a:bodyPr/>
                    <a:lstStyle/>
                    <a:p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Personality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LLM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00611"/>
                  </a:ext>
                </a:extLst>
              </a:tr>
              <a:tr h="3746660">
                <a:tc>
                  <a:txBody>
                    <a:bodyPr/>
                    <a:lstStyle/>
                    <a:p>
                      <a:pPr marL="288925" lvl="1" indent="-2889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neuroticism 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effects emotions sadness, love and hate and empathy intent agreeing and encouraging</a:t>
                      </a:r>
                    </a:p>
                    <a:p>
                      <a:pPr marL="288925" lvl="1" indent="-288925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  <a:p>
                      <a:pPr marL="288925" lvl="1" indent="-288925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600" b="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Medium</a:t>
                      </a: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agreeableness 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and </a:t>
                      </a:r>
                      <a:r>
                        <a:rPr lang="en-US" sz="1600" b="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neuroticism </a:t>
                      </a:r>
                      <a:r>
                        <a:rPr lang="en-US" sz="1600" b="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exhibit</a:t>
                      </a: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lower empathy intent agreeing, encouraging</a:t>
                      </a:r>
                    </a:p>
                    <a:p>
                      <a:pPr marL="288925" lvl="1" indent="-288925">
                        <a:buFont typeface="Arial" panose="020B0604020202020204" pitchFamily="34" charset="0"/>
                        <a:buChar char="•"/>
                        <a:tabLst/>
                      </a:pP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  <a:p>
                      <a:pPr marL="288925" marR="0" lvl="1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neuroticism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exhibit lower morality and connotation</a:t>
                      </a:r>
                    </a:p>
                    <a:p>
                      <a:pPr marL="288925" marR="0" lvl="1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  <a:p>
                      <a:pPr marL="288925" marR="0" lvl="1" indent="-2889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conscientiousness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low</a:t>
                      </a: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neuroticism, </a:t>
                      </a:r>
                      <a:r>
                        <a:rPr lang="en-US" sz="1600" b="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medium</a:t>
                      </a: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openness 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exhibit more positive sentiment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Accommodation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collaboration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competition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Persuasion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scenarios similar Empathy</a:t>
                      </a:r>
                    </a:p>
                    <a:p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Collaboration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scenario exhibits Joy↑, Toxicity↑, Sadness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Persuasion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exhibits positive sentiment↓</a:t>
                      </a:r>
                    </a:p>
                    <a:p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GPT 4, GPT3.5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exhibit largely positive empathy signatures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Avenir Book" panose="02000503020000020003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Llama 2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 exhibits higher empathy intent suggesting, and emotion anxious but lower empathy intent prepared, acknowledging, agreeing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kern="1200" dirty="0">
                        <a:solidFill>
                          <a:schemeClr val="dk1"/>
                        </a:solidFill>
                        <a:latin typeface="Avenir Book" panose="02000503020000020003" pitchFamily="2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GPT 4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GPT 3.5 Turbo 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exhibit higher positive sentiment but oppose for Llama 2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GPT 4 </a:t>
                      </a:r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exhibits lower Emotion Joy and Love but oppose for Llama 2 and MPT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66844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E2D2D4C-27C3-486C-4E98-470EE7227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9" y="0"/>
            <a:ext cx="7591198" cy="786383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HAT Performance </a:t>
            </a:r>
            <a:r>
              <a:rPr lang="en-US" dirty="0">
                <a:latin typeface="Avenir Book" panose="02000503020000020003" pitchFamily="2" charset="0"/>
              </a:rPr>
              <a:t>C</a:t>
            </a:r>
            <a:r>
              <a:rPr lang="en-US" sz="2800" dirty="0">
                <a:latin typeface="Avenir Book" panose="02000503020000020003" pitchFamily="2" charset="0"/>
              </a:rPr>
              <a:t>ausal </a:t>
            </a:r>
            <a:r>
              <a:rPr lang="en-US" dirty="0">
                <a:latin typeface="Avenir Book" panose="02000503020000020003" pitchFamily="2" charset="0"/>
              </a:rPr>
              <a:t>I</a:t>
            </a:r>
            <a:r>
              <a:rPr lang="en-US" sz="2800" dirty="0">
                <a:latin typeface="Avenir Book" panose="02000503020000020003" pitchFamily="2" charset="0"/>
              </a:rPr>
              <a:t>nvestigations into Socio-Behavioral Simulations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1973E-CCBE-C571-D343-D3FD1D9B8D94}"/>
              </a:ext>
            </a:extLst>
          </p:cNvPr>
          <p:cNvSpPr txBox="1"/>
          <p:nvPr/>
        </p:nvSpPr>
        <p:spPr>
          <a:xfrm>
            <a:off x="545122" y="1417477"/>
            <a:ext cx="11289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Avenir Book" panose="02000503020000020003" pitchFamily="2" charset="0"/>
                <a:cs typeface="Arial" panose="020B0604020202020204" pitchFamily="34" charset="0"/>
              </a:rPr>
              <a:t>Emotional-cognitive measures</a:t>
            </a:r>
            <a:r>
              <a:rPr lang="en-US" sz="2400" dirty="0">
                <a:latin typeface="Avenir Book" panose="02000503020000020003" pitchFamily="2" charset="0"/>
                <a:cs typeface="Arial" panose="020B0604020202020204" pitchFamily="34" charset="0"/>
              </a:rPr>
              <a:t> effected include empathy intent and emotions, toxicity, sentiment, connotations, and moral values</a:t>
            </a:r>
          </a:p>
        </p:txBody>
      </p:sp>
    </p:spTree>
    <p:extLst>
      <p:ext uri="{BB962C8B-B14F-4D97-AF65-F5344CB8AC3E}">
        <p14:creationId xmlns:p14="http://schemas.microsoft.com/office/powerpoint/2010/main" val="1369807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65EFC3-FBA9-A630-62CC-4D8B6DD0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5035296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Socio-Cognitive and Affective Simulation Challenges:</a:t>
            </a:r>
            <a:r>
              <a:rPr lang="en-US" dirty="0">
                <a:latin typeface="Avenir Book" panose="02000503020000020003" pitchFamily="2" charset="0"/>
              </a:rPr>
              <a:t> 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Difficulty in accurately simulating subjectivity and moral values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Varying performance across LLMs in replicating emotions, empathy, and sentiment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latin typeface="Avenir Book" panose="02000503020000020003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LLM Biases in Simulating HDTs: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Gender, profession, location, ethnicity, religion, education, and age biases observed across different LLMs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Need for diverse and representative training data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latin typeface="Avenir Book" panose="02000503020000020003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Validation Hurdles:</a:t>
            </a:r>
            <a:r>
              <a:rPr lang="en-US" dirty="0">
                <a:latin typeface="Avenir Book" panose="02000503020000020003" pitchFamily="2" charset="0"/>
              </a:rPr>
              <a:t> 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Lack of ground truth for complex human behaviors and interactions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Need for robust evaluation frameworks across different scenarios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1" dirty="0">
              <a:latin typeface="Avenir Book" panose="02000503020000020003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Avenir Book" panose="02000503020000020003" pitchFamily="2" charset="0"/>
              </a:rPr>
              <a:t>Performance Variability:</a:t>
            </a:r>
            <a:r>
              <a:rPr lang="en-US" dirty="0">
                <a:latin typeface="Avenir Book" panose="02000503020000020003" pitchFamily="2" charset="0"/>
              </a:rPr>
              <a:t> </a:t>
            </a:r>
          </a:p>
          <a:p>
            <a:pPr lvl="1"/>
            <a:r>
              <a:rPr lang="en-US" dirty="0">
                <a:latin typeface="Avenir Book" panose="02000503020000020003" pitchFamily="2" charset="0"/>
              </a:rPr>
              <a:t>Significant differences in HDT fidelity and HAT performance across LLM types and prompt contexts</a:t>
            </a:r>
          </a:p>
          <a:p>
            <a:pPr marL="0" indent="0">
              <a:buNone/>
            </a:pP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AD3866-3479-D542-A834-36CC24398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Key Takeaways</a:t>
            </a:r>
          </a:p>
        </p:txBody>
      </p:sp>
    </p:spTree>
    <p:extLst>
      <p:ext uri="{BB962C8B-B14F-4D97-AF65-F5344CB8AC3E}">
        <p14:creationId xmlns:p14="http://schemas.microsoft.com/office/powerpoint/2010/main" val="2666303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2FF257-C20B-4E50-F671-53F7F527E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306091"/>
              </p:ext>
            </p:extLst>
          </p:nvPr>
        </p:nvGraphicFramePr>
        <p:xfrm>
          <a:off x="394562" y="1060704"/>
          <a:ext cx="11614558" cy="544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883C89D-6415-3F0E-E69E-9ADCF95A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737246" cy="7863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The Road Ahead: Key Considerations for HDTs and HATs</a:t>
            </a:r>
          </a:p>
        </p:txBody>
      </p:sp>
    </p:spTree>
    <p:extLst>
      <p:ext uri="{BB962C8B-B14F-4D97-AF65-F5344CB8AC3E}">
        <p14:creationId xmlns:p14="http://schemas.microsoft.com/office/powerpoint/2010/main" val="156024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6077D0-C014-BFDE-ED73-E5E167658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71" y="3255264"/>
            <a:ext cx="11768329" cy="3206496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2000" b="1" dirty="0">
                <a:latin typeface="Avenir Book" panose="02000503020000020003" pitchFamily="2" charset="0"/>
              </a:rPr>
              <a:t>How?</a:t>
            </a:r>
            <a:r>
              <a:rPr lang="en-US" sz="2000" dirty="0">
                <a:latin typeface="Avenir Book" panose="02000503020000020003" pitchFamily="2" charset="0"/>
              </a:rPr>
              <a:t> Compound AI system with LLMs, MFMs, agents, tools etc. to create high-fidelity HDTs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000" b="1" dirty="0">
                <a:latin typeface="Avenir Book" panose="02000503020000020003" pitchFamily="2" charset="0"/>
              </a:rPr>
              <a:t>Key Components:</a:t>
            </a:r>
            <a:r>
              <a:rPr lang="en-US" sz="2000" dirty="0">
                <a:latin typeface="Avenir Book" panose="02000503020000020003" pitchFamily="2" charset="0"/>
              </a:rPr>
              <a:t> </a:t>
            </a:r>
          </a:p>
          <a:p>
            <a:pPr lvl="1">
              <a:spcBef>
                <a:spcPts val="1600"/>
              </a:spcBef>
            </a:pPr>
            <a:r>
              <a:rPr lang="en-US" dirty="0">
                <a:latin typeface="Avenir Book" panose="02000503020000020003" pitchFamily="2" charset="0"/>
              </a:rPr>
              <a:t>HDT development using models, agents and tools</a:t>
            </a:r>
          </a:p>
          <a:p>
            <a:pPr lvl="1">
              <a:spcBef>
                <a:spcPts val="1600"/>
              </a:spcBef>
            </a:pPr>
            <a:r>
              <a:rPr lang="en-US" dirty="0">
                <a:latin typeface="Avenir Book" panose="02000503020000020003" pitchFamily="2" charset="0"/>
              </a:rPr>
              <a:t>Evaluation of HDT fidelity and HAT performance</a:t>
            </a:r>
          </a:p>
          <a:p>
            <a:pPr lvl="1">
              <a:spcBef>
                <a:spcPts val="1600"/>
              </a:spcBef>
            </a:pPr>
            <a:r>
              <a:rPr lang="en-US" dirty="0">
                <a:latin typeface="Avenir Book" panose="02000503020000020003" pitchFamily="2" charset="0"/>
              </a:rPr>
              <a:t>Emotional-cognitive measures in HDTs</a:t>
            </a:r>
          </a:p>
          <a:p>
            <a:pPr lvl="1">
              <a:spcBef>
                <a:spcPts val="1600"/>
              </a:spcBef>
            </a:pPr>
            <a:r>
              <a:rPr lang="en-US" dirty="0">
                <a:latin typeface="Avenir Book" panose="02000503020000020003" pitchFamily="2" charset="0"/>
              </a:rPr>
              <a:t>Causal investigations into factors affecting HDT and HAT performance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000" b="1" dirty="0">
                <a:latin typeface="Avenir Book" panose="02000503020000020003" pitchFamily="2" charset="0"/>
              </a:rPr>
              <a:t>Operational Impact:</a:t>
            </a:r>
            <a:r>
              <a:rPr lang="en-US" sz="2000" dirty="0">
                <a:latin typeface="Avenir Book" panose="02000503020000020003" pitchFamily="2" charset="0"/>
              </a:rPr>
              <a:t> Revolutionizing training, decision-making, and teamwork in high-stakes environments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4A72FC-7EB2-E090-3BBE-96B818FF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C1D4A4-9AB1-030C-35E6-19548F2D4BFD}"/>
              </a:ext>
            </a:extLst>
          </p:cNvPr>
          <p:cNvSpPr txBox="1"/>
          <p:nvPr/>
        </p:nvSpPr>
        <p:spPr>
          <a:xfrm>
            <a:off x="2364661" y="1463040"/>
            <a:ext cx="705975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venir Book" panose="02000503020000020003" pitchFamily="2" charset="0"/>
              </a:rPr>
              <a:t>Paradigm Shift in Human-AI Collaboration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 </a:t>
            </a:r>
          </a:p>
          <a:p>
            <a:pPr algn="ctr"/>
            <a:r>
              <a:rPr lang="en-US" sz="2400" dirty="0">
                <a:latin typeface="Avenir Book" panose="02000503020000020003" pitchFamily="2" charset="0"/>
              </a:rPr>
              <a:t>HDTs represent a transformative approach to integrating AI into human teams</a:t>
            </a:r>
          </a:p>
        </p:txBody>
      </p:sp>
    </p:spTree>
    <p:extLst>
      <p:ext uri="{BB962C8B-B14F-4D97-AF65-F5344CB8AC3E}">
        <p14:creationId xmlns:p14="http://schemas.microsoft.com/office/powerpoint/2010/main" val="1200421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"/>
          <p:cNvSpPr txBox="1">
            <a:spLocks noGrp="1"/>
          </p:cNvSpPr>
          <p:nvPr>
            <p:ph type="title"/>
          </p:nvPr>
        </p:nvSpPr>
        <p:spPr>
          <a:xfrm>
            <a:off x="3174338" y="0"/>
            <a:ext cx="8166099" cy="7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>
                <a:latin typeface="Avenir Book" panose="02000503020000020003" pitchFamily="2" charset="0"/>
              </a:rPr>
              <a:t>Our Team</a:t>
            </a:r>
            <a:endParaRPr>
              <a:latin typeface="Avenir Book" panose="02000503020000020003" pitchFamily="2" charset="0"/>
            </a:endParaRPr>
          </a:p>
        </p:txBody>
      </p:sp>
      <p:sp>
        <p:nvSpPr>
          <p:cNvPr id="504" name="Google Shape;504;p3"/>
          <p:cNvSpPr txBox="1">
            <a:spLocks noGrp="1"/>
          </p:cNvSpPr>
          <p:nvPr>
            <p:ph type="body" idx="1"/>
          </p:nvPr>
        </p:nvSpPr>
        <p:spPr>
          <a:xfrm>
            <a:off x="1534927" y="2830873"/>
            <a:ext cx="2963700" cy="67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F46"/>
              </a:buClr>
              <a:buSzPts val="1400"/>
              <a:buNone/>
            </a:pPr>
            <a:r>
              <a:rPr lang="en-US" sz="1400" dirty="0">
                <a:latin typeface="Avenir Book" panose="02000503020000020003" pitchFamily="2" charset="0"/>
                <a:ea typeface="Arial"/>
                <a:cs typeface="Arial"/>
                <a:sym typeface="Arial"/>
              </a:rPr>
              <a:t>Laura Cassani</a:t>
            </a:r>
            <a:endParaRPr sz="1400" dirty="0">
              <a:latin typeface="Avenir Book" panose="02000503020000020003" pitchFamily="2" charset="0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2F46"/>
              </a:buClr>
              <a:buSzPts val="1400"/>
              <a:buNone/>
            </a:pPr>
            <a:r>
              <a:rPr lang="en-US" sz="1400" dirty="0">
                <a:latin typeface="Avenir Book" panose="02000503020000020003" pitchFamily="2" charset="0"/>
                <a:ea typeface="Arial"/>
                <a:cs typeface="Arial"/>
                <a:sym typeface="Arial"/>
              </a:rPr>
              <a:t>Deputy Division Director</a:t>
            </a:r>
            <a:endParaRPr sz="1400" dirty="0">
              <a:latin typeface="Avenir Book" panose="02000503020000020003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507" name="Google Shape;507;p3" descr="Will Dup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181" y="3499948"/>
            <a:ext cx="1368000" cy="1368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8" name="Google Shape;508;p3"/>
          <p:cNvSpPr txBox="1"/>
          <p:nvPr/>
        </p:nvSpPr>
        <p:spPr>
          <a:xfrm>
            <a:off x="113575" y="5089913"/>
            <a:ext cx="1710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Dr. Will Dupree</a:t>
            </a:r>
            <a:endParaRPr sz="1400"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Data Scientist,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</a:rPr>
              <a:t>Causal Modeler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509" name="Google Shape;509;p3"/>
          <p:cNvSpPr txBox="1"/>
          <p:nvPr/>
        </p:nvSpPr>
        <p:spPr>
          <a:xfrm>
            <a:off x="9298043" y="2830873"/>
            <a:ext cx="2398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Peter Bautista</a:t>
            </a:r>
            <a:endParaRPr sz="1400"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</a:rPr>
              <a:t>Capability Lead</a:t>
            </a:r>
            <a:endParaRPr sz="1400" dirty="0">
              <a:latin typeface="Avenir Book" panose="02000503020000020003" pitchFamily="2" charset="0"/>
            </a:endParaRPr>
          </a:p>
        </p:txBody>
      </p:sp>
      <p:pic>
        <p:nvPicPr>
          <p:cNvPr id="510" name="Google Shape;510;p3" descr="Peter Bautis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457" y="1303925"/>
            <a:ext cx="1457400" cy="145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1" name="Google Shape;511;p3" descr="Hsien-Te Ka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74255" y="3515914"/>
            <a:ext cx="1457400" cy="1457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2" name="Google Shape;512;p3"/>
          <p:cNvSpPr txBox="1"/>
          <p:nvPr/>
        </p:nvSpPr>
        <p:spPr>
          <a:xfrm>
            <a:off x="5537934" y="5089913"/>
            <a:ext cx="2398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Ryan Kao</a:t>
            </a:r>
            <a:endParaRPr sz="1400"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Data Scientist,</a:t>
            </a:r>
            <a:endParaRPr sz="1400" b="0" i="0" u="none" strike="noStrike" cap="none" dirty="0">
              <a:solidFill>
                <a:srgbClr val="032F46"/>
              </a:solidFill>
              <a:latin typeface="Avenir Book" panose="02000503020000020003" pitchFamily="2" charset="0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Avenir Book" panose="02000503020000020003" pitchFamily="2" charset="0"/>
              </a:rPr>
              <a:t>ML Engineer </a:t>
            </a:r>
            <a:endParaRPr sz="1400" dirty="0">
              <a:solidFill>
                <a:srgbClr val="032F46"/>
              </a:solidFill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32F46"/>
              </a:solidFill>
              <a:latin typeface="Avenir Book" panose="02000503020000020003" pitchFamily="2" charset="0"/>
            </a:endParaRPr>
          </a:p>
        </p:txBody>
      </p:sp>
      <p:pic>
        <p:nvPicPr>
          <p:cNvPr id="513" name="Google Shape;513;p3" descr="Gabriel Ganber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5680" y="1298123"/>
            <a:ext cx="1397100" cy="13868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4" name="Google Shape;514;p3"/>
          <p:cNvSpPr txBox="1"/>
          <p:nvPr/>
        </p:nvSpPr>
        <p:spPr>
          <a:xfrm>
            <a:off x="3697800" y="2830873"/>
            <a:ext cx="23982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Gabe Ganberg</a:t>
            </a:r>
            <a:endParaRPr sz="1400" b="0" i="0" u="none" strike="noStrike" cap="none" dirty="0">
              <a:solidFill>
                <a:srgbClr val="032F46"/>
              </a:solidFill>
              <a:latin typeface="Avenir Book" panose="02000503020000020003" pitchFamily="2" charset="0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Chief Architect</a:t>
            </a:r>
            <a:endParaRPr sz="1400" dirty="0">
              <a:solidFill>
                <a:srgbClr val="032F46"/>
              </a:solidFill>
              <a:latin typeface="Avenir Book" panose="02000503020000020003" pitchFamily="2" charset="0"/>
            </a:endParaRPr>
          </a:p>
        </p:txBody>
      </p:sp>
      <p:pic>
        <p:nvPicPr>
          <p:cNvPr id="515" name="Google Shape;515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2784" y="1316657"/>
            <a:ext cx="1368000" cy="135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4;p3">
            <a:extLst>
              <a:ext uri="{FF2B5EF4-FFF2-40B4-BE49-F238E27FC236}">
                <a16:creationId xmlns:a16="http://schemas.microsoft.com/office/drawing/2014/main" id="{2CCCC0BB-E5CA-C70E-531D-E2BD564F20C7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38484" y="1310899"/>
            <a:ext cx="1397100" cy="13970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Google Shape;504;p3">
            <a:extLst>
              <a:ext uri="{FF2B5EF4-FFF2-40B4-BE49-F238E27FC236}">
                <a16:creationId xmlns:a16="http://schemas.microsoft.com/office/drawing/2014/main" id="{051B0178-94A6-418B-3470-BC078FB53B79}"/>
              </a:ext>
            </a:extLst>
          </p:cNvPr>
          <p:cNvSpPr txBox="1">
            <a:spLocks/>
          </p:cNvSpPr>
          <p:nvPr/>
        </p:nvSpPr>
        <p:spPr>
          <a:xfrm>
            <a:off x="5138827" y="2830873"/>
            <a:ext cx="2963700" cy="6703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032F46"/>
              </a:buClr>
              <a:buSzPts val="1400"/>
              <a:buNone/>
            </a:pPr>
            <a:r>
              <a:rPr lang="en-US" sz="1400" dirty="0">
                <a:latin typeface="Avenir Book" panose="02000503020000020003" pitchFamily="2" charset="0"/>
                <a:cs typeface="Arial"/>
                <a:sym typeface="Arial"/>
              </a:rPr>
              <a:t>Bob McCormack</a:t>
            </a:r>
          </a:p>
          <a:p>
            <a:pPr marL="0" indent="0" algn="ctr">
              <a:spcBef>
                <a:spcPts val="0"/>
              </a:spcBef>
              <a:buClr>
                <a:srgbClr val="032F46"/>
              </a:buClr>
              <a:buSzPts val="1400"/>
              <a:buNone/>
            </a:pPr>
            <a:r>
              <a:rPr lang="en-US" sz="1400" dirty="0">
                <a:latin typeface="Avenir Book" panose="02000503020000020003" pitchFamily="2" charset="0"/>
                <a:cs typeface="Arial"/>
                <a:sym typeface="Arial"/>
              </a:rPr>
              <a:t>Division Director</a:t>
            </a:r>
          </a:p>
        </p:txBody>
      </p:sp>
      <p:pic>
        <p:nvPicPr>
          <p:cNvPr id="2050" name="Picture 2" descr="Louis Jorel Penafiel - Aptima | LinkedIn">
            <a:extLst>
              <a:ext uri="{FF2B5EF4-FFF2-40B4-BE49-F238E27FC236}">
                <a16:creationId xmlns:a16="http://schemas.microsoft.com/office/drawing/2014/main" id="{5CEFB722-3979-BE60-820C-714193D74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9" t="11104" r="8071" b="10136"/>
          <a:stretch/>
        </p:blipFill>
        <p:spPr bwMode="auto">
          <a:xfrm>
            <a:off x="7777192" y="3518142"/>
            <a:ext cx="1533464" cy="14574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509;p3">
            <a:extLst>
              <a:ext uri="{FF2B5EF4-FFF2-40B4-BE49-F238E27FC236}">
                <a16:creationId xmlns:a16="http://schemas.microsoft.com/office/drawing/2014/main" id="{26E76AF2-2D24-0975-8B59-AB39D01F1065}"/>
              </a:ext>
            </a:extLst>
          </p:cNvPr>
          <p:cNvSpPr txBox="1"/>
          <p:nvPr/>
        </p:nvSpPr>
        <p:spPr>
          <a:xfrm>
            <a:off x="7608546" y="5089913"/>
            <a:ext cx="204191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Louis Penafiel</a:t>
            </a:r>
            <a:endParaRPr sz="1400"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Data Scientist, </a:t>
            </a: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</a:rPr>
              <a:t>Capability Lead</a:t>
            </a:r>
            <a:endParaRPr sz="1400" dirty="0">
              <a:latin typeface="Avenir Book" panose="02000503020000020003" pitchFamily="2" charset="0"/>
            </a:endParaRPr>
          </a:p>
        </p:txBody>
      </p:sp>
      <p:pic>
        <p:nvPicPr>
          <p:cNvPr id="2052" name="Picture 4" descr="Myke Cohen | ASU Search">
            <a:extLst>
              <a:ext uri="{FF2B5EF4-FFF2-40B4-BE49-F238E27FC236}">
                <a16:creationId xmlns:a16="http://schemas.microsoft.com/office/drawing/2014/main" id="{3B206570-2742-F126-00B0-CAD13A1A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276" y="3507506"/>
            <a:ext cx="1426581" cy="14329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09;p3">
            <a:extLst>
              <a:ext uri="{FF2B5EF4-FFF2-40B4-BE49-F238E27FC236}">
                <a16:creationId xmlns:a16="http://schemas.microsoft.com/office/drawing/2014/main" id="{86870808-14DB-3823-879D-2676A73D622F}"/>
              </a:ext>
            </a:extLst>
          </p:cNvPr>
          <p:cNvSpPr txBox="1"/>
          <p:nvPr/>
        </p:nvSpPr>
        <p:spPr>
          <a:xfrm>
            <a:off x="9438609" y="5089913"/>
            <a:ext cx="2041913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Myke Cohen</a:t>
            </a:r>
            <a:endParaRPr sz="1400" dirty="0">
              <a:latin typeface="Avenir Book" panose="02000503020000020003" pitchFamily="2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Industrial Engineer,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  <a:sym typeface="Arial"/>
              </a:rPr>
              <a:t>Cognitive Scientist</a:t>
            </a:r>
            <a:endParaRPr sz="1400" dirty="0">
              <a:latin typeface="Avenir Book" panose="02000503020000020003" pitchFamily="2" charset="0"/>
            </a:endParaRPr>
          </a:p>
        </p:txBody>
      </p:sp>
      <p:pic>
        <p:nvPicPr>
          <p:cNvPr id="2054" name="Picture 6" descr="Events - College of Information (INFO)">
            <a:extLst>
              <a:ext uri="{FF2B5EF4-FFF2-40B4-BE49-F238E27FC236}">
                <a16:creationId xmlns:a16="http://schemas.microsoft.com/office/drawing/2014/main" id="{1EF3EE95-2CFE-EF6E-BF6F-65DAF9181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5" t="7564" r="23601" b="49962"/>
          <a:stretch/>
        </p:blipFill>
        <p:spPr bwMode="auto">
          <a:xfrm>
            <a:off x="387967" y="1330108"/>
            <a:ext cx="1382017" cy="14217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993E11A-A343-6318-E5B8-721585C79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77" y="3512263"/>
            <a:ext cx="1423438" cy="14234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509;p3">
            <a:extLst>
              <a:ext uri="{FF2B5EF4-FFF2-40B4-BE49-F238E27FC236}">
                <a16:creationId xmlns:a16="http://schemas.microsoft.com/office/drawing/2014/main" id="{70211C9C-E298-A62C-B5F5-127931C2ECF1}"/>
              </a:ext>
            </a:extLst>
          </p:cNvPr>
          <p:cNvSpPr txBox="1"/>
          <p:nvPr/>
        </p:nvSpPr>
        <p:spPr>
          <a:xfrm>
            <a:off x="48692" y="2834872"/>
            <a:ext cx="20419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Dr. Daniel Nguyen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  <a:sym typeface="Arial"/>
              </a:rPr>
              <a:t>Associate Scientist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pic>
        <p:nvPicPr>
          <p:cNvPr id="2060" name="Picture 12" descr="Summer Rebensky&quot;">
            <a:extLst>
              <a:ext uri="{FF2B5EF4-FFF2-40B4-BE49-F238E27FC236}">
                <a16:creationId xmlns:a16="http://schemas.microsoft.com/office/drawing/2014/main" id="{3061F811-74A1-D4E7-908B-FA483F1D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801" y="1293486"/>
            <a:ext cx="1457401" cy="14574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509;p3">
            <a:extLst>
              <a:ext uri="{FF2B5EF4-FFF2-40B4-BE49-F238E27FC236}">
                <a16:creationId xmlns:a16="http://schemas.microsoft.com/office/drawing/2014/main" id="{9E0E6DAB-B259-474E-9763-76AE89431034}"/>
              </a:ext>
            </a:extLst>
          </p:cNvPr>
          <p:cNvSpPr txBox="1"/>
          <p:nvPr/>
        </p:nvSpPr>
        <p:spPr>
          <a:xfrm>
            <a:off x="7546849" y="2830873"/>
            <a:ext cx="204191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Dr. Summer Rebensky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  <a:sym typeface="Arial"/>
              </a:rPr>
              <a:t>Senior Scientist</a:t>
            </a: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9" name="Google Shape;509;p3">
            <a:extLst>
              <a:ext uri="{FF2B5EF4-FFF2-40B4-BE49-F238E27FC236}">
                <a16:creationId xmlns:a16="http://schemas.microsoft.com/office/drawing/2014/main" id="{023235B5-3C8B-7BEF-A2C7-A7A44693D907}"/>
              </a:ext>
            </a:extLst>
          </p:cNvPr>
          <p:cNvSpPr txBox="1"/>
          <p:nvPr/>
        </p:nvSpPr>
        <p:spPr>
          <a:xfrm>
            <a:off x="1857301" y="5089913"/>
            <a:ext cx="204191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Spencer Lynch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ea typeface="Arial"/>
                <a:cs typeface="Arial"/>
                <a:sym typeface="Arial"/>
              </a:rPr>
              <a:t>Principal Software Engineer</a:t>
            </a:r>
            <a:endParaRPr lang="en-US" sz="1400" b="0" i="0" u="none" strike="noStrike" cap="none" dirty="0">
              <a:solidFill>
                <a:srgbClr val="032F46"/>
              </a:solidFill>
              <a:latin typeface="Avenir Book" panose="02000503020000020003" pitchFamily="2" charset="0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Avenir Book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61094-B37A-8740-6426-BC1BE0AF363C}"/>
              </a:ext>
            </a:extLst>
          </p:cNvPr>
          <p:cNvSpPr txBox="1"/>
          <p:nvPr/>
        </p:nvSpPr>
        <p:spPr>
          <a:xfrm>
            <a:off x="307181" y="6014553"/>
            <a:ext cx="11389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Collaboration with Carnegie Mellon University, College of William Mary, University of Notre Dame, and University of Illinois Urbana Champaign</a:t>
            </a:r>
          </a:p>
        </p:txBody>
      </p:sp>
      <p:pic>
        <p:nvPicPr>
          <p:cNvPr id="15" name="Google Shape;516;p3">
            <a:extLst>
              <a:ext uri="{FF2B5EF4-FFF2-40B4-BE49-F238E27FC236}">
                <a16:creationId xmlns:a16="http://schemas.microsoft.com/office/drawing/2014/main" id="{F046759B-790E-6494-182A-0C5A840059AF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238011" y="3521116"/>
            <a:ext cx="1432944" cy="146580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" name="Google Shape;517;p3">
            <a:extLst>
              <a:ext uri="{FF2B5EF4-FFF2-40B4-BE49-F238E27FC236}">
                <a16:creationId xmlns:a16="http://schemas.microsoft.com/office/drawing/2014/main" id="{DE9BD915-ECCE-1F7A-2FA2-B58ACE82FDD6}"/>
              </a:ext>
            </a:extLst>
          </p:cNvPr>
          <p:cNvSpPr txBox="1"/>
          <p:nvPr/>
        </p:nvSpPr>
        <p:spPr>
          <a:xfrm>
            <a:off x="3640284" y="5141137"/>
            <a:ext cx="2398200" cy="67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algn="ctr">
              <a:lnSpc>
                <a:spcPct val="90000"/>
              </a:lnSpc>
              <a:buClr>
                <a:srgbClr val="032F46"/>
              </a:buClr>
              <a:buSzPts val="1400"/>
            </a:pP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  <a:sym typeface="Arial"/>
              </a:rPr>
              <a:t>Dr. </a:t>
            </a: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</a:rPr>
              <a:t>Jeff </a:t>
            </a: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  <a:sym typeface="Arial"/>
              </a:rPr>
              <a:t> </a:t>
            </a: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</a:rPr>
              <a:t>Beaubien</a:t>
            </a:r>
            <a:endParaRPr sz="1400" dirty="0">
              <a:solidFill>
                <a:srgbClr val="032F46"/>
              </a:solidFill>
              <a:latin typeface="Avenir Book" panose="02000503020000020003" pitchFamily="2" charset="0"/>
              <a:cs typeface="Arial"/>
            </a:endParaRPr>
          </a:p>
          <a:p>
            <a:pPr marR="0" algn="ctr">
              <a:lnSpc>
                <a:spcPct val="90000"/>
              </a:lnSpc>
              <a:buClr>
                <a:srgbClr val="032F46"/>
              </a:buClr>
              <a:buSzPts val="1400"/>
            </a:pP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  <a:sym typeface="Arial"/>
              </a:rPr>
              <a:t>Chief </a:t>
            </a: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</a:rPr>
              <a:t>Behavioral</a:t>
            </a: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  <a:sym typeface="Arial"/>
              </a:rPr>
              <a:t> Scientist,</a:t>
            </a: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</a:rPr>
              <a:t> </a:t>
            </a:r>
            <a:endParaRPr sz="1400" dirty="0">
              <a:solidFill>
                <a:srgbClr val="032F46"/>
              </a:solidFill>
              <a:latin typeface="Avenir Book" panose="02000503020000020003" pitchFamily="2" charset="0"/>
              <a:cs typeface="Arial"/>
            </a:endParaRPr>
          </a:p>
          <a:p>
            <a:pPr marR="0" algn="ctr">
              <a:lnSpc>
                <a:spcPct val="90000"/>
              </a:lnSpc>
              <a:buClr>
                <a:srgbClr val="032F46"/>
              </a:buClr>
              <a:buSzPts val="1400"/>
            </a:pPr>
            <a:r>
              <a:rPr lang="en-US" sz="1400" dirty="0">
                <a:solidFill>
                  <a:srgbClr val="032F46"/>
                </a:solidFill>
                <a:latin typeface="Avenir Book" panose="02000503020000020003" pitchFamily="2" charset="0"/>
                <a:cs typeface="Arial"/>
              </a:rPr>
              <a:t>IRB Chair</a:t>
            </a:r>
            <a:endParaRPr sz="1400" dirty="0">
              <a:solidFill>
                <a:srgbClr val="032F46"/>
              </a:solidFill>
              <a:latin typeface="Avenir Book" panose="02000503020000020003" pitchFamily="2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90;p30">
            <a:extLst>
              <a:ext uri="{FF2B5EF4-FFF2-40B4-BE49-F238E27FC236}">
                <a16:creationId xmlns:a16="http://schemas.microsoft.com/office/drawing/2014/main" id="{D8C6616B-4AB0-6263-B96A-24CB43FF53F1}"/>
              </a:ext>
            </a:extLst>
          </p:cNvPr>
          <p:cNvSpPr txBox="1"/>
          <p:nvPr/>
        </p:nvSpPr>
        <p:spPr>
          <a:xfrm>
            <a:off x="4068018" y="4079512"/>
            <a:ext cx="40560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1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Svitlana Volkova</a:t>
            </a:r>
            <a:endParaRPr/>
          </a:p>
        </p:txBody>
      </p:sp>
      <p:sp>
        <p:nvSpPr>
          <p:cNvPr id="19" name="Google Shape;1391;p30">
            <a:extLst>
              <a:ext uri="{FF2B5EF4-FFF2-40B4-BE49-F238E27FC236}">
                <a16:creationId xmlns:a16="http://schemas.microsoft.com/office/drawing/2014/main" id="{C860E13E-36B7-299D-0DA3-F0C950C8B19D}"/>
              </a:ext>
            </a:extLst>
          </p:cNvPr>
          <p:cNvSpPr txBox="1"/>
          <p:nvPr/>
        </p:nvSpPr>
        <p:spPr>
          <a:xfrm>
            <a:off x="4068018" y="4365842"/>
            <a:ext cx="40560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https://www.linkedin.com/in/svitlanavolkova/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0" name="Google Shape;1392;p30">
            <a:extLst>
              <a:ext uri="{FF2B5EF4-FFF2-40B4-BE49-F238E27FC236}">
                <a16:creationId xmlns:a16="http://schemas.microsoft.com/office/drawing/2014/main" id="{73CC36D8-9761-3A1F-F776-8B25B9D3A57F}"/>
              </a:ext>
            </a:extLst>
          </p:cNvPr>
          <p:cNvSpPr txBox="1"/>
          <p:nvPr/>
        </p:nvSpPr>
        <p:spPr>
          <a:xfrm>
            <a:off x="4068018" y="4724976"/>
            <a:ext cx="40560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svolkova@aptima.com</a:t>
            </a: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" name="Google Shape;1393;p30">
            <a:extLst>
              <a:ext uri="{FF2B5EF4-FFF2-40B4-BE49-F238E27FC236}">
                <a16:creationId xmlns:a16="http://schemas.microsoft.com/office/drawing/2014/main" id="{E37C55D0-854B-D022-EDCE-0E61E84CF554}"/>
              </a:ext>
            </a:extLst>
          </p:cNvPr>
          <p:cNvSpPr txBox="1"/>
          <p:nvPr/>
        </p:nvSpPr>
        <p:spPr>
          <a:xfrm>
            <a:off x="4068018" y="5034447"/>
            <a:ext cx="4056000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443.615.2577</a:t>
            </a:r>
            <a:endParaRPr/>
          </a:p>
        </p:txBody>
      </p:sp>
      <p:pic>
        <p:nvPicPr>
          <p:cNvPr id="22" name="Google Shape;1394;p30" descr="Svitlana Volkova">
            <a:extLst>
              <a:ext uri="{FF2B5EF4-FFF2-40B4-BE49-F238E27FC236}">
                <a16:creationId xmlns:a16="http://schemas.microsoft.com/office/drawing/2014/main" id="{210AE779-1FA7-4824-288C-4BB6029234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8466" y="2013948"/>
            <a:ext cx="2029200" cy="202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B6D960-E914-E94A-2081-DF1A671817BC}"/>
              </a:ext>
            </a:extLst>
          </p:cNvPr>
          <p:cNvSpPr txBox="1"/>
          <p:nvPr/>
        </p:nvSpPr>
        <p:spPr>
          <a:xfrm>
            <a:off x="290146" y="4868076"/>
            <a:ext cx="39067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venir Book" panose="02000503020000020003" pitchFamily="2" charset="0"/>
              </a:rPr>
              <a:t>This work is supported by the Defense Advanced Research Projects Agency (DARPA).</a:t>
            </a:r>
          </a:p>
          <a:p>
            <a:endParaRPr lang="en-US" sz="1200" dirty="0">
              <a:latin typeface="Avenir Book" panose="02000503020000020003" pitchFamily="2" charset="0"/>
            </a:endParaRPr>
          </a:p>
          <a:p>
            <a:r>
              <a:rPr lang="en-US" sz="1200" dirty="0">
                <a:latin typeface="Avenir Book" panose="02000503020000020003" pitchFamily="2" charset="0"/>
              </a:rPr>
              <a:t>The views, opinions, and/or findings expressed are those of the author(s) and should not be interpreted as representing the official views or policies of the Department of Defense or the U.S. Government.</a:t>
            </a:r>
          </a:p>
        </p:txBody>
      </p:sp>
    </p:spTree>
    <p:extLst>
      <p:ext uri="{BB962C8B-B14F-4D97-AF65-F5344CB8AC3E}">
        <p14:creationId xmlns:p14="http://schemas.microsoft.com/office/powerpoint/2010/main" val="340079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487621-0E7E-BFF9-699E-FA9574D64D78}"/>
              </a:ext>
            </a:extLst>
          </p:cNvPr>
          <p:cNvSpPr/>
          <p:nvPr/>
        </p:nvSpPr>
        <p:spPr>
          <a:xfrm>
            <a:off x="8474401" y="2681589"/>
            <a:ext cx="2404270" cy="1657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5AFE90-25F7-0AB3-CEB5-082E2B38B174}"/>
              </a:ext>
            </a:extLst>
          </p:cNvPr>
          <p:cNvSpPr/>
          <p:nvPr/>
        </p:nvSpPr>
        <p:spPr>
          <a:xfrm>
            <a:off x="4524636" y="2682218"/>
            <a:ext cx="2453461" cy="16574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3907BA-40E1-F6BB-5C97-AEA8B7C748FA}"/>
              </a:ext>
            </a:extLst>
          </p:cNvPr>
          <p:cNvSpPr/>
          <p:nvPr/>
        </p:nvSpPr>
        <p:spPr>
          <a:xfrm>
            <a:off x="4718938" y="2810415"/>
            <a:ext cx="2670628" cy="16574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D3C3EF-1935-D2C8-A806-CCA3D0A830B1}"/>
              </a:ext>
            </a:extLst>
          </p:cNvPr>
          <p:cNvSpPr/>
          <p:nvPr/>
        </p:nvSpPr>
        <p:spPr>
          <a:xfrm>
            <a:off x="4780566" y="2922972"/>
            <a:ext cx="803123" cy="5225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8BEAFB-ED7C-3A6D-8B96-8781766782E9}"/>
              </a:ext>
            </a:extLst>
          </p:cNvPr>
          <p:cNvSpPr txBox="1"/>
          <p:nvPr/>
        </p:nvSpPr>
        <p:spPr>
          <a:xfrm>
            <a:off x="4758776" y="298610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Human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882DA0-26F8-763B-3573-F946BBA17FFA}"/>
              </a:ext>
            </a:extLst>
          </p:cNvPr>
          <p:cNvSpPr/>
          <p:nvPr/>
        </p:nvSpPr>
        <p:spPr>
          <a:xfrm>
            <a:off x="8087638" y="2810415"/>
            <a:ext cx="2670628" cy="16538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960DA9-C067-23F4-8F0A-CC6320CB423A}"/>
              </a:ext>
            </a:extLst>
          </p:cNvPr>
          <p:cNvSpPr/>
          <p:nvPr/>
        </p:nvSpPr>
        <p:spPr>
          <a:xfrm>
            <a:off x="8185305" y="3738368"/>
            <a:ext cx="551543" cy="5225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E9AA03-E3C8-14AF-747A-AB5A7BC6DBBC}"/>
              </a:ext>
            </a:extLst>
          </p:cNvPr>
          <p:cNvSpPr txBox="1"/>
          <p:nvPr/>
        </p:nvSpPr>
        <p:spPr>
          <a:xfrm>
            <a:off x="8132917" y="383096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HDT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A78339CE-2399-0B58-B6F7-F088B6EFFF1E}"/>
              </a:ext>
            </a:extLst>
          </p:cNvPr>
          <p:cNvSpPr/>
          <p:nvPr/>
        </p:nvSpPr>
        <p:spPr>
          <a:xfrm>
            <a:off x="7562965" y="3440572"/>
            <a:ext cx="362857" cy="39110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70" name="Left-Right Arrow 69">
            <a:extLst>
              <a:ext uri="{FF2B5EF4-FFF2-40B4-BE49-F238E27FC236}">
                <a16:creationId xmlns:a16="http://schemas.microsoft.com/office/drawing/2014/main" id="{A89F4441-A289-33B9-6AD8-3E07BA1C17D2}"/>
              </a:ext>
            </a:extLst>
          </p:cNvPr>
          <p:cNvSpPr/>
          <p:nvPr/>
        </p:nvSpPr>
        <p:spPr>
          <a:xfrm>
            <a:off x="5806509" y="3286681"/>
            <a:ext cx="393542" cy="25219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BBFBAF-894B-606D-7E2D-88178F480773}"/>
              </a:ext>
            </a:extLst>
          </p:cNvPr>
          <p:cNvSpPr txBox="1"/>
          <p:nvPr/>
        </p:nvSpPr>
        <p:spPr>
          <a:xfrm>
            <a:off x="5649200" y="3560630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interacts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89D6E7B-D483-11A0-2E54-C073D1D5CA71}"/>
              </a:ext>
            </a:extLst>
          </p:cNvPr>
          <p:cNvSpPr txBox="1"/>
          <p:nvPr/>
        </p:nvSpPr>
        <p:spPr>
          <a:xfrm>
            <a:off x="7323176" y="309388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venir Book" panose="02000503020000020003" pitchFamily="2" charset="0"/>
                <a:cs typeface="Arial" panose="020B0604020202020204" pitchFamily="34" charset="0"/>
              </a:rPr>
              <a:t>Initiates</a:t>
            </a:r>
          </a:p>
        </p:txBody>
      </p:sp>
      <p:sp>
        <p:nvSpPr>
          <p:cNvPr id="87" name="Can 86">
            <a:extLst>
              <a:ext uri="{FF2B5EF4-FFF2-40B4-BE49-F238E27FC236}">
                <a16:creationId xmlns:a16="http://schemas.microsoft.com/office/drawing/2014/main" id="{0B2673DA-8C79-861B-1712-B1F1BA9063DE}"/>
              </a:ext>
            </a:extLst>
          </p:cNvPr>
          <p:cNvSpPr/>
          <p:nvPr/>
        </p:nvSpPr>
        <p:spPr>
          <a:xfrm>
            <a:off x="10626929" y="912262"/>
            <a:ext cx="497394" cy="423259"/>
          </a:xfrm>
          <a:prstGeom prst="can">
            <a:avLst>
              <a:gd name="adj" fmla="val 5000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A2EA6E-9616-944F-A44F-F3365F65361A}"/>
              </a:ext>
            </a:extLst>
          </p:cNvPr>
          <p:cNvSpPr txBox="1"/>
          <p:nvPr/>
        </p:nvSpPr>
        <p:spPr>
          <a:xfrm>
            <a:off x="4714078" y="4473417"/>
            <a:ext cx="267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Small-scale real-world training (observational data)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76D596-DB29-301B-91F5-D3E473460E28}"/>
              </a:ext>
            </a:extLst>
          </p:cNvPr>
          <p:cNvSpPr txBox="1"/>
          <p:nvPr/>
        </p:nvSpPr>
        <p:spPr>
          <a:xfrm>
            <a:off x="10158198" y="1379367"/>
            <a:ext cx="1508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  <a:cs typeface="Arial" panose="020B0604020202020204" pitchFamily="34" charset="0"/>
              </a:rPr>
              <a:t>Knowledge base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6DB6C0D-A266-D75C-513E-C96012937D0B}"/>
              </a:ext>
            </a:extLst>
          </p:cNvPr>
          <p:cNvSpPr txBox="1"/>
          <p:nvPr/>
        </p:nvSpPr>
        <p:spPr>
          <a:xfrm>
            <a:off x="8011338" y="4466828"/>
            <a:ext cx="3001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Large-scale simulated training (interventional data) </a:t>
            </a:r>
          </a:p>
        </p:txBody>
      </p:sp>
      <p:sp>
        <p:nvSpPr>
          <p:cNvPr id="21" name="Can 20">
            <a:extLst>
              <a:ext uri="{FF2B5EF4-FFF2-40B4-BE49-F238E27FC236}">
                <a16:creationId xmlns:a16="http://schemas.microsoft.com/office/drawing/2014/main" id="{D1CC77D1-D3D9-9718-9DC2-B17F6BE16338}"/>
              </a:ext>
            </a:extLst>
          </p:cNvPr>
          <p:cNvSpPr/>
          <p:nvPr/>
        </p:nvSpPr>
        <p:spPr>
          <a:xfrm>
            <a:off x="9548289" y="916603"/>
            <a:ext cx="497394" cy="423259"/>
          </a:xfrm>
          <a:prstGeom prst="can">
            <a:avLst>
              <a:gd name="adj" fmla="val 50000"/>
            </a:avLst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B8D8A4-9B3A-2D50-2354-8C2097AEB87B}"/>
              </a:ext>
            </a:extLst>
          </p:cNvPr>
          <p:cNvSpPr txBox="1"/>
          <p:nvPr/>
        </p:nvSpPr>
        <p:spPr>
          <a:xfrm>
            <a:off x="9066984" y="1369912"/>
            <a:ext cx="1229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  <a:cs typeface="Arial" panose="020B0604020202020204" pitchFamily="34" charset="0"/>
              </a:rPr>
              <a:t>Past Training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696AD2D-57B9-E77A-6379-086DD5E0D47E}"/>
              </a:ext>
            </a:extLst>
          </p:cNvPr>
          <p:cNvSpPr/>
          <p:nvPr/>
        </p:nvSpPr>
        <p:spPr>
          <a:xfrm>
            <a:off x="8223826" y="2048587"/>
            <a:ext cx="2864930" cy="2823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venir Book" panose="02000503020000020003" pitchFamily="2" charset="0"/>
                <a:cs typeface="Arial" panose="020B0604020202020204" pitchFamily="34" charset="0"/>
              </a:rPr>
              <a:t>RAG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275F19-647F-9E6E-D47D-34ACF972E179}"/>
              </a:ext>
            </a:extLst>
          </p:cNvPr>
          <p:cNvSpPr txBox="1"/>
          <p:nvPr/>
        </p:nvSpPr>
        <p:spPr>
          <a:xfrm>
            <a:off x="10410435" y="391090"/>
            <a:ext cx="981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Avenir Book" panose="02000503020000020003" pitchFamily="2" charset="0"/>
                <a:cs typeface="Arial" panose="020B0604020202020204" pitchFamily="34" charset="0"/>
              </a:rPr>
              <a:t>Semantic</a:t>
            </a:r>
          </a:p>
          <a:p>
            <a:pPr algn="ctr"/>
            <a:r>
              <a:rPr lang="en-US" sz="1400" b="1">
                <a:latin typeface="Avenir Book" panose="02000503020000020003" pitchFamily="2" charset="0"/>
                <a:cs typeface="Arial" panose="020B0604020202020204" pitchFamily="34" charset="0"/>
              </a:rPr>
              <a:t>memory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FFE976-BFEE-BE44-1186-0AC313C0B81C}"/>
              </a:ext>
            </a:extLst>
          </p:cNvPr>
          <p:cNvSpPr txBox="1"/>
          <p:nvPr/>
        </p:nvSpPr>
        <p:spPr>
          <a:xfrm>
            <a:off x="9227480" y="391585"/>
            <a:ext cx="1140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Avenir Book" panose="02000503020000020003" pitchFamily="2" charset="0"/>
                <a:cs typeface="Arial" panose="020B0604020202020204" pitchFamily="34" charset="0"/>
              </a:rPr>
              <a:t>Declarative</a:t>
            </a:r>
          </a:p>
          <a:p>
            <a:pPr algn="ctr"/>
            <a:r>
              <a:rPr lang="en-US" sz="1400" b="1">
                <a:latin typeface="Avenir Book" panose="02000503020000020003" pitchFamily="2" charset="0"/>
                <a:cs typeface="Arial" panose="020B0604020202020204" pitchFamily="34" charset="0"/>
              </a:rPr>
              <a:t>memory</a:t>
            </a:r>
          </a:p>
        </p:txBody>
      </p:sp>
      <p:sp>
        <p:nvSpPr>
          <p:cNvPr id="30" name="Can 29">
            <a:extLst>
              <a:ext uri="{FF2B5EF4-FFF2-40B4-BE49-F238E27FC236}">
                <a16:creationId xmlns:a16="http://schemas.microsoft.com/office/drawing/2014/main" id="{0B9EFE3B-7968-DA40-C335-C0DFBCAD9522}"/>
              </a:ext>
            </a:extLst>
          </p:cNvPr>
          <p:cNvSpPr/>
          <p:nvPr/>
        </p:nvSpPr>
        <p:spPr>
          <a:xfrm>
            <a:off x="8518887" y="920440"/>
            <a:ext cx="497394" cy="423259"/>
          </a:xfrm>
          <a:prstGeom prst="can">
            <a:avLst>
              <a:gd name="adj" fmla="val 5000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DF1D01-FC46-AC94-B9DC-69ED235013D1}"/>
              </a:ext>
            </a:extLst>
          </p:cNvPr>
          <p:cNvSpPr txBox="1"/>
          <p:nvPr/>
        </p:nvSpPr>
        <p:spPr>
          <a:xfrm>
            <a:off x="8296122" y="391090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Avenir Book" panose="02000503020000020003" pitchFamily="2" charset="0"/>
                <a:cs typeface="Arial" panose="020B0604020202020204" pitchFamily="34" charset="0"/>
              </a:rPr>
              <a:t>Episodic</a:t>
            </a:r>
          </a:p>
          <a:p>
            <a:pPr algn="ctr"/>
            <a:r>
              <a:rPr lang="en-US" sz="1400" b="1">
                <a:latin typeface="Avenir Book" panose="02000503020000020003" pitchFamily="2" charset="0"/>
                <a:cs typeface="Arial" panose="020B0604020202020204" pitchFamily="34" charset="0"/>
              </a:rPr>
              <a:t>memory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3ECF2C-865F-3EDB-8A93-9BD59377CC2E}"/>
              </a:ext>
            </a:extLst>
          </p:cNvPr>
          <p:cNvSpPr txBox="1"/>
          <p:nvPr/>
        </p:nvSpPr>
        <p:spPr>
          <a:xfrm>
            <a:off x="7980313" y="1358151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latin typeface="Avenir Book" panose="02000503020000020003" pitchFamily="2" charset="0"/>
                <a:cs typeface="Arial" panose="020B0604020202020204" pitchFamily="34" charset="0"/>
              </a:rPr>
              <a:t>Experiences</a:t>
            </a:r>
          </a:p>
        </p:txBody>
      </p:sp>
      <p:sp>
        <p:nvSpPr>
          <p:cNvPr id="33" name="Down Arrow 32">
            <a:extLst>
              <a:ext uri="{FF2B5EF4-FFF2-40B4-BE49-F238E27FC236}">
                <a16:creationId xmlns:a16="http://schemas.microsoft.com/office/drawing/2014/main" id="{3B16D103-F133-8A17-4193-9ACC4CD2FBE3}"/>
              </a:ext>
            </a:extLst>
          </p:cNvPr>
          <p:cNvSpPr/>
          <p:nvPr/>
        </p:nvSpPr>
        <p:spPr>
          <a:xfrm>
            <a:off x="8667798" y="1679454"/>
            <a:ext cx="199741" cy="2597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34" name="Down Arrow 33">
            <a:extLst>
              <a:ext uri="{FF2B5EF4-FFF2-40B4-BE49-F238E27FC236}">
                <a16:creationId xmlns:a16="http://schemas.microsoft.com/office/drawing/2014/main" id="{A6B8D1A2-ADDB-F98F-57AA-9F949BD4E49D}"/>
              </a:ext>
            </a:extLst>
          </p:cNvPr>
          <p:cNvSpPr/>
          <p:nvPr/>
        </p:nvSpPr>
        <p:spPr>
          <a:xfrm>
            <a:off x="9626331" y="1669660"/>
            <a:ext cx="199741" cy="2597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35" name="Down Arrow 34">
            <a:extLst>
              <a:ext uri="{FF2B5EF4-FFF2-40B4-BE49-F238E27FC236}">
                <a16:creationId xmlns:a16="http://schemas.microsoft.com/office/drawing/2014/main" id="{A1B14593-CFC4-F336-8DD2-84D7FF305478}"/>
              </a:ext>
            </a:extLst>
          </p:cNvPr>
          <p:cNvSpPr/>
          <p:nvPr/>
        </p:nvSpPr>
        <p:spPr>
          <a:xfrm>
            <a:off x="10812700" y="1685474"/>
            <a:ext cx="199741" cy="2597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F320320-64C9-3D79-290E-2276BD47FB1B}"/>
              </a:ext>
            </a:extLst>
          </p:cNvPr>
          <p:cNvSpPr txBox="1"/>
          <p:nvPr/>
        </p:nvSpPr>
        <p:spPr>
          <a:xfrm>
            <a:off x="9816766" y="4108564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venir Book" panose="02000503020000020003" pitchFamily="2" charset="0"/>
                <a:cs typeface="Arial" panose="020B0604020202020204" pitchFamily="34" charset="0"/>
              </a:rPr>
              <a:t>AI Agents</a:t>
            </a:r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97DE53E0-531E-1679-CC24-A1CF274480E6}"/>
              </a:ext>
            </a:extLst>
          </p:cNvPr>
          <p:cNvSpPr/>
          <p:nvPr/>
        </p:nvSpPr>
        <p:spPr>
          <a:xfrm>
            <a:off x="9548289" y="2408858"/>
            <a:ext cx="199741" cy="2597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2D78808-69A1-4A59-6869-0C172396CDB3}"/>
              </a:ext>
            </a:extLst>
          </p:cNvPr>
          <p:cNvSpPr/>
          <p:nvPr/>
        </p:nvSpPr>
        <p:spPr>
          <a:xfrm>
            <a:off x="8212653" y="2989704"/>
            <a:ext cx="551543" cy="522515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C1EDF24-3DE2-3CB5-1464-F3F65D3C4002}"/>
              </a:ext>
            </a:extLst>
          </p:cNvPr>
          <p:cNvSpPr txBox="1"/>
          <p:nvPr/>
        </p:nvSpPr>
        <p:spPr>
          <a:xfrm>
            <a:off x="8160265" y="3082296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HDT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DBB784-2909-E251-00BC-0C2ACB43BCB6}"/>
              </a:ext>
            </a:extLst>
          </p:cNvPr>
          <p:cNvSpPr txBox="1"/>
          <p:nvPr/>
        </p:nvSpPr>
        <p:spPr>
          <a:xfrm>
            <a:off x="8053592" y="4214833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Interventions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7CC2685-FEE3-E5AF-759B-B0A20E7E4672}"/>
              </a:ext>
            </a:extLst>
          </p:cNvPr>
          <p:cNvSpPr txBox="1"/>
          <p:nvPr/>
        </p:nvSpPr>
        <p:spPr>
          <a:xfrm>
            <a:off x="8263595" y="339071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venir Book" panose="02000503020000020003" pitchFamily="2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7" name="Left-Right Arrow 46">
            <a:extLst>
              <a:ext uri="{FF2B5EF4-FFF2-40B4-BE49-F238E27FC236}">
                <a16:creationId xmlns:a16="http://schemas.microsoft.com/office/drawing/2014/main" id="{B1E19DBC-8999-3ED7-DA30-25115A1BFE50}"/>
              </a:ext>
            </a:extLst>
          </p:cNvPr>
          <p:cNvSpPr/>
          <p:nvPr/>
        </p:nvSpPr>
        <p:spPr>
          <a:xfrm>
            <a:off x="9165471" y="3205049"/>
            <a:ext cx="393542" cy="25219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EF4F37B-358C-D337-B4A1-7F62557B13EB}"/>
              </a:ext>
            </a:extLst>
          </p:cNvPr>
          <p:cNvSpPr txBox="1"/>
          <p:nvPr/>
        </p:nvSpPr>
        <p:spPr>
          <a:xfrm>
            <a:off x="9008162" y="3478998"/>
            <a:ext cx="7649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interacts</a:t>
            </a:r>
          </a:p>
        </p:txBody>
      </p:sp>
      <p:sp>
        <p:nvSpPr>
          <p:cNvPr id="49" name="Left-Right Arrow 48">
            <a:extLst>
              <a:ext uri="{FF2B5EF4-FFF2-40B4-BE49-F238E27FC236}">
                <a16:creationId xmlns:a16="http://schemas.microsoft.com/office/drawing/2014/main" id="{3920885A-C61C-A699-6713-E3B2AA8462CB}"/>
              </a:ext>
            </a:extLst>
          </p:cNvPr>
          <p:cNvSpPr/>
          <p:nvPr/>
        </p:nvSpPr>
        <p:spPr>
          <a:xfrm>
            <a:off x="9194199" y="3750043"/>
            <a:ext cx="393542" cy="25219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BEFC6F61-CDFB-F75F-0DEE-8BC5D6CD750D}"/>
              </a:ext>
            </a:extLst>
          </p:cNvPr>
          <p:cNvSpPr/>
          <p:nvPr/>
        </p:nvSpPr>
        <p:spPr>
          <a:xfrm>
            <a:off x="4718938" y="5219572"/>
            <a:ext cx="2969811" cy="431883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venir Book" panose="02000503020000020003" pitchFamily="2" charset="0"/>
                <a:cs typeface="Arial" panose="020B0604020202020204" pitchFamily="34" charset="0"/>
              </a:rPr>
              <a:t>Predictive tools: Anticipate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163C3E69-29F9-1FD8-B54C-E9F184EF8594}"/>
              </a:ext>
            </a:extLst>
          </p:cNvPr>
          <p:cNvSpPr/>
          <p:nvPr/>
        </p:nvSpPr>
        <p:spPr>
          <a:xfrm>
            <a:off x="8088706" y="5219534"/>
            <a:ext cx="2969811" cy="43420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Avenir Book" panose="02000503020000020003" pitchFamily="2" charset="0"/>
                <a:cs typeface="Arial" panose="020B0604020202020204" pitchFamily="34" charset="0"/>
              </a:rPr>
              <a:t>Causal tools: Explain</a:t>
            </a:r>
          </a:p>
        </p:txBody>
      </p: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F08CC814-1B82-4E75-8FA4-F2E239E8DA29}"/>
              </a:ext>
            </a:extLst>
          </p:cNvPr>
          <p:cNvCxnSpPr>
            <a:stCxn id="12" idx="3"/>
            <a:endCxn id="55" idx="3"/>
          </p:cNvCxnSpPr>
          <p:nvPr/>
        </p:nvCxnSpPr>
        <p:spPr>
          <a:xfrm>
            <a:off x="10878671" y="3510310"/>
            <a:ext cx="179846" cy="1926328"/>
          </a:xfrm>
          <a:prstGeom prst="bentConnector3">
            <a:avLst>
              <a:gd name="adj1" fmla="val 227109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2AF4FA27-5286-5B23-560C-18892E83EA64}"/>
              </a:ext>
            </a:extLst>
          </p:cNvPr>
          <p:cNvCxnSpPr>
            <a:cxnSpLocks/>
            <a:stCxn id="53" idx="1"/>
            <a:endCxn id="7" idx="1"/>
          </p:cNvCxnSpPr>
          <p:nvPr/>
        </p:nvCxnSpPr>
        <p:spPr>
          <a:xfrm rot="10800000">
            <a:off x="4524636" y="3510938"/>
            <a:ext cx="194302" cy="1924576"/>
          </a:xfrm>
          <a:prstGeom prst="bentConnector3">
            <a:avLst>
              <a:gd name="adj1" fmla="val 21765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D88BBE2F-6900-6E9D-6488-385AD999620C}"/>
              </a:ext>
            </a:extLst>
          </p:cNvPr>
          <p:cNvCxnSpPr>
            <a:stCxn id="55" idx="1"/>
            <a:endCxn id="53" idx="3"/>
          </p:cNvCxnSpPr>
          <p:nvPr/>
        </p:nvCxnSpPr>
        <p:spPr>
          <a:xfrm flipH="1" flipV="1">
            <a:off x="7688749" y="5435514"/>
            <a:ext cx="399957" cy="11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1C5ADB53-ADE4-AE0F-4D50-5CBD05A83C0D}"/>
              </a:ext>
            </a:extLst>
          </p:cNvPr>
          <p:cNvSpPr txBox="1"/>
          <p:nvPr/>
        </p:nvSpPr>
        <p:spPr>
          <a:xfrm>
            <a:off x="8412799" y="22287"/>
            <a:ext cx="268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latin typeface="Avenir Book" panose="02000503020000020003" pitchFamily="2" charset="0"/>
                <a:cs typeface="Arial" panose="020B0604020202020204" pitchFamily="34" charset="0"/>
              </a:rPr>
              <a:t>Shared Mental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AD1B70-9847-7D4E-154F-1225F1A7A91F}"/>
              </a:ext>
            </a:extLst>
          </p:cNvPr>
          <p:cNvSpPr txBox="1"/>
          <p:nvPr/>
        </p:nvSpPr>
        <p:spPr>
          <a:xfrm>
            <a:off x="4762719" y="3477350"/>
            <a:ext cx="1291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Profile:</a:t>
            </a:r>
          </a:p>
          <a:p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Personality</a:t>
            </a:r>
          </a:p>
          <a:p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Competencies</a:t>
            </a:r>
          </a:p>
          <a:p>
            <a:r>
              <a:rPr lang="en-US" sz="1200" dirty="0">
                <a:latin typeface="Avenir Book" panose="02000503020000020003" pitchFamily="2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26" name="Picture 2" descr="Robot outline">
            <a:extLst>
              <a:ext uri="{FF2B5EF4-FFF2-40B4-BE49-F238E27FC236}">
                <a16:creationId xmlns:a16="http://schemas.microsoft.com/office/drawing/2014/main" id="{3D6E9D8D-F0A2-C9EF-6D7D-B5AEBC55B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43521" y="2844863"/>
            <a:ext cx="695127" cy="6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Robot outline">
            <a:extLst>
              <a:ext uri="{FF2B5EF4-FFF2-40B4-BE49-F238E27FC236}">
                <a16:creationId xmlns:a16="http://schemas.microsoft.com/office/drawing/2014/main" id="{E641E309-D83A-CE14-12BA-FC86120B8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0875" y="3468343"/>
            <a:ext cx="695127" cy="6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58A3D33-AAFD-4A55-86C8-C32ADC73D305}"/>
              </a:ext>
            </a:extLst>
          </p:cNvPr>
          <p:cNvSpPr txBox="1"/>
          <p:nvPr/>
        </p:nvSpPr>
        <p:spPr>
          <a:xfrm>
            <a:off x="4409195" y="231916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  <a:cs typeface="Arial" panose="020B0604020202020204" pitchFamily="34" charset="0"/>
              </a:rPr>
              <a:t>Real-world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8CC4D9-6122-FBC9-8EA5-129C0CB2287F}"/>
              </a:ext>
            </a:extLst>
          </p:cNvPr>
          <p:cNvSpPr txBox="1"/>
          <p:nvPr/>
        </p:nvSpPr>
        <p:spPr>
          <a:xfrm>
            <a:off x="7961675" y="2321604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  <a:cs typeface="Arial" panose="020B0604020202020204" pitchFamily="34" charset="0"/>
              </a:rPr>
              <a:t>Simulations</a:t>
            </a:r>
          </a:p>
        </p:txBody>
      </p:sp>
      <p:sp>
        <p:nvSpPr>
          <p:cNvPr id="57" name="Title 2">
            <a:extLst>
              <a:ext uri="{FF2B5EF4-FFF2-40B4-BE49-F238E27FC236}">
                <a16:creationId xmlns:a16="http://schemas.microsoft.com/office/drawing/2014/main" id="{A79374A2-E750-4597-6DAE-A8A93BF70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681" y="3350268"/>
            <a:ext cx="3808342" cy="225583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Compound AI Systems</a:t>
            </a:r>
            <a:r>
              <a:rPr lang="en-US" baseline="30000" dirty="0">
                <a:latin typeface="Avenir Book" panose="02000503020000020003" pitchFamily="2" charset="0"/>
              </a:rPr>
              <a:t>1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 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Models, Agents, Tools and AIP calls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5BC6BD1-5719-74AD-A9B2-0E197357E663}"/>
              </a:ext>
            </a:extLst>
          </p:cNvPr>
          <p:cNvSpPr txBox="1"/>
          <p:nvPr/>
        </p:nvSpPr>
        <p:spPr>
          <a:xfrm>
            <a:off x="6412478" y="4093452"/>
            <a:ext cx="1003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Avenir Book" panose="02000503020000020003" pitchFamily="2" charset="0"/>
                <a:cs typeface="Arial" panose="020B0604020202020204" pitchFamily="34" charset="0"/>
              </a:rPr>
              <a:t>AI Agents</a:t>
            </a:r>
          </a:p>
        </p:txBody>
      </p:sp>
      <p:pic>
        <p:nvPicPr>
          <p:cNvPr id="61" name="Picture 2" descr="Robot outline">
            <a:extLst>
              <a:ext uri="{FF2B5EF4-FFF2-40B4-BE49-F238E27FC236}">
                <a16:creationId xmlns:a16="http://schemas.microsoft.com/office/drawing/2014/main" id="{37D7C83E-4769-D0CE-487B-C9A8E1C38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3513" y="2829751"/>
            <a:ext cx="695127" cy="6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Robot outline">
            <a:extLst>
              <a:ext uri="{FF2B5EF4-FFF2-40B4-BE49-F238E27FC236}">
                <a16:creationId xmlns:a16="http://schemas.microsoft.com/office/drawing/2014/main" id="{74464169-640B-F8B8-1581-3325E18E9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0867" y="3453231"/>
            <a:ext cx="695127" cy="69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B0F2CB-C231-A495-22C7-240BB2B6F79D}"/>
              </a:ext>
            </a:extLst>
          </p:cNvPr>
          <p:cNvSpPr txBox="1"/>
          <p:nvPr/>
        </p:nvSpPr>
        <p:spPr>
          <a:xfrm>
            <a:off x="106649" y="5528344"/>
            <a:ext cx="40927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30000" dirty="0">
                <a:latin typeface="Avenir Book" panose="02000503020000020003" pitchFamily="2" charset="0"/>
              </a:rPr>
              <a:t>1</a:t>
            </a:r>
            <a:r>
              <a:rPr lang="en-US" sz="1000" dirty="0">
                <a:latin typeface="Avenir Book" panose="02000503020000020003" pitchFamily="2" charset="0"/>
              </a:rPr>
              <a:t>https://bair.berkeley.edu/blog/2024/02/18/compound-ai-systems/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84624C-5602-5C4F-D702-96115801FAC6}"/>
              </a:ext>
            </a:extLst>
          </p:cNvPr>
          <p:cNvSpPr txBox="1"/>
          <p:nvPr/>
        </p:nvSpPr>
        <p:spPr>
          <a:xfrm>
            <a:off x="4399415" y="5814846"/>
            <a:ext cx="69923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Avenir Book" panose="02000503020000020003" pitchFamily="2" charset="0"/>
              </a:rPr>
              <a:t>Volkova et al., </a:t>
            </a:r>
            <a:r>
              <a:rPr lang="en-US" sz="1400" dirty="0">
                <a:latin typeface="Avenir Book" panose="02000503020000020003" pitchFamily="2" charset="0"/>
              </a:rPr>
              <a:t>Compound AI Ecosystem: Agents and Tools to Improve Training and Learning. </a:t>
            </a:r>
            <a:r>
              <a:rPr lang="en-US" sz="1400" b="0" i="0" u="none" strike="noStrike" dirty="0">
                <a:solidFill>
                  <a:srgbClr val="212121"/>
                </a:solidFill>
                <a:effectLst/>
                <a:latin typeface="Avenir Book" panose="02000503020000020003" pitchFamily="2" charset="0"/>
              </a:rPr>
              <a:t>Interservice/Industry Training, Simulation and Education Conference2024 (To Appear).</a:t>
            </a:r>
            <a:endParaRPr lang="en-US" sz="1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6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AF2D7-82ED-19C0-4BB6-A473F01F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830" y="0"/>
            <a:ext cx="7886700" cy="805572"/>
          </a:xfrm>
        </p:spPr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Operational </a:t>
            </a:r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Scenarios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315429-ABAB-C62B-562A-28DC14302F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403471"/>
              </p:ext>
            </p:extLst>
          </p:nvPr>
        </p:nvGraphicFramePr>
        <p:xfrm>
          <a:off x="395421" y="1408856"/>
          <a:ext cx="11011719" cy="3454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74">
                  <a:extLst>
                    <a:ext uri="{9D8B030D-6E8A-4147-A177-3AD203B41FA5}">
                      <a16:colId xmlns:a16="http://schemas.microsoft.com/office/drawing/2014/main" val="3995932125"/>
                    </a:ext>
                  </a:extLst>
                </a:gridCol>
                <a:gridCol w="1788806">
                  <a:extLst>
                    <a:ext uri="{9D8B030D-6E8A-4147-A177-3AD203B41FA5}">
                      <a16:colId xmlns:a16="http://schemas.microsoft.com/office/drawing/2014/main" val="3616973743"/>
                    </a:ext>
                  </a:extLst>
                </a:gridCol>
                <a:gridCol w="1896565">
                  <a:extLst>
                    <a:ext uri="{9D8B030D-6E8A-4147-A177-3AD203B41FA5}">
                      <a16:colId xmlns:a16="http://schemas.microsoft.com/office/drawing/2014/main" val="2146247333"/>
                    </a:ext>
                  </a:extLst>
                </a:gridCol>
                <a:gridCol w="3135494">
                  <a:extLst>
                    <a:ext uri="{9D8B030D-6E8A-4147-A177-3AD203B41FA5}">
                      <a16:colId xmlns:a16="http://schemas.microsoft.com/office/drawing/2014/main" val="4128008303"/>
                    </a:ext>
                  </a:extLst>
                </a:gridCol>
                <a:gridCol w="2354580">
                  <a:extLst>
                    <a:ext uri="{9D8B030D-6E8A-4147-A177-3AD203B41FA5}">
                      <a16:colId xmlns:a16="http://schemas.microsoft.com/office/drawing/2014/main" val="24395735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600" dirty="0">
                          <a:latin typeface="Avenir Book" panose="02000503020000020003" pitchFamily="2" charset="0"/>
                        </a:rPr>
                        <a:t>Operational Scenario/Mission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venir Book" panose="02000503020000020003" pitchFamily="2" charset="0"/>
                        </a:rPr>
                        <a:t>Search &amp; Rescue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venir Book" panose="02000503020000020003" pitchFamily="2" charset="0"/>
                        </a:rPr>
                        <a:t>Command &amp; Control with UAV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venir Book" panose="02000503020000020003" pitchFamily="2" charset="0"/>
                        </a:rPr>
                        <a:t>Intelligence Document Search and Knowledge Retrieval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venir Book" panose="02000503020000020003" pitchFamily="2" charset="0"/>
                        </a:rPr>
                        <a:t>Pilot Competency and Skill 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72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latin typeface="Avenir Book" panose="02000503020000020003" pitchFamily="2" charset="0"/>
                        </a:rPr>
                        <a:t>User/HDT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Human player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UAV 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Intelligence Analyst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Pilot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latin typeface="Avenir Book" panose="02000503020000020003" pitchFamily="2" charset="0"/>
                        </a:rPr>
                        <a:t>Past HAT Performance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Human-AI Bot </a:t>
                      </a:r>
                      <a:r>
                        <a:rPr lang="en-US" sz="1600" b="1" dirty="0">
                          <a:latin typeface="Avenir Book" panose="02000503020000020003" pitchFamily="2" charset="0"/>
                        </a:rPr>
                        <a:t>communications </a:t>
                      </a:r>
                      <a:r>
                        <a:rPr lang="en-US" sz="1600" dirty="0">
                          <a:latin typeface="Avenir Book" panose="02000503020000020003" pitchFamily="2" charset="0"/>
                        </a:rPr>
                        <a:t>and </a:t>
                      </a:r>
                      <a:r>
                        <a:rPr lang="en-US" sz="1600" b="1" dirty="0">
                          <a:latin typeface="Avenir Book" panose="02000503020000020003" pitchFamily="2" charset="0"/>
                        </a:rPr>
                        <a:t>performance </a:t>
                      </a:r>
                      <a:r>
                        <a:rPr lang="en-US" sz="1600" dirty="0">
                          <a:latin typeface="Avenir Book" panose="02000503020000020003" pitchFamily="2" charset="0"/>
                        </a:rPr>
                        <a:t>on the mission</a:t>
                      </a:r>
                      <a:r>
                        <a:rPr lang="en-US" sz="1600" baseline="30000" dirty="0">
                          <a:latin typeface="Avenir Book" panose="02000503020000020003" pitchFamily="2" charset="0"/>
                        </a:rPr>
                        <a:t>[1]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Human-UAV 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communications and UAV behavior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on the mission</a:t>
                      </a:r>
                      <a:r>
                        <a:rPr lang="en-US" sz="1600" kern="1200" baseline="30000" dirty="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+mn-cs"/>
                        </a:rPr>
                        <a:t>[2,3]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venir Book" panose="02000503020000020003" pitchFamily="2" charset="0"/>
                        </a:rPr>
                        <a:t>Analyst </a:t>
                      </a:r>
                      <a:r>
                        <a:rPr lang="en-US" sz="1600" b="1" dirty="0">
                          <a:latin typeface="Avenir Book" panose="02000503020000020003" pitchFamily="2" charset="0"/>
                        </a:rPr>
                        <a:t>interactions </a:t>
                      </a:r>
                      <a:r>
                        <a:rPr lang="en-US" sz="1600" dirty="0">
                          <a:latin typeface="Avenir Book" panose="02000503020000020003" pitchFamily="2" charset="0"/>
                        </a:rPr>
                        <a:t>with AI tools for document search and retrieval of varied </a:t>
                      </a:r>
                      <a:r>
                        <a:rPr lang="en-US" sz="1600" b="1" dirty="0">
                          <a:latin typeface="Avenir Book" panose="02000503020000020003" pitchFamily="2" charset="0"/>
                        </a:rPr>
                        <a:t>competencies</a:t>
                      </a:r>
                      <a:r>
                        <a:rPr lang="en-US" sz="1600" b="0" baseline="30000" dirty="0">
                          <a:latin typeface="Avenir Book" panose="02000503020000020003" pitchFamily="2" charset="0"/>
                        </a:rPr>
                        <a:t>[4]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Avenir Book" panose="02000503020000020003" pitchFamily="2" charset="0"/>
                        </a:rPr>
                        <a:t>"Think-aloud" communications, interactions with red-force agents, flight performance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87682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venir Book" panose="02000503020000020003" pitchFamily="2" charset="0"/>
                        </a:rPr>
                        <a:t>HAT Goals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venir Book" panose="02000503020000020003" pitchFamily="2" charset="0"/>
                        </a:rPr>
                        <a:t>Planning Coordination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latin typeface="Avenir Book" panose="02000503020000020003" pitchFamily="2" charset="0"/>
                        </a:rPr>
                        <a:t>Coordination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latin typeface="Avenir Book" panose="02000503020000020003" pitchFamily="2" charset="0"/>
                        </a:rPr>
                        <a:t>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venir Book" panose="02000503020000020003" pitchFamily="2" charset="0"/>
                        </a:rPr>
                        <a:t>Trust</a:t>
                      </a:r>
                    </a:p>
                    <a:p>
                      <a:pPr lvl="0">
                        <a:buNone/>
                      </a:pPr>
                      <a:r>
                        <a:rPr lang="en-US" sz="1600">
                          <a:latin typeface="Avenir Book" panose="02000503020000020003" pitchFamily="2" charset="0"/>
                        </a:rPr>
                        <a:t>Cohesion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latin typeface="Avenir Book" panose="02000503020000020003" pitchFamily="2" charset="0"/>
                        </a:rPr>
                        <a:t>Pilot training performance</a:t>
                      </a:r>
                    </a:p>
                    <a:p>
                      <a:pPr lvl="0">
                        <a:buNone/>
                      </a:pPr>
                      <a:r>
                        <a:rPr lang="en-US" sz="1600" dirty="0">
                          <a:latin typeface="Avenir Book" panose="02000503020000020003" pitchFamily="2" charset="0"/>
                        </a:rPr>
                        <a:t>Red force effectiveness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2339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venir Book" panose="02000503020000020003" pitchFamily="2" charset="0"/>
                        </a:rPr>
                        <a:t>Scenario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venir Book" panose="02000503020000020003" pitchFamily="2" charset="0"/>
                        </a:rPr>
                        <a:t>Cooperative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latin typeface="Avenir Book" panose="02000503020000020003" pitchFamily="2" charset="0"/>
                        </a:rPr>
                        <a:t>Cooperative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>
                          <a:latin typeface="Avenir Book" panose="02000503020000020003" pitchFamily="2" charset="0"/>
                        </a:rPr>
                        <a:t>Levels of c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Avenir Book" panose="02000503020000020003" pitchFamily="2" charset="0"/>
                        </a:rPr>
                        <a:t>ooperation</a:t>
                      </a:r>
                      <a:endParaRPr lang="en-US" sz="1600">
                        <a:latin typeface="Avenir Book" panose="02000503020000020003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latin typeface="Avenir Book" panose="02000503020000020003" pitchFamily="2" charset="0"/>
                        </a:rPr>
                        <a:t>Competitive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4048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6DF7ADC-7770-000E-C0F1-CA574F6AD0B6}"/>
              </a:ext>
            </a:extLst>
          </p:cNvPr>
          <p:cNvSpPr txBox="1"/>
          <p:nvPr/>
        </p:nvSpPr>
        <p:spPr>
          <a:xfrm>
            <a:off x="311018" y="5035651"/>
            <a:ext cx="1115327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80975" indent="-180975"/>
            <a:r>
              <a:rPr lang="en-US" sz="1000" dirty="0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[1] Freeman, J., Huang, L., Wood, M., &amp; Cauffman, S. J. (2022). Evaluating Artificial Social Intelligence in an Urban Search and Rescue Task Environment. In N. Gurney &amp; G. </a:t>
            </a:r>
            <a:r>
              <a:rPr lang="en-US" sz="1000" dirty="0" err="1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Sukthankar</a:t>
            </a:r>
            <a:r>
              <a:rPr lang="en-US" sz="1000" dirty="0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 (Eds.), Computational Theory of Mind for Human-Machine Teams (pp. 72–84). </a:t>
            </a:r>
          </a:p>
          <a:p>
            <a:pPr marL="180975" indent="-180975"/>
            <a:r>
              <a:rPr lang="en-US" sz="1000" dirty="0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[2] 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McNeese, N. J., Demir, M., Cooke, N. J., &amp; Myers, C. (2018). Teaming With a Synthetic Teammate: Insights into Human-Autonomy Teaming. </a:t>
            </a:r>
            <a:r>
              <a:rPr lang="en-US" sz="1000" b="0" i="1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Human Factors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, </a:t>
            </a:r>
            <a:r>
              <a:rPr lang="en-US" sz="1000" b="0" i="1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60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(2), 262-273. </a:t>
            </a:r>
            <a:r>
              <a:rPr lang="en-US" sz="1000" b="0" i="0" u="sng" dirty="0">
                <a:solidFill>
                  <a:srgbClr val="046FF8"/>
                </a:solidFill>
                <a:effectLst/>
                <a:latin typeface="Avenir Book" panose="02000503020000020003" pitchFamily="2" charset="0"/>
                <a:hlinkClick r:id="rId3"/>
              </a:rPr>
              <a:t>https://doi.org/10.1177/0018720817743223</a:t>
            </a:r>
            <a:endParaRPr lang="en-US" sz="1000" dirty="0">
              <a:solidFill>
                <a:srgbClr val="221E1F"/>
              </a:solidFill>
              <a:latin typeface="Avenir Book" panose="02000503020000020003" pitchFamily="2" charset="0"/>
              <a:cs typeface="Times New Roman"/>
            </a:endParaRPr>
          </a:p>
          <a:p>
            <a:pPr marL="180975" indent="-180975"/>
            <a:r>
              <a:rPr lang="en-US" sz="1000" dirty="0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[3] 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Gorman, J. C., Cooke, N. J., &amp; Winner, J. L. (2006). Measuring team situation awareness in decentralized command and control environments. </a:t>
            </a:r>
            <a:r>
              <a:rPr lang="en-US" sz="1000" b="0" i="1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Ergonomics, 49</a:t>
            </a:r>
            <a:r>
              <a:rPr lang="en-US" sz="1000" b="0" i="0" dirty="0">
                <a:solidFill>
                  <a:srgbClr val="333333"/>
                </a:solidFill>
                <a:effectLst/>
                <a:latin typeface="Avenir Book" panose="02000503020000020003" pitchFamily="2" charset="0"/>
              </a:rPr>
              <a:t>(12-13), 1312–1325. </a:t>
            </a:r>
            <a:r>
              <a:rPr lang="en-US" sz="1000" b="0" i="0" u="none" strike="noStrike" dirty="0">
                <a:solidFill>
                  <a:srgbClr val="2C72B7"/>
                </a:solidFill>
                <a:effectLst/>
                <a:latin typeface="Avenir Book" panose="02000503020000020003" pitchFamily="2" charset="0"/>
                <a:hlinkClick r:id="rId4"/>
              </a:rPr>
              <a:t>https://doi.org/10.1080/00140130600612788</a:t>
            </a:r>
            <a:endParaRPr lang="en-US" sz="1000" dirty="0">
              <a:solidFill>
                <a:srgbClr val="221E1F"/>
              </a:solidFill>
              <a:latin typeface="Avenir Book" panose="02000503020000020003" pitchFamily="2" charset="0"/>
              <a:cs typeface="Times New Roman"/>
            </a:endParaRPr>
          </a:p>
          <a:p>
            <a:pPr marL="180975" indent="-180975"/>
            <a:r>
              <a:rPr lang="en-US" sz="1000" dirty="0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[4] Hidalgo, M., Rebensky, S., Nguyen, D., Cohen, M., Temple, L., &amp; </a:t>
            </a:r>
            <a:r>
              <a:rPr lang="en-US" sz="1000" dirty="0" err="1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Fegley</a:t>
            </a:r>
            <a:r>
              <a:rPr lang="en-US" sz="1000" dirty="0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, B. (2023). Measurement and Manipulation in Human-Agent Teams: A Review. 14th International Conference on Applied Human Factors and Ergonomics (AHFE 2023).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6C960-4B14-A1DF-73A3-1CF5072018E3}"/>
              </a:ext>
            </a:extLst>
          </p:cNvPr>
          <p:cNvSpPr/>
          <p:nvPr/>
        </p:nvSpPr>
        <p:spPr>
          <a:xfrm>
            <a:off x="2231136" y="1304544"/>
            <a:ext cx="1828800" cy="3731107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C8877D-C399-2C9C-C2DA-E444A4E0D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0275" y="1408166"/>
            <a:ext cx="4129335" cy="31524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  <a:hlinkClick r:id="rId2"/>
              </a:rPr>
              <a:t>DARPA ASIST Study 3 Data</a:t>
            </a:r>
            <a:r>
              <a:rPr lang="en-US" baseline="30000" dirty="0">
                <a:latin typeface="Avenir Book" panose="02000503020000020003" pitchFamily="2" charset="0"/>
                <a:cs typeface="Arial" panose="020B0604020202020204" pitchFamily="34" charset="0"/>
              </a:rPr>
              <a:t>[1,2]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Search and rescue mission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Medic, transporter and engineer roles</a:t>
            </a:r>
          </a:p>
          <a:p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99 HAT constructs</a:t>
            </a:r>
          </a:p>
          <a:p>
            <a:pPr lvl="1"/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Planning</a:t>
            </a:r>
          </a:p>
          <a:p>
            <a:pPr lvl="1"/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Strategy Development</a:t>
            </a:r>
          </a:p>
          <a:p>
            <a:pPr lvl="1"/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In-action Coordination</a:t>
            </a:r>
          </a:p>
          <a:p>
            <a:pPr lvl="1"/>
            <a:r>
              <a:rPr lang="en-US" dirty="0">
                <a:latin typeface="Avenir Book" panose="02000503020000020003" pitchFamily="2" charset="0"/>
                <a:cs typeface="Arial" panose="020B0604020202020204" pitchFamily="34" charset="0"/>
              </a:rPr>
              <a:t>…</a:t>
            </a: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D099E0-F15E-B3A8-E81C-5BA28C3A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venir Book" panose="02000503020000020003" pitchFamily="2" charset="0"/>
              </a:rPr>
              <a:t>Research Questions and Datasets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02BD3-B938-4586-3173-A59DB60B7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429" y="6778573"/>
            <a:ext cx="585481" cy="2394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32F4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A21A14-3D06-4710-A891-9FFFCC1248E3}" type="slidenum">
              <a:rPr lang="en-US" smtClean="0">
                <a:latin typeface="Avenir Book" panose="02000503020000020003" pitchFamily="2" charset="0"/>
              </a:rPr>
              <a:pPr/>
              <a:t>5</a:t>
            </a:fld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5B3D2-E99B-AF3C-FA87-2B11AB290BB2}"/>
              </a:ext>
            </a:extLst>
          </p:cNvPr>
          <p:cNvSpPr txBox="1"/>
          <p:nvPr/>
        </p:nvSpPr>
        <p:spPr>
          <a:xfrm>
            <a:off x="377190" y="1396506"/>
            <a:ext cx="688924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b="1" u="sng" dirty="0">
                <a:latin typeface="Avenir Book" panose="02000503020000020003" pitchFamily="2" charset="0"/>
                <a:cs typeface="Arial" panose="020B0604020202020204" pitchFamily="34" charset="0"/>
              </a:rPr>
              <a:t>Research Questions</a:t>
            </a:r>
          </a:p>
          <a:p>
            <a:pPr marL="236538" indent="-2365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How do emotional-cognitive, objective and subjective measures explain HAT performance?</a:t>
            </a:r>
          </a:p>
          <a:p>
            <a:pPr marL="236538" indent="-236538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venir Book" panose="02000503020000020003" pitchFamily="2" charset="0"/>
            </a:endParaRPr>
          </a:p>
          <a:p>
            <a:pPr marL="236538" indent="-2365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What are the key factors in creating high-fidelity HDTs that accurately represent human behavior in HATs?</a:t>
            </a:r>
          </a:p>
          <a:p>
            <a:pPr marL="236538" indent="-236538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venir Book" panose="02000503020000020003" pitchFamily="2" charset="0"/>
            </a:endParaRPr>
          </a:p>
          <a:p>
            <a:pPr marL="236538" indent="-2365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How do different LLMs affect HDT fidelity and HAT performance in simulated high-stakes environments?</a:t>
            </a:r>
          </a:p>
          <a:p>
            <a:pPr marL="236538" indent="-236538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venir Book" panose="02000503020000020003" pitchFamily="2" charset="0"/>
            </a:endParaRPr>
          </a:p>
          <a:p>
            <a:pPr marL="236538" indent="-2365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venir Book" panose="02000503020000020003" pitchFamily="2" charset="0"/>
              </a:rPr>
              <a:t>What role do empathy, emotions, and moral values play in shaping effective HDTs and human-AI collaboration?</a:t>
            </a:r>
            <a:endParaRPr lang="en-US" sz="2000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2000" b="1" u="sng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B522F-E72D-77B6-6603-D91613827379}"/>
              </a:ext>
            </a:extLst>
          </p:cNvPr>
          <p:cNvSpPr txBox="1"/>
          <p:nvPr/>
        </p:nvSpPr>
        <p:spPr>
          <a:xfrm>
            <a:off x="7800275" y="4658937"/>
            <a:ext cx="3904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[1] Freeman, J., Huang, L., Wood, M., &amp; Cauffman, S. J. (2022). Evaluating Artificial Social Intelligence in an Urban Search and Rescue Task Environment. In N. Gurney &amp; G. </a:t>
            </a:r>
            <a:r>
              <a:rPr lang="en-US" sz="1000" dirty="0" err="1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Sukthankar</a:t>
            </a:r>
            <a:r>
              <a:rPr lang="en-US" sz="1000" dirty="0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 (Eds.), Computational Theory of Mind for Human-Machine Teams (pp. 72–84). </a:t>
            </a:r>
          </a:p>
          <a:p>
            <a:r>
              <a:rPr lang="en-US" sz="1000" dirty="0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[2] </a:t>
            </a:r>
            <a:r>
              <a:rPr lang="en-US" sz="1000" dirty="0" err="1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Lixiao</a:t>
            </a:r>
            <a:r>
              <a:rPr lang="en-US" sz="1000" dirty="0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 Huang; Jared Freeman; Nancy Cooke; John “JCR” Colonna-Romano; Matt Wood; Verica Buchanan; Stephen </a:t>
            </a:r>
            <a:r>
              <a:rPr lang="en-US" sz="1000" dirty="0" err="1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Caufman</a:t>
            </a:r>
            <a:r>
              <a:rPr lang="en-US" sz="1000" dirty="0">
                <a:solidFill>
                  <a:srgbClr val="221E1F"/>
                </a:solidFill>
                <a:latin typeface="Avenir Book" panose="02000503020000020003" pitchFamily="2" charset="0"/>
                <a:cs typeface="Times New Roman"/>
              </a:rPr>
              <a:t>, 2022, Artificial Social Intelligence for Successful Teams (ASIST) Study 3, ASU Library Research Data Repository, V3.</a:t>
            </a:r>
          </a:p>
        </p:txBody>
      </p:sp>
    </p:spTree>
    <p:extLst>
      <p:ext uri="{BB962C8B-B14F-4D97-AF65-F5344CB8AC3E}">
        <p14:creationId xmlns:p14="http://schemas.microsoft.com/office/powerpoint/2010/main" val="60782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B16037-30D9-1A3F-360A-6D3E5D3B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HAT Performance Measures: ASIST Scenario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E585DB-2E93-B126-24BA-A6094624B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177589"/>
              </p:ext>
            </p:extLst>
          </p:nvPr>
        </p:nvGraphicFramePr>
        <p:xfrm>
          <a:off x="4330490" y="1037063"/>
          <a:ext cx="7368540" cy="4913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123">
                  <a:extLst>
                    <a:ext uri="{9D8B030D-6E8A-4147-A177-3AD203B41FA5}">
                      <a16:colId xmlns:a16="http://schemas.microsoft.com/office/drawing/2014/main" val="1178262285"/>
                    </a:ext>
                  </a:extLst>
                </a:gridCol>
                <a:gridCol w="1305243">
                  <a:extLst>
                    <a:ext uri="{9D8B030D-6E8A-4147-A177-3AD203B41FA5}">
                      <a16:colId xmlns:a16="http://schemas.microsoft.com/office/drawing/2014/main" val="1918796708"/>
                    </a:ext>
                  </a:extLst>
                </a:gridCol>
                <a:gridCol w="2526919">
                  <a:extLst>
                    <a:ext uri="{9D8B030D-6E8A-4147-A177-3AD203B41FA5}">
                      <a16:colId xmlns:a16="http://schemas.microsoft.com/office/drawing/2014/main" val="1282487724"/>
                    </a:ext>
                  </a:extLst>
                </a:gridCol>
                <a:gridCol w="1532255">
                  <a:extLst>
                    <a:ext uri="{9D8B030D-6E8A-4147-A177-3AD203B41FA5}">
                      <a16:colId xmlns:a16="http://schemas.microsoft.com/office/drawing/2014/main" val="16422620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i="1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Teaming Category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Construct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Measurement Options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Data Source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69754"/>
                  </a:ext>
                </a:extLst>
              </a:tr>
              <a:tr h="274726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Emergent State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Trust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Validated Scale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Prompt Digital Twin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559265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Behavioral (Compliance)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System Output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016640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Open-Ended Response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Prompt Digital Twin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604368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Utility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Validated Scale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Prompt Digital Twin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3747123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Open-Ended Response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Prompt Digital Twin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2098929"/>
                  </a:ext>
                </a:extLst>
              </a:tr>
              <a:tr h="274726">
                <a:tc row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Processes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Synchronization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Subtask latency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System Output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200493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Adaptation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Pre- vs Post- Perturbation Score Ratio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System Output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011372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Coordination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Validated Scale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Prompt Digital Twin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892511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Communication Entropy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Chat Log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357319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Coordination Frequency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System Output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6713781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Communication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Validated Scale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Prompt Digital Twin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325963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Communication Frequency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Chat Log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66215"/>
                  </a:ext>
                </a:extLst>
              </a:tr>
              <a:tr h="274726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Outputs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Mission Score Composite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System Output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004248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Number of Victims Saved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System Output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9352591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Mission Percentage Score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System Output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367236"/>
                  </a:ext>
                </a:extLst>
              </a:tr>
              <a:tr h="274726">
                <a:tc v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chemeClr val="dk1"/>
                          </a:solidFill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Error 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Number of Unsaved Victims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B050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System Output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7305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DC1EE52-17BB-5BA5-7D40-A70FC3C1CF55}"/>
              </a:ext>
            </a:extLst>
          </p:cNvPr>
          <p:cNvSpPr txBox="1"/>
          <p:nvPr/>
        </p:nvSpPr>
        <p:spPr>
          <a:xfrm>
            <a:off x="301084" y="1425744"/>
            <a:ext cx="3713356" cy="43550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latin typeface="Avenir Book" panose="02000503020000020003" pitchFamily="2" charset="0"/>
                <a:cs typeface="Arial"/>
              </a:rPr>
              <a:t>We rely on a set on </a:t>
            </a:r>
            <a:r>
              <a:rPr lang="en-US" sz="1600" b="1" dirty="0">
                <a:solidFill>
                  <a:srgbClr val="00B050"/>
                </a:solidFill>
                <a:latin typeface="Avenir Book" panose="02000503020000020003" pitchFamily="2" charset="0"/>
                <a:cs typeface="Arial"/>
              </a:rPr>
              <a:t>objective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 and </a:t>
            </a:r>
            <a:r>
              <a:rPr lang="en-US" sz="1600" b="1" dirty="0">
                <a:solidFill>
                  <a:srgbClr val="7030A0"/>
                </a:solidFill>
                <a:latin typeface="Avenir Book" panose="02000503020000020003" pitchFamily="2" charset="0"/>
                <a:cs typeface="Arial"/>
              </a:rPr>
              <a:t>subjective</a:t>
            </a:r>
            <a:r>
              <a:rPr lang="en-US" sz="1600" dirty="0">
                <a:latin typeface="Avenir Book" panose="02000503020000020003" pitchFamily="2" charset="0"/>
                <a:cs typeface="Arial"/>
              </a:rPr>
              <a:t> measures to evaluate HAT performance using emergent states, processes and outputs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panose="02000503020000020003" pitchFamily="2" charset="0"/>
                <a:cs typeface="Arial"/>
              </a:rPr>
              <a:t>Emergent States – the feelings and thoughts team members have that form as they interact (a.k.a., teamwork)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panose="02000503020000020003" pitchFamily="2" charset="0"/>
                <a:cs typeface="Arial"/>
              </a:rPr>
              <a:t>Processes - the way teams engage tasks and move toward achieving team goals (a.k.a., taskwork)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venir Book" panose="02000503020000020003" pitchFamily="2" charset="0"/>
                <a:cs typeface="Arial"/>
              </a:rPr>
              <a:t>Outputs - what precipitates from taskwork and teamwork (a.k.a., results)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915414-4E11-67DA-1D91-C19C765802BE}"/>
              </a:ext>
            </a:extLst>
          </p:cNvPr>
          <p:cNvSpPr txBox="1"/>
          <p:nvPr/>
        </p:nvSpPr>
        <p:spPr>
          <a:xfrm>
            <a:off x="4295112" y="6047224"/>
            <a:ext cx="5924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>
                <a:solidFill>
                  <a:srgbClr val="000000"/>
                </a:solidFill>
                <a:effectLst/>
                <a:latin typeface="Avenir Book" panose="02000503020000020003" pitchFamily="2" charset="0"/>
                <a:cs typeface="Arial" panose="020B0604020202020204" pitchFamily="34" charset="0"/>
              </a:rPr>
              <a:t>Hidalgo et al. (2023) - AI Readable HAT Measures Framework</a:t>
            </a:r>
            <a:r>
              <a:rPr lang="en-US" sz="1400">
                <a:latin typeface="Avenir Book" panose="02000503020000020003" pitchFamily="2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1803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383E2E-6547-CD92-BECC-C563693A8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253330"/>
            <a:ext cx="5930900" cy="53303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u="sng" dirty="0">
                <a:latin typeface="Avenir Book" panose="02000503020000020003" pitchFamily="2" charset="0"/>
                <a:cs typeface="Arial"/>
              </a:rPr>
              <a:t>Sentiment</a:t>
            </a: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/>
              </a:rPr>
              <a:t>Hugging Face Sentiment</a:t>
            </a: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/>
                <a:hlinkClick r:id="rId3"/>
              </a:rPr>
              <a:t>https://huggingface.co/distilbert/distilbert-base-uncased-finetuned-sst-2-English</a:t>
            </a:r>
            <a:r>
              <a:rPr lang="en-US" dirty="0">
                <a:latin typeface="Avenir Book" panose="02000503020000020003" pitchFamily="2" charset="0"/>
                <a:cs typeface="Arial"/>
              </a:rPr>
              <a:t> </a:t>
            </a: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228600" lvl="1">
              <a:lnSpc>
                <a:spcPct val="70000"/>
              </a:lnSpc>
              <a:spcBef>
                <a:spcPts val="1000"/>
              </a:spcBef>
            </a:pPr>
            <a:r>
              <a:rPr lang="en-US" sz="2400" u="sng" dirty="0">
                <a:latin typeface="Avenir Book" panose="02000503020000020003" pitchFamily="2" charset="0"/>
                <a:cs typeface="Arial"/>
              </a:rPr>
              <a:t>Emotions</a:t>
            </a:r>
            <a:endParaRPr lang="en-US" dirty="0">
              <a:latin typeface="Avenir Book" panose="02000503020000020003" pitchFamily="2" charset="0"/>
              <a:cs typeface="Calibri" panose="020F0502020204030204"/>
            </a:endParaRP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/>
              </a:rPr>
              <a:t>Bert-base-uncased trained for emotions</a:t>
            </a: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/>
                <a:hlinkClick r:id="rId4"/>
              </a:rPr>
              <a:t>https://huggingface.co/google-bert/bert-base-uncased</a:t>
            </a:r>
            <a:r>
              <a:rPr lang="en-US" dirty="0">
                <a:latin typeface="Avenir Book" panose="02000503020000020003" pitchFamily="2" charset="0"/>
                <a:cs typeface="Arial"/>
              </a:rPr>
              <a:t> </a:t>
            </a:r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u="sng" dirty="0">
                <a:solidFill>
                  <a:schemeClr val="tx1"/>
                </a:solidFill>
                <a:latin typeface="Avenir Book" panose="02000503020000020003" pitchFamily="2" charset="0"/>
                <a:cs typeface="Arial"/>
              </a:rPr>
              <a:t>Empathy (Intent and Emotion)</a:t>
            </a: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/>
              </a:rPr>
              <a:t>EmpGPT-3 </a:t>
            </a:r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ea typeface="+mn-lt"/>
                <a:cs typeface="+mn-lt"/>
                <a:hlinkClick r:id="rId5"/>
              </a:rPr>
              <a:t>https://github.com/passing2961/EmpGPT-3</a:t>
            </a:r>
            <a:r>
              <a:rPr lang="en-US" dirty="0">
                <a:latin typeface="Avenir Book" panose="02000503020000020003" pitchFamily="2" charset="0"/>
                <a:cs typeface="Calibri"/>
              </a:rPr>
              <a:t> </a:t>
            </a:r>
            <a:r>
              <a:rPr lang="en-US" dirty="0">
                <a:latin typeface="Avenir Book" panose="02000503020000020003" pitchFamily="2" charset="0"/>
                <a:cs typeface="Arial"/>
              </a:rPr>
              <a:t> </a:t>
            </a:r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2400" u="sng" dirty="0">
                <a:solidFill>
                  <a:schemeClr val="tx1"/>
                </a:solidFill>
                <a:latin typeface="Avenir Book" panose="02000503020000020003" pitchFamily="2" charset="0"/>
                <a:cs typeface="Arial"/>
              </a:rPr>
              <a:t>Toxicity</a:t>
            </a:r>
          </a:p>
          <a:p>
            <a:pPr marL="457200" lvl="1" indent="0">
              <a:buNone/>
            </a:pPr>
            <a:r>
              <a:rPr lang="en-US" sz="2100" dirty="0">
                <a:latin typeface="Avenir Book" panose="02000503020000020003" pitchFamily="2" charset="0"/>
                <a:cs typeface="Arial"/>
              </a:rPr>
              <a:t>Detoxify</a:t>
            </a:r>
          </a:p>
          <a:p>
            <a:pPr marL="457200" lvl="1" indent="0">
              <a:buNone/>
            </a:pPr>
            <a:r>
              <a:rPr lang="en-US" sz="21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Arial"/>
                <a:hlinkClick r:id="rId6"/>
              </a:rPr>
              <a:t>https://github.com/unitaryai/detoxify</a:t>
            </a:r>
            <a:r>
              <a:rPr lang="en-US" sz="21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Arial"/>
              </a:rPr>
              <a:t>  </a:t>
            </a:r>
            <a:endParaRPr lang="en-US" sz="2100" u="sng" dirty="0">
              <a:solidFill>
                <a:schemeClr val="tx1"/>
              </a:solidFill>
              <a:latin typeface="Avenir Book" panose="02000503020000020003" pitchFamily="2" charset="0"/>
              <a:cs typeface="Arial"/>
            </a:endParaRPr>
          </a:p>
          <a:p>
            <a:pPr marL="457200" lvl="2" indent="0">
              <a:buNone/>
            </a:pPr>
            <a:endParaRPr lang="en-US" sz="2100" u="sng" dirty="0"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F37928-6C32-AC07-CF26-9F5827CD3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783982" cy="786383"/>
          </a:xfrm>
        </p:spPr>
        <p:txBody>
          <a:bodyPr>
            <a:norm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Emotional-Cognitive Measures of HDTs and HATs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093E311-A5F1-871F-A4E5-9A449A9F75B9}"/>
              </a:ext>
            </a:extLst>
          </p:cNvPr>
          <p:cNvSpPr txBox="1">
            <a:spLocks/>
          </p:cNvSpPr>
          <p:nvPr/>
        </p:nvSpPr>
        <p:spPr>
          <a:xfrm>
            <a:off x="6324600" y="1253331"/>
            <a:ext cx="547345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venir Book" panose="02000503020000020003" pitchFamily="2" charset="0"/>
                <a:cs typeface="Arial"/>
              </a:rPr>
              <a:t>Connotations, Perspectives, Attitudes</a:t>
            </a: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/>
              </a:rPr>
              <a:t>Lexicon-based analytics</a:t>
            </a: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/>
                <a:hlinkClick r:id="rId7"/>
              </a:rPr>
              <a:t>https://hrashkin.github.io/connframe.html</a:t>
            </a:r>
            <a:r>
              <a:rPr lang="en-US" dirty="0">
                <a:latin typeface="Avenir Book" panose="02000503020000020003" pitchFamily="2" charset="0"/>
                <a:cs typeface="Arial"/>
              </a:rPr>
              <a:t> </a:t>
            </a:r>
          </a:p>
          <a:p>
            <a:endParaRPr lang="en-US" dirty="0">
              <a:latin typeface="Avenir Book" panose="02000503020000020003" pitchFamily="2" charset="0"/>
              <a:cs typeface="Arial"/>
            </a:endParaRPr>
          </a:p>
          <a:p>
            <a:r>
              <a:rPr lang="en-US" u="sng" dirty="0">
                <a:latin typeface="Avenir Book" panose="02000503020000020003" pitchFamily="2" charset="0"/>
                <a:cs typeface="Arial"/>
              </a:rPr>
              <a:t>Moral Values (Harm, Fairness, Purity, Authority, Ingroup)</a:t>
            </a: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/>
              </a:rPr>
              <a:t>Lexicon-based analytics</a:t>
            </a: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/>
                <a:hlinkClick r:id="rId8"/>
              </a:rPr>
              <a:t>https://moralfoundations.org/wp-content/uploads/files/downloads/moral%20foundations%20dictionary.dic</a:t>
            </a:r>
            <a:r>
              <a:rPr lang="en-US" dirty="0">
                <a:latin typeface="Avenir Book" panose="02000503020000020003" pitchFamily="2" charset="0"/>
                <a:cs typeface="Arial"/>
              </a:rPr>
              <a:t> </a:t>
            </a:r>
          </a:p>
          <a:p>
            <a:endParaRPr lang="en-US" dirty="0">
              <a:latin typeface="Avenir Book" panose="02000503020000020003" pitchFamily="2" charset="0"/>
              <a:cs typeface="Arial"/>
            </a:endParaRPr>
          </a:p>
          <a:p>
            <a:r>
              <a:rPr lang="en-US" u="sng" dirty="0">
                <a:latin typeface="Avenir Book" panose="02000503020000020003" pitchFamily="2" charset="0"/>
                <a:cs typeface="Arial"/>
              </a:rPr>
              <a:t>Subjectivity</a:t>
            </a: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/>
              </a:rPr>
              <a:t>Lexicon-based analytics</a:t>
            </a:r>
          </a:p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  <a:cs typeface="Arial"/>
                <a:hlinkClick r:id="rId9"/>
              </a:rPr>
              <a:t>https://hrashkin.github.io/factcheck.html</a:t>
            </a:r>
            <a:r>
              <a:rPr lang="en-US" dirty="0">
                <a:latin typeface="Avenir Book" panose="02000503020000020003" pitchFamily="2" charset="0"/>
                <a:cs typeface="Arial"/>
              </a:rPr>
              <a:t> </a:t>
            </a:r>
          </a:p>
          <a:p>
            <a:endParaRPr lang="en-US" dirty="0">
              <a:latin typeface="Avenir Book" panose="02000503020000020003" pitchFamily="2" charset="0"/>
            </a:endParaRPr>
          </a:p>
          <a:p>
            <a:endParaRPr lang="en-US" dirty="0">
              <a:latin typeface="Avenir Book" panose="02000503020000020003" pitchFamily="2" charset="0"/>
              <a:cs typeface="Arial"/>
            </a:endParaRPr>
          </a:p>
          <a:p>
            <a:endParaRPr lang="en-US" dirty="0">
              <a:latin typeface="Avenir Book" panose="02000503020000020003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8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B86D97-5579-40FB-05D5-3AB4C68B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338" y="0"/>
            <a:ext cx="8868746" cy="7863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ASIST Ground Truth Data Analysis: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Emotional-Cognitive vs. Subjective HAT Measures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BC9772-B568-4244-0174-D38BD8DE08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 b="-1"/>
          <a:stretch/>
        </p:blipFill>
        <p:spPr bwMode="auto">
          <a:xfrm>
            <a:off x="4103339" y="980884"/>
            <a:ext cx="3687916" cy="287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A0E5759-3510-5CB2-6A36-3A9232A6CD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8"/>
          <a:stretch/>
        </p:blipFill>
        <p:spPr bwMode="auto">
          <a:xfrm>
            <a:off x="8142134" y="980884"/>
            <a:ext cx="3900950" cy="287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6A1D9AF-6318-1D75-A37E-E245718F7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/>
          <a:stretch/>
        </p:blipFill>
        <p:spPr bwMode="auto">
          <a:xfrm>
            <a:off x="4041527" y="3882549"/>
            <a:ext cx="3687916" cy="28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FAA626A-4BD9-DBDF-67AA-4B7C48070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/>
          <a:stretch/>
        </p:blipFill>
        <p:spPr bwMode="auto">
          <a:xfrm>
            <a:off x="8337078" y="3882549"/>
            <a:ext cx="3706006" cy="28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A59736-C607-3CEB-7F68-CA914F16CE38}"/>
              </a:ext>
            </a:extLst>
          </p:cNvPr>
          <p:cNvSpPr txBox="1">
            <a:spLocks/>
          </p:cNvSpPr>
          <p:nvPr/>
        </p:nvSpPr>
        <p:spPr>
          <a:xfrm>
            <a:off x="335936" y="1489240"/>
            <a:ext cx="3097956" cy="3021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32F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Avenir Book" panose="02000503020000020003" pitchFamily="2" charset="0"/>
                <a:cs typeface="Arial" panose="020B0604020202020204" pitchFamily="34" charset="0"/>
              </a:rPr>
              <a:t>Key Findings</a:t>
            </a:r>
          </a:p>
          <a:p>
            <a:r>
              <a:rPr lang="en-US" sz="16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Emotion sadness and morality positively correlates with HAT self efficacy</a:t>
            </a:r>
          </a:p>
          <a:p>
            <a:r>
              <a:rPr lang="en-US" sz="1600" dirty="0">
                <a:solidFill>
                  <a:srgbClr val="0070C0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Subjectivity, emotion sadness, negative sentiment and morality positively corelates HAT leadership and team process measures</a:t>
            </a:r>
          </a:p>
          <a:p>
            <a:endParaRPr lang="en-US" sz="1600" dirty="0">
              <a:solidFill>
                <a:srgbClr val="0070C0"/>
              </a:solidFill>
              <a:latin typeface="Avenir Book" panose="02000503020000020003" pitchFamily="2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Morality, subjectivity and emotion sadness negatively correlates with AI Trust</a:t>
            </a:r>
          </a:p>
          <a:p>
            <a:r>
              <a:rPr lang="en-US" sz="1600" dirty="0">
                <a:solidFill>
                  <a:schemeClr val="accent5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Moral authority vice- and positive sentiment negatively corelates with team process measures</a:t>
            </a:r>
          </a:p>
        </p:txBody>
      </p:sp>
    </p:spTree>
    <p:extLst>
      <p:ext uri="{BB962C8B-B14F-4D97-AF65-F5344CB8AC3E}">
        <p14:creationId xmlns:p14="http://schemas.microsoft.com/office/powerpoint/2010/main" val="300002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B86D97-5579-40FB-05D5-3AB4C68B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962" y="0"/>
            <a:ext cx="9127390" cy="78638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Book" panose="02000503020000020003" pitchFamily="2" charset="0"/>
              </a:rPr>
              <a:t>ASIST Ground Truth Data Analysis:</a:t>
            </a:r>
            <a:br>
              <a:rPr lang="en-US" dirty="0">
                <a:latin typeface="Avenir Book" panose="02000503020000020003" pitchFamily="2" charset="0"/>
              </a:rPr>
            </a:br>
            <a:r>
              <a:rPr lang="en-US" dirty="0">
                <a:latin typeface="Avenir Book" panose="02000503020000020003" pitchFamily="2" charset="0"/>
              </a:rPr>
              <a:t>Emotional-Cognitive vs. HAT Performance Measures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33E78AC-0031-53D2-D346-546CC17B3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585811"/>
              </p:ext>
            </p:extLst>
          </p:nvPr>
        </p:nvGraphicFramePr>
        <p:xfrm>
          <a:off x="1371601" y="2134590"/>
          <a:ext cx="9247632" cy="330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27683">
                  <a:extLst>
                    <a:ext uri="{9D8B030D-6E8A-4147-A177-3AD203B41FA5}">
                      <a16:colId xmlns:a16="http://schemas.microsoft.com/office/drawing/2014/main" val="4250079381"/>
                    </a:ext>
                  </a:extLst>
                </a:gridCol>
                <a:gridCol w="1531310">
                  <a:extLst>
                    <a:ext uri="{9D8B030D-6E8A-4147-A177-3AD203B41FA5}">
                      <a16:colId xmlns:a16="http://schemas.microsoft.com/office/drawing/2014/main" val="2813760020"/>
                    </a:ext>
                  </a:extLst>
                </a:gridCol>
                <a:gridCol w="1397161">
                  <a:extLst>
                    <a:ext uri="{9D8B030D-6E8A-4147-A177-3AD203B41FA5}">
                      <a16:colId xmlns:a16="http://schemas.microsoft.com/office/drawing/2014/main" val="3368608975"/>
                    </a:ext>
                  </a:extLst>
                </a:gridCol>
                <a:gridCol w="1929532">
                  <a:extLst>
                    <a:ext uri="{9D8B030D-6E8A-4147-A177-3AD203B41FA5}">
                      <a16:colId xmlns:a16="http://schemas.microsoft.com/office/drawing/2014/main" val="258215225"/>
                    </a:ext>
                  </a:extLst>
                </a:gridCol>
                <a:gridCol w="1261946">
                  <a:extLst>
                    <a:ext uri="{9D8B030D-6E8A-4147-A177-3AD203B41FA5}">
                      <a16:colId xmlns:a16="http://schemas.microsoft.com/office/drawing/2014/main" val="249249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venir Book" panose="02000503020000020003" pitchFamily="2" charset="0"/>
                          <a:ea typeface="+mn-ea"/>
                          <a:cs typeface="Arial" panose="020B0604020202020204" pitchFamily="34" charset="0"/>
                        </a:rPr>
                        <a:t>Emotional-Cognitive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Self Efficacy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Leadership</a:t>
                      </a:r>
                      <a:endParaRPr lang="en-US" sz="1600" dirty="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Team Processes*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9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u="none" strike="noStrike" kern="120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Sentiment positive</a:t>
                      </a:r>
                      <a:endParaRPr lang="en-US" sz="1600" b="0" i="0" u="none" strike="noStrike" kern="1200">
                        <a:solidFill>
                          <a:schemeClr val="dk1"/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Sentiment negative</a:t>
                      </a:r>
                      <a:endParaRPr lang="en-US" sz="1600" b="0" i="0" u="none" strike="noStrike" kern="1200">
                        <a:solidFill>
                          <a:schemeClr val="dk1"/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9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Subjectivity</a:t>
                      </a:r>
                      <a:endParaRPr lang="en-US" sz="1600" b="0" i="0" u="none" strike="noStrike" kern="1200">
                        <a:solidFill>
                          <a:schemeClr val="dk1"/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7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Emotion sadness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481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Emotion joy</a:t>
                      </a:r>
                      <a:endParaRPr lang="en-US" sz="1600" b="0" i="0" u="none" strike="noStrike" kern="1200">
                        <a:solidFill>
                          <a:schemeClr val="dk1"/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74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Morality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117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Moral authority vice</a:t>
                      </a:r>
                      <a:endParaRPr lang="en-US" sz="1600" b="0" i="0" u="none" strike="noStrike" kern="1200" dirty="0">
                        <a:solidFill>
                          <a:schemeClr val="dk1"/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140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Harm virtue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latin typeface="Avenir Book" panose="02000503020000020003" pitchFamily="2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venir Book" panose="02000503020000020003" pitchFamily="2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3638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4002198-CEC7-AB13-6EE7-9D26D1D3F3E3}"/>
              </a:ext>
            </a:extLst>
          </p:cNvPr>
          <p:cNvSpPr txBox="1"/>
          <p:nvPr/>
        </p:nvSpPr>
        <p:spPr>
          <a:xfrm>
            <a:off x="6241824" y="1451762"/>
            <a:ext cx="3245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  <a:cs typeface="Arial" panose="020B0604020202020204" pitchFamily="34" charset="0"/>
              </a:rPr>
              <a:t>HAT Performance Measures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7D1A9DCA-4FC3-B2EE-5B3B-802515C207BF}"/>
              </a:ext>
            </a:extLst>
          </p:cNvPr>
          <p:cNvSpPr/>
          <p:nvPr/>
        </p:nvSpPr>
        <p:spPr>
          <a:xfrm rot="16200000">
            <a:off x="7645512" y="-986424"/>
            <a:ext cx="173339" cy="57741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Book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B5301-E050-8009-0ABA-378B8F71829F}"/>
              </a:ext>
            </a:extLst>
          </p:cNvPr>
          <p:cNvSpPr txBox="1"/>
          <p:nvPr/>
        </p:nvSpPr>
        <p:spPr>
          <a:xfrm>
            <a:off x="4747596" y="5436590"/>
            <a:ext cx="5845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*Coordination, Communication, Synchronization, Adaptation </a:t>
            </a:r>
          </a:p>
        </p:txBody>
      </p:sp>
    </p:spTree>
    <p:extLst>
      <p:ext uri="{BB962C8B-B14F-4D97-AF65-F5344CB8AC3E}">
        <p14:creationId xmlns:p14="http://schemas.microsoft.com/office/powerpoint/2010/main" val="500319992"/>
      </p:ext>
    </p:extLst>
  </p:cSld>
  <p:clrMapOvr>
    <a:masterClrMapping/>
  </p:clrMapOvr>
</p:sld>
</file>

<file path=ppt/theme/theme1.xml><?xml version="1.0" encoding="utf-8"?>
<a:theme xmlns:a="http://schemas.openxmlformats.org/drawingml/2006/main" name="Aptima 2021">
  <a:themeElements>
    <a:clrScheme name="Aptima 2021">
      <a:dk1>
        <a:srgbClr val="032F46"/>
      </a:dk1>
      <a:lt1>
        <a:srgbClr val="F1F3F4"/>
      </a:lt1>
      <a:dk2>
        <a:srgbClr val="032F46"/>
      </a:dk2>
      <a:lt2>
        <a:srgbClr val="F1F3F4"/>
      </a:lt2>
      <a:accent1>
        <a:srgbClr val="029EBE"/>
      </a:accent1>
      <a:accent2>
        <a:srgbClr val="F67E03"/>
      </a:accent2>
      <a:accent3>
        <a:srgbClr val="93BD45"/>
      </a:accent3>
      <a:accent4>
        <a:srgbClr val="8298AC"/>
      </a:accent4>
      <a:accent5>
        <a:srgbClr val="D00124"/>
      </a:accent5>
      <a:accent6>
        <a:srgbClr val="B79462"/>
      </a:accent6>
      <a:hlink>
        <a:srgbClr val="EEAF30"/>
      </a:hlink>
      <a:folHlink>
        <a:srgbClr val="B9C9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tima 2022 (16-9)  -  Read-Only" id="{038B271F-C291-46E2-A6E5-5731779D2BC4}" vid="{12933917-9803-4B44-A02F-A1679030160D}"/>
    </a:ext>
  </a:extLst>
</a:theme>
</file>

<file path=ppt/theme/theme2.xml><?xml version="1.0" encoding="utf-8"?>
<a:theme xmlns:a="http://schemas.openxmlformats.org/drawingml/2006/main" name="No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tima 2022 (16-9)  -  Read-Only" id="{038B271F-C291-46E2-A6E5-5731779D2BC4}" vid="{A9722CF0-C2CB-4DBE-BD75-DEBF5ACFDEF0}"/>
    </a:ext>
  </a:extLst>
</a:theme>
</file>

<file path=ppt/theme/theme3.xml><?xml version="1.0" encoding="utf-8"?>
<a:theme xmlns:a="http://schemas.openxmlformats.org/drawingml/2006/main" name="Ven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tima 2022 (16-9)  -  Read-Only" id="{038B271F-C291-46E2-A6E5-5731779D2BC4}" vid="{84DA3D8D-6453-4BB2-97CA-C36B09C219A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9A633572F274AAC877C80957120B3" ma:contentTypeVersion="4" ma:contentTypeDescription="Create a new document." ma:contentTypeScope="" ma:versionID="b82433ba2d0020bf61d88e59a501e573">
  <xsd:schema xmlns:xsd="http://www.w3.org/2001/XMLSchema" xmlns:xs="http://www.w3.org/2001/XMLSchema" xmlns:p="http://schemas.microsoft.com/office/2006/metadata/properties" xmlns:ns2="cddbcb44-a0ca-4e5e-8830-f02393c24a11" targetNamespace="http://schemas.microsoft.com/office/2006/metadata/properties" ma:root="true" ma:fieldsID="d41bea5a439ecd7fe90628d89ba53bf0" ns2:_="">
    <xsd:import namespace="cddbcb44-a0ca-4e5e-8830-f02393c24a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bcb44-a0ca-4e5e-8830-f02393c24a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EC8AFC-33F1-4A1C-B421-018F14F1F5B8}">
  <ds:schemaRefs>
    <ds:schemaRef ds:uri="http://purl.org/dc/terms/"/>
    <ds:schemaRef ds:uri="cddbcb44-a0ca-4e5e-8830-f02393c24a11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6460318-A677-42C1-A5DA-E32D348293AF}">
  <ds:schemaRefs>
    <ds:schemaRef ds:uri="cddbcb44-a0ca-4e5e-8830-f02393c24a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732EBD-D626-4316-81A7-A2858BED098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0b8bdd8-d286-4b74-bc5c-a60cf60f6939}" enabled="1" method="Privileged" siteId="{f84861f0-b682-4e29-8d67-014158fc40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Aptima 2022 (16-9)</Template>
  <TotalTime>488</TotalTime>
  <Words>2752</Words>
  <Application>Microsoft Macintosh PowerPoint</Application>
  <PresentationFormat>Widescreen</PresentationFormat>
  <Paragraphs>441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Avenir Book</vt:lpstr>
      <vt:lpstr>Calibri</vt:lpstr>
      <vt:lpstr>Calibri Light</vt:lpstr>
      <vt:lpstr>Open Sans Light</vt:lpstr>
      <vt:lpstr>Wingdings</vt:lpstr>
      <vt:lpstr>Aptima 2021</vt:lpstr>
      <vt:lpstr>No Logo</vt:lpstr>
      <vt:lpstr>Ventures</vt:lpstr>
      <vt:lpstr> Synthetic Teammates: Challenges Developing and Validating Human Digital Twins to Optimize Human-AI Performance in Critical Missions</vt:lpstr>
      <vt:lpstr>Overview</vt:lpstr>
      <vt:lpstr>Compound AI Systems1   Models, Agents, Tools and AIP calls</vt:lpstr>
      <vt:lpstr>Operational Scenarios</vt:lpstr>
      <vt:lpstr>Research Questions and Datasets</vt:lpstr>
      <vt:lpstr>HAT Performance Measures: ASIST Scenario</vt:lpstr>
      <vt:lpstr>Emotional-Cognitive Measures of HDTs and HATs</vt:lpstr>
      <vt:lpstr>ASIST Ground Truth Data Analysis: Emotional-Cognitive vs. Subjective HAT Measures</vt:lpstr>
      <vt:lpstr>ASIST Ground Truth Data Analysis: Emotional-Cognitive vs. HAT Performance Measures</vt:lpstr>
      <vt:lpstr>ASIST Ground Truth Data Causal Analysis: Emotional-Cognitive vs. HAT Performance Measures</vt:lpstr>
      <vt:lpstr>Ground Truth Data Analysis across Scenarios: Emotional-Cognitive vs. HAT Performance Measures</vt:lpstr>
      <vt:lpstr>HDT Experimental Setup: ASIST Scenario</vt:lpstr>
      <vt:lpstr>HDT Evaluation Results: Emotional-Cognitive Measures</vt:lpstr>
      <vt:lpstr>HDT Evaluation Results: Emotional-Cognitive Measures</vt:lpstr>
      <vt:lpstr>AgInteract: a simulation environment for Agents to Interact towards achieving goals</vt:lpstr>
      <vt:lpstr>Socio-Behavioral Simulations: Bias Analysis</vt:lpstr>
      <vt:lpstr>HAT Performance Causal Investigations into Socio-Behavioral Simulations</vt:lpstr>
      <vt:lpstr>Key Takeaways</vt:lpstr>
      <vt:lpstr>The Road Ahead: Key Considerations for HDTs and HATs</vt:lpstr>
      <vt:lpstr>Our Team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Emerson</dc:creator>
  <cp:lastModifiedBy>Svitlana Volkova</cp:lastModifiedBy>
  <cp:revision>35</cp:revision>
  <dcterms:created xsi:type="dcterms:W3CDTF">2023-09-27T16:46:30Z</dcterms:created>
  <dcterms:modified xsi:type="dcterms:W3CDTF">2024-09-16T02:49:31Z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0x0101009C99A633572F274AAC877C80957120B3</vt:lpwstr>
  </property>
  <property fmtid="{D5CDD505-2E9C-101B-9397-08002B2CF9AE}" pid="3" name="MediaServiceImageTags">
    <vt:lpwstr/>
  </property>
  <property fmtid="{D5CDD505-2E9C-101B-9397-08002B2CF9AE}" pid="4" name="PriorityforAptima">
    <vt:lpwstr>Extremely Important</vt:lpwstr>
  </property>
  <property fmtid="{D5CDD505-2E9C-101B-9397-08002B2CF9AE}" pid="5" name="MSIP_Label_c0b8bdd8-d286-4b74-bc5c-a60cf60f6939_Enabled">
    <vt:lpwstr>true</vt:lpwstr>
  </property>
  <property fmtid="{D5CDD505-2E9C-101B-9397-08002B2CF9AE}" pid="6" name="MSIP_Label_c0b8bdd8-d286-4b74-bc5c-a60cf60f6939_SetDate">
    <vt:lpwstr>2024-05-06T20:01:18Z</vt:lpwstr>
  </property>
  <property fmtid="{D5CDD505-2E9C-101B-9397-08002B2CF9AE}" pid="7" name="MSIP_Label_c0b8bdd8-d286-4b74-bc5c-a60cf60f6939_Method">
    <vt:lpwstr>Standard</vt:lpwstr>
  </property>
  <property fmtid="{D5CDD505-2E9C-101B-9397-08002B2CF9AE}" pid="8" name="MSIP_Label_c0b8bdd8-d286-4b74-bc5c-a60cf60f6939_Name">
    <vt:lpwstr>NLR</vt:lpwstr>
  </property>
  <property fmtid="{D5CDD505-2E9C-101B-9397-08002B2CF9AE}" pid="9" name="MSIP_Label_c0b8bdd8-d286-4b74-bc5c-a60cf60f6939_SiteId">
    <vt:lpwstr>f84861f0-b682-4e29-8d67-014158fc4021</vt:lpwstr>
  </property>
  <property fmtid="{D5CDD505-2E9C-101B-9397-08002B2CF9AE}" pid="10" name="MSIP_Label_c0b8bdd8-d286-4b74-bc5c-a60cf60f6939_ActionId">
    <vt:lpwstr>52b8ff2f-20a6-4ce3-8ee5-57cc72ff12ae</vt:lpwstr>
  </property>
  <property fmtid="{D5CDD505-2E9C-101B-9397-08002B2CF9AE}" pid="11" name="MSIP_Label_c0b8bdd8-d286-4b74-bc5c-a60cf60f6939_ContentBits">
    <vt:lpwstr>0</vt:lpwstr>
  </property>
</Properties>
</file>