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0"/>
  </p:notesMasterIdLst>
  <p:sldIdLst>
    <p:sldId id="256" r:id="rId2"/>
    <p:sldId id="831" r:id="rId3"/>
    <p:sldId id="820" r:id="rId4"/>
    <p:sldId id="832" r:id="rId5"/>
    <p:sldId id="566" r:id="rId6"/>
    <p:sldId id="573" r:id="rId7"/>
    <p:sldId id="269" r:id="rId8"/>
    <p:sldId id="833" r:id="rId9"/>
    <p:sldId id="834" r:id="rId10"/>
    <p:sldId id="837" r:id="rId11"/>
    <p:sldId id="835" r:id="rId12"/>
    <p:sldId id="261" r:id="rId13"/>
    <p:sldId id="262" r:id="rId14"/>
    <p:sldId id="264" r:id="rId15"/>
    <p:sldId id="271" r:id="rId16"/>
    <p:sldId id="823" r:id="rId17"/>
    <p:sldId id="838" r:id="rId18"/>
    <p:sldId id="55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92F"/>
    <a:srgbClr val="293931"/>
    <a:srgbClr val="2B3B35"/>
    <a:srgbClr val="293A31"/>
    <a:srgbClr val="2B3B34"/>
    <a:srgbClr val="2C3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47"/>
    <p:restoredTop sz="93662"/>
  </p:normalViewPr>
  <p:slideViewPr>
    <p:cSldViewPr snapToGrid="0" snapToObjects="1">
      <p:cViewPr varScale="1">
        <p:scale>
          <a:sx n="77" d="100"/>
          <a:sy n="77" d="100"/>
        </p:scale>
        <p:origin x="20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10A07-8AB5-8C49-9D9E-4A0A20C1F159}" type="datetimeFigureOut">
              <a:rPr lang="en-US" smtClean="0"/>
              <a:t>9/13/24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3A128-62A6-0246-BEE7-C6A33188B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2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3A128-62A6-0246-BEE7-C6A33188BF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37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f833b6df4e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f833b6df4e_0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833b6df4e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f833b6df4e_0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f833b6df4e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2f833b6df4e_0_6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2f833b6df4e_0_6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f65276f084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2f65276f084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06E9A7-21FA-0146-8CAA-19D3E5E2BE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19168-A8F9-2E43-A0E6-1612ADFDEE9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76482" name="Rectangle 2">
            <a:extLst>
              <a:ext uri="{FF2B5EF4-FFF2-40B4-BE49-F238E27FC236}">
                <a16:creationId xmlns:a16="http://schemas.microsoft.com/office/drawing/2014/main" id="{9BFDECDE-A07C-3F4D-ABB4-F48A6D45A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76847E3B-E933-D941-B16A-D0BA2B254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5950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E7EEF-F02E-93D6-4C14-FF594AAE0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CBCC4C0-FA60-976A-942D-CBEC98B580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19168-A8F9-2E43-A0E6-1612ADFDEE9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76482" name="Rectangle 2">
            <a:extLst>
              <a:ext uri="{FF2B5EF4-FFF2-40B4-BE49-F238E27FC236}">
                <a16:creationId xmlns:a16="http://schemas.microsoft.com/office/drawing/2014/main" id="{AC64B9C1-6536-40B8-92A7-74D0546472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17257E76-DA53-7BD1-FAC0-C548FB248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726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06E9A7-21FA-0146-8CAA-19D3E5E2BE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19168-A8F9-2E43-A0E6-1612ADFDEE9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76482" name="Rectangle 2">
            <a:extLst>
              <a:ext uri="{FF2B5EF4-FFF2-40B4-BE49-F238E27FC236}">
                <a16:creationId xmlns:a16="http://schemas.microsoft.com/office/drawing/2014/main" id="{9BFDECDE-A07C-3F4D-ABB4-F48A6D45A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76847E3B-E933-D941-B16A-D0BA2B254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648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91224-6C45-91BC-1A33-CD14CD0A0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AD0E56-3858-0CB8-16DB-24E7ECAF30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19168-A8F9-2E43-A0E6-1612ADFDEE9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76482" name="Rectangle 2">
            <a:extLst>
              <a:ext uri="{FF2B5EF4-FFF2-40B4-BE49-F238E27FC236}">
                <a16:creationId xmlns:a16="http://schemas.microsoft.com/office/drawing/2014/main" id="{7FF78F69-247F-B3A5-A7C7-6B06ADC1B7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3EC69BCE-BDE7-9027-E3BF-D1EA2A2FA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60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06E9A7-21FA-0146-8CAA-19D3E5E2BE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19168-A8F9-2E43-A0E6-1612ADFDEE9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76482" name="Rectangle 2">
            <a:extLst>
              <a:ext uri="{FF2B5EF4-FFF2-40B4-BE49-F238E27FC236}">
                <a16:creationId xmlns:a16="http://schemas.microsoft.com/office/drawing/2014/main" id="{9BFDECDE-A07C-3F4D-ABB4-F48A6D45A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76847E3B-E933-D941-B16A-D0BA2B254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894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3A128-62A6-0246-BEE7-C6A33188BF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4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AE120-4610-8AF8-4C90-72829AB33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1CEAEF-72A4-E2E9-1AE2-DBE7415286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C41CE1-B7F2-86BE-0534-356C520D7A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AF5EA-6F37-521B-2926-89B6921B3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3A128-62A6-0246-BEE7-C6A33188BF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44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03A8E-26B7-F5E1-0CE4-2C6841A24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8019A61-BACA-9F8D-C7FF-5A4B575F85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19168-A8F9-2E43-A0E6-1612ADFDEE9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76482" name="Rectangle 2">
            <a:extLst>
              <a:ext uri="{FF2B5EF4-FFF2-40B4-BE49-F238E27FC236}">
                <a16:creationId xmlns:a16="http://schemas.microsoft.com/office/drawing/2014/main" id="{8FAFDA58-AA24-1107-A107-115AD012AD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4D505BA5-325C-FC8F-34A3-9018E0651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1391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3A128-62A6-0246-BEE7-C6A33188BF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58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EE941-7E56-01B7-A71A-14A2F291C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D9B3799-075F-77EF-E9CB-7BB808C0A6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19168-A8F9-2E43-A0E6-1612ADFDEE9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76482" name="Rectangle 2">
            <a:extLst>
              <a:ext uri="{FF2B5EF4-FFF2-40B4-BE49-F238E27FC236}">
                <a16:creationId xmlns:a16="http://schemas.microsoft.com/office/drawing/2014/main" id="{C161B301-D29A-367A-64B6-71FBDC5051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083BD784-73A7-F7E0-DB33-63F0ECF9E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011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E000-ED93-F649-812D-B6C89D7B2C30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AA339CBA-7438-FA4C-8201-93C07C961F3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3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E000-ED93-F649-812D-B6C89D7B2C30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9CBA-7438-FA4C-8201-93C07C9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8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E000-ED93-F649-812D-B6C89D7B2C30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9CBA-7438-FA4C-8201-93C07C9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2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">
  <p:cSld name="Whit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10"/>
          <p:cNvCxnSpPr/>
          <p:nvPr/>
        </p:nvCxnSpPr>
        <p:spPr>
          <a:xfrm>
            <a:off x="-12000" y="898233"/>
            <a:ext cx="12216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p10"/>
          <p:cNvSpPr txBox="1">
            <a:spLocks noGrp="1"/>
          </p:cNvSpPr>
          <p:nvPr>
            <p:ph type="sldNum" idx="12"/>
          </p:nvPr>
        </p:nvSpPr>
        <p:spPr>
          <a:xfrm>
            <a:off x="11296611" y="63255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12" name="Google Shape;11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0300" y="222617"/>
            <a:ext cx="523432" cy="52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0"/>
          <p:cNvSpPr txBox="1">
            <a:spLocks noGrp="1"/>
          </p:cNvSpPr>
          <p:nvPr>
            <p:ph type="sldNum" idx="2"/>
          </p:nvPr>
        </p:nvSpPr>
        <p:spPr>
          <a:xfrm>
            <a:off x="9724865" y="6325567"/>
            <a:ext cx="1778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sz="1347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sz="1347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sz="1347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sz="1347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sz="1347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sz="1347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sz="1347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sz="1347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8"/>
              <a:buFont typeface="Arial"/>
              <a:buNone/>
              <a:defRPr sz="1347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/>
              <a:t>www.evidentli.com</a:t>
            </a:r>
          </a:p>
        </p:txBody>
      </p:sp>
      <p:sp>
        <p:nvSpPr>
          <p:cNvPr id="114" name="Google Shape;114;p10"/>
          <p:cNvSpPr txBox="1">
            <a:spLocks noGrp="1"/>
          </p:cNvSpPr>
          <p:nvPr>
            <p:ph type="ctrTitle"/>
          </p:nvPr>
        </p:nvSpPr>
        <p:spPr>
          <a:xfrm>
            <a:off x="759443" y="-14283"/>
            <a:ext cx="104348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Questrial"/>
              <a:buNone/>
              <a:defRPr sz="3467"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cxnSp>
        <p:nvCxnSpPr>
          <p:cNvPr id="115" name="Google Shape;115;p10"/>
          <p:cNvCxnSpPr/>
          <p:nvPr/>
        </p:nvCxnSpPr>
        <p:spPr>
          <a:xfrm>
            <a:off x="-10567" y="467"/>
            <a:ext cx="0" cy="6860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0"/>
          <p:cNvSpPr txBox="1">
            <a:spLocks noGrp="1"/>
          </p:cNvSpPr>
          <p:nvPr>
            <p:ph type="body" idx="1"/>
          </p:nvPr>
        </p:nvSpPr>
        <p:spPr>
          <a:xfrm>
            <a:off x="759433" y="1376967"/>
            <a:ext cx="10612000" cy="49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0798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Questrial"/>
              <a:buChar char="●"/>
              <a:defRPr sz="2667">
                <a:latin typeface="Questrial"/>
                <a:ea typeface="Questrial"/>
                <a:cs typeface="Questrial"/>
                <a:sym typeface="Questrial"/>
              </a:defRPr>
            </a:lvl1pPr>
            <a:lvl2pPr marL="1219170" lvl="1" indent="-47412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Char char="○"/>
              <a:defRPr sz="2667">
                <a:latin typeface="Questrial"/>
                <a:ea typeface="Questrial"/>
                <a:cs typeface="Questrial"/>
                <a:sym typeface="Questrial"/>
              </a:defRPr>
            </a:lvl2pPr>
            <a:lvl3pPr marL="1828754" lvl="2" indent="-47412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Char char="■"/>
              <a:defRPr sz="2667">
                <a:latin typeface="Questrial"/>
                <a:ea typeface="Questrial"/>
                <a:cs typeface="Questrial"/>
                <a:sym typeface="Questrial"/>
              </a:defRPr>
            </a:lvl3pPr>
            <a:lvl4pPr marL="2438339" lvl="3" indent="-47412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Char char="●"/>
              <a:defRPr sz="2667">
                <a:latin typeface="Questrial"/>
                <a:ea typeface="Questrial"/>
                <a:cs typeface="Questrial"/>
                <a:sym typeface="Questrial"/>
              </a:defRPr>
            </a:lvl4pPr>
            <a:lvl5pPr marL="3047924" lvl="4" indent="-47412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Char char="○"/>
              <a:defRPr sz="2667">
                <a:latin typeface="Questrial"/>
                <a:ea typeface="Questrial"/>
                <a:cs typeface="Questrial"/>
                <a:sym typeface="Questrial"/>
              </a:defRPr>
            </a:lvl5pPr>
            <a:lvl6pPr marL="3657509" lvl="5" indent="-47412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Char char="■"/>
              <a:defRPr sz="2667">
                <a:latin typeface="Questrial"/>
                <a:ea typeface="Questrial"/>
                <a:cs typeface="Questrial"/>
                <a:sym typeface="Questrial"/>
              </a:defRPr>
            </a:lvl6pPr>
            <a:lvl7pPr marL="4267093" lvl="6" indent="-47412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Char char="●"/>
              <a:defRPr sz="2667">
                <a:latin typeface="Questrial"/>
                <a:ea typeface="Questrial"/>
                <a:cs typeface="Questrial"/>
                <a:sym typeface="Questrial"/>
              </a:defRPr>
            </a:lvl7pPr>
            <a:lvl8pPr marL="4876678" lvl="7" indent="-47412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Char char="○"/>
              <a:defRPr sz="2667">
                <a:latin typeface="Questrial"/>
                <a:ea typeface="Questrial"/>
                <a:cs typeface="Questrial"/>
                <a:sym typeface="Questrial"/>
              </a:defRPr>
            </a:lvl8pPr>
            <a:lvl9pPr marL="5486263" lvl="8" indent="-47412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Char char="■"/>
              <a:defRPr sz="2667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7290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298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E000-ED93-F649-812D-B6C89D7B2C30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9CBA-7438-FA4C-8201-93C07C961F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9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E000-ED93-F649-812D-B6C89D7B2C30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9CBA-7438-FA4C-8201-93C07C9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6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E000-ED93-F649-812D-B6C89D7B2C30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9CBA-7438-FA4C-8201-93C07C961F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76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E000-ED93-F649-812D-B6C89D7B2C30}" type="datetimeFigureOut">
              <a:rPr lang="en-US" smtClean="0"/>
              <a:t>9/13/24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9CBA-7438-FA4C-8201-93C07C9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7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E000-ED93-F649-812D-B6C89D7B2C30}" type="datetimeFigureOut">
              <a:rPr lang="en-US" smtClean="0"/>
              <a:t>9/13/24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9CBA-7438-FA4C-8201-93C07C961F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2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E000-ED93-F649-812D-B6C89D7B2C30}" type="datetimeFigureOut">
              <a:rPr lang="en-US" smtClean="0"/>
              <a:t>9/13/24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9CBA-7438-FA4C-8201-93C07C9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0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E000-ED93-F649-812D-B6C89D7B2C30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9CBA-7438-FA4C-8201-93C07C9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E000-ED93-F649-812D-B6C89D7B2C30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39CBA-7438-FA4C-8201-93C07C9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3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B95E000-ED93-F649-812D-B6C89D7B2C30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39CBA-7438-FA4C-8201-93C07C961F3B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9033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ulations.gov/docket/FDA-2021-D-121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documents/scientific-guideline/reflection-paper-use-real-world-data-non-interventional-studies-generate-real-world-evidence_en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063%2F2327-9214.124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hyperlink" Target="https://bit.ly/3eMIO1j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124" y="487443"/>
            <a:ext cx="5841548" cy="58415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31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32A0FC-3B0E-4DD1-9C3E-9C8C8CA6D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712" y="2388951"/>
            <a:ext cx="849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400" dirty="0">
              <a:solidFill>
                <a:srgbClr val="1F2D29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FE258-CB0B-1A45-8684-F97EFAF2F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0843" y="1604402"/>
            <a:ext cx="5576224" cy="3607629"/>
          </a:xfrm>
        </p:spPr>
        <p:txBody>
          <a:bodyPr>
            <a:noAutofit/>
          </a:bodyPr>
          <a:lstStyle/>
          <a:p>
            <a:pPr algn="l"/>
            <a:r>
              <a:rPr lang="en-US" sz="3600" i="0" dirty="0">
                <a:effectLst/>
              </a:rPr>
              <a:t>Operationalizing Biomedical Digital Twins compliant with the National Academies Report: </a:t>
            </a:r>
            <a:br>
              <a:rPr lang="en-US" sz="3600" i="0" dirty="0">
                <a:effectLst/>
              </a:rPr>
            </a:br>
            <a:r>
              <a:rPr lang="en-US" sz="3600" i="0" dirty="0">
                <a:effectLst/>
              </a:rPr>
              <a:t>Issues regarding machine learning and data quality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1579B9-D527-514D-BD97-ABC194CB9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9939" y="4273930"/>
            <a:ext cx="4355178" cy="51356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1F2D29"/>
                </a:solidFill>
              </a:rPr>
              <a:t>Gary An, MD, FACS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54FCB1C-96D3-494F-A9C2-8ADB0B5DC837}"/>
              </a:ext>
            </a:extLst>
          </p:cNvPr>
          <p:cNvSpPr txBox="1">
            <a:spLocks/>
          </p:cNvSpPr>
          <p:nvPr/>
        </p:nvSpPr>
        <p:spPr>
          <a:xfrm>
            <a:off x="7549206" y="4637371"/>
            <a:ext cx="4355178" cy="513567"/>
          </a:xfrm>
          <a:prstGeom prst="rect">
            <a:avLst/>
          </a:prstGeom>
        </p:spPr>
        <p:txBody>
          <a:bodyPr vert="horz" lIns="91440" tIns="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1F2D29"/>
                </a:solidFill>
              </a:rPr>
              <a:t>Department of Surgery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A11198A8-246A-4340-AB0E-221EFAD4FE9F}"/>
              </a:ext>
            </a:extLst>
          </p:cNvPr>
          <p:cNvSpPr txBox="1">
            <a:spLocks/>
          </p:cNvSpPr>
          <p:nvPr/>
        </p:nvSpPr>
        <p:spPr>
          <a:xfrm>
            <a:off x="7521533" y="5034619"/>
            <a:ext cx="4355178" cy="513567"/>
          </a:xfrm>
          <a:prstGeom prst="rect">
            <a:avLst/>
          </a:prstGeom>
        </p:spPr>
        <p:txBody>
          <a:bodyPr vert="horz" lIns="91440" tIns="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1F2D29"/>
                </a:solidFill>
              </a:rPr>
              <a:t>University of Vermont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F0A58A6-EE4C-5A4B-8549-92EF36BE6E1D}"/>
              </a:ext>
            </a:extLst>
          </p:cNvPr>
          <p:cNvSpPr txBox="1">
            <a:spLocks/>
          </p:cNvSpPr>
          <p:nvPr/>
        </p:nvSpPr>
        <p:spPr>
          <a:xfrm>
            <a:off x="6899863" y="6146271"/>
            <a:ext cx="4987401" cy="513567"/>
          </a:xfrm>
          <a:prstGeom prst="rect">
            <a:avLst/>
          </a:prstGeom>
        </p:spPr>
        <p:txBody>
          <a:bodyPr vert="horz" lIns="91440" tIns="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1F2D29"/>
                </a:solidFill>
              </a:rPr>
              <a:t>New York City, NY, Sept 16, 2024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AE0552-0683-404F-BE30-A69B7B485B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001" y="147836"/>
            <a:ext cx="3270640" cy="153035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90B0431B-E070-F94B-A8BB-6E75318FE469}"/>
              </a:ext>
            </a:extLst>
          </p:cNvPr>
          <p:cNvSpPr txBox="1">
            <a:spLocks/>
          </p:cNvSpPr>
          <p:nvPr/>
        </p:nvSpPr>
        <p:spPr>
          <a:xfrm>
            <a:off x="6428473" y="5545823"/>
            <a:ext cx="5475911" cy="728385"/>
          </a:xfrm>
          <a:prstGeom prst="rect">
            <a:avLst/>
          </a:prstGeom>
        </p:spPr>
        <p:txBody>
          <a:bodyPr vert="horz" lIns="91440" tIns="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1F2D29"/>
                </a:solidFill>
              </a:rPr>
              <a:t>New York Scientific Data Summit 2024: Addressing Data Challenges in Digital Twins</a:t>
            </a:r>
          </a:p>
        </p:txBody>
      </p:sp>
    </p:spTree>
    <p:extLst>
      <p:ext uri="{BB962C8B-B14F-4D97-AF65-F5344CB8AC3E}">
        <p14:creationId xmlns:p14="http://schemas.microsoft.com/office/powerpoint/2010/main" val="3581229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EF138C2-3234-3372-92D5-AD9219A941D8}"/>
              </a:ext>
            </a:extLst>
          </p:cNvPr>
          <p:cNvSpPr/>
          <p:nvPr/>
        </p:nvSpPr>
        <p:spPr>
          <a:xfrm>
            <a:off x="1" y="2348658"/>
            <a:ext cx="12208628" cy="45093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-up of a medical information&#10;&#10;Description automatically generated">
            <a:extLst>
              <a:ext uri="{FF2B5EF4-FFF2-40B4-BE49-F238E27FC236}">
                <a16:creationId xmlns:a16="http://schemas.microsoft.com/office/drawing/2014/main" id="{9CD0E061-1F18-403C-1979-91405F6F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035" y="22906"/>
            <a:ext cx="6876965" cy="2309127"/>
          </a:xfrm>
          <a:prstGeom prst="rect">
            <a:avLst/>
          </a:prstGeom>
        </p:spPr>
      </p:pic>
      <p:pic>
        <p:nvPicPr>
          <p:cNvPr id="11" name="Picture 10" descr="A graph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659060A1-28E2-5D8A-2B64-DE835A2B7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0" y="3344039"/>
            <a:ext cx="12061749" cy="31449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EF7ED2-E92C-6B65-9070-A86E210C5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685" y="2388253"/>
            <a:ext cx="10665883" cy="7436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32ABFC-1F81-1552-8E76-E60D267C2B26}"/>
              </a:ext>
            </a:extLst>
          </p:cNvPr>
          <p:cNvSpPr/>
          <p:nvPr/>
        </p:nvSpPr>
        <p:spPr>
          <a:xfrm>
            <a:off x="0" y="0"/>
            <a:ext cx="5315035" cy="2348658"/>
          </a:xfrm>
          <a:prstGeom prst="rect">
            <a:avLst/>
          </a:prstGeom>
          <a:solidFill>
            <a:srgbClr val="2C3C3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Challenge of “Twinning”</a:t>
            </a:r>
          </a:p>
          <a:p>
            <a:pPr algn="ctr"/>
            <a:r>
              <a:rPr lang="en-US" sz="3200" dirty="0"/>
              <a:t>Populations to Individuals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F4CA32-5404-2930-BC56-10EF96EAC909}"/>
              </a:ext>
            </a:extLst>
          </p:cNvPr>
          <p:cNvCxnSpPr/>
          <p:nvPr/>
        </p:nvCxnSpPr>
        <p:spPr>
          <a:xfrm flipH="1">
            <a:off x="627502" y="3681279"/>
            <a:ext cx="1579418" cy="10909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DEA095-FFC1-AE84-4A02-201CB41D7236}"/>
              </a:ext>
            </a:extLst>
          </p:cNvPr>
          <p:cNvCxnSpPr/>
          <p:nvPr/>
        </p:nvCxnSpPr>
        <p:spPr>
          <a:xfrm flipH="1">
            <a:off x="4648211" y="4065007"/>
            <a:ext cx="1579418" cy="10909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B5EEFE-B001-C117-EDB8-CFA63910080A}"/>
              </a:ext>
            </a:extLst>
          </p:cNvPr>
          <p:cNvCxnSpPr/>
          <p:nvPr/>
        </p:nvCxnSpPr>
        <p:spPr>
          <a:xfrm flipH="1">
            <a:off x="8668920" y="4389653"/>
            <a:ext cx="1579418" cy="10909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7630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FFA2E-9501-1399-4F0B-FF523D05E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-up of several medical tests&#10;&#10;Description automatically generated">
            <a:extLst>
              <a:ext uri="{FF2B5EF4-FFF2-40B4-BE49-F238E27FC236}">
                <a16:creationId xmlns:a16="http://schemas.microsoft.com/office/drawing/2014/main" id="{6F63EA47-C1EC-551D-AD83-F7C799865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212" y="3390725"/>
            <a:ext cx="2499032" cy="3361314"/>
          </a:xfrm>
          <a:prstGeom prst="rect">
            <a:avLst/>
          </a:prstGeom>
        </p:spPr>
      </p:pic>
      <p:pic>
        <p:nvPicPr>
          <p:cNvPr id="14" name="Picture 13" descr="A diagram of a person's body&#10;&#10;Description automatically generated">
            <a:extLst>
              <a:ext uri="{FF2B5EF4-FFF2-40B4-BE49-F238E27FC236}">
                <a16:creationId xmlns:a16="http://schemas.microsoft.com/office/drawing/2014/main" id="{01E0362F-EE6F-528F-0AB0-5D78AD6F5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47385" y="1733749"/>
            <a:ext cx="5501790" cy="4320292"/>
          </a:xfrm>
          <a:prstGeom prst="rect">
            <a:avLst/>
          </a:prstGeom>
        </p:spPr>
      </p:pic>
      <p:sp>
        <p:nvSpPr>
          <p:cNvPr id="178178" name="Rectangle 2">
            <a:extLst>
              <a:ext uri="{FF2B5EF4-FFF2-40B4-BE49-F238E27FC236}">
                <a16:creationId xmlns:a16="http://schemas.microsoft.com/office/drawing/2014/main" id="{A3573E58-04AC-E9FF-D8DD-DDFE0C750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8134" y="213211"/>
            <a:ext cx="10309121" cy="929788"/>
          </a:xfrm>
          <a:solidFill>
            <a:srgbClr val="2B3B34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3600" dirty="0">
                <a:latin typeface="Arial" panose="020B0604020202020204" pitchFamily="34" charset="0"/>
              </a:rPr>
              <a:t>So you want a Data-centric BDT…</a:t>
            </a:r>
            <a:endParaRPr lang="en-US" alt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6B7561-5DB3-0E09-FEF1-9EFD78EB7B66}"/>
              </a:ext>
            </a:extLst>
          </p:cNvPr>
          <p:cNvSpPr/>
          <p:nvPr/>
        </p:nvSpPr>
        <p:spPr>
          <a:xfrm>
            <a:off x="4289367" y="2161309"/>
            <a:ext cx="1108794" cy="17103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AB4ED2-6A24-A26F-31F7-B97143517416}"/>
              </a:ext>
            </a:extLst>
          </p:cNvPr>
          <p:cNvSpPr/>
          <p:nvPr/>
        </p:nvSpPr>
        <p:spPr>
          <a:xfrm>
            <a:off x="6409295" y="3409402"/>
            <a:ext cx="2520949" cy="33426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>
            <a:extLst>
              <a:ext uri="{FF2B5EF4-FFF2-40B4-BE49-F238E27FC236}">
                <a16:creationId xmlns:a16="http://schemas.microsoft.com/office/drawing/2014/main" id="{086E62C7-3127-03C0-1736-E4F7237AFD0D}"/>
              </a:ext>
            </a:extLst>
          </p:cNvPr>
          <p:cNvSpPr/>
          <p:nvPr/>
        </p:nvSpPr>
        <p:spPr>
          <a:xfrm rot="1679017">
            <a:off x="5442910" y="3455932"/>
            <a:ext cx="942690" cy="748481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B2F290-B582-BC09-5E97-5DCAACC96337}"/>
              </a:ext>
            </a:extLst>
          </p:cNvPr>
          <p:cNvSpPr txBox="1"/>
          <p:nvPr/>
        </p:nvSpPr>
        <p:spPr>
          <a:xfrm>
            <a:off x="5489782" y="1143000"/>
            <a:ext cx="6017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NASEM Report Example: A cancer pt BDT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Good use-case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Goal = Rx Optimization/Personalization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 is “Flat”  =&gt; all associations non-hierarchical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FF48A5-CBAA-DBDC-9281-4B2CD5717D67}"/>
              </a:ext>
            </a:extLst>
          </p:cNvPr>
          <p:cNvSpPr txBox="1"/>
          <p:nvPr/>
        </p:nvSpPr>
        <p:spPr>
          <a:xfrm>
            <a:off x="9248164" y="4011781"/>
            <a:ext cx="2291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Here Data Quality is critical!</a:t>
            </a:r>
          </a:p>
        </p:txBody>
      </p:sp>
    </p:spTree>
    <p:extLst>
      <p:ext uri="{BB962C8B-B14F-4D97-AF65-F5344CB8AC3E}">
        <p14:creationId xmlns:p14="http://schemas.microsoft.com/office/powerpoint/2010/main" val="329039142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405D09-CA89-F1F0-2CF3-1FB3A90D8521}"/>
              </a:ext>
            </a:extLst>
          </p:cNvPr>
          <p:cNvSpPr/>
          <p:nvPr/>
        </p:nvSpPr>
        <p:spPr>
          <a:xfrm>
            <a:off x="997757" y="-14283"/>
            <a:ext cx="11091324" cy="6872283"/>
          </a:xfrm>
          <a:prstGeom prst="rect">
            <a:avLst/>
          </a:prstGeom>
          <a:solidFill>
            <a:srgbClr val="2B3B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"/>
          </p:nvPr>
        </p:nvSpPr>
        <p:spPr>
          <a:xfrm>
            <a:off x="997757" y="837210"/>
            <a:ext cx="10612000" cy="494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74121">
              <a:buSzPts val="2000"/>
            </a:pPr>
            <a:r>
              <a:rPr lang="en" sz="2533" dirty="0"/>
              <a:t>“...documented, well-annotated, and complete, which would allow FDA to replicate the study analysis using the same dataset and analytic approach.”</a:t>
            </a:r>
            <a:endParaRPr sz="2533" dirty="0"/>
          </a:p>
          <a:p>
            <a:pPr indent="-474121">
              <a:buSzPts val="2000"/>
            </a:pPr>
            <a:r>
              <a:rPr lang="en" sz="2533" dirty="0"/>
              <a:t>“Ensure that the RWD required by the protocol are accurate and consistent with the source records”</a:t>
            </a:r>
            <a:endParaRPr sz="2533" dirty="0"/>
          </a:p>
          <a:p>
            <a:pPr indent="-474121">
              <a:buSzPts val="2000"/>
            </a:pPr>
            <a:r>
              <a:rPr lang="en" sz="2533" dirty="0"/>
              <a:t>“ …completeness, consistency, and accuracy of data; the data should also be attributable, legible, contemporaneously recorded, and an original or a certified copy.”</a:t>
            </a:r>
            <a:endParaRPr sz="2533" dirty="0"/>
          </a:p>
        </p:txBody>
      </p:sp>
      <p:sp>
        <p:nvSpPr>
          <p:cNvPr id="234" name="Google Shape;234;p29"/>
          <p:cNvSpPr txBox="1">
            <a:spLocks noGrp="1"/>
          </p:cNvSpPr>
          <p:nvPr>
            <p:ph type="ctrTitle"/>
          </p:nvPr>
        </p:nvSpPr>
        <p:spPr>
          <a:xfrm>
            <a:off x="1104405" y="-14283"/>
            <a:ext cx="10089838" cy="7236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rmAutofit/>
          </a:bodyPr>
          <a:lstStyle/>
          <a:p>
            <a:r>
              <a:rPr lang="en" dirty="0"/>
              <a:t>USA FDA RWD Quality Guidance</a:t>
            </a:r>
            <a:endParaRPr dirty="0"/>
          </a:p>
        </p:txBody>
      </p:sp>
      <p:sp>
        <p:nvSpPr>
          <p:cNvPr id="235" name="Google Shape;235;p29"/>
          <p:cNvSpPr txBox="1"/>
          <p:nvPr/>
        </p:nvSpPr>
        <p:spPr>
          <a:xfrm>
            <a:off x="997757" y="5786010"/>
            <a:ext cx="1095621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600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Considerations for the Use of Real-World Data and Real-World Evidence to Support Regulatory Decision-Making for Drug and Biological Products Guidance for Industry (FDA-2021-D-1214)</a:t>
            </a:r>
            <a:endParaRPr sz="1600" dirty="0">
              <a:solidFill>
                <a:schemeClr val="accent1"/>
              </a:solidFill>
            </a:endParaRPr>
          </a:p>
          <a:p>
            <a:pPr algn="ctr"/>
            <a:r>
              <a:rPr lang="en" sz="1600" dirty="0">
                <a:solidFill>
                  <a:schemeClr val="accent1"/>
                </a:solidFill>
              </a:rPr>
              <a:t>August 2023</a:t>
            </a:r>
            <a:endParaRPr sz="1600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E656B1-23C4-F099-4BC9-5ED54190F536}"/>
              </a:ext>
            </a:extLst>
          </p:cNvPr>
          <p:cNvSpPr txBox="1"/>
          <p:nvPr/>
        </p:nvSpPr>
        <p:spPr>
          <a:xfrm>
            <a:off x="9876638" y="0"/>
            <a:ext cx="221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F</a:t>
            </a:r>
            <a:r>
              <a:rPr lang="en" sz="2400" dirty="0"/>
              <a:t>rom Gabriel 2024 ICCAI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461DE0-C14F-23C5-8E04-2019124FDFB3}"/>
              </a:ext>
            </a:extLst>
          </p:cNvPr>
          <p:cNvSpPr/>
          <p:nvPr/>
        </p:nvSpPr>
        <p:spPr>
          <a:xfrm>
            <a:off x="997757" y="-14283"/>
            <a:ext cx="11091324" cy="6872283"/>
          </a:xfrm>
          <a:prstGeom prst="rect">
            <a:avLst/>
          </a:prstGeom>
          <a:solidFill>
            <a:srgbClr val="2B3B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Google Shape;240;p30"/>
          <p:cNvSpPr txBox="1">
            <a:spLocks noGrp="1"/>
          </p:cNvSpPr>
          <p:nvPr>
            <p:ph type="body" idx="1"/>
          </p:nvPr>
        </p:nvSpPr>
        <p:spPr>
          <a:xfrm>
            <a:off x="1092529" y="1318160"/>
            <a:ext cx="10612000" cy="457809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85000" lnSpcReduction="20000"/>
          </a:bodyPr>
          <a:lstStyle/>
          <a:p>
            <a:pPr indent="-462268">
              <a:buSzPct val="120000"/>
            </a:pPr>
            <a:r>
              <a:rPr lang="en" dirty="0"/>
              <a:t>“... adequately </a:t>
            </a:r>
            <a:r>
              <a:rPr lang="en" dirty="0" err="1"/>
              <a:t>characterise</a:t>
            </a:r>
            <a:r>
              <a:rPr lang="en" dirty="0"/>
              <a:t> the dataset and assess the quality of the RWD… and present it in the feasibility analysis”</a:t>
            </a:r>
            <a:endParaRPr dirty="0"/>
          </a:p>
          <a:p>
            <a:pPr indent="-462268">
              <a:buSzPct val="120000"/>
            </a:pPr>
            <a:r>
              <a:rPr lang="en" dirty="0"/>
              <a:t>At least 2 key dimensions of DQ in study protocol:</a:t>
            </a:r>
            <a:endParaRPr dirty="0"/>
          </a:p>
          <a:p>
            <a:pPr lvl="1" indent="-436022">
              <a:buSzPct val="100000"/>
            </a:pPr>
            <a:r>
              <a:rPr lang="en" dirty="0"/>
              <a:t>Reliability:  property of the data irrespective of their use in any specific study</a:t>
            </a:r>
            <a:endParaRPr dirty="0"/>
          </a:p>
          <a:p>
            <a:pPr lvl="1" indent="-436022">
              <a:buSzPct val="100000"/>
            </a:pPr>
            <a:r>
              <a:rPr lang="en" dirty="0"/>
              <a:t>Relevance: evaluated in relation to specific study objectives and data needs</a:t>
            </a:r>
            <a:endParaRPr dirty="0"/>
          </a:p>
          <a:p>
            <a:pPr indent="-462268">
              <a:buSzPct val="120000"/>
            </a:pPr>
            <a:r>
              <a:rPr lang="en" dirty="0"/>
              <a:t>Multi-database studies: result heterogeneity must be addressed </a:t>
            </a:r>
            <a:endParaRPr dirty="0"/>
          </a:p>
          <a:p>
            <a:pPr indent="-462268">
              <a:buSzPct val="120000"/>
            </a:pPr>
            <a:r>
              <a:rPr lang="en" dirty="0"/>
              <a:t>Utilize the OHDSI DQ Framework</a:t>
            </a:r>
            <a:endParaRPr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endParaRPr dirty="0"/>
          </a:p>
        </p:txBody>
      </p:sp>
      <p:sp>
        <p:nvSpPr>
          <p:cNvPr id="241" name="Google Shape;241;p30"/>
          <p:cNvSpPr txBox="1">
            <a:spLocks noGrp="1"/>
          </p:cNvSpPr>
          <p:nvPr>
            <p:ph type="ctrTitle"/>
          </p:nvPr>
        </p:nvSpPr>
        <p:spPr>
          <a:xfrm>
            <a:off x="1341911" y="353852"/>
            <a:ext cx="8490858" cy="7236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rmAutofit fontScale="90000"/>
          </a:bodyPr>
          <a:lstStyle/>
          <a:p>
            <a:pPr algn="ctr"/>
            <a:r>
              <a:rPr lang="en" dirty="0"/>
              <a:t>EMA (European Medical Association RWD / RWE Data Quality</a:t>
            </a:r>
            <a:endParaRPr dirty="0"/>
          </a:p>
        </p:txBody>
      </p:sp>
      <p:sp>
        <p:nvSpPr>
          <p:cNvPr id="242" name="Google Shape;242;p30"/>
          <p:cNvSpPr txBox="1"/>
          <p:nvPr/>
        </p:nvSpPr>
        <p:spPr>
          <a:xfrm>
            <a:off x="428681" y="5869136"/>
            <a:ext cx="116604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EMA: </a:t>
            </a:r>
            <a:r>
              <a:rPr lang="en" sz="1600" u="sng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Reflection paper on use of real-world data in non-interventional studies to generate real-world evidence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Public Consultation closed 31Aug24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E469D7-D9FE-329A-2666-05C2A9242F97}"/>
              </a:ext>
            </a:extLst>
          </p:cNvPr>
          <p:cNvSpPr txBox="1"/>
          <p:nvPr/>
        </p:nvSpPr>
        <p:spPr>
          <a:xfrm>
            <a:off x="9876638" y="0"/>
            <a:ext cx="221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F</a:t>
            </a:r>
            <a:r>
              <a:rPr lang="en" sz="2400" dirty="0"/>
              <a:t>rom Gabriel 2024 ICCAI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"/>
          <p:cNvSpPr txBox="1">
            <a:spLocks noGrp="1"/>
          </p:cNvSpPr>
          <p:nvPr>
            <p:ph type="title"/>
          </p:nvPr>
        </p:nvSpPr>
        <p:spPr>
          <a:xfrm>
            <a:off x="1032410" y="13219"/>
            <a:ext cx="9794663" cy="838400"/>
          </a:xfrm>
          <a:prstGeom prst="rect">
            <a:avLst/>
          </a:prstGeom>
          <a:solidFill>
            <a:srgbClr val="293931"/>
          </a:solidFill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20425A"/>
              </a:buClr>
              <a:buSzPts val="3000"/>
            </a:pPr>
            <a:r>
              <a:rPr lang="en" dirty="0"/>
              <a:t>A Framework for Describing Data Quality</a:t>
            </a:r>
            <a:endParaRPr dirty="0"/>
          </a:p>
        </p:txBody>
      </p:sp>
      <p:sp>
        <p:nvSpPr>
          <p:cNvPr id="258" name="Google Shape;258;p32"/>
          <p:cNvSpPr txBox="1">
            <a:spLocks noGrp="1"/>
          </p:cNvSpPr>
          <p:nvPr>
            <p:ph type="body" idx="1"/>
          </p:nvPr>
        </p:nvSpPr>
        <p:spPr>
          <a:xfrm>
            <a:off x="1163781" y="1005995"/>
            <a:ext cx="4646187" cy="484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0425A"/>
              </a:buClr>
              <a:buSzPts val="2400"/>
              <a:buNone/>
            </a:pPr>
            <a:r>
              <a:rPr lang="en" sz="2533" b="1" u="sng" dirty="0"/>
              <a:t>Contexts</a:t>
            </a:r>
            <a:endParaRPr sz="2133" dirty="0"/>
          </a:p>
          <a:p>
            <a:pPr marL="0" indent="0">
              <a:lnSpc>
                <a:spcPct val="95000"/>
              </a:lnSpc>
              <a:spcBef>
                <a:spcPts val="533"/>
              </a:spcBef>
              <a:spcAft>
                <a:spcPts val="0"/>
              </a:spcAft>
              <a:buClr>
                <a:srgbClr val="20425A"/>
              </a:buClr>
              <a:buSzPts val="2100"/>
              <a:buNone/>
            </a:pPr>
            <a:r>
              <a:rPr lang="en" sz="2133" b="1" dirty="0">
                <a:solidFill>
                  <a:schemeClr val="accent1">
                    <a:lumMod val="75000"/>
                  </a:schemeClr>
                </a:solidFill>
              </a:rPr>
              <a:t>Verification</a:t>
            </a:r>
            <a:endParaRPr sz="2133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38658" indent="-321725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1400"/>
              <a:buChar char="●"/>
            </a:pPr>
            <a:r>
              <a:rPr lang="en" sz="1867" dirty="0"/>
              <a:t>Focuses on how data values match expectations with respect to metadata constraints, system assumptions, and local knowledge</a:t>
            </a:r>
            <a:endParaRPr sz="1867" dirty="0"/>
          </a:p>
          <a:p>
            <a:pPr marL="0" indent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1800"/>
              <a:buNone/>
            </a:pPr>
            <a:endParaRPr sz="1867" dirty="0"/>
          </a:p>
          <a:p>
            <a:pPr marL="0" indent="0">
              <a:lnSpc>
                <a:spcPct val="95000"/>
              </a:lnSpc>
              <a:spcBef>
                <a:spcPts val="533"/>
              </a:spcBef>
              <a:spcAft>
                <a:spcPts val="0"/>
              </a:spcAft>
              <a:buClr>
                <a:srgbClr val="20425A"/>
              </a:buClr>
              <a:buSzPts val="2100"/>
              <a:buNone/>
            </a:pPr>
            <a:r>
              <a:rPr lang="en" sz="2133" b="1" dirty="0">
                <a:solidFill>
                  <a:schemeClr val="accent1">
                    <a:lumMod val="75000"/>
                  </a:schemeClr>
                </a:solidFill>
              </a:rPr>
              <a:t>Validation</a:t>
            </a:r>
            <a:endParaRPr sz="2133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38658" indent="-321725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1400"/>
              <a:buChar char="●"/>
            </a:pPr>
            <a:r>
              <a:rPr lang="en" sz="1867" dirty="0"/>
              <a:t>Focuses on the alignment of data values with respect to relevant external benchmarks</a:t>
            </a:r>
            <a:endParaRPr sz="1867" dirty="0"/>
          </a:p>
          <a:p>
            <a:pPr marL="0" indent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1800"/>
              <a:buNone/>
            </a:pPr>
            <a:endParaRPr sz="2400" dirty="0"/>
          </a:p>
        </p:txBody>
      </p:sp>
      <p:sp>
        <p:nvSpPr>
          <p:cNvPr id="259" name="Google Shape;259;p32"/>
          <p:cNvSpPr txBox="1">
            <a:spLocks noGrp="1"/>
          </p:cNvSpPr>
          <p:nvPr>
            <p:ph type="body" idx="2"/>
          </p:nvPr>
        </p:nvSpPr>
        <p:spPr>
          <a:xfrm>
            <a:off x="6096000" y="1005995"/>
            <a:ext cx="5486400" cy="484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425A"/>
              </a:buClr>
              <a:buSzPts val="2040"/>
              <a:buNone/>
            </a:pPr>
            <a:r>
              <a:rPr lang="en" sz="2320" b="1" u="sng" dirty="0"/>
              <a:t>Categories</a:t>
            </a:r>
            <a:endParaRPr sz="1980" dirty="0"/>
          </a:p>
          <a:p>
            <a:pPr marL="0" indent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20425A"/>
              </a:buClr>
              <a:buSzPts val="1785"/>
              <a:buNone/>
            </a:pPr>
            <a:r>
              <a:rPr lang="en" sz="2133" b="1" dirty="0">
                <a:solidFill>
                  <a:schemeClr val="accent1">
                    <a:lumMod val="75000"/>
                  </a:schemeClr>
                </a:solidFill>
              </a:rPr>
              <a:t>Conformance</a:t>
            </a:r>
            <a:endParaRPr sz="2133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38658" indent="-3217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1400"/>
              <a:buChar char="●"/>
            </a:pPr>
            <a:r>
              <a:rPr lang="en" sz="1867" dirty="0"/>
              <a:t>The compliance of the data with formatting, relational, or computational definitions</a:t>
            </a:r>
            <a:endParaRPr sz="1867" dirty="0"/>
          </a:p>
          <a:p>
            <a:pPr marL="338658" indent="-287859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20425A"/>
              </a:buClr>
              <a:buSzPts val="680"/>
              <a:buNone/>
            </a:pPr>
            <a:endParaRPr sz="507" dirty="0"/>
          </a:p>
          <a:p>
            <a:pPr marL="0" indent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20425A"/>
              </a:buClr>
              <a:buSzPts val="1785"/>
              <a:buNone/>
            </a:pPr>
            <a:r>
              <a:rPr lang="en" sz="2133" b="1" dirty="0">
                <a:solidFill>
                  <a:schemeClr val="accent1">
                    <a:lumMod val="75000"/>
                  </a:schemeClr>
                </a:solidFill>
              </a:rPr>
              <a:t>Completeness</a:t>
            </a:r>
            <a:endParaRPr sz="2133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38658" indent="-3217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1400"/>
              <a:buChar char="●"/>
            </a:pPr>
            <a:r>
              <a:rPr lang="en" sz="1867" dirty="0"/>
              <a:t>The frequencies of data attributes present without reference to data values</a:t>
            </a:r>
            <a:endParaRPr sz="1867" dirty="0"/>
          </a:p>
          <a:p>
            <a:pPr marL="338658" indent="-287859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20425A"/>
              </a:buClr>
              <a:buSzPts val="680"/>
              <a:buNone/>
            </a:pPr>
            <a:endParaRPr sz="507" dirty="0"/>
          </a:p>
          <a:p>
            <a:pPr marL="0" indent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20425A"/>
              </a:buClr>
              <a:buSzPts val="1785"/>
              <a:buNone/>
            </a:pPr>
            <a:r>
              <a:rPr lang="en" sz="2133" b="1" dirty="0">
                <a:solidFill>
                  <a:schemeClr val="accent1">
                    <a:lumMod val="75000"/>
                  </a:schemeClr>
                </a:solidFill>
              </a:rPr>
              <a:t>Plausibility</a:t>
            </a:r>
            <a:endParaRPr sz="2133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38658" indent="-3217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0425A"/>
              </a:buClr>
              <a:buSzPts val="1400"/>
              <a:buChar char="●"/>
            </a:pPr>
            <a:r>
              <a:rPr lang="en" sz="1867" dirty="0"/>
              <a:t>Features that describe the believability or truthfulness of data values</a:t>
            </a:r>
            <a:endParaRPr sz="1867" dirty="0"/>
          </a:p>
        </p:txBody>
      </p:sp>
      <p:sp>
        <p:nvSpPr>
          <p:cNvPr id="261" name="Google Shape;261;p32"/>
          <p:cNvSpPr txBox="1"/>
          <p:nvPr/>
        </p:nvSpPr>
        <p:spPr>
          <a:xfrm>
            <a:off x="3352797" y="6506267"/>
            <a:ext cx="54864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" sz="1600" u="sng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Kahn et al., eGEMS 2016,  doi: 10.13063/2327-9214.1244</a:t>
            </a:r>
            <a:endParaRPr sz="1467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62" name="Google Shape;26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9734" y="4731000"/>
            <a:ext cx="7412535" cy="176186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95B3C9-465A-F6C6-C661-B3BF245B70C0}"/>
              </a:ext>
            </a:extLst>
          </p:cNvPr>
          <p:cNvSpPr txBox="1"/>
          <p:nvPr/>
        </p:nvSpPr>
        <p:spPr>
          <a:xfrm>
            <a:off x="9979557" y="13219"/>
            <a:ext cx="2212443" cy="830997"/>
          </a:xfrm>
          <a:prstGeom prst="rect">
            <a:avLst/>
          </a:prstGeom>
          <a:solidFill>
            <a:srgbClr val="29392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F</a:t>
            </a:r>
            <a:r>
              <a:rPr lang="en" sz="2400" dirty="0"/>
              <a:t>rom Gabriel 2024 ICCAI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367F97-76F2-D0C9-A638-F6771A41CAB4}"/>
              </a:ext>
            </a:extLst>
          </p:cNvPr>
          <p:cNvSpPr/>
          <p:nvPr/>
        </p:nvSpPr>
        <p:spPr>
          <a:xfrm>
            <a:off x="3780916" y="90824"/>
            <a:ext cx="8213162" cy="66437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4" name="Google Shape;34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7518" y="1032967"/>
            <a:ext cx="7360449" cy="5443163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9"/>
          <p:cNvSpPr txBox="1"/>
          <p:nvPr/>
        </p:nvSpPr>
        <p:spPr>
          <a:xfrm>
            <a:off x="-67" y="-1033"/>
            <a:ext cx="3661600" cy="68580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endParaRPr sz="3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6" name="Google Shape;34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126863" y="557063"/>
            <a:ext cx="792875" cy="16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901" y="144884"/>
            <a:ext cx="2053441" cy="94036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9"/>
          <p:cNvSpPr txBox="1"/>
          <p:nvPr/>
        </p:nvSpPr>
        <p:spPr>
          <a:xfrm>
            <a:off x="14008649" y="2979333"/>
            <a:ext cx="75820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15549" y="6475896"/>
            <a:ext cx="792884" cy="18720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9"/>
          <p:cNvSpPr txBox="1"/>
          <p:nvPr/>
        </p:nvSpPr>
        <p:spPr>
          <a:xfrm>
            <a:off x="4874933" y="90824"/>
            <a:ext cx="2679600" cy="1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24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Federated</a:t>
            </a:r>
            <a:endParaRPr sz="2400" b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en" sz="24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querying </a:t>
            </a:r>
            <a:endParaRPr sz="2400" b="1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1" name="Google Shape;351;p39"/>
          <p:cNvSpPr txBox="1"/>
          <p:nvPr/>
        </p:nvSpPr>
        <p:spPr>
          <a:xfrm>
            <a:off x="3711167" y="4889633"/>
            <a:ext cx="1034000" cy="1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" sz="16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Data resides locally</a:t>
            </a:r>
            <a:endParaRPr sz="1867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2" name="Google Shape;352;p39"/>
          <p:cNvSpPr txBox="1"/>
          <p:nvPr/>
        </p:nvSpPr>
        <p:spPr>
          <a:xfrm>
            <a:off x="8913583" y="90824"/>
            <a:ext cx="24724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24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Centralized analytics</a:t>
            </a:r>
            <a:endParaRPr sz="2400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3" name="Google Shape;353;p39"/>
          <p:cNvSpPr txBox="1"/>
          <p:nvPr/>
        </p:nvSpPr>
        <p:spPr>
          <a:xfrm>
            <a:off x="10612800" y="5092817"/>
            <a:ext cx="17824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1300"/>
            </a:pPr>
            <a:r>
              <a:rPr lang="en" sz="1733" b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N3C</a:t>
            </a:r>
            <a:endParaRPr sz="1733" b="1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ctr">
              <a:buClr>
                <a:srgbClr val="000000"/>
              </a:buClr>
              <a:buSzPts val="1300"/>
            </a:pPr>
            <a:r>
              <a:rPr lang="en" sz="1733" b="1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cloud</a:t>
            </a:r>
            <a:endParaRPr sz="1733" b="1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4" name="Google Shape;354;p39"/>
          <p:cNvPicPr preferRelativeResize="0"/>
          <p:nvPr/>
        </p:nvPicPr>
        <p:blipFill rotWithShape="1">
          <a:blip r:embed="rId7">
            <a:alphaModFix/>
          </a:blip>
          <a:srcRect r="52812"/>
          <a:stretch/>
        </p:blipFill>
        <p:spPr>
          <a:xfrm>
            <a:off x="11091000" y="4379901"/>
            <a:ext cx="788600" cy="79895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9"/>
          <p:cNvSpPr txBox="1"/>
          <p:nvPr/>
        </p:nvSpPr>
        <p:spPr>
          <a:xfrm>
            <a:off x="8181268" y="4889633"/>
            <a:ext cx="13456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" sz="16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Data resides centrally in a secure enclave</a:t>
            </a:r>
            <a:endParaRPr sz="1867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6" name="Google Shape;356;p39"/>
          <p:cNvSpPr txBox="1"/>
          <p:nvPr/>
        </p:nvSpPr>
        <p:spPr>
          <a:xfrm>
            <a:off x="162500" y="952033"/>
            <a:ext cx="3661600" cy="4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500"/>
            </a:pPr>
            <a:endParaRPr sz="200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spcBef>
                <a:spcPts val="1333"/>
              </a:spcBef>
              <a:buClr>
                <a:schemeClr val="dk1"/>
              </a:buClr>
              <a:buSzPts val="1100"/>
            </a:pPr>
            <a:r>
              <a:rPr lang="en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Federated and centralized approaches are synergistic: </a:t>
            </a:r>
            <a:endParaRPr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we need both!</a:t>
            </a:r>
            <a:endParaRPr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buClr>
                <a:schemeClr val="dk1"/>
              </a:buClr>
              <a:buSzPts val="1100"/>
            </a:pPr>
            <a:endParaRPr sz="2133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buClr>
                <a:schemeClr val="dk1"/>
              </a:buClr>
              <a:buSzPts val="1100"/>
            </a:pPr>
            <a:endParaRPr sz="2133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7" name="Google Shape;357;p39"/>
          <p:cNvPicPr preferRelativeResize="0"/>
          <p:nvPr/>
        </p:nvPicPr>
        <p:blipFill rotWithShape="1">
          <a:blip r:embed="rId8">
            <a:alphaModFix/>
          </a:blip>
          <a:srcRect l="13503" t="4620" r="9198" b="20980"/>
          <a:stretch/>
        </p:blipFill>
        <p:spPr>
          <a:xfrm>
            <a:off x="799901" y="3428988"/>
            <a:ext cx="2053433" cy="230077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9"/>
          <p:cNvSpPr txBox="1"/>
          <p:nvPr/>
        </p:nvSpPr>
        <p:spPr>
          <a:xfrm>
            <a:off x="516817" y="5729767"/>
            <a:ext cx="26196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" sz="1867" b="1">
                <a:solidFill>
                  <a:srgbClr val="FBA919"/>
                </a:solidFill>
                <a:latin typeface="Arial"/>
                <a:ea typeface="Arial"/>
                <a:cs typeface="Arial"/>
                <a:sym typeface="Arial"/>
              </a:rPr>
              <a:t>PMID:34590684</a:t>
            </a:r>
            <a:endParaRPr sz="1867" b="1">
              <a:solidFill>
                <a:srgbClr val="FBA9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9"/>
          <p:cNvSpPr txBox="1"/>
          <p:nvPr/>
        </p:nvSpPr>
        <p:spPr>
          <a:xfrm>
            <a:off x="520933" y="6201100"/>
            <a:ext cx="26196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" sz="1867" b="1" u="sng">
                <a:solidFill>
                  <a:srgbClr val="FFAB40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https://bit.ly/3eMIO1j</a:t>
            </a:r>
            <a:r>
              <a:rPr lang="en" sz="1867" b="1">
                <a:solidFill>
                  <a:srgbClr val="FFAB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67" b="1">
              <a:solidFill>
                <a:srgbClr val="FFAB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A01913-434A-822E-6DB4-B3FC2BA82569}"/>
              </a:ext>
            </a:extLst>
          </p:cNvPr>
          <p:cNvSpPr txBox="1"/>
          <p:nvPr/>
        </p:nvSpPr>
        <p:spPr>
          <a:xfrm>
            <a:off x="2543908" y="51015"/>
            <a:ext cx="1101000" cy="1077218"/>
          </a:xfrm>
          <a:prstGeom prst="rect">
            <a:avLst/>
          </a:prstGeom>
          <a:solidFill>
            <a:srgbClr val="29392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</a:t>
            </a:r>
            <a:r>
              <a:rPr lang="en" sz="1600" dirty="0"/>
              <a:t>rom Gabriel 2024 ICCAI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2972355-4E18-424E-AC17-2774D1BF7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1885" y="323793"/>
            <a:ext cx="10309121" cy="1143000"/>
          </a:xfrm>
          <a:solidFill>
            <a:srgbClr val="2B3B34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3600" dirty="0">
                <a:latin typeface="Arial" panose="020B0604020202020204" pitchFamily="34" charset="0"/>
              </a:rPr>
              <a:t>Operationalizing the NASEM Report for BDTs: Challenges</a:t>
            </a:r>
            <a:endParaRPr lang="en-US" altLang="en-US" sz="36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B0C6930-2E84-E4BB-DBED-E278E7FBBD3D}"/>
              </a:ext>
            </a:extLst>
          </p:cNvPr>
          <p:cNvSpPr txBox="1">
            <a:spLocks noChangeArrowheads="1"/>
          </p:cNvSpPr>
          <p:nvPr/>
        </p:nvSpPr>
        <p:spPr>
          <a:xfrm>
            <a:off x="1061885" y="1466793"/>
            <a:ext cx="10309121" cy="53550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/>
              <a:t>No trustworthy generalizable mathematical description of the system (vs physical systems) =&gt; forced into data-centric</a:t>
            </a:r>
          </a:p>
          <a:p>
            <a:pPr lvl="0"/>
            <a:r>
              <a:rPr lang="en-US" sz="2400" dirty="0"/>
              <a:t>Most biomedical data is descriptive =&gt; forces virtual asset to be a collection of features vs mechanistically linked outputs =&gt; no formally expressible “truth” underpinning correlations</a:t>
            </a:r>
          </a:p>
          <a:p>
            <a:pPr lvl="0"/>
            <a:r>
              <a:rPr lang="en-US" sz="2400" dirty="0"/>
              <a:t>Statistical causality vs mechanistic causality =&gt; cannot evaluate anything novel (e.g. novel control/drugs)</a:t>
            </a:r>
          </a:p>
          <a:p>
            <a:pPr lvl="0"/>
            <a:r>
              <a:rPr lang="en-US" sz="2400" dirty="0"/>
              <a:t>Persistently data-sparse in terms of features =&gt; limits generative AI</a:t>
            </a:r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5646846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BCC63-8799-85CF-6285-AC28E0C41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E406F6C2-2F6B-CC45-D9DC-39DF2865A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1885" y="356780"/>
            <a:ext cx="10309121" cy="1080136"/>
          </a:xfrm>
          <a:solidFill>
            <a:srgbClr val="2B3B34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3600" dirty="0">
                <a:latin typeface="Arial" panose="020B0604020202020204" pitchFamily="34" charset="0"/>
              </a:rPr>
              <a:t>Operationalizing the NASEM Report for BDTs: Proposed Approaches</a:t>
            </a:r>
            <a:endParaRPr lang="en-US" altLang="en-US" sz="36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A72C5B7-A3F8-2404-D85D-4E022FFDF090}"/>
              </a:ext>
            </a:extLst>
          </p:cNvPr>
          <p:cNvSpPr txBox="1">
            <a:spLocks noChangeArrowheads="1"/>
          </p:cNvSpPr>
          <p:nvPr/>
        </p:nvSpPr>
        <p:spPr>
          <a:xfrm>
            <a:off x="1061885" y="2220686"/>
            <a:ext cx="10309121" cy="46011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US" dirty="0"/>
              <a:t>Link back to Axioms of “True” Precision Medicine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Importance of fit-for-purpose =&gt; circumscribe/constrain components, define resolutions in BDT (level of representation in virtual asset, what is “real-time”)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Use mechanistic models for simulation (can be hybrid) with non-falsifiability/sufficiency as goal =&gt; (t)</a:t>
            </a:r>
            <a:r>
              <a:rPr lang="en-US" dirty="0" err="1"/>
              <a:t>heories</a:t>
            </a:r>
            <a:endParaRPr lang="en-US" dirty="0"/>
          </a:p>
          <a:p>
            <a:pPr lvl="0">
              <a:lnSpc>
                <a:spcPct val="100000"/>
              </a:lnSpc>
            </a:pPr>
            <a:r>
              <a:rPr lang="en-US" dirty="0"/>
              <a:t>Validation and UQ to account for perpetual epistemic incompleteness of virtual assets and perpetual data sparsity re physical twin (no ground truth) =&gt; Approach uses Maximal Entropy Principle (MEP) to avoid biases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Emphasis on control as the goal of the BDT =&gt; robust control arises from MEP approach =&gt; Examples: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Critical Illness Digital Twin to cure sepsis: </a:t>
            </a:r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doi.org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/10.48550/arXiv.2405.05301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Wound Digital Twin to increase functional recovery of volumetric muscle loss: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doi.org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/10.1101/2024.06.04.595972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1924522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8734-384E-1243-88F2-337D64BF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878" y="463142"/>
            <a:ext cx="7340682" cy="3574468"/>
          </a:xfrm>
          <a:solidFill>
            <a:srgbClr val="2B3B34"/>
          </a:solidFill>
        </p:spPr>
        <p:txBody>
          <a:bodyPr anchor="ctr">
            <a:normAutofit/>
          </a:bodyPr>
          <a:lstStyle/>
          <a:p>
            <a:pPr algn="ctr"/>
            <a:r>
              <a:rPr lang="en-US" sz="7200" dirty="0" err="1"/>
              <a:t>Finis</a:t>
            </a:r>
            <a:endParaRPr lang="en-US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D321F0-7867-5D8D-EAE2-4CFD3198A0A1}"/>
              </a:ext>
            </a:extLst>
          </p:cNvPr>
          <p:cNvSpPr txBox="1"/>
          <p:nvPr/>
        </p:nvSpPr>
        <p:spPr>
          <a:xfrm>
            <a:off x="2648197" y="4455866"/>
            <a:ext cx="71304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Support: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NIH Grant #: UO1EB025825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DoD Grant #: CDMRP- W81XWH-22-MBRP-CTRA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DARPA Grant #: HR00111950027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F0CC8-E2B7-EEA1-6DF8-F8CD373F4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41DB-C5F1-A11D-523B-067DF2B64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964" y="288215"/>
            <a:ext cx="9063300" cy="1077229"/>
          </a:xfrm>
          <a:solidFill>
            <a:srgbClr val="2C3B36"/>
          </a:solidFill>
        </p:spPr>
        <p:txBody>
          <a:bodyPr>
            <a:noAutofit/>
          </a:bodyPr>
          <a:lstStyle/>
          <a:p>
            <a:pPr algn="ctr"/>
            <a:r>
              <a:rPr lang="en-US" sz="4000" dirty="0"/>
              <a:t>A talk in 3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AE6DC-C4DB-4F41-2F09-C6DA399DD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49" y="986340"/>
            <a:ext cx="9836330" cy="1520042"/>
          </a:xfrm>
        </p:spPr>
        <p:txBody>
          <a:bodyPr>
            <a:normAutofit/>
          </a:bodyPr>
          <a:lstStyle/>
          <a:p>
            <a:r>
              <a:rPr lang="en-US" sz="3200" dirty="0"/>
              <a:t>Part 1: The NASEM Definition and Biomedical Digital Twins (BDTs)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18682E-2C70-AF03-E615-AC10AB785202}"/>
              </a:ext>
            </a:extLst>
          </p:cNvPr>
          <p:cNvSpPr txBox="1">
            <a:spLocks/>
          </p:cNvSpPr>
          <p:nvPr/>
        </p:nvSpPr>
        <p:spPr>
          <a:xfrm>
            <a:off x="1271449" y="2443586"/>
            <a:ext cx="9836330" cy="152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Part 2: Problems with data-centric BDTs…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AE1FDD-C1BA-4725-B105-FAE511BE5687}"/>
              </a:ext>
            </a:extLst>
          </p:cNvPr>
          <p:cNvSpPr txBox="1">
            <a:spLocks/>
          </p:cNvSpPr>
          <p:nvPr/>
        </p:nvSpPr>
        <p:spPr>
          <a:xfrm>
            <a:off x="1271449" y="3973679"/>
            <a:ext cx="9836330" cy="2650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Part 3: Fine, you want to make a data-centric BDT…Data quality approaches =&gt; </a:t>
            </a:r>
            <a:r>
              <a:rPr lang="en-US" sz="2600" dirty="0"/>
              <a:t>Attribution of slides to </a:t>
            </a:r>
            <a:r>
              <a:rPr lang="en-US" sz="2600" dirty="0" err="1"/>
              <a:t>Davera</a:t>
            </a:r>
            <a:r>
              <a:rPr lang="en-US" sz="2600" dirty="0"/>
              <a:t> Gabriel from </a:t>
            </a:r>
            <a:r>
              <a:rPr lang="en-US" sz="2600" dirty="0" err="1"/>
              <a:t>Evidentli</a:t>
            </a:r>
            <a:r>
              <a:rPr lang="en-US" sz="2600" dirty="0"/>
              <a:t>, Inc, Presentation from 22</a:t>
            </a:r>
            <a:r>
              <a:rPr lang="en-US" sz="2600" baseline="30000" dirty="0"/>
              <a:t>nd</a:t>
            </a:r>
            <a:r>
              <a:rPr lang="en-US" sz="2600" dirty="0"/>
              <a:t> International Conference on Complex Systems (ICCAI 2024, https://</a:t>
            </a:r>
            <a:r>
              <a:rPr lang="en-US" sz="2600" dirty="0" err="1"/>
              <a:t>iccai.org</a:t>
            </a:r>
            <a:r>
              <a:rPr lang="en-US" sz="2600" dirty="0"/>
              <a:t>/)</a:t>
            </a:r>
          </a:p>
        </p:txBody>
      </p:sp>
    </p:spTree>
    <p:extLst>
      <p:ext uri="{BB962C8B-B14F-4D97-AF65-F5344CB8AC3E}">
        <p14:creationId xmlns:p14="http://schemas.microsoft.com/office/powerpoint/2010/main" val="1514589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2972355-4E18-424E-AC17-2774D1BF7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8134" y="83127"/>
            <a:ext cx="10309121" cy="1143000"/>
          </a:xfrm>
          <a:solidFill>
            <a:srgbClr val="2B3B34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en-US" sz="4400" dirty="0">
                <a:latin typeface="Arial" panose="020B0604020202020204" pitchFamily="34" charset="0"/>
              </a:rPr>
              <a:t>National Academies of Science, Engineering and Medicine Report</a:t>
            </a: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33322D-FA09-CE59-73FB-C979301D6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50" y="1579700"/>
            <a:ext cx="3658140" cy="51951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A29D57-2C1A-8A2B-B95E-DAB5BC1B0FDA}"/>
              </a:ext>
            </a:extLst>
          </p:cNvPr>
          <p:cNvSpPr txBox="1"/>
          <p:nvPr/>
        </p:nvSpPr>
        <p:spPr>
          <a:xfrm>
            <a:off x="4841174" y="1579700"/>
            <a:ext cx="632163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</a:rPr>
              <a:t>“DEFINITION OF A DIGITAL TWIN</a:t>
            </a:r>
          </a:p>
          <a:p>
            <a:r>
              <a:rPr lang="en-US" sz="2000" b="1" dirty="0">
                <a:effectLst/>
              </a:rPr>
              <a:t> </a:t>
            </a:r>
            <a:endParaRPr lang="en-US" sz="2000" dirty="0"/>
          </a:p>
          <a:p>
            <a:r>
              <a:rPr lang="en-US" sz="2000" dirty="0"/>
              <a:t>…m</a:t>
            </a:r>
            <a:r>
              <a:rPr lang="en-US" sz="2000" dirty="0">
                <a:effectLst/>
              </a:rPr>
              <a:t>odified from a definition published by the American Institute of Aeronautics and Astronautics (AIAA Digital Engineering Integration Committee 2020): </a:t>
            </a:r>
          </a:p>
          <a:p>
            <a:endParaRPr lang="en-US" sz="2000" b="1" dirty="0"/>
          </a:p>
          <a:p>
            <a:r>
              <a:rPr lang="en-US" sz="2000" b="1" dirty="0">
                <a:effectLst/>
              </a:rPr>
              <a:t>A digital twin is a set of virtual information constructs that mimics the structure, context, and behavior of a natural, engineered, or social system (or system-of-systems), is dynamically updated with data from its physical twin, has a predictive capability, and informs decisions that realize value. The bidirectional interaction between the virtual and the physical is central to the digital twin. “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955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4DE40-6E5F-72F3-5C7E-17E584E89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9DBFF55B-1618-B1B5-5C51-DA6ABDB18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8134" y="83127"/>
            <a:ext cx="10309121" cy="1143000"/>
          </a:xfrm>
          <a:solidFill>
            <a:srgbClr val="2B3B34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en-US" sz="4400" dirty="0">
                <a:latin typeface="Arial" panose="020B0604020202020204" pitchFamily="34" charset="0"/>
              </a:rPr>
              <a:t>NASEM Elements of DT Ecosystem</a:t>
            </a:r>
            <a:br>
              <a:rPr lang="en-US" altLang="en-US" sz="4400" dirty="0">
                <a:latin typeface="Arial" panose="020B0604020202020204" pitchFamily="34" charset="0"/>
              </a:rPr>
            </a:br>
            <a:r>
              <a:rPr lang="en-US" altLang="en-US" sz="4400" dirty="0">
                <a:latin typeface="Arial" panose="020B0604020202020204" pitchFamily="34" charset="0"/>
              </a:rPr>
              <a:t>The “DT Loop”</a:t>
            </a:r>
            <a:endParaRPr lang="en-US" altLang="en-US" dirty="0"/>
          </a:p>
        </p:txBody>
      </p:sp>
      <p:pic>
        <p:nvPicPr>
          <p:cNvPr id="5" name="Picture 4" descr="A diagram of a virtual approach&#10;&#10;Description automatically generated with medium confidence">
            <a:extLst>
              <a:ext uri="{FF2B5EF4-FFF2-40B4-BE49-F238E27FC236}">
                <a16:creationId xmlns:a16="http://schemas.microsoft.com/office/drawing/2014/main" id="{F6091265-9F48-7987-9C34-6FC6A3D48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913" y="1391835"/>
            <a:ext cx="7062173" cy="4074329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AE7E102-7BE2-A9BB-2539-00B9CB6D7B32}"/>
              </a:ext>
            </a:extLst>
          </p:cNvPr>
          <p:cNvSpPr/>
          <p:nvPr/>
        </p:nvSpPr>
        <p:spPr>
          <a:xfrm>
            <a:off x="3633849" y="1496291"/>
            <a:ext cx="2980706" cy="4037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12A9BC7-7D34-14B4-70EA-3ED874F89100}"/>
              </a:ext>
            </a:extLst>
          </p:cNvPr>
          <p:cNvSpPr/>
          <p:nvPr/>
        </p:nvSpPr>
        <p:spPr>
          <a:xfrm>
            <a:off x="7172696" y="2693720"/>
            <a:ext cx="1923803" cy="19020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480897-C4F5-20ED-E196-6AAFA4891437}"/>
              </a:ext>
            </a:extLst>
          </p:cNvPr>
          <p:cNvSpPr txBox="1"/>
          <p:nvPr/>
        </p:nvSpPr>
        <p:spPr>
          <a:xfrm>
            <a:off x="2148446" y="5897636"/>
            <a:ext cx="8088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does this map onto Biomedical Digital Twins (BDTs)?</a:t>
            </a:r>
          </a:p>
        </p:txBody>
      </p:sp>
    </p:spTree>
    <p:extLst>
      <p:ext uri="{BB962C8B-B14F-4D97-AF65-F5344CB8AC3E}">
        <p14:creationId xmlns:p14="http://schemas.microsoft.com/office/powerpoint/2010/main" val="29640555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6691A-194A-0743-8FAC-535A8557D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964" y="288215"/>
            <a:ext cx="9063300" cy="1077229"/>
          </a:xfrm>
          <a:solidFill>
            <a:srgbClr val="2C3B36"/>
          </a:solidFill>
        </p:spPr>
        <p:txBody>
          <a:bodyPr>
            <a:noAutofit/>
          </a:bodyPr>
          <a:lstStyle/>
          <a:p>
            <a:pPr algn="ctr"/>
            <a:r>
              <a:rPr lang="en-US" sz="4000" dirty="0"/>
              <a:t>Axioms of “True” Precision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4DC30-1137-AA42-9D72-44131961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49" y="1175657"/>
            <a:ext cx="9836330" cy="4506686"/>
          </a:xfrm>
        </p:spPr>
        <p:txBody>
          <a:bodyPr>
            <a:normAutofit/>
          </a:bodyPr>
          <a:lstStyle/>
          <a:p>
            <a:r>
              <a:rPr lang="en-US" sz="2400" dirty="0"/>
              <a:t>Axiom 1: Patient A is not the same as Patient B (Personalization)</a:t>
            </a:r>
          </a:p>
          <a:p>
            <a:r>
              <a:rPr lang="en-US" sz="2400" dirty="0"/>
              <a:t>Axiom 2: Patient A at Time X is not the same as Patient A at Time Y (Precision)</a:t>
            </a:r>
          </a:p>
          <a:p>
            <a:r>
              <a:rPr lang="en-US" sz="2400" dirty="0"/>
              <a:t>Axiom 3: The goal of medicine is to treat, prognosis is not enough (Treatment).</a:t>
            </a:r>
          </a:p>
          <a:p>
            <a:r>
              <a:rPr lang="en-US" sz="2400" dirty="0"/>
              <a:t>Axiom 4: Precision medicine should find effective therapies for every patient and not only to identify groups of patients that respond to medicine (Inclusiveness)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044D96-9DBE-0F45-8290-5651472773CA}"/>
              </a:ext>
            </a:extLst>
          </p:cNvPr>
          <p:cNvSpPr txBox="1"/>
          <p:nvPr/>
        </p:nvSpPr>
        <p:spPr>
          <a:xfrm>
            <a:off x="2573867" y="6031170"/>
            <a:ext cx="8622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and Day, “Precision Systems Medicine: A Control Discovery Problem”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Systems Medicine: Integrative, Qualitative and Computational Approaches (2021)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57A181-FD55-1B82-B82B-B7B61FCEB9ED}"/>
              </a:ext>
            </a:extLst>
          </p:cNvPr>
          <p:cNvSpPr/>
          <p:nvPr/>
        </p:nvSpPr>
        <p:spPr>
          <a:xfrm>
            <a:off x="1271449" y="4139738"/>
            <a:ext cx="9836330" cy="15426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38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22972355-4E18-424E-AC17-2774D1BF7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7965" y="272227"/>
            <a:ext cx="8414938" cy="1238572"/>
          </a:xfrm>
          <a:solidFill>
            <a:srgbClr val="2B3B34"/>
          </a:solidFill>
        </p:spPr>
        <p:txBody>
          <a:bodyPr>
            <a:noAutofit/>
          </a:bodyPr>
          <a:lstStyle/>
          <a:p>
            <a:pPr algn="ctr"/>
            <a:r>
              <a:rPr lang="en-US" altLang="en-US" sz="3600" dirty="0">
                <a:latin typeface="Arial" panose="020B0604020202020204" pitchFamily="34" charset="0"/>
              </a:rPr>
              <a:t>Using BDT for “True” Precision Medicine</a:t>
            </a:r>
            <a:endParaRPr lang="en-US" altLang="en-US" sz="3600" dirty="0"/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5C125069-ACC8-D246-86DF-B645A94B0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0542" y="1231175"/>
            <a:ext cx="5933224" cy="30742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/>
              <a:t>A MDT of any individual means we are able to make </a:t>
            </a:r>
            <a:r>
              <a:rPr lang="en-US" sz="2300" i="1" dirty="0"/>
              <a:t>a BDT of every individual</a:t>
            </a:r>
            <a:r>
              <a:rPr lang="en-US" sz="2300" dirty="0"/>
              <a:t> (Axioms 1, 2, 4)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/>
              <a:t>Therefore, BDTs need to encompass heterogeneity (Axiom 1 and 2)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32D4954-EEF9-C97E-163F-3820E3887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489237"/>
            <a:ext cx="4706983" cy="253657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B79823-7425-1FA6-BEEE-6CC3126220D3}"/>
              </a:ext>
            </a:extLst>
          </p:cNvPr>
          <p:cNvSpPr txBox="1"/>
          <p:nvPr/>
        </p:nvSpPr>
        <p:spPr>
          <a:xfrm>
            <a:off x="1140542" y="4025815"/>
            <a:ext cx="1003138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Trajectories are implicit in BDT =&gt; mechanisms. (Axiom 3) </a:t>
            </a:r>
            <a:r>
              <a:rPr lang="en-US" sz="2200" b="1" i="1" dirty="0"/>
              <a:t>And data-centric methods are strongly discouraged for linking time series (Wright and Davidson, 2020)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Epistemic uncertainty =&gt; BDTs that are “good enough” =&gt; Thus finding “good enough” must be overall goal (Axiom 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8944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82D1B-97A2-E248-BF8B-6DC37178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613" y="361875"/>
            <a:ext cx="9160773" cy="1077229"/>
          </a:xfrm>
          <a:solidFill>
            <a:srgbClr val="2C3B36"/>
          </a:solidFill>
        </p:spPr>
        <p:txBody>
          <a:bodyPr>
            <a:normAutofit/>
          </a:bodyPr>
          <a:lstStyle/>
          <a:p>
            <a:pPr algn="ctr"/>
            <a:r>
              <a:rPr lang="en-US" sz="4400" dirty="0"/>
              <a:t>Issues with Data-centric BDTs</a:t>
            </a:r>
          </a:p>
        </p:txBody>
      </p:sp>
      <p:pic>
        <p:nvPicPr>
          <p:cNvPr id="5" name="Picture 4" descr="A close-up of a text&#10;&#10;Description automatically generated">
            <a:extLst>
              <a:ext uri="{FF2B5EF4-FFF2-40B4-BE49-F238E27FC236}">
                <a16:creationId xmlns:a16="http://schemas.microsoft.com/office/drawing/2014/main" id="{51F4CAEC-E48B-7087-C7F1-0AA94400B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084" y="1439104"/>
            <a:ext cx="8561830" cy="2182870"/>
          </a:xfrm>
          <a:prstGeom prst="rect">
            <a:avLst/>
          </a:prstGeom>
        </p:spPr>
      </p:pic>
      <p:pic>
        <p:nvPicPr>
          <p:cNvPr id="9" name="Picture 8" descr="A close up of text&#10;&#10;Description automatically generated">
            <a:extLst>
              <a:ext uri="{FF2B5EF4-FFF2-40B4-BE49-F238E27FC236}">
                <a16:creationId xmlns:a16="http://schemas.microsoft.com/office/drawing/2014/main" id="{03B78A28-F220-3737-53B9-A9E9DCE91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097" y="3867682"/>
            <a:ext cx="9399803" cy="16630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C6C5CC-2554-2D00-5C7E-073585841A70}"/>
              </a:ext>
            </a:extLst>
          </p:cNvPr>
          <p:cNvSpPr txBox="1"/>
          <p:nvPr/>
        </p:nvSpPr>
        <p:spPr>
          <a:xfrm>
            <a:off x="1895168" y="5925787"/>
            <a:ext cx="840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essentially the generalizability issue of modern ML/AI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4AE897-4A72-08BF-C210-A7335BD1E3ED}"/>
              </a:ext>
            </a:extLst>
          </p:cNvPr>
          <p:cNvSpPr txBox="1"/>
          <p:nvPr/>
        </p:nvSpPr>
        <p:spPr>
          <a:xfrm>
            <a:off x="1039909" y="371697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6F727-2AD3-D6ED-6E7D-94C92513E7A9}"/>
              </a:ext>
            </a:extLst>
          </p:cNvPr>
          <p:cNvSpPr txBox="1"/>
          <p:nvPr/>
        </p:nvSpPr>
        <p:spPr>
          <a:xfrm>
            <a:off x="10795900" y="5161391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8656968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E664D-4D6B-3A1A-E297-74810FEA9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04B61-D969-6313-3BF0-74DFB70C1B7D}"/>
              </a:ext>
            </a:extLst>
          </p:cNvPr>
          <p:cNvSpPr/>
          <p:nvPr/>
        </p:nvSpPr>
        <p:spPr>
          <a:xfrm>
            <a:off x="1895168" y="1579418"/>
            <a:ext cx="8401659" cy="37407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201ED-9744-3B97-BDF0-E7B42738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404" y="248502"/>
            <a:ext cx="10248404" cy="1077229"/>
          </a:xfrm>
          <a:solidFill>
            <a:srgbClr val="2C3B36"/>
          </a:solidFill>
        </p:spPr>
        <p:txBody>
          <a:bodyPr>
            <a:noAutofit/>
          </a:bodyPr>
          <a:lstStyle/>
          <a:p>
            <a:pPr algn="ctr"/>
            <a:r>
              <a:rPr lang="en-US" sz="3600" dirty="0"/>
              <a:t>An example of fundamental ML/AI constraints:</a:t>
            </a:r>
            <a:br>
              <a:rPr lang="en-US" sz="3600" dirty="0"/>
            </a:br>
            <a:r>
              <a:rPr lang="en-US" sz="3600" dirty="0"/>
              <a:t>LLM Hallucinations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C6EC70-E262-5AAD-FA84-64FE1312496E}"/>
              </a:ext>
            </a:extLst>
          </p:cNvPr>
          <p:cNvSpPr txBox="1"/>
          <p:nvPr/>
        </p:nvSpPr>
        <p:spPr>
          <a:xfrm>
            <a:off x="1895168" y="5545737"/>
            <a:ext cx="8401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TL:DR = Preprint presents formal proof of the limitations of LLMs =&gt; essential features intrinsic to modern ML/AI</a:t>
            </a:r>
          </a:p>
        </p:txBody>
      </p:sp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4398FE0F-A367-03C0-1A91-EE12223AD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7" y="1709964"/>
            <a:ext cx="7772400" cy="2148719"/>
          </a:xfrm>
          <a:prstGeom prst="rect">
            <a:avLst/>
          </a:prstGeom>
        </p:spPr>
      </p:pic>
      <p:pic>
        <p:nvPicPr>
          <p:cNvPr id="7" name="Picture 6" descr="A text on a white background&#10;&#10;Description automatically generated">
            <a:extLst>
              <a:ext uri="{FF2B5EF4-FFF2-40B4-BE49-F238E27FC236}">
                <a16:creationId xmlns:a16="http://schemas.microsoft.com/office/drawing/2014/main" id="{A7C33120-A344-156C-C2D6-7A66516C9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797" y="3858683"/>
            <a:ext cx="49657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9870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BB21F-4753-D229-CE22-F0FB8B728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1C41CBB0-6163-97E1-12BF-34D958F30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1885" y="323793"/>
            <a:ext cx="10309121" cy="1143000"/>
          </a:xfrm>
          <a:solidFill>
            <a:srgbClr val="2B3B34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4400" dirty="0">
                <a:latin typeface="Arial" panose="020B0604020202020204" pitchFamily="34" charset="0"/>
              </a:rPr>
              <a:t>ML/AI in Biomed: Pluses and Minuses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165EBC-209A-AC74-2679-3B99E5A07745}"/>
              </a:ext>
            </a:extLst>
          </p:cNvPr>
          <p:cNvSpPr txBox="1">
            <a:spLocks noChangeArrowheads="1"/>
          </p:cNvSpPr>
          <p:nvPr/>
        </p:nvSpPr>
        <p:spPr>
          <a:xfrm>
            <a:off x="1061885" y="1466793"/>
            <a:ext cx="9910916" cy="4380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Pluses: Application areas drawn from other domains with robust development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Image Analysis is the main one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ML surrogates for systems with well-defined and known governing equations (e.g. molecular dynamics) =&gt; Computational Efficiency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Minuses: Relative data sparsity in biomed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Biomed big data (thousands) = ML big data (millions+)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Data breadth vs # of instances =&gt; Curse of Dimensionality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General lack of time series data (system state trajectories)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DE0BCA-EA72-A1A4-331D-CE6BD11D9186}"/>
              </a:ext>
            </a:extLst>
          </p:cNvPr>
          <p:cNvCxnSpPr/>
          <p:nvPr/>
        </p:nvCxnSpPr>
        <p:spPr>
          <a:xfrm flipV="1">
            <a:off x="5940153" y="4446255"/>
            <a:ext cx="154379" cy="258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7E60883-8E52-1C25-6230-BE7BE0A3427D}"/>
              </a:ext>
            </a:extLst>
          </p:cNvPr>
          <p:cNvSpPr txBox="1"/>
          <p:nvPr/>
        </p:nvSpPr>
        <p:spPr>
          <a:xfrm>
            <a:off x="2624447" y="6010987"/>
            <a:ext cx="6280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Even before you get to data “quality”…</a:t>
            </a:r>
          </a:p>
        </p:txBody>
      </p:sp>
    </p:spTree>
    <p:extLst>
      <p:ext uri="{BB962C8B-B14F-4D97-AF65-F5344CB8AC3E}">
        <p14:creationId xmlns:p14="http://schemas.microsoft.com/office/powerpoint/2010/main" val="1168260672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166559</TotalTime>
  <Words>1284</Words>
  <Application>Microsoft Macintosh PowerPoint</Application>
  <PresentationFormat>Widescreen</PresentationFormat>
  <Paragraphs>133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Aptos</vt:lpstr>
      <vt:lpstr>Arial</vt:lpstr>
      <vt:lpstr>Calibri</vt:lpstr>
      <vt:lpstr>Lato</vt:lpstr>
      <vt:lpstr>MS Shell Dlg 2</vt:lpstr>
      <vt:lpstr>Proxima Nova</vt:lpstr>
      <vt:lpstr>Questrial</vt:lpstr>
      <vt:lpstr>Times New Roman</vt:lpstr>
      <vt:lpstr>Wingdings</vt:lpstr>
      <vt:lpstr>Wingdings 3</vt:lpstr>
      <vt:lpstr>Madison</vt:lpstr>
      <vt:lpstr>Operationalizing Biomedical Digital Twins compliant with the National Academies Report:  Issues regarding machine learning and data quality</vt:lpstr>
      <vt:lpstr>A talk in 3 parts</vt:lpstr>
      <vt:lpstr>National Academies of Science, Engineering and Medicine Report</vt:lpstr>
      <vt:lpstr>NASEM Elements of DT Ecosystem The “DT Loop”</vt:lpstr>
      <vt:lpstr>Axioms of “True” Precision Medicine</vt:lpstr>
      <vt:lpstr>Using BDT for “True” Precision Medicine</vt:lpstr>
      <vt:lpstr>Issues with Data-centric BDTs</vt:lpstr>
      <vt:lpstr>An example of fundamental ML/AI constraints: LLM Hallucinations</vt:lpstr>
      <vt:lpstr>ML/AI in Biomed: Pluses and Minuses</vt:lpstr>
      <vt:lpstr>PowerPoint Presentation</vt:lpstr>
      <vt:lpstr>So you want a Data-centric BDT…</vt:lpstr>
      <vt:lpstr>USA FDA RWD Quality Guidance</vt:lpstr>
      <vt:lpstr>EMA (European Medical Association RWD / RWE Data Quality</vt:lpstr>
      <vt:lpstr>A Framework for Describing Data Quality</vt:lpstr>
      <vt:lpstr>PowerPoint Presentation</vt:lpstr>
      <vt:lpstr>Operationalizing the NASEM Report for BDTs: Challenges</vt:lpstr>
      <vt:lpstr>Operationalizing the NASEM Report for BDTs: Proposed Approaches</vt:lpstr>
      <vt:lpstr>Finis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Precision Forecasting and Control of Complex Dynamical Systems: Applications to Sepsis</dc:title>
  <dc:subject/>
  <dc:creator>An, Gary C</dc:creator>
  <cp:keywords/>
  <dc:description/>
  <cp:lastModifiedBy>An, Gary C</cp:lastModifiedBy>
  <cp:revision>177</cp:revision>
  <cp:lastPrinted>2018-11-30T14:59:01Z</cp:lastPrinted>
  <dcterms:created xsi:type="dcterms:W3CDTF">2018-11-29T05:20:41Z</dcterms:created>
  <dcterms:modified xsi:type="dcterms:W3CDTF">2024-09-15T16:49:25Z</dcterms:modified>
  <cp:category/>
</cp:coreProperties>
</file>