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41" r:id="rId3"/>
    <p:sldId id="342" r:id="rId4"/>
    <p:sldId id="340" r:id="rId5"/>
    <p:sldId id="257" r:id="rId6"/>
    <p:sldId id="258" r:id="rId7"/>
    <p:sldId id="259" r:id="rId8"/>
    <p:sldId id="262" r:id="rId9"/>
    <p:sldId id="346" r:id="rId10"/>
    <p:sldId id="343" r:id="rId11"/>
    <p:sldId id="282" r:id="rId12"/>
    <p:sldId id="345" r:id="rId13"/>
    <p:sldId id="344" r:id="rId14"/>
    <p:sldId id="277" r:id="rId15"/>
    <p:sldId id="347" r:id="rId16"/>
    <p:sldId id="281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omic Sans MS" panose="030F0902030302020204" pitchFamily="66" charset="0"/>
      <p:regular r:id="rId23"/>
    </p:embeddedFont>
    <p:embeddedFont>
      <p:font typeface="Georgia" panose="02040502050405020303" pitchFamily="18" charset="0"/>
      <p:regular r:id="rId24"/>
      <p:bold r:id="rId25"/>
      <p:italic r:id="rId26"/>
      <p:boldItalic r:id="rId27"/>
    </p:embeddedFont>
    <p:embeddedFont>
      <p:font typeface="Short Stack" panose="02010500040000000007" pitchFamily="2" charset="77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j6pg19Q+AQA9E0ES6itbbdltRv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howGuides="1">
      <p:cViewPr varScale="1">
        <p:scale>
          <a:sx n="142" d="100"/>
          <a:sy n="142" d="100"/>
        </p:scale>
        <p:origin x="192" y="3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e56982bff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g2e56982bff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e56982bff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e56982bff5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dd989f80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dd989f80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5dec12c07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5dec12c07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e56982bff5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e56982bff5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5be7f4c2fe_0_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5be7f4c2fe_0_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3"/>
          <p:cNvSpPr/>
          <p:nvPr/>
        </p:nvSpPr>
        <p:spPr>
          <a:xfrm>
            <a:off x="0" y="4551125"/>
            <a:ext cx="9144000" cy="59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3"/>
          <p:cNvSpPr txBox="1">
            <a:spLocks noGrp="1"/>
          </p:cNvSpPr>
          <p:nvPr>
            <p:ph type="ctrTitle"/>
          </p:nvPr>
        </p:nvSpPr>
        <p:spPr>
          <a:xfrm>
            <a:off x="685800" y="1428755"/>
            <a:ext cx="7543800" cy="19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Calibri"/>
              <a:buNone/>
              <a:defRPr sz="52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subTitle" idx="1"/>
          </p:nvPr>
        </p:nvSpPr>
        <p:spPr>
          <a:xfrm>
            <a:off x="685800" y="3428998"/>
            <a:ext cx="75438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BDD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8" name="Google Shape;18;p33"/>
          <p:cNvCxnSpPr/>
          <p:nvPr/>
        </p:nvCxnSpPr>
        <p:spPr>
          <a:xfrm>
            <a:off x="457200" y="3374231"/>
            <a:ext cx="816870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" name="Google Shape;19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81800" y="4634750"/>
            <a:ext cx="1144101" cy="32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4607250"/>
            <a:ext cx="1630734" cy="3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62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620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4" name="Google Shape;24;p34"/>
          <p:cNvCxnSpPr/>
          <p:nvPr/>
        </p:nvCxnSpPr>
        <p:spPr>
          <a:xfrm>
            <a:off x="457200" y="1063229"/>
            <a:ext cx="816870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34"/>
          <p:cNvSpPr txBox="1">
            <a:spLocks noGrp="1"/>
          </p:cNvSpPr>
          <p:nvPr>
            <p:ph type="sldNum" idx="12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">
  <p:cSld name="Title, Subtitle,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62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1"/>
          </p:nvPr>
        </p:nvSpPr>
        <p:spPr>
          <a:xfrm>
            <a:off x="457200" y="1409178"/>
            <a:ext cx="7620000" cy="32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79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9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9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9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33" name="Google Shape;33;p36"/>
          <p:cNvCxnSpPr/>
          <p:nvPr/>
        </p:nvCxnSpPr>
        <p:spPr>
          <a:xfrm>
            <a:off x="457200" y="1063229"/>
            <a:ext cx="816870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Google Shape;34;p36"/>
          <p:cNvSpPr txBox="1">
            <a:spLocks noGrp="1"/>
          </p:cNvSpPr>
          <p:nvPr>
            <p:ph type="subTitle" idx="2"/>
          </p:nvPr>
        </p:nvSpPr>
        <p:spPr>
          <a:xfrm>
            <a:off x="457175" y="1063238"/>
            <a:ext cx="76200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 b="1" i="1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sldNum" idx="12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62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cxnSp>
        <p:nvCxnSpPr>
          <p:cNvPr id="38" name="Google Shape;38;p37"/>
          <p:cNvCxnSpPr/>
          <p:nvPr/>
        </p:nvCxnSpPr>
        <p:spPr>
          <a:xfrm>
            <a:off x="457200" y="1063229"/>
            <a:ext cx="816870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" name="Google Shape;39;p37"/>
          <p:cNvCxnSpPr/>
          <p:nvPr/>
        </p:nvCxnSpPr>
        <p:spPr>
          <a:xfrm flipH="1">
            <a:off x="4263300" y="1152144"/>
            <a:ext cx="3900" cy="3477000"/>
          </a:xfrm>
          <a:prstGeom prst="straightConnector1">
            <a:avLst/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Google Shape;40;p37"/>
          <p:cNvSpPr txBox="1">
            <a:spLocks noGrp="1"/>
          </p:cNvSpPr>
          <p:nvPr>
            <p:ph type="body" idx="1"/>
          </p:nvPr>
        </p:nvSpPr>
        <p:spPr>
          <a:xfrm>
            <a:off x="4415700" y="1169363"/>
            <a:ext cx="3657600" cy="3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body" idx="2"/>
          </p:nvPr>
        </p:nvSpPr>
        <p:spPr>
          <a:xfrm>
            <a:off x="457200" y="1152131"/>
            <a:ext cx="3657600" cy="3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sldNum" idx="12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icture">
  <p:cSld name="Content and Pictur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62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cxnSp>
        <p:nvCxnSpPr>
          <p:cNvPr id="45" name="Google Shape;45;p38"/>
          <p:cNvCxnSpPr/>
          <p:nvPr/>
        </p:nvCxnSpPr>
        <p:spPr>
          <a:xfrm>
            <a:off x="457200" y="1063229"/>
            <a:ext cx="816870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38"/>
          <p:cNvSpPr txBox="1">
            <a:spLocks noGrp="1"/>
          </p:cNvSpPr>
          <p:nvPr>
            <p:ph type="body" idx="1"/>
          </p:nvPr>
        </p:nvSpPr>
        <p:spPr>
          <a:xfrm>
            <a:off x="457200" y="1152144"/>
            <a:ext cx="3657600" cy="3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sldNum" idx="12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9"/>
          <p:cNvSpPr txBox="1">
            <a:spLocks noGrp="1"/>
          </p:cNvSpPr>
          <p:nvPr>
            <p:ph type="body" idx="1"/>
          </p:nvPr>
        </p:nvSpPr>
        <p:spPr>
          <a:xfrm>
            <a:off x="4415700" y="1689975"/>
            <a:ext cx="3657600" cy="29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62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body" idx="2"/>
          </p:nvPr>
        </p:nvSpPr>
        <p:spPr>
          <a:xfrm>
            <a:off x="457200" y="1675350"/>
            <a:ext cx="3657600" cy="29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2" name="Google Shape;52;p39"/>
          <p:cNvCxnSpPr/>
          <p:nvPr/>
        </p:nvCxnSpPr>
        <p:spPr>
          <a:xfrm>
            <a:off x="457200" y="1063229"/>
            <a:ext cx="816870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3" name="Google Shape;53;p39"/>
          <p:cNvCxnSpPr/>
          <p:nvPr/>
        </p:nvCxnSpPr>
        <p:spPr>
          <a:xfrm flipH="1">
            <a:off x="4263300" y="1152144"/>
            <a:ext cx="3900" cy="3477000"/>
          </a:xfrm>
          <a:prstGeom prst="straightConnector1">
            <a:avLst/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" name="Google Shape;54;p39"/>
          <p:cNvSpPr txBox="1">
            <a:spLocks noGrp="1"/>
          </p:cNvSpPr>
          <p:nvPr>
            <p:ph type="subTitle" idx="3"/>
          </p:nvPr>
        </p:nvSpPr>
        <p:spPr>
          <a:xfrm>
            <a:off x="457350" y="1152150"/>
            <a:ext cx="365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200"/>
              <a:buNone/>
              <a:defRPr sz="2200" b="1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800"/>
              <a:buNone/>
              <a:defRPr sz="2200"/>
            </a:lvl2pPr>
            <a:lvl3pPr lvl="2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None/>
              <a:defRPr sz="2200"/>
            </a:lvl3pPr>
            <a:lvl4pPr lvl="3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200"/>
              <a:buNone/>
              <a:defRPr sz="2200"/>
            </a:lvl4pPr>
            <a:lvl5pPr lvl="4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000"/>
              <a:buNone/>
              <a:defRPr sz="2200"/>
            </a:lvl5pPr>
            <a:lvl6pPr lvl="5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800"/>
              <a:buNone/>
              <a:defRPr sz="2200"/>
            </a:lvl6pPr>
            <a:lvl7pPr lvl="6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800"/>
              <a:buNone/>
              <a:defRPr sz="2200"/>
            </a:lvl7pPr>
            <a:lvl8pPr lvl="7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800"/>
              <a:buNone/>
              <a:defRPr sz="2200"/>
            </a:lvl8pPr>
            <a:lvl9pPr lvl="8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800"/>
              <a:buNone/>
              <a:defRPr sz="2200"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subTitle" idx="4"/>
          </p:nvPr>
        </p:nvSpPr>
        <p:spPr>
          <a:xfrm>
            <a:off x="4415550" y="1152150"/>
            <a:ext cx="365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200"/>
              <a:buNone/>
              <a:defRPr sz="2200" b="1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800"/>
              <a:buNone/>
              <a:defRPr sz="2200"/>
            </a:lvl2pPr>
            <a:lvl3pPr lvl="2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None/>
              <a:defRPr sz="2200"/>
            </a:lvl3pPr>
            <a:lvl4pPr lvl="3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200"/>
              <a:buNone/>
              <a:defRPr sz="2200"/>
            </a:lvl4pPr>
            <a:lvl5pPr lvl="4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000"/>
              <a:buNone/>
              <a:defRPr sz="2200"/>
            </a:lvl5pPr>
            <a:lvl6pPr lvl="5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800"/>
              <a:buNone/>
              <a:defRPr sz="2200"/>
            </a:lvl6pPr>
            <a:lvl7pPr lvl="6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800"/>
              <a:buNone/>
              <a:defRPr sz="2200"/>
            </a:lvl7pPr>
            <a:lvl8pPr lvl="7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800"/>
              <a:buNone/>
              <a:defRPr sz="2200"/>
            </a:lvl8pPr>
            <a:lvl9pPr lvl="8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800"/>
              <a:buNone/>
              <a:defRPr sz="2200"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sldNum" idx="12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62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cxnSp>
        <p:nvCxnSpPr>
          <p:cNvPr id="59" name="Google Shape;59;p40"/>
          <p:cNvCxnSpPr/>
          <p:nvPr/>
        </p:nvCxnSpPr>
        <p:spPr>
          <a:xfrm>
            <a:off x="457200" y="1063229"/>
            <a:ext cx="8168700" cy="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60;p40"/>
          <p:cNvSpPr txBox="1">
            <a:spLocks noGrp="1"/>
          </p:cNvSpPr>
          <p:nvPr>
            <p:ph type="sldNum" idx="12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RD-Slide Layout">
  <p:cSld name="WORD-Slide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2"/>
          <p:cNvSpPr txBox="1"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body" idx="1"/>
          </p:nvPr>
        </p:nvSpPr>
        <p:spPr>
          <a:xfrm>
            <a:off x="126637" y="778671"/>
            <a:ext cx="8864965" cy="411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2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1650"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500"/>
            </a:lvl3pPr>
            <a:lvl4pPr marL="1828800" lvl="3" indent="-30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Char char="•"/>
              <a:defRPr sz="1350"/>
            </a:lvl4pPr>
            <a:lvl5pPr marL="2286000" lvl="4" indent="-2921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00"/>
              <a:buChar char="•"/>
              <a:defRPr sz="1200"/>
            </a:lvl5pPr>
            <a:lvl6pPr marL="2743200" lvl="5" indent="-279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800"/>
              <a:buChar char="•"/>
              <a:defRPr/>
            </a:lvl6pPr>
            <a:lvl7pPr marL="3200400" lvl="6" indent="-279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800"/>
              <a:buChar char="•"/>
              <a:defRPr/>
            </a:lvl7pPr>
            <a:lvl8pPr marL="3657600" lvl="7" indent="-279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800"/>
              <a:buChar char="•"/>
              <a:defRPr/>
            </a:lvl8pPr>
            <a:lvl9pPr marL="4114800" lvl="8" indent="-279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sldNum" idx="12"/>
          </p:nvPr>
        </p:nvSpPr>
        <p:spPr>
          <a:xfrm>
            <a:off x="7010400" y="480193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62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620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794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94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94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94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/>
          <p:nvPr/>
        </p:nvSpPr>
        <p:spPr>
          <a:xfrm>
            <a:off x="0" y="4"/>
            <a:ext cx="9144000" cy="206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32"/>
          <p:cNvSpPr/>
          <p:nvPr/>
        </p:nvSpPr>
        <p:spPr>
          <a:xfrm>
            <a:off x="8458200" y="4114800"/>
            <a:ext cx="6858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32"/>
          <p:cNvSpPr txBox="1">
            <a:spLocks noGrp="1"/>
          </p:cNvSpPr>
          <p:nvPr>
            <p:ph type="sldNum" idx="12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32"/>
          <p:cNvSpPr txBox="1"/>
          <p:nvPr/>
        </p:nvSpPr>
        <p:spPr>
          <a:xfrm>
            <a:off x="884125" y="4669175"/>
            <a:ext cx="11409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Sept 17, 2024	</a:t>
            </a:r>
            <a:endParaRPr sz="1200" b="0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32"/>
          <p:cNvSpPr txBox="1"/>
          <p:nvPr/>
        </p:nvSpPr>
        <p:spPr>
          <a:xfrm>
            <a:off x="2401650" y="4669175"/>
            <a:ext cx="48300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R. Michael Churchill, </a:t>
            </a: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NYSDS 2024</a:t>
            </a:r>
            <a:endParaRPr sz="1200" b="0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32" descr="3logos_9x.5.png"/>
          <p:cNvPicPr preferRelativeResize="0"/>
          <p:nvPr/>
        </p:nvPicPr>
        <p:blipFill rotWithShape="1">
          <a:blip r:embed="rId11">
            <a:alphaModFix/>
          </a:blip>
          <a:srcRect l="906" r="94747"/>
          <a:stretch/>
        </p:blipFill>
        <p:spPr>
          <a:xfrm>
            <a:off x="457199" y="4568525"/>
            <a:ext cx="357900" cy="457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5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>
            <a:spLocks noGrp="1"/>
          </p:cNvSpPr>
          <p:nvPr>
            <p:ph type="ctrTitle"/>
          </p:nvPr>
        </p:nvSpPr>
        <p:spPr>
          <a:xfrm>
            <a:off x="329061" y="1428755"/>
            <a:ext cx="6939957" cy="19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Calibri"/>
              <a:buNone/>
            </a:pPr>
            <a:r>
              <a:rPr lang="en-US" dirty="0"/>
              <a:t>Fusion Energy Digital Twins - from Experiment to Power Plant</a:t>
            </a:r>
            <a:endParaRPr lang="en-US" sz="4800" dirty="0"/>
          </a:p>
        </p:txBody>
      </p:sp>
      <p:sp>
        <p:nvSpPr>
          <p:cNvPr id="76" name="Google Shape;76;p1"/>
          <p:cNvSpPr txBox="1">
            <a:spLocks noGrp="1"/>
          </p:cNvSpPr>
          <p:nvPr>
            <p:ph type="subTitle" idx="1"/>
          </p:nvPr>
        </p:nvSpPr>
        <p:spPr>
          <a:xfrm>
            <a:off x="685800" y="3291838"/>
            <a:ext cx="4226859" cy="548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/>
              <a:t>R. Michael Churchill (</a:t>
            </a:r>
            <a:r>
              <a:rPr lang="en-US" i="1"/>
              <a:t>PPPL)</a:t>
            </a:r>
            <a:br>
              <a:rPr lang="en-US" i="1"/>
            </a:br>
            <a:endParaRPr/>
          </a:p>
        </p:txBody>
      </p:sp>
      <p:pic>
        <p:nvPicPr>
          <p:cNvPr id="77" name="Google Shape;7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0038" y="3472055"/>
            <a:ext cx="652727" cy="71373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"/>
          <p:cNvSpPr/>
          <p:nvPr/>
        </p:nvSpPr>
        <p:spPr>
          <a:xfrm>
            <a:off x="5727672" y="3717930"/>
            <a:ext cx="301200" cy="291600"/>
          </a:xfrm>
          <a:prstGeom prst="plus">
            <a:avLst>
              <a:gd name="adj" fmla="val 40755"/>
            </a:avLst>
          </a:prstGeom>
          <a:solidFill>
            <a:schemeClr val="accent1"/>
          </a:solidFill>
          <a:ln w="25400" cap="flat" cmpd="sng">
            <a:solidFill>
              <a:srgbClr val="568FA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0395" y="3370846"/>
            <a:ext cx="1635977" cy="91614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"/>
          <p:cNvSpPr/>
          <p:nvPr/>
        </p:nvSpPr>
        <p:spPr>
          <a:xfrm>
            <a:off x="6969617" y="3728626"/>
            <a:ext cx="432881" cy="2145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568FA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"/>
          <p:cNvSpPr txBox="1"/>
          <p:nvPr/>
        </p:nvSpPr>
        <p:spPr>
          <a:xfrm>
            <a:off x="4702629" y="4179939"/>
            <a:ext cx="1616456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Fusion researcher</a:t>
            </a:r>
            <a:endParaRPr dirty="0"/>
          </a:p>
        </p:txBody>
      </p:sp>
      <p:sp>
        <p:nvSpPr>
          <p:cNvPr id="82" name="Google Shape;82;p1"/>
          <p:cNvSpPr txBox="1"/>
          <p:nvPr/>
        </p:nvSpPr>
        <p:spPr>
          <a:xfrm>
            <a:off x="663762" y="3005639"/>
            <a:ext cx="4226859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br>
              <a:rPr lang="en-US" sz="2000" b="0" i="1" u="none" strike="noStrike" cap="none">
                <a:solidFill>
                  <a:srgbClr val="59BDD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pic>
        <p:nvPicPr>
          <p:cNvPr id="83" name="Google Shape;8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5942" y="4681647"/>
            <a:ext cx="700004" cy="37516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"/>
          <p:cNvSpPr txBox="1"/>
          <p:nvPr/>
        </p:nvSpPr>
        <p:spPr>
          <a:xfrm>
            <a:off x="6008832" y="4340568"/>
            <a:ext cx="115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318FC5"/>
                </a:solidFill>
                <a:latin typeface="Comic Sans MS"/>
                <a:ea typeface="Comic Sans MS"/>
                <a:cs typeface="Comic Sans MS"/>
                <a:sym typeface="Comic Sans MS"/>
              </a:rPr>
              <a:t>AI/ML</a:t>
            </a:r>
            <a:endParaRPr/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2081" y="3856785"/>
            <a:ext cx="1007725" cy="50386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6008832" y="3569200"/>
            <a:ext cx="115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318FC5"/>
                </a:solidFill>
                <a:latin typeface="Comic Sans MS"/>
                <a:ea typeface="Comic Sans MS"/>
                <a:cs typeface="Comic Sans MS"/>
                <a:sym typeface="Comic Sans MS"/>
              </a:rPr>
              <a:t>SIM</a:t>
            </a:r>
            <a:endParaRPr/>
          </a:p>
        </p:txBody>
      </p:sp>
      <p:sp>
        <p:nvSpPr>
          <p:cNvPr id="87" name="Google Shape;87;p1"/>
          <p:cNvSpPr txBox="1"/>
          <p:nvPr/>
        </p:nvSpPr>
        <p:spPr>
          <a:xfrm>
            <a:off x="6008832" y="2848737"/>
            <a:ext cx="115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318FC5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</a:t>
            </a:r>
            <a:endParaRPr/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04404" y="3144051"/>
            <a:ext cx="763077" cy="500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620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aim for high fidelity digital twins?</a:t>
            </a:r>
            <a:endParaRPr dirty="0"/>
          </a:p>
        </p:txBody>
      </p:sp>
      <p:sp>
        <p:nvSpPr>
          <p:cNvPr id="193" name="Google Shape;193;p29"/>
          <p:cNvSpPr txBox="1">
            <a:spLocks noGrp="1"/>
          </p:cNvSpPr>
          <p:nvPr>
            <p:ph type="body" idx="1"/>
          </p:nvPr>
        </p:nvSpPr>
        <p:spPr>
          <a:xfrm>
            <a:off x="0" y="1200150"/>
            <a:ext cx="4532700" cy="34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56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Example of ITER neutronics calculations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Previously simplified wedge geometry used, mosaic to estimate total neutron transport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Full geometry CAD-level neutronics simulation revealed significant difference, mainly due to port structure</a:t>
            </a:r>
            <a:endParaRPr/>
          </a:p>
        </p:txBody>
      </p:sp>
      <p:sp>
        <p:nvSpPr>
          <p:cNvPr id="194" name="Google Shape;194;p29"/>
          <p:cNvSpPr txBox="1">
            <a:spLocks noGrp="1"/>
          </p:cNvSpPr>
          <p:nvPr>
            <p:ph type="sldNum" idx="12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95" name="Google Shape;1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9498" y="1200150"/>
            <a:ext cx="2713976" cy="37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9"/>
          <p:cNvSpPr txBox="1"/>
          <p:nvPr/>
        </p:nvSpPr>
        <p:spPr>
          <a:xfrm>
            <a:off x="6194850" y="4755300"/>
            <a:ext cx="13425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Juarez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7001" y="2846725"/>
            <a:ext cx="2216376" cy="148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e56982bff5_0_15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620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 based digital twins for engineering operations </a:t>
            </a:r>
            <a:endParaRPr/>
          </a:p>
        </p:txBody>
      </p:sp>
      <p:sp>
        <p:nvSpPr>
          <p:cNvPr id="472" name="Google Shape;472;g2e56982bff5_0_1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763400" cy="23268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560"/>
              </a:spcBef>
              <a:spcAft>
                <a:spcPts val="0"/>
              </a:spcAft>
              <a:buSzPts val="2200"/>
              <a:buChar char="•"/>
            </a:pPr>
            <a:r>
              <a:rPr lang="en-US" sz="1600" dirty="0"/>
              <a:t>AI models for accelerating HEAT code (divertor heat flux modeling code), for fast comparison to experimental conditions</a:t>
            </a:r>
            <a:endParaRPr sz="16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1600" dirty="0"/>
              <a:t>Based on low(er)-fidelity physics combined with accurate 3d CAD geometries</a:t>
            </a:r>
          </a:p>
          <a:p>
            <a:pPr lvl="1" indent="-368300">
              <a:spcBef>
                <a:spcPts val="0"/>
              </a:spcBef>
              <a:buSzPts val="2200"/>
            </a:pPr>
            <a:r>
              <a:rPr lang="en-US" sz="1600" dirty="0"/>
              <a:t>Faster for generating training data, but needs to be modified by experiment data. Not clear if can adjust incorrect simulation with experiment sufficiently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Tension between low- and high-fidelity for creation of digital twin (can low-fidelity based be corrected?)</a:t>
            </a:r>
            <a:endParaRPr sz="2000" dirty="0"/>
          </a:p>
        </p:txBody>
      </p:sp>
      <p:sp>
        <p:nvSpPr>
          <p:cNvPr id="473" name="Google Shape;473;g2e56982bff5_0_152"/>
          <p:cNvSpPr txBox="1">
            <a:spLocks noGrp="1"/>
          </p:cNvSpPr>
          <p:nvPr>
            <p:ph type="sldNum" idx="12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474" name="Google Shape;474;g2e56982bff5_0_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0601" y="1095713"/>
            <a:ext cx="3611776" cy="3637876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g2e56982bff5_0_152"/>
          <p:cNvSpPr txBox="1"/>
          <p:nvPr/>
        </p:nvSpPr>
        <p:spPr>
          <a:xfrm>
            <a:off x="8171000" y="1326575"/>
            <a:ext cx="5127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</a:rPr>
              <a:t>AI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76" name="Google Shape;476;g2e56982bff5_0_152"/>
          <p:cNvSpPr txBox="1"/>
          <p:nvPr/>
        </p:nvSpPr>
        <p:spPr>
          <a:xfrm>
            <a:off x="7866000" y="3139200"/>
            <a:ext cx="9663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</a:rPr>
              <a:t>Normal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77" name="Google Shape;477;g2e56982bff5_0_152"/>
          <p:cNvSpPr txBox="1"/>
          <p:nvPr/>
        </p:nvSpPr>
        <p:spPr>
          <a:xfrm>
            <a:off x="5317388" y="4817950"/>
            <a:ext cx="34182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Rivera 2024 to be submitted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620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Coupling multiple fidelity codes for stellarator design optimization and verification</a:t>
            </a:r>
            <a:endParaRPr dirty="0"/>
          </a:p>
        </p:txBody>
      </p:sp>
      <p:sp>
        <p:nvSpPr>
          <p:cNvPr id="319" name="Google Shape;319;p41"/>
          <p:cNvSpPr txBox="1">
            <a:spLocks noGrp="1"/>
          </p:cNvSpPr>
          <p:nvPr>
            <p:ph type="body" idx="1"/>
          </p:nvPr>
        </p:nvSpPr>
        <p:spPr>
          <a:xfrm>
            <a:off x="0" y="1063375"/>
            <a:ext cx="4166100" cy="35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560"/>
              </a:spcBef>
              <a:spcAft>
                <a:spcPts val="0"/>
              </a:spcAft>
              <a:buSzPts val="1800"/>
              <a:buChar char="•"/>
            </a:pPr>
            <a:r>
              <a:rPr lang="en" sz="1800" dirty="0"/>
              <a:t>Design optimization traditionally makes use of simplified metrics for speed</a:t>
            </a:r>
            <a:endParaRPr sz="18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 dirty="0"/>
              <a:t>Direct optimization using high-fidelity simulation </a:t>
            </a:r>
            <a:r>
              <a:rPr lang="en" sz="1600" i="1" dirty="0">
                <a:solidFill>
                  <a:srgbClr val="FF0000"/>
                </a:solidFill>
              </a:rPr>
              <a:t>when needed</a:t>
            </a:r>
            <a:r>
              <a:rPr lang="en" sz="1600" dirty="0">
                <a:solidFill>
                  <a:srgbClr val="FF0000"/>
                </a:solidFill>
              </a:rPr>
              <a:t> </a:t>
            </a:r>
            <a:r>
              <a:rPr lang="en" sz="1600" dirty="0"/>
              <a:t>can make more robust designs</a:t>
            </a:r>
            <a:endParaRPr sz="16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 dirty="0"/>
              <a:t>Consistent plasma state from simulation by coupling multiple codes using EFFIS</a:t>
            </a:r>
            <a:endParaRPr sz="18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 dirty="0"/>
              <a:t>Leverage AI surrogates/differentiable simulations for design optimization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 dirty="0"/>
              <a:t>High-fidelity simulation for design verification</a:t>
            </a:r>
            <a:endParaRPr sz="1600" dirty="0"/>
          </a:p>
        </p:txBody>
      </p:sp>
      <p:sp>
        <p:nvSpPr>
          <p:cNvPr id="320" name="Google Shape;320;p41"/>
          <p:cNvSpPr txBox="1">
            <a:spLocks noGrp="1"/>
          </p:cNvSpPr>
          <p:nvPr>
            <p:ph type="sldNum" idx="12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21" name="Google Shape;32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8521" y="2250445"/>
            <a:ext cx="4576929" cy="2378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9C58412-8D0B-7767-36AC-564A4EF57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742" y="205979"/>
            <a:ext cx="2153465" cy="180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71FD5E9-BB1D-4E2D-62F2-E993DC40F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49" y="1095984"/>
            <a:ext cx="2114536" cy="118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DA5FCD-DCBF-8F1D-CF54-2EC02650786B}"/>
              </a:ext>
            </a:extLst>
          </p:cNvPr>
          <p:cNvSpPr txBox="1"/>
          <p:nvPr/>
        </p:nvSpPr>
        <p:spPr>
          <a:xfrm>
            <a:off x="7074742" y="2008414"/>
            <a:ext cx="2000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SciDAC-5 project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DD775-F6C4-16EB-3002-89B51C27C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determine validity of simulation? </a:t>
            </a:r>
            <a:br>
              <a:rPr lang="en-US" dirty="0"/>
            </a:br>
            <a:r>
              <a:rPr lang="en-US" dirty="0"/>
              <a:t>(and capacity of model to be corrected?)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413AC-5023-C55F-EC5D-0654C355C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63379"/>
            <a:ext cx="7620000" cy="3429000"/>
          </a:xfrm>
        </p:spPr>
        <p:txBody>
          <a:bodyPr/>
          <a:lstStyle/>
          <a:p>
            <a:r>
              <a:rPr lang="en-US" sz="1800" dirty="0"/>
              <a:t>Running multiple higher-fidelity simulation against experiment often unfeasible computationally (certainly on timescale of experiment)</a:t>
            </a:r>
          </a:p>
          <a:p>
            <a:r>
              <a:rPr lang="en-US" sz="1800" dirty="0"/>
              <a:t>Amortized training of </a:t>
            </a:r>
            <a:r>
              <a:rPr lang="en-US" sz="1800" b="1" dirty="0"/>
              <a:t>simulation-based inference (</a:t>
            </a:r>
            <a:r>
              <a:rPr lang="en-US" sz="1800" b="1" dirty="0" err="1"/>
              <a:t>sbi</a:t>
            </a:r>
            <a:r>
              <a:rPr lang="en-US" sz="1800" b="1" dirty="0"/>
              <a:t>)</a:t>
            </a:r>
            <a:r>
              <a:rPr lang="en-US" sz="1800" dirty="0"/>
              <a:t> AI neural density estimators can ensure fast comparison to high-fidelity simulation</a:t>
            </a:r>
          </a:p>
          <a:p>
            <a:pPr lvl="1"/>
            <a:r>
              <a:rPr lang="en-US" sz="1700" dirty="0"/>
              <a:t>Naturally combines multiple  diagnostics in a Bayesian manner</a:t>
            </a:r>
          </a:p>
          <a:p>
            <a:r>
              <a:rPr lang="en-US" sz="1800" dirty="0"/>
              <a:t>Run many simulations, </a:t>
            </a:r>
            <a:br>
              <a:rPr lang="en-US" sz="1800" dirty="0"/>
            </a:br>
            <a:r>
              <a:rPr lang="en-US" sz="1800" dirty="0"/>
              <a:t>trained model used for </a:t>
            </a:r>
            <a:br>
              <a:rPr lang="en-US" sz="1800" dirty="0"/>
            </a:br>
            <a:r>
              <a:rPr lang="en-US" sz="1800" dirty="0"/>
              <a:t>statistical inference on </a:t>
            </a:r>
            <a:br>
              <a:rPr lang="en-US" sz="1800" dirty="0"/>
            </a:br>
            <a:r>
              <a:rPr lang="en-US" sz="1800" dirty="0"/>
              <a:t>experimental data </a:t>
            </a:r>
            <a:br>
              <a:rPr lang="en-US" sz="1800" dirty="0"/>
            </a:br>
            <a:r>
              <a:rPr lang="en-US" sz="1800" dirty="0"/>
              <a:t>(compares to simulation)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D2BEE-B81A-DD95-1FF6-7700CB4208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pic>
        <p:nvPicPr>
          <p:cNvPr id="5" name="Google Shape;125;p24">
            <a:extLst>
              <a:ext uri="{FF2B5EF4-FFF2-40B4-BE49-F238E27FC236}">
                <a16:creationId xmlns:a16="http://schemas.microsoft.com/office/drawing/2014/main" id="{EBA57862-B6A9-427C-5468-2D3B11965E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24782" y="3118381"/>
            <a:ext cx="4527150" cy="162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6;p24">
            <a:extLst>
              <a:ext uri="{FF2B5EF4-FFF2-40B4-BE49-F238E27FC236}">
                <a16:creationId xmlns:a16="http://schemas.microsoft.com/office/drawing/2014/main" id="{49B5A103-BCC4-C51B-FF23-92BB94B149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2267" y="2932371"/>
            <a:ext cx="1360197" cy="4475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BBA0E-1465-E446-4D9C-F714DA9AC3E6}"/>
              </a:ext>
            </a:extLst>
          </p:cNvPr>
          <p:cNvSpPr txBox="1"/>
          <p:nvPr/>
        </p:nvSpPr>
        <p:spPr>
          <a:xfrm>
            <a:off x="7241721" y="4743446"/>
            <a:ext cx="1698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Furia</a:t>
            </a:r>
            <a:r>
              <a:rPr lang="en-US" dirty="0"/>
              <a:t> 2022 PPCF</a:t>
            </a:r>
          </a:p>
        </p:txBody>
      </p:sp>
    </p:spTree>
    <p:extLst>
      <p:ext uri="{BB962C8B-B14F-4D97-AF65-F5344CB8AC3E}">
        <p14:creationId xmlns:p14="http://schemas.microsoft.com/office/powerpoint/2010/main" val="3665896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g2e56982bff5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7274" y="3720360"/>
            <a:ext cx="904125" cy="1198488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2e56982bff5_0_14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7957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Simulation-based inference (SBI) using neural density estimators for fast inference from diagnostic data</a:t>
            </a:r>
            <a:endParaRPr/>
          </a:p>
        </p:txBody>
      </p:sp>
      <p:sp>
        <p:nvSpPr>
          <p:cNvPr id="350" name="Google Shape;350;g2e56982bff5_0_14"/>
          <p:cNvSpPr txBox="1">
            <a:spLocks noGrp="1"/>
          </p:cNvSpPr>
          <p:nvPr>
            <p:ph type="sldNum" idx="12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351" name="Google Shape;351;g2e56982bff5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2960" y="2253299"/>
            <a:ext cx="1894724" cy="1405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2e56982bff5_0_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5517" y="3658869"/>
            <a:ext cx="1894724" cy="1370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2e56982bff5_0_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813" y="2867837"/>
            <a:ext cx="1943202" cy="1444944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2e56982bff5_0_14"/>
          <p:cNvSpPr/>
          <p:nvPr/>
        </p:nvSpPr>
        <p:spPr>
          <a:xfrm>
            <a:off x="2381456" y="3238466"/>
            <a:ext cx="818100" cy="548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2e56982bff5_0_14"/>
          <p:cNvSpPr txBox="1"/>
          <p:nvPr/>
        </p:nvSpPr>
        <p:spPr>
          <a:xfrm>
            <a:off x="1097204" y="2882417"/>
            <a:ext cx="860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θ</a:t>
            </a:r>
            <a:r>
              <a:rPr lang="en-US" sz="2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2700" b="1" i="0" u="none" strike="noStrike" cap="none" baseline="-25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g2e56982bff5_0_14"/>
          <p:cNvSpPr txBox="1"/>
          <p:nvPr/>
        </p:nvSpPr>
        <p:spPr>
          <a:xfrm>
            <a:off x="3987706" y="2189872"/>
            <a:ext cx="860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700" b="1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2700" b="1" i="0" u="none" strike="noStrike" cap="none" baseline="-25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g2e56982bff5_0_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0912" y="1513008"/>
            <a:ext cx="3756448" cy="343941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2e56982bff5_0_14"/>
          <p:cNvSpPr/>
          <p:nvPr/>
        </p:nvSpPr>
        <p:spPr>
          <a:xfrm>
            <a:off x="5157091" y="3192361"/>
            <a:ext cx="1019100" cy="680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2e56982bff5_0_14"/>
          <p:cNvSpPr txBox="1"/>
          <p:nvPr/>
        </p:nvSpPr>
        <p:spPr>
          <a:xfrm>
            <a:off x="6165424" y="1020257"/>
            <a:ext cx="45720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Orange</a:t>
            </a:r>
            <a:r>
              <a:rPr lang="en-US" sz="10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Actual (</a:t>
            </a:r>
            <a:r>
              <a:rPr lang="en-US" sz="10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θ</a:t>
            </a:r>
            <a:r>
              <a:rPr lang="en-US" sz="1000" b="1" i="0" u="none" strike="noStrike" cap="none" baseline="-250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0</a:t>
            </a: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	</a:t>
            </a:r>
            <a:b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Dashed:</a:t>
            </a:r>
            <a:r>
              <a:rPr lang="en-US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SNPE maximum-a-posteriori	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b="1" i="0" u="none" strike="noStrike" cap="non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Solid:</a:t>
            </a:r>
            <a:r>
              <a:rPr lang="en-US" sz="10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SNPE expected value (95% C.I., 10^5 samples)</a:t>
            </a:r>
            <a:endParaRPr/>
          </a:p>
        </p:txBody>
      </p:sp>
      <p:sp>
        <p:nvSpPr>
          <p:cNvPr id="360" name="Google Shape;360;g2e56982bff5_0_14"/>
          <p:cNvSpPr txBox="1"/>
          <p:nvPr/>
        </p:nvSpPr>
        <p:spPr>
          <a:xfrm>
            <a:off x="2219021" y="3200045"/>
            <a:ext cx="1286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UEDGE</a:t>
            </a:r>
            <a:endParaRPr sz="2700" b="1" i="0" u="none" strike="noStrike" cap="none" baseline="-25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2e56982bff5_0_14"/>
          <p:cNvSpPr txBox="1"/>
          <p:nvPr/>
        </p:nvSpPr>
        <p:spPr>
          <a:xfrm>
            <a:off x="5106700" y="3212449"/>
            <a:ext cx="1286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SBI NN</a:t>
            </a:r>
            <a:endParaRPr sz="27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g2e56982bff5_0_14"/>
          <p:cNvSpPr txBox="1">
            <a:spLocks noGrp="1"/>
          </p:cNvSpPr>
          <p:nvPr>
            <p:ph type="body" idx="1"/>
          </p:nvPr>
        </p:nvSpPr>
        <p:spPr>
          <a:xfrm>
            <a:off x="-63021" y="907559"/>
            <a:ext cx="6010500" cy="3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200"/>
              <a:buChar char="•"/>
            </a:pPr>
            <a:r>
              <a:rPr lang="en-US" sz="1600" dirty="0"/>
              <a:t>SBI offline trains a normalizing flow based neural network with thousands of simulations. Trained model used to infer physics parameters from experiment observables</a:t>
            </a:r>
            <a:endParaRPr sz="1600" dirty="0"/>
          </a:p>
          <a:p>
            <a:pPr marL="457200" lvl="0" indent="-330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600"/>
              <a:buChar char="•"/>
            </a:pPr>
            <a:r>
              <a:rPr lang="en-US" sz="1600" dirty="0"/>
              <a:t>Basis for digital twin, interpreting experiment.</a:t>
            </a:r>
            <a:br>
              <a:rPr lang="en-US" sz="1600" dirty="0"/>
            </a:br>
            <a:r>
              <a:rPr lang="en-US" sz="1600" dirty="0"/>
              <a:t>Algorithm for permanent model updates in progress.</a:t>
            </a:r>
            <a:endParaRPr sz="1600" dirty="0"/>
          </a:p>
        </p:txBody>
      </p:sp>
      <p:sp>
        <p:nvSpPr>
          <p:cNvPr id="363" name="Google Shape;363;g2e56982bff5_0_14"/>
          <p:cNvSpPr txBox="1"/>
          <p:nvPr/>
        </p:nvSpPr>
        <p:spPr>
          <a:xfrm>
            <a:off x="6606700" y="2911550"/>
            <a:ext cx="21432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Furia, PPCF, 2022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g2e56982bff5_0_14"/>
          <p:cNvSpPr txBox="1"/>
          <p:nvPr/>
        </p:nvSpPr>
        <p:spPr>
          <a:xfrm>
            <a:off x="106800" y="4736575"/>
            <a:ext cx="90372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0" indent="-6858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 INSIGHT: NN can enable fast simulation to experiment comparison</a:t>
            </a:r>
            <a:endParaRPr sz="1800" b="1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C0B8E-0D3E-3549-7AEF-C269B4779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B1985-EBED-A730-5CAC-FB342C2EE4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Fusion energy has a rich dataset of multimodal experiments and accompanying variety in simulation foundational to interpreting physical mechanisms</a:t>
            </a:r>
          </a:p>
          <a:p>
            <a:r>
              <a:rPr lang="en-US" dirty="0"/>
              <a:t>Digital twins show promise, but inclusion of higher-fidelity simulation may be necessary at least supplementally </a:t>
            </a:r>
          </a:p>
          <a:p>
            <a:r>
              <a:rPr lang="en-US" dirty="0"/>
              <a:t>Complex dataset geometries, modalities require underlying digital twin representations which can work in higher-dimensions (future work: diffusion models)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77232-F929-C6EC-27CB-D2858DE613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08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e56982bff5_0_1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620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End Presentation</a:t>
            </a:r>
            <a:endParaRPr/>
          </a:p>
        </p:txBody>
      </p:sp>
      <p:sp>
        <p:nvSpPr>
          <p:cNvPr id="465" name="Google Shape;465;g2e56982bff5_0_13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620000" cy="34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6" name="Google Shape;466;g2e56982bff5_0_135"/>
          <p:cNvSpPr txBox="1">
            <a:spLocks noGrp="1"/>
          </p:cNvSpPr>
          <p:nvPr>
            <p:ph type="sldNum" idx="12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ter_viz_mod.mp4">
            <a:hlinkClick r:id="" action="ppaction://media"/>
            <a:extLst>
              <a:ext uri="{FF2B5EF4-FFF2-40B4-BE49-F238E27FC236}">
                <a16:creationId xmlns:a16="http://schemas.microsoft.com/office/drawing/2014/main" id="{0A083738-A6B7-13F7-650D-D4FA618DD5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964F8-FA2D-92D0-327A-22FECB348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2570" y="4674547"/>
            <a:ext cx="2161430" cy="399056"/>
          </a:xfrm>
        </p:spPr>
        <p:txBody>
          <a:bodyPr/>
          <a:lstStyle/>
          <a:p>
            <a:pPr marL="66674" indent="0">
              <a:buNone/>
            </a:pPr>
            <a:r>
              <a:rPr lang="en-US" dirty="0">
                <a:solidFill>
                  <a:schemeClr val="bg1"/>
                </a:solidFill>
              </a:rPr>
              <a:t>Viz by Jamison Daniel</a:t>
            </a:r>
          </a:p>
        </p:txBody>
      </p:sp>
    </p:spTree>
    <p:extLst>
      <p:ext uri="{BB962C8B-B14F-4D97-AF65-F5344CB8AC3E}">
        <p14:creationId xmlns:p14="http://schemas.microsoft.com/office/powerpoint/2010/main" val="409776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620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620000" cy="34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ldNum" idx="12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21" name="Google Shape;12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6788"/>
            <a:ext cx="9144000" cy="354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732BB-07E1-4A48-9388-57D9B1094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Fusion plasmas have a range of phenomena, manifest over multiple time and spatial scales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FA6D2-C395-5543-BE50-63388EB4C7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0BC1D-8BE3-7F4D-A9B4-976B3A350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02" y="1663830"/>
            <a:ext cx="4884977" cy="3022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8A44CE-80C5-E44A-92DE-563E671D9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558741"/>
            <a:ext cx="4833953" cy="12602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50E133-DD36-8644-A57D-86CEB5A6A829}"/>
              </a:ext>
            </a:extLst>
          </p:cNvPr>
          <p:cNvSpPr txBox="1"/>
          <p:nvPr/>
        </p:nvSpPr>
        <p:spPr>
          <a:xfrm>
            <a:off x="475132" y="1068924"/>
            <a:ext cx="813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Understanding fusion plasmas requires extracting information from multiple diagnostics at these wide ranges of time and spatial scales</a:t>
            </a: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D4BAC5F5-91AA-EB45-8FC2-84398988A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098" y="3796023"/>
            <a:ext cx="1713329" cy="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349B58DF-91F7-E54E-95C3-13FE264D5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3908" y="2724063"/>
            <a:ext cx="1176489" cy="114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01D632E5-3425-9D40-8625-68B7574F4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7600" y="2688816"/>
            <a:ext cx="780246" cy="114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EA8E45C3-2A46-DB4D-BE4D-FB0F88229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1832" y="3399525"/>
            <a:ext cx="867283" cy="137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B8CF4B-2542-9C11-D27C-262845D4F29E}"/>
              </a:ext>
            </a:extLst>
          </p:cNvPr>
          <p:cNvSpPr txBox="1"/>
          <p:nvPr/>
        </p:nvSpPr>
        <p:spPr>
          <a:xfrm>
            <a:off x="4771357" y="2477842"/>
            <a:ext cx="1176489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Full-wave solvers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19CDE1-5038-A9ED-75E0-A36800152D20}"/>
              </a:ext>
            </a:extLst>
          </p:cNvPr>
          <p:cNvSpPr txBox="1"/>
          <p:nvPr/>
        </p:nvSpPr>
        <p:spPr>
          <a:xfrm>
            <a:off x="5664577" y="3603910"/>
            <a:ext cx="1219331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Gyrokinetic codes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EBF3A5-2F07-660C-84C5-2B17316B7984}"/>
              </a:ext>
            </a:extLst>
          </p:cNvPr>
          <p:cNvSpPr txBox="1"/>
          <p:nvPr/>
        </p:nvSpPr>
        <p:spPr>
          <a:xfrm>
            <a:off x="6862486" y="2608746"/>
            <a:ext cx="1219331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MHD codes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D53358-4EDE-D517-6FE4-A5097DD29DD8}"/>
              </a:ext>
            </a:extLst>
          </p:cNvPr>
          <p:cNvSpPr txBox="1"/>
          <p:nvPr/>
        </p:nvSpPr>
        <p:spPr>
          <a:xfrm>
            <a:off x="8121832" y="2999415"/>
            <a:ext cx="102216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Transport solvers</a:t>
            </a:r>
          </a:p>
        </p:txBody>
      </p:sp>
    </p:spTree>
    <p:extLst>
      <p:ext uri="{BB962C8B-B14F-4D97-AF65-F5344CB8AC3E}">
        <p14:creationId xmlns:p14="http://schemas.microsoft.com/office/powerpoint/2010/main" val="2178752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62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libri"/>
              <a:buNone/>
            </a:pPr>
            <a:r>
              <a:rPr lang="en-US"/>
              <a:t>What a scientist needs</a:t>
            </a:r>
            <a:endParaRPr/>
          </a:p>
        </p:txBody>
      </p:sp>
      <p:sp>
        <p:nvSpPr>
          <p:cNvPr id="94" name="Google Shape;94;p2"/>
          <p:cNvSpPr txBox="1">
            <a:spLocks noGrp="1"/>
          </p:cNvSpPr>
          <p:nvPr>
            <p:ph type="body" idx="1"/>
          </p:nvPr>
        </p:nvSpPr>
        <p:spPr>
          <a:xfrm>
            <a:off x="457200" y="1070846"/>
            <a:ext cx="4475018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200"/>
              <a:buChar char="•"/>
            </a:pPr>
            <a:r>
              <a:rPr lang="en-US" dirty="0"/>
              <a:t>Natural to focus first on the algorithms (bottom up). But what does a scientist need (top down)?</a:t>
            </a:r>
            <a:endParaRPr dirty="0"/>
          </a:p>
          <a:p>
            <a:pPr marL="914400" lvl="1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Holistic view of not only current workflow but also fundamental needs of scientists can point out opportunities</a:t>
            </a:r>
            <a:endParaRPr dirty="0"/>
          </a:p>
        </p:txBody>
      </p:sp>
      <p:sp>
        <p:nvSpPr>
          <p:cNvPr id="95" name="Google Shape;95;p2"/>
          <p:cNvSpPr txBox="1">
            <a:spLocks noGrp="1"/>
          </p:cNvSpPr>
          <p:nvPr>
            <p:ph type="sldNum" idx="12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7835" y="2835604"/>
            <a:ext cx="1861127" cy="1886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2"/>
          <p:cNvGrpSpPr/>
          <p:nvPr/>
        </p:nvGrpSpPr>
        <p:grpSpPr>
          <a:xfrm>
            <a:off x="6360152" y="1070845"/>
            <a:ext cx="2715298" cy="2097227"/>
            <a:chOff x="6361544" y="1070846"/>
            <a:chExt cx="2272146" cy="1754948"/>
          </a:xfrm>
        </p:grpSpPr>
        <p:sp>
          <p:nvSpPr>
            <p:cNvPr id="98" name="Google Shape;98;p2"/>
            <p:cNvSpPr/>
            <p:nvPr/>
          </p:nvSpPr>
          <p:spPr>
            <a:xfrm>
              <a:off x="6361544" y="1070846"/>
              <a:ext cx="2272146" cy="1754948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 w="25400" cap="flat" cmpd="sng">
              <a:solidFill>
                <a:srgbClr val="568FA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9" name="Google Shape;99;p2"/>
            <p:cNvCxnSpPr/>
            <p:nvPr/>
          </p:nvCxnSpPr>
          <p:spPr>
            <a:xfrm>
              <a:off x="6613237" y="2401455"/>
              <a:ext cx="1737567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0" name="Google Shape;100;p2"/>
            <p:cNvCxnSpPr>
              <a:endCxn id="98" idx="5"/>
            </p:cNvCxnSpPr>
            <p:nvPr/>
          </p:nvCxnSpPr>
          <p:spPr>
            <a:xfrm>
              <a:off x="6913354" y="1948320"/>
              <a:ext cx="11523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1" name="Google Shape;101;p2"/>
            <p:cNvCxnSpPr/>
            <p:nvPr/>
          </p:nvCxnSpPr>
          <p:spPr>
            <a:xfrm>
              <a:off x="7214685" y="1528065"/>
              <a:ext cx="591278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2" name="Google Shape;102;p2"/>
          <p:cNvSpPr txBox="1"/>
          <p:nvPr/>
        </p:nvSpPr>
        <p:spPr>
          <a:xfrm>
            <a:off x="6659420" y="2772721"/>
            <a:ext cx="21428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Raw data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6669428" y="2222549"/>
            <a:ext cx="21428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Initial processed data</a:t>
            </a:r>
            <a:endParaRPr/>
          </a:p>
        </p:txBody>
      </p:sp>
      <p:sp>
        <p:nvSpPr>
          <p:cNvPr id="104" name="Google Shape;104;p2"/>
          <p:cNvSpPr txBox="1"/>
          <p:nvPr/>
        </p:nvSpPr>
        <p:spPr>
          <a:xfrm>
            <a:off x="7243948" y="1649525"/>
            <a:ext cx="104502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Analyzed data</a:t>
            </a:r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7203308" y="1328166"/>
            <a:ext cx="10450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Insight</a:t>
            </a:r>
            <a:endParaRPr/>
          </a:p>
        </p:txBody>
      </p:sp>
      <p:pic>
        <p:nvPicPr>
          <p:cNvPr id="106" name="Google Shape;106;p2" descr="Ideas - Evaluation is an Everyday Activit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515249" y="850401"/>
            <a:ext cx="252621" cy="76373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5364328" y="1444730"/>
            <a:ext cx="13051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Algorithms, analysis, modeling/simulation</a:t>
            </a:r>
            <a:endParaRPr/>
          </a:p>
        </p:txBody>
      </p:sp>
      <p:cxnSp>
        <p:nvCxnSpPr>
          <p:cNvPr id="108" name="Google Shape;108;p2"/>
          <p:cNvCxnSpPr/>
          <p:nvPr/>
        </p:nvCxnSpPr>
        <p:spPr>
          <a:xfrm rot="10800000" flipH="1">
            <a:off x="6438754" y="1624299"/>
            <a:ext cx="940933" cy="104689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9" name="Google Shape;109;p2"/>
          <p:cNvCxnSpPr>
            <a:endCxn id="98" idx="1"/>
          </p:cNvCxnSpPr>
          <p:nvPr/>
        </p:nvCxnSpPr>
        <p:spPr>
          <a:xfrm>
            <a:off x="6591077" y="1881259"/>
            <a:ext cx="447900" cy="2382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0" name="Google Shape;110;p2"/>
          <p:cNvCxnSpPr/>
          <p:nvPr/>
        </p:nvCxnSpPr>
        <p:spPr>
          <a:xfrm>
            <a:off x="6360152" y="2215083"/>
            <a:ext cx="309276" cy="445888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1" name="Google Shape;111;p2"/>
          <p:cNvCxnSpPr/>
          <p:nvPr/>
        </p:nvCxnSpPr>
        <p:spPr>
          <a:xfrm>
            <a:off x="7913567" y="1305774"/>
            <a:ext cx="483059" cy="2239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2" name="Google Shape;112;p2"/>
          <p:cNvCxnSpPr/>
          <p:nvPr/>
        </p:nvCxnSpPr>
        <p:spPr>
          <a:xfrm rot="10800000" flipH="1">
            <a:off x="8199168" y="1480566"/>
            <a:ext cx="349858" cy="30509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3" name="Google Shape;113;p2"/>
          <p:cNvCxnSpPr>
            <a:endCxn id="106" idx="2"/>
          </p:cNvCxnSpPr>
          <p:nvPr/>
        </p:nvCxnSpPr>
        <p:spPr>
          <a:xfrm rot="10800000" flipH="1">
            <a:off x="8622960" y="1614139"/>
            <a:ext cx="18600" cy="7392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4" name="Google Shape;114;p2"/>
          <p:cNvCxnSpPr/>
          <p:nvPr/>
        </p:nvCxnSpPr>
        <p:spPr>
          <a:xfrm rot="10800000">
            <a:off x="8737391" y="1676643"/>
            <a:ext cx="186022" cy="124996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62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Fusion scientists need understandable analysis results quickly</a:t>
            </a:r>
            <a:endParaRPr/>
          </a:p>
        </p:txBody>
      </p:sp>
      <p:sp>
        <p:nvSpPr>
          <p:cNvPr id="120" name="Google Shape;120;p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620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sldNum" idx="12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764045"/>
            <a:ext cx="3437228" cy="2249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2569" y="3038487"/>
            <a:ext cx="2770935" cy="1514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9939" y="952532"/>
            <a:ext cx="2025261" cy="202526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/>
          <p:cNvSpPr txBox="1"/>
          <p:nvPr/>
        </p:nvSpPr>
        <p:spPr>
          <a:xfrm>
            <a:off x="3092198" y="1104227"/>
            <a:ext cx="28910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Experimental “shot”</a:t>
            </a:r>
            <a:br>
              <a:rPr lang="en-US" sz="1400" b="0" i="0" u="none" strike="noStrike" cap="none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</a:br>
            <a:r>
              <a:rPr lang="en-US" sz="1400" b="0" i="0" u="none" strike="noStrike" cap="none">
                <a:solidFill>
                  <a:srgbClr val="FF0000"/>
                </a:solidFill>
                <a:latin typeface="Short Stack"/>
                <a:ea typeface="Short Stack"/>
                <a:cs typeface="Short Stack"/>
                <a:sym typeface="Short Stack"/>
              </a:rPr>
              <a:t>(~1oo’s seconds)</a:t>
            </a:r>
            <a:endParaRPr/>
          </a:p>
        </p:txBody>
      </p:sp>
      <p:sp>
        <p:nvSpPr>
          <p:cNvPr id="126" name="Google Shape;126;p3"/>
          <p:cNvSpPr txBox="1"/>
          <p:nvPr/>
        </p:nvSpPr>
        <p:spPr>
          <a:xfrm>
            <a:off x="6631687" y="1025381"/>
            <a:ext cx="289102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246B93"/>
                </a:solidFill>
                <a:latin typeface="Short Stack"/>
                <a:ea typeface="Short Stack"/>
                <a:cs typeface="Short Stack"/>
                <a:sym typeface="Short Stack"/>
              </a:rPr>
              <a:t>Simple automated analysis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246B93"/>
                </a:solidFill>
                <a:latin typeface="Short Stack"/>
                <a:ea typeface="Short Stack"/>
                <a:cs typeface="Short Stack"/>
                <a:sym typeface="Short Stack"/>
              </a:rPr>
              <a:t>(~ few minutes)</a:t>
            </a:r>
            <a:endParaRPr/>
          </a:p>
        </p:txBody>
      </p:sp>
      <p:sp>
        <p:nvSpPr>
          <p:cNvPr id="127" name="Google Shape;127;p3"/>
          <p:cNvSpPr txBox="1"/>
          <p:nvPr/>
        </p:nvSpPr>
        <p:spPr>
          <a:xfrm>
            <a:off x="6631688" y="2327939"/>
            <a:ext cx="28910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606"/>
                </a:solidFill>
                <a:latin typeface="Short Stack"/>
                <a:ea typeface="Short Stack"/>
                <a:cs typeface="Short Stack"/>
                <a:sym typeface="Short Stack"/>
              </a:rPr>
              <a:t>Scientists interpret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606"/>
                </a:solidFill>
                <a:latin typeface="Short Stack"/>
                <a:ea typeface="Short Stack"/>
                <a:cs typeface="Short Stack"/>
                <a:sym typeface="Short Stack"/>
              </a:rPr>
              <a:t>(~10 minutes)</a:t>
            </a:r>
            <a:endParaRPr/>
          </a:p>
        </p:txBody>
      </p:sp>
      <p:sp>
        <p:nvSpPr>
          <p:cNvPr id="128" name="Google Shape;128;p3"/>
          <p:cNvSpPr txBox="1"/>
          <p:nvPr/>
        </p:nvSpPr>
        <p:spPr>
          <a:xfrm>
            <a:off x="3674425" y="2319955"/>
            <a:ext cx="243192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547B1B"/>
                </a:solidFill>
                <a:latin typeface="Short Stack"/>
                <a:ea typeface="Short Stack"/>
                <a:cs typeface="Short Stack"/>
                <a:sym typeface="Short Stack"/>
              </a:rPr>
              <a:t>Decide and </a:t>
            </a:r>
            <a:br>
              <a:rPr lang="en-US" sz="1400" b="0" i="0" u="none" strike="noStrike" cap="none">
                <a:solidFill>
                  <a:srgbClr val="547B1B"/>
                </a:solidFill>
                <a:latin typeface="Short Stack"/>
                <a:ea typeface="Short Stack"/>
                <a:cs typeface="Short Stack"/>
                <a:sym typeface="Short Stack"/>
              </a:rPr>
            </a:br>
            <a:r>
              <a:rPr lang="en-US" sz="1400" b="0" i="0" u="none" strike="noStrike" cap="none">
                <a:solidFill>
                  <a:srgbClr val="547B1B"/>
                </a:solidFill>
                <a:latin typeface="Short Stack"/>
                <a:ea typeface="Short Stack"/>
                <a:cs typeface="Short Stack"/>
                <a:sym typeface="Short Stack"/>
              </a:rPr>
              <a:t>set next shot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547B1B"/>
                </a:solidFill>
                <a:latin typeface="Short Stack"/>
                <a:ea typeface="Short Stack"/>
                <a:cs typeface="Short Stack"/>
                <a:sym typeface="Short Stack"/>
              </a:rPr>
              <a:t>(~ few minutes)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6781" y="2932715"/>
            <a:ext cx="1747830" cy="2099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4"/>
          <p:cNvGrpSpPr/>
          <p:nvPr/>
        </p:nvGrpSpPr>
        <p:grpSpPr>
          <a:xfrm>
            <a:off x="5718791" y="1152980"/>
            <a:ext cx="2303894" cy="1875276"/>
            <a:chOff x="5846212" y="935448"/>
            <a:chExt cx="2559882" cy="2083640"/>
          </a:xfrm>
        </p:grpSpPr>
        <p:pic>
          <p:nvPicPr>
            <p:cNvPr id="135" name="Google Shape;135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00306" y="935448"/>
              <a:ext cx="2305788" cy="18414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p4"/>
            <p:cNvSpPr txBox="1"/>
            <p:nvPr/>
          </p:nvSpPr>
          <p:spPr>
            <a:xfrm>
              <a:off x="6824233" y="2701052"/>
              <a:ext cx="693210" cy="318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6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radius</a:t>
              </a:r>
              <a:endPara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 txBox="1"/>
            <p:nvPr/>
          </p:nvSpPr>
          <p:spPr>
            <a:xfrm>
              <a:off x="7687491" y="1676494"/>
              <a:ext cx="543596" cy="318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6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time</a:t>
              </a:r>
              <a:endPara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 txBox="1"/>
            <p:nvPr/>
          </p:nvSpPr>
          <p:spPr>
            <a:xfrm rot="-5400000">
              <a:off x="5619440" y="1808152"/>
              <a:ext cx="771579" cy="318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6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density</a:t>
              </a:r>
              <a:endPara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Google Shape;13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32654" y="2113635"/>
            <a:ext cx="719450" cy="133231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40" name="Google Shape;140;p4"/>
          <p:cNvGrpSpPr/>
          <p:nvPr/>
        </p:nvGrpSpPr>
        <p:grpSpPr>
          <a:xfrm>
            <a:off x="375869" y="1004732"/>
            <a:ext cx="4314318" cy="3893292"/>
            <a:chOff x="1108324" y="709611"/>
            <a:chExt cx="4680610" cy="4223839"/>
          </a:xfrm>
        </p:grpSpPr>
        <p:sp>
          <p:nvSpPr>
            <p:cNvPr id="141" name="Google Shape;141;p4"/>
            <p:cNvSpPr/>
            <p:nvPr/>
          </p:nvSpPr>
          <p:spPr>
            <a:xfrm>
              <a:off x="3342237" y="852729"/>
              <a:ext cx="1678669" cy="1678669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718823" y="852728"/>
              <a:ext cx="1671783" cy="1671783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275824" y="2420551"/>
              <a:ext cx="1621707" cy="1621707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2567361" y="3323418"/>
              <a:ext cx="1589769" cy="1589769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3832999" y="2429081"/>
              <a:ext cx="1613177" cy="1613177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2492453" y="1887691"/>
              <a:ext cx="1746648" cy="169883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0000FF"/>
            </a:solidFill>
            <a:ln w="9525" cap="flat" cmpd="sng">
              <a:solidFill>
                <a:srgbClr val="70C0E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 Vs of big ITER data</a:t>
              </a: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 txBox="1"/>
            <p:nvPr/>
          </p:nvSpPr>
          <p:spPr>
            <a:xfrm>
              <a:off x="3764344" y="709611"/>
              <a:ext cx="739305" cy="28382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Velocity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 txBox="1"/>
            <p:nvPr/>
          </p:nvSpPr>
          <p:spPr>
            <a:xfrm>
              <a:off x="2139825" y="711255"/>
              <a:ext cx="731290" cy="28382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Volume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 txBox="1"/>
            <p:nvPr/>
          </p:nvSpPr>
          <p:spPr>
            <a:xfrm rot="-5400000">
              <a:off x="907031" y="3089283"/>
              <a:ext cx="686406" cy="28382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Variety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 txBox="1"/>
            <p:nvPr/>
          </p:nvSpPr>
          <p:spPr>
            <a:xfrm>
              <a:off x="2938642" y="4649629"/>
              <a:ext cx="766557" cy="28382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Veracity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 txBox="1"/>
            <p:nvPr/>
          </p:nvSpPr>
          <p:spPr>
            <a:xfrm rot="5400000">
              <a:off x="5153811" y="3080410"/>
              <a:ext cx="704155" cy="28382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Value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 txBox="1"/>
            <p:nvPr/>
          </p:nvSpPr>
          <p:spPr>
            <a:xfrm>
              <a:off x="1857792" y="1055579"/>
              <a:ext cx="1661098" cy="10184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02870" marR="0" lvl="0" indent="-10287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~1/2EB/year</a:t>
              </a:r>
              <a:endParaRPr/>
            </a:p>
            <a:p>
              <a:pPr marL="102870" marR="0" lvl="0" indent="-10287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Subsequent simulations can greatly enhance data volume</a:t>
              </a:r>
              <a:endParaRPr/>
            </a:p>
          </p:txBody>
        </p:sp>
        <p:sp>
          <p:nvSpPr>
            <p:cNvPr id="153" name="Google Shape;153;p4"/>
            <p:cNvSpPr txBox="1"/>
            <p:nvPr/>
          </p:nvSpPr>
          <p:spPr>
            <a:xfrm>
              <a:off x="3465130" y="1075504"/>
              <a:ext cx="1555777" cy="926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02870" marR="0" lvl="0" indent="-10287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&gt;50GB/s for up to 1000s, each shot</a:t>
              </a:r>
              <a:endParaRPr/>
            </a:p>
            <a:p>
              <a:pPr marL="102870" marR="0" lvl="0" indent="-10287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Hierarchy of analysis for near-real-time feedback </a:t>
              </a:r>
              <a:endParaRPr/>
            </a:p>
          </p:txBody>
        </p:sp>
        <p:sp>
          <p:nvSpPr>
            <p:cNvPr id="154" name="Google Shape;154;p4"/>
            <p:cNvSpPr txBox="1"/>
            <p:nvPr/>
          </p:nvSpPr>
          <p:spPr>
            <a:xfrm>
              <a:off x="1412594" y="2650209"/>
              <a:ext cx="1259450" cy="1202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02870" marR="0" lvl="0" indent="-10287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Wide variety data from thousands of sensors</a:t>
              </a:r>
              <a:endParaRPr/>
            </a:p>
            <a:p>
              <a:pPr marL="102870" marR="0" lvl="0" indent="-10287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Many-scale many-physics</a:t>
              </a:r>
              <a:endParaRPr/>
            </a:p>
          </p:txBody>
        </p:sp>
        <p:sp>
          <p:nvSpPr>
            <p:cNvPr id="155" name="Google Shape;155;p4"/>
            <p:cNvSpPr txBox="1"/>
            <p:nvPr/>
          </p:nvSpPr>
          <p:spPr>
            <a:xfrm>
              <a:off x="2576828" y="3752853"/>
              <a:ext cx="1667163" cy="8347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07157" marR="0" lvl="0" indent="-10715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All the sensor have different quality: e.g., validity range, error, and noise</a:t>
              </a:r>
              <a:endParaRPr/>
            </a:p>
          </p:txBody>
        </p:sp>
        <p:sp>
          <p:nvSpPr>
            <p:cNvPr id="156" name="Google Shape;156;p4"/>
            <p:cNvSpPr txBox="1"/>
            <p:nvPr/>
          </p:nvSpPr>
          <p:spPr>
            <a:xfrm>
              <a:off x="4113457" y="2618164"/>
              <a:ext cx="1433993" cy="1202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02870" marR="0" lvl="0" indent="-10287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All the expensive sensors are there because they produce valuable data</a:t>
              </a:r>
              <a:endParaRPr/>
            </a:p>
          </p:txBody>
        </p:sp>
        <p:sp>
          <p:nvSpPr>
            <p:cNvPr id="157" name="Google Shape;157;p4"/>
            <p:cNvSpPr txBox="1"/>
            <p:nvPr/>
          </p:nvSpPr>
          <p:spPr>
            <a:xfrm>
              <a:off x="4392714" y="4300742"/>
              <a:ext cx="1396219" cy="412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AI/DL/NN in high demand</a:t>
              </a:r>
              <a:endParaRPr sz="1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403849" y="135541"/>
            <a:ext cx="762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libri"/>
              <a:buNone/>
            </a:pPr>
            <a:r>
              <a:rPr lang="en-US"/>
              <a:t>Fusion data from experiment (and simulation) possess all the big-V properties </a:t>
            </a:r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sldNum" idx="12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62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alibri"/>
              <a:buNone/>
            </a:pPr>
            <a:r>
              <a:rPr lang="en-US" dirty="0"/>
              <a:t>Integrated Research Initiative (IRI) i.e. </a:t>
            </a:r>
            <a:r>
              <a:rPr lang="en-US" dirty="0" err="1"/>
              <a:t>SuperFacility</a:t>
            </a:r>
            <a:r>
              <a:rPr lang="en-US" dirty="0"/>
              <a:t> workflows for fusion energy</a:t>
            </a:r>
            <a:endParaRPr dirty="0"/>
          </a:p>
        </p:txBody>
      </p:sp>
      <p:sp>
        <p:nvSpPr>
          <p:cNvPr id="198" name="Google Shape;198;p8"/>
          <p:cNvSpPr txBox="1">
            <a:spLocks noGrp="1"/>
          </p:cNvSpPr>
          <p:nvPr>
            <p:ph type="body" idx="1"/>
          </p:nvPr>
        </p:nvSpPr>
        <p:spPr>
          <a:xfrm>
            <a:off x="0" y="1063379"/>
            <a:ext cx="5739493" cy="3565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indent="-342900"/>
            <a:r>
              <a:rPr lang="en-US" dirty="0"/>
              <a:t>IRI leverages remote compute for science experiment data analysis and simulations</a:t>
            </a:r>
          </a:p>
          <a:p>
            <a:pPr marL="571500" indent="-342900"/>
            <a:r>
              <a:rPr lang="en-US" dirty="0"/>
              <a:t>For fusion energy enables faster, better comparison of simulation and experiment on timescales meaningful to the scientist</a:t>
            </a:r>
          </a:p>
          <a:p>
            <a:pPr marL="571500" indent="-342900"/>
            <a:r>
              <a:rPr lang="en-US" dirty="0"/>
              <a:t>Multiple levels of digital twins can be executed (high- to low-fidelity)</a:t>
            </a:r>
          </a:p>
          <a:p>
            <a:pPr marL="571500" indent="-342900"/>
            <a:endParaRPr lang="en-US" dirty="0"/>
          </a:p>
          <a:p>
            <a:pPr marL="1028700" lvl="1"/>
            <a:endParaRPr dirty="0"/>
          </a:p>
        </p:txBody>
      </p:sp>
      <p:sp>
        <p:nvSpPr>
          <p:cNvPr id="199" name="Google Shape;199;p8"/>
          <p:cNvSpPr txBox="1">
            <a:spLocks noGrp="1"/>
          </p:cNvSpPr>
          <p:nvPr>
            <p:ph type="sldNum" idx="12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200" name="Google Shape;20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8926" y="1181899"/>
            <a:ext cx="3235638" cy="137362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8"/>
          <p:cNvSpPr txBox="1"/>
          <p:nvPr/>
        </p:nvSpPr>
        <p:spPr>
          <a:xfrm>
            <a:off x="6132900" y="779066"/>
            <a:ext cx="3011100" cy="2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Churchill, FST 2021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210;p9">
            <a:extLst>
              <a:ext uri="{FF2B5EF4-FFF2-40B4-BE49-F238E27FC236}">
                <a16:creationId xmlns:a16="http://schemas.microsoft.com/office/drawing/2014/main" id="{EF48FF13-3023-121E-A4FF-4894296703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3049" y="2674320"/>
            <a:ext cx="3231515" cy="20757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11;p9">
            <a:extLst>
              <a:ext uri="{FF2B5EF4-FFF2-40B4-BE49-F238E27FC236}">
                <a16:creationId xmlns:a16="http://schemas.microsoft.com/office/drawing/2014/main" id="{C7212B20-4147-24CA-2B66-443E536F6402}"/>
              </a:ext>
            </a:extLst>
          </p:cNvPr>
          <p:cNvSpPr txBox="1"/>
          <p:nvPr/>
        </p:nvSpPr>
        <p:spPr>
          <a:xfrm>
            <a:off x="6064564" y="4737421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rkube</a:t>
            </a:r>
            <a:r>
              <a:rPr lang="en-US" dirty="0"/>
              <a:t>/delta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82012-B5D0-B1D5-4BD3-9A2E67515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30997-9A8D-3D0B-00C8-6FFAC407B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1843C-70BC-77D8-6CAC-1C3FF29AE6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017772-25F6-117E-4B15-D2BE29A9B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979"/>
            <a:ext cx="7772400" cy="227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03160"/>
      </p:ext>
    </p:extLst>
  </p:cSld>
  <p:clrMapOvr>
    <a:masterClrMapping/>
  </p:clrMapOvr>
</p:sld>
</file>

<file path=ppt/theme/theme1.xml><?xml version="1.0" encoding="utf-8"?>
<a:theme xmlns:a="http://schemas.openxmlformats.org/drawingml/2006/main" name="PPPL_slideshow_template_PPPL-DOE-Princeton">
  <a:themeElements>
    <a:clrScheme name="Kilter">
      <a:dk1>
        <a:srgbClr val="000000"/>
      </a:dk1>
      <a:lt1>
        <a:srgbClr val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792</Words>
  <Application>Microsoft Macintosh PowerPoint</Application>
  <PresentationFormat>On-screen Show (16:9)</PresentationFormat>
  <Paragraphs>111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Comic Sans MS</vt:lpstr>
      <vt:lpstr>Times New Roman</vt:lpstr>
      <vt:lpstr>Calibri</vt:lpstr>
      <vt:lpstr>Georgia</vt:lpstr>
      <vt:lpstr>Short Stack</vt:lpstr>
      <vt:lpstr>PPPL_slideshow_template_PPPL-DOE-Princeton</vt:lpstr>
      <vt:lpstr>Fusion Energy Digital Twins - from Experiment to Power Plant</vt:lpstr>
      <vt:lpstr>PowerPoint Presentation</vt:lpstr>
      <vt:lpstr>PowerPoint Presentation</vt:lpstr>
      <vt:lpstr>Fusion plasmas have a range of phenomena, manifest over multiple time and spatial scales</vt:lpstr>
      <vt:lpstr>What a scientist needs</vt:lpstr>
      <vt:lpstr>Fusion scientists need understandable analysis results quickly</vt:lpstr>
      <vt:lpstr>Fusion data from experiment (and simulation) possess all the big-V properties </vt:lpstr>
      <vt:lpstr>Integrated Research Initiative (IRI) i.e. SuperFacility workflows for fusion energy</vt:lpstr>
      <vt:lpstr>PowerPoint Presentation</vt:lpstr>
      <vt:lpstr>Why aim for high fidelity digital twins?</vt:lpstr>
      <vt:lpstr>AI based digital twins for engineering operations </vt:lpstr>
      <vt:lpstr>Coupling multiple fidelity codes for stellarator design optimization and verification</vt:lpstr>
      <vt:lpstr>How to determine validity of simulation?  (and capacity of model to be corrected?)</vt:lpstr>
      <vt:lpstr>Simulation-based inference (SBI) using neural density estimators for fast inference from diagnostic data</vt:lpstr>
      <vt:lpstr>Conclusions</vt:lpstr>
      <vt:lpstr>End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perspectives on use of AI and HPC in control room analysis for fusion</dc:title>
  <cp:lastModifiedBy>Michael Churchill</cp:lastModifiedBy>
  <cp:revision>13</cp:revision>
  <dcterms:modified xsi:type="dcterms:W3CDTF">2024-09-17T13:06:06Z</dcterms:modified>
</cp:coreProperties>
</file>