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46" r:id="rId2"/>
    <p:sldId id="357" r:id="rId3"/>
    <p:sldId id="356" r:id="rId4"/>
    <p:sldId id="358" r:id="rId5"/>
    <p:sldId id="350" r:id="rId6"/>
    <p:sldId id="351" r:id="rId7"/>
    <p:sldId id="352" r:id="rId8"/>
    <p:sldId id="353" r:id="rId9"/>
    <p:sldId id="354" r:id="rId10"/>
    <p:sldId id="359" r:id="rId11"/>
    <p:sldId id="263" r:id="rId12"/>
    <p:sldId id="315" r:id="rId13"/>
    <p:sldId id="275" r:id="rId14"/>
    <p:sldId id="271" r:id="rId15"/>
    <p:sldId id="284" r:id="rId16"/>
    <p:sldId id="286" r:id="rId17"/>
    <p:sldId id="292" r:id="rId18"/>
    <p:sldId id="313" r:id="rId19"/>
    <p:sldId id="314" r:id="rId20"/>
    <p:sldId id="287" r:id="rId21"/>
    <p:sldId id="285" r:id="rId22"/>
    <p:sldId id="294" r:id="rId23"/>
    <p:sldId id="337" r:id="rId24"/>
    <p:sldId id="325" r:id="rId25"/>
    <p:sldId id="327" r:id="rId26"/>
    <p:sldId id="355" r:id="rId27"/>
    <p:sldId id="323" r:id="rId28"/>
    <p:sldId id="324" r:id="rId29"/>
    <p:sldId id="334" r:id="rId30"/>
    <p:sldId id="331" r:id="rId31"/>
    <p:sldId id="319" r:id="rId32"/>
    <p:sldId id="333" r:id="rId33"/>
    <p:sldId id="342" r:id="rId34"/>
    <p:sldId id="343" r:id="rId35"/>
    <p:sldId id="318" r:id="rId36"/>
    <p:sldId id="339" r:id="rId37"/>
    <p:sldId id="338" r:id="rId38"/>
    <p:sldId id="340" r:id="rId39"/>
    <p:sldId id="360" r:id="rId40"/>
    <p:sldId id="320" r:id="rId41"/>
    <p:sldId id="321" r:id="rId42"/>
    <p:sldId id="341" r:id="rId43"/>
    <p:sldId id="329" r:id="rId44"/>
    <p:sldId id="330" r:id="rId45"/>
    <p:sldId id="335" r:id="rId46"/>
    <p:sldId id="33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69"/>
    <p:restoredTop sz="96301"/>
  </p:normalViewPr>
  <p:slideViewPr>
    <p:cSldViewPr snapToGrid="0">
      <p:cViewPr varScale="1">
        <p:scale>
          <a:sx n="97" d="100"/>
          <a:sy n="97" d="100"/>
        </p:scale>
        <p:origin x="208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8345F-DBB3-4848-90A5-A5AD2B179D7F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B2ECB-A3A7-DC44-9059-5510E434A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81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1667-11B0-36D9-1F13-53987E37F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573CB-C9A1-14B1-F8B4-5A71B7CFC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CA829-4EA7-0F94-115E-71CA89206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AE6E-43B1-5042-A29F-D62E20A82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7052E-0627-6832-D53B-6324BCF4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15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9997A-C1CB-5A27-235A-FA818E13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2DC1A-37C3-9EBC-E376-4011AB04F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951BC-135A-5F0E-C2CA-C9C6436B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563C1-8A75-4B8B-D6A8-1D69BCB7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ADDC5-6961-C30F-71DD-315CE97B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34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4F2BA5-0021-8E3E-2349-4EF0B401D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0DA1B-A99D-CB22-4934-CA7B021B6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BFA28-6161-30E8-2E54-B95222D7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6BD43-1042-CD49-2FB7-6EEF53E4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51798-0FC2-62F6-56EB-7913B813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C1D1-0B24-B2EA-BB75-538DA817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6B850-8052-481D-5BDA-7E69E0EF9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0162A-8DFC-7833-3F96-50F2ADB2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D5EA5-0768-62E9-ECF9-4C087E1BE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8AAAF-E708-5182-CBFF-B7419A68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7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7F229-A548-355E-30C9-D3B0C32D6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18797-7225-741E-4CDE-41DAB847E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DB6CB-D11F-49A3-66C6-03DBBBF8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CF49-B5BD-63A2-9735-8AA921F2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76C3-D45D-74F3-3FA2-EEA88D1D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4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86FF-7A64-05EB-D5DE-F678F383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391D9-1E3E-61E8-2802-6D2EACCD8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9C259-7A93-807F-5F4E-AEBDCB707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E158C-76B9-2DFB-9BC1-B41C3D61F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A4099-984C-5AC4-B3DA-772552F8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8D957-812B-B993-E064-2CECB2BF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9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72C0-AF38-CCCD-2378-2A62F7711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A9908-E2CA-2621-623B-AB2B71583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A1A67-452E-8B60-7804-7F319F0FF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E0AE14-1DE4-97EB-E7A7-CFB014C9D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F1745-38B8-900F-17E6-A350C8D9E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8EF486-B1F8-A2EC-C16D-86063C8B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FE7AA2-9B0E-87A4-71BD-4E83CA0A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5EF9F1-0D7E-98AB-A19E-01C4919D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7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04443-9010-19C6-A22E-58546D7F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41C51-7A41-D0EF-FF47-E23920265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FC99B-A8CF-225E-9DBB-284B9997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641AE-8512-9B38-05E5-47CBE1FF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6E811A-F844-7394-9D47-F691AB3D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D5974-A617-5373-9AB9-96DADB49A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E078E-C334-CF62-DC92-1C30751B6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61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B613-0B88-1D45-2FF2-645E2C5D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94FC8-A3C7-D30E-CC32-0B526220F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7D83F-279A-0B05-E276-83AC203D2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EF9AB-4E74-82FF-71A4-F45147DB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E99DB-DC82-3C03-C94F-B6C963C7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CBDF5-07E7-9AAE-0560-6674935E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9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7B042-5B6C-A0BF-A0B9-96C67BADD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5F7BD1-B886-D014-AC0F-886F8A67A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B3324-B828-3C1F-23D4-5A46D58AA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8D517-DB79-9147-6054-BEF9F1DC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9D0F36-6D4D-939F-9670-74C7BA957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73F8F-1A62-03F4-C6E1-2D04EE552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0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AA9337-D11C-C86E-9899-72670BF07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C09D2-1FF6-8312-1C39-B732C50AE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AAEBB-85C4-F99C-FAE6-F87E58DB28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E21AF-0402-7D43-81FC-760284E3DF62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7DC8-8434-298A-EE65-FE879C451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62A0C-DDE0-6F26-5C29-9091F735C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32931-54C0-B44B-BC15-FD51B374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7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47AB0-AFB3-CD21-787D-A72D1EE8DE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400" i="0" u="none" strike="noStrike" dirty="0">
                <a:effectLst/>
              </a:rPr>
              <a:t>Recent developments in uncertainty quantification and model validation for complex systems</a:t>
            </a:r>
            <a:br>
              <a:rPr lang="en-US" sz="4400" i="0" u="none" strike="noStrike" dirty="0">
                <a:effectLst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61868C-EC2A-C342-943B-3D22445E79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Roger Ghanem, USC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1AC61-516B-AFA6-648A-01FA030AAC57}"/>
              </a:ext>
            </a:extLst>
          </p:cNvPr>
          <p:cNvSpPr txBox="1"/>
          <p:nvPr/>
        </p:nvSpPr>
        <p:spPr>
          <a:xfrm>
            <a:off x="1389821" y="5735637"/>
            <a:ext cx="9412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dirty="0">
                <a:effectLst/>
                <a:latin typeface="Roboto" panose="020F0502020204030204" pitchFamily="34" charset="0"/>
              </a:rPr>
              <a:t>New York Scientific </a:t>
            </a:r>
            <a:r>
              <a:rPr lang="en-US" i="0" u="none" strike="noStrike" dirty="0">
                <a:effectLst/>
                <a:latin typeface="Roboto" panose="02000000000000000000" pitchFamily="2" charset="0"/>
              </a:rPr>
              <a:t>Data Summit 2024:  </a:t>
            </a:r>
            <a:r>
              <a:rPr lang="en-US" b="0" i="1" u="none" strike="noStrike" dirty="0">
                <a:effectLst/>
                <a:latin typeface="Roboto" panose="02000000000000000000" pitchFamily="2" charset="0"/>
              </a:rPr>
              <a:t>Addressing Data Challenges in Digital Twins</a:t>
            </a:r>
          </a:p>
          <a:p>
            <a:r>
              <a:rPr lang="en-US" b="0" i="0" u="none" strike="noStrike" dirty="0">
                <a:effectLst/>
                <a:latin typeface="Roboto" panose="02000000000000000000" pitchFamily="2" charset="0"/>
              </a:rPr>
              <a:t>Brookhaven National Laboratory September 16–17,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782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7A0F2-B8B4-52C8-27AC-612AEEA5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20EFD-00B3-6D96-C27C-F3B5376D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6E913-C4B1-78D2-1616-87A35C971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DEPENDENCE</a:t>
            </a:r>
            <a:r>
              <a:rPr lang="en-US" b="1" dirty="0"/>
              <a:t> BETWEEN </a:t>
            </a:r>
            <a:r>
              <a:rPr lang="en-US" b="1" dirty="0">
                <a:solidFill>
                  <a:schemeClr val="accent6"/>
                </a:solidFill>
              </a:rPr>
              <a:t>FEATURES</a:t>
            </a:r>
            <a:r>
              <a:rPr lang="en-US" b="1" dirty="0"/>
              <a:t> </a:t>
            </a:r>
            <a:r>
              <a:rPr lang="en-US" dirty="0"/>
              <a:t>OF THE MODEL MAY BE </a:t>
            </a:r>
            <a:r>
              <a:rPr lang="en-US" b="1" dirty="0">
                <a:solidFill>
                  <a:srgbClr val="C00000"/>
                </a:solidFill>
              </a:rPr>
              <a:t>SUFFICIENT</a:t>
            </a:r>
            <a:r>
              <a:rPr lang="en-US" dirty="0"/>
              <a:t> INDICATION OF REALISM </a:t>
            </a:r>
          </a:p>
          <a:p>
            <a:endParaRPr lang="en-US" dirty="0"/>
          </a:p>
          <a:p>
            <a:r>
              <a:rPr lang="en-US" dirty="0"/>
              <a:t>WE MUST IDENTIFY WHICH </a:t>
            </a:r>
            <a:r>
              <a:rPr lang="en-US" b="1" dirty="0">
                <a:solidFill>
                  <a:schemeClr val="accent6"/>
                </a:solidFill>
              </a:rPr>
              <a:t>FEATURES</a:t>
            </a:r>
          </a:p>
          <a:p>
            <a:endParaRPr lang="en-US" dirty="0"/>
          </a:p>
          <a:p>
            <a:r>
              <a:rPr lang="en-US" dirty="0"/>
              <a:t>WE MUST IDENTIFY THE REALISTIC SHAPE OF </a:t>
            </a:r>
            <a:r>
              <a:rPr lang="en-US" b="1" dirty="0">
                <a:solidFill>
                  <a:srgbClr val="0070C0"/>
                </a:solidFill>
              </a:rPr>
              <a:t>DEPENDENCE</a:t>
            </a:r>
            <a:r>
              <a:rPr lang="en-US" dirty="0"/>
              <a:t> (NOT JUST CORRELATION !)</a:t>
            </a:r>
          </a:p>
          <a:p>
            <a:endParaRPr lang="en-US" dirty="0"/>
          </a:p>
          <a:p>
            <a:r>
              <a:rPr lang="en-US" dirty="0"/>
              <a:t>WE MUST IDENTIFY WHAT WE MEAN BY </a:t>
            </a:r>
            <a:r>
              <a:rPr lang="en-US" b="1" dirty="0">
                <a:solidFill>
                  <a:srgbClr val="C00000"/>
                </a:solidFill>
              </a:rPr>
              <a:t>SUFFICIENT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E34D86-6D5E-608E-A15C-2B6B73D7BE48}"/>
              </a:ext>
            </a:extLst>
          </p:cNvPr>
          <p:cNvSpPr txBox="1"/>
          <p:nvPr/>
        </p:nvSpPr>
        <p:spPr>
          <a:xfrm>
            <a:off x="410817" y="3074504"/>
            <a:ext cx="10349948" cy="3418371"/>
          </a:xfrm>
          <a:prstGeom prst="rect">
            <a:avLst/>
          </a:prstGeom>
          <a:noFill/>
          <a:ln w="666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72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47AB0-AFB3-CD21-787D-A72D1EE8D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848" y="1208360"/>
            <a:ext cx="9452660" cy="444128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EXAMPLES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SYNTHESIS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13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3F16-8C0A-4181-249F-FE8F9521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Detonation Engines (RDE)</a:t>
            </a:r>
          </a:p>
        </p:txBody>
      </p:sp>
      <p:pic>
        <p:nvPicPr>
          <p:cNvPr id="5" name="Picture 4" descr="A machine with a flowing stream of water&#10;&#10;Description automatically generated with medium confidence">
            <a:extLst>
              <a:ext uri="{FF2B5EF4-FFF2-40B4-BE49-F238E27FC236}">
                <a16:creationId xmlns:a16="http://schemas.microsoft.com/office/drawing/2014/main" id="{59B962EB-A248-5A5B-6272-AACFACEA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62" y="2407655"/>
            <a:ext cx="4298108" cy="2535067"/>
          </a:xfrm>
          <a:prstGeom prst="rect">
            <a:avLst/>
          </a:prstGeom>
        </p:spPr>
      </p:pic>
      <p:pic>
        <p:nvPicPr>
          <p:cNvPr id="7" name="Picture 6" descr="A green and blue circular object&#10;&#10;Description automatically generated">
            <a:extLst>
              <a:ext uri="{FF2B5EF4-FFF2-40B4-BE49-F238E27FC236}">
                <a16:creationId xmlns:a16="http://schemas.microsoft.com/office/drawing/2014/main" id="{0A277B62-2C70-BE25-932D-AF5866840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651" y="2141316"/>
            <a:ext cx="2929470" cy="2801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25C56A-202B-25BD-A156-5A62CA5DFB68}"/>
              </a:ext>
            </a:extLst>
          </p:cNvPr>
          <p:cNvSpPr txBox="1"/>
          <p:nvPr/>
        </p:nvSpPr>
        <p:spPr>
          <a:xfrm>
            <a:off x="1909823" y="5301205"/>
            <a:ext cx="8646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effectLst/>
                <a:highlight>
                  <a:srgbClr val="FFFFFF"/>
                </a:highlight>
                <a:latin typeface="LinBiolinumT"/>
              </a:rPr>
              <a:t>Continuous thrust (propulsion)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effectLst/>
                <a:highlight>
                  <a:srgbClr val="FFFFFF"/>
                </a:highlight>
                <a:latin typeface="LinBiolinumT"/>
              </a:rPr>
              <a:t>Supersonic detonation wave and shock front</a:t>
            </a:r>
            <a:r>
              <a:rPr lang="en-US" sz="3000" dirty="0">
                <a:solidFill>
                  <a:srgbClr val="1984FF"/>
                </a:solidFill>
                <a:effectLst/>
                <a:highlight>
                  <a:srgbClr val="FFFFFF"/>
                </a:highlight>
                <a:latin typeface="LinBiolinum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effectLst/>
                <a:highlight>
                  <a:srgbClr val="FFFFFF"/>
                </a:highlight>
                <a:latin typeface="LinBiolinumT"/>
              </a:rPr>
              <a:t>Thermodynamic efficiency 36.9% </a:t>
            </a:r>
            <a:r>
              <a:rPr lang="en-US" sz="3000" dirty="0">
                <a:effectLst/>
                <a:highlight>
                  <a:srgbClr val="FFFFFF"/>
                </a:highlight>
                <a:latin typeface="CMSY9"/>
              </a:rPr>
              <a:t>→ </a:t>
            </a:r>
            <a:r>
              <a:rPr lang="en-US" sz="3000" dirty="0">
                <a:effectLst/>
                <a:highlight>
                  <a:srgbClr val="FFFFFF"/>
                </a:highlight>
                <a:latin typeface="LinBiolinumT"/>
              </a:rPr>
              <a:t>59.3%</a:t>
            </a:r>
            <a:endParaRPr lang="en-US" sz="3000" dirty="0">
              <a:effectLst/>
              <a:highlight>
                <a:srgbClr val="FFFFFF"/>
              </a:highligh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01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641CF14-BAD0-CB20-36E1-2E09D4B0E224}"/>
              </a:ext>
            </a:extLst>
          </p:cNvPr>
          <p:cNvSpPr/>
          <p:nvPr/>
        </p:nvSpPr>
        <p:spPr>
          <a:xfrm>
            <a:off x="838200" y="5286981"/>
            <a:ext cx="10388600" cy="1317019"/>
          </a:xfrm>
          <a:prstGeom prst="rect">
            <a:avLst/>
          </a:prstGeom>
          <a:solidFill>
            <a:srgbClr val="002C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4CDE6-F88E-F6C4-1C8A-AB81A16410F9}"/>
              </a:ext>
            </a:extLst>
          </p:cNvPr>
          <p:cNvSpPr txBox="1"/>
          <p:nvPr/>
        </p:nvSpPr>
        <p:spPr>
          <a:xfrm>
            <a:off x="1159933" y="1830185"/>
            <a:ext cx="3767667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Given</a:t>
            </a:r>
            <a:r>
              <a:rPr lang="en-US" sz="3000" dirty="0"/>
              <a:t> measurements on Boundary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BB79-0DB9-EDB1-B037-12E805BEABFB}"/>
              </a:ext>
            </a:extLst>
          </p:cNvPr>
          <p:cNvSpPr txBox="1"/>
          <p:nvPr/>
        </p:nvSpPr>
        <p:spPr>
          <a:xfrm>
            <a:off x="1159932" y="3018502"/>
            <a:ext cx="3767667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Pressure,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Velocity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290F3A-9B11-9A65-8E69-2A13E6AAA428}"/>
              </a:ext>
            </a:extLst>
          </p:cNvPr>
          <p:cNvSpPr/>
          <p:nvPr/>
        </p:nvSpPr>
        <p:spPr>
          <a:xfrm>
            <a:off x="3225803" y="5206388"/>
            <a:ext cx="304800" cy="33034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07E099-396A-E29C-2136-289EA23DA122}"/>
              </a:ext>
            </a:extLst>
          </p:cNvPr>
          <p:cNvSpPr/>
          <p:nvPr/>
        </p:nvSpPr>
        <p:spPr>
          <a:xfrm>
            <a:off x="4834468" y="5206388"/>
            <a:ext cx="304800" cy="3136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0E8F60-A204-DB4E-D0EB-191926038E62}"/>
              </a:ext>
            </a:extLst>
          </p:cNvPr>
          <p:cNvSpPr/>
          <p:nvPr/>
        </p:nvSpPr>
        <p:spPr>
          <a:xfrm>
            <a:off x="6443133" y="5206389"/>
            <a:ext cx="304800" cy="3136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E8FA6C-C9A2-AE33-A7D2-5FEF0650B547}"/>
              </a:ext>
            </a:extLst>
          </p:cNvPr>
          <p:cNvSpPr/>
          <p:nvPr/>
        </p:nvSpPr>
        <p:spPr>
          <a:xfrm>
            <a:off x="7924802" y="5206390"/>
            <a:ext cx="304800" cy="3136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CFD8A5-0D6B-1C08-98E3-3053D09FEF73}"/>
              </a:ext>
            </a:extLst>
          </p:cNvPr>
          <p:cNvSpPr/>
          <p:nvPr/>
        </p:nvSpPr>
        <p:spPr>
          <a:xfrm>
            <a:off x="9533467" y="5206390"/>
            <a:ext cx="304800" cy="3136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62E71F-96F6-A406-4C5F-AE2D913A1F65}"/>
              </a:ext>
            </a:extLst>
          </p:cNvPr>
          <p:cNvSpPr/>
          <p:nvPr/>
        </p:nvSpPr>
        <p:spPr>
          <a:xfrm>
            <a:off x="2404533" y="5621867"/>
            <a:ext cx="2548467" cy="663919"/>
          </a:xfrm>
          <a:prstGeom prst="ellipse">
            <a:avLst/>
          </a:prstGeom>
          <a:solidFill>
            <a:srgbClr val="002C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A04DCA-1B99-B394-7986-83111CA9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Rotary detonation engines (RDE)</a:t>
            </a:r>
          </a:p>
        </p:txBody>
      </p:sp>
    </p:spTree>
    <p:extLst>
      <p:ext uri="{BB962C8B-B14F-4D97-AF65-F5344CB8AC3E}">
        <p14:creationId xmlns:p14="http://schemas.microsoft.com/office/powerpoint/2010/main" val="2932034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D4CDE6-F88E-F6C4-1C8A-AB81A16410F9}"/>
              </a:ext>
            </a:extLst>
          </p:cNvPr>
          <p:cNvSpPr txBox="1"/>
          <p:nvPr/>
        </p:nvSpPr>
        <p:spPr>
          <a:xfrm>
            <a:off x="1159933" y="1830185"/>
            <a:ext cx="3767667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Given</a:t>
            </a:r>
            <a:r>
              <a:rPr lang="en-US" sz="3000" dirty="0"/>
              <a:t> measurements on Boundary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44DBA-DF33-86B3-3C93-AE4F28A225DD}"/>
              </a:ext>
            </a:extLst>
          </p:cNvPr>
          <p:cNvSpPr txBox="1"/>
          <p:nvPr/>
        </p:nvSpPr>
        <p:spPr>
          <a:xfrm>
            <a:off x="8238065" y="1830185"/>
            <a:ext cx="2667001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</a:rPr>
              <a:t>Infer</a:t>
            </a:r>
            <a:r>
              <a:rPr lang="en-US" sz="3000" dirty="0"/>
              <a:t> state inside the tube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65BB79-0DB9-EDB1-B037-12E805BEABFB}"/>
              </a:ext>
            </a:extLst>
          </p:cNvPr>
          <p:cNvSpPr txBox="1"/>
          <p:nvPr/>
        </p:nvSpPr>
        <p:spPr>
          <a:xfrm>
            <a:off x="1159932" y="3018502"/>
            <a:ext cx="3767667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Pressure,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Density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Velocity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5B7DF1-017F-BFF9-FFED-DEAB9C4D7A1A}"/>
              </a:ext>
            </a:extLst>
          </p:cNvPr>
          <p:cNvSpPr txBox="1"/>
          <p:nvPr/>
        </p:nvSpPr>
        <p:spPr>
          <a:xfrm>
            <a:off x="7137399" y="3005492"/>
            <a:ext cx="3767667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p, t, rho, v, Q, w, and gradients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Space/time features</a:t>
            </a:r>
          </a:p>
        </p:txBody>
      </p:sp>
      <p:pic>
        <p:nvPicPr>
          <p:cNvPr id="9" name="Picture 8" descr="A close-up of a red and blue image&#10;&#10;Description automatically generated">
            <a:extLst>
              <a:ext uri="{FF2B5EF4-FFF2-40B4-BE49-F238E27FC236}">
                <a16:creationId xmlns:a16="http://schemas.microsoft.com/office/drawing/2014/main" id="{53551F1F-F4F7-849C-3A3A-C2C8E75A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18" y="5137994"/>
            <a:ext cx="11412782" cy="15956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DD71FA8-77B1-2D3C-DD0B-A2C9EE7C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Rotary detonation engines (RDE)</a:t>
            </a:r>
          </a:p>
        </p:txBody>
      </p:sp>
    </p:spTree>
    <p:extLst>
      <p:ext uri="{BB962C8B-B14F-4D97-AF65-F5344CB8AC3E}">
        <p14:creationId xmlns:p14="http://schemas.microsoft.com/office/powerpoint/2010/main" val="1342446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D225-DAC5-27FB-C5E9-B4B77287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SET:</a:t>
            </a:r>
          </a:p>
        </p:txBody>
      </p:sp>
      <p:pic>
        <p:nvPicPr>
          <p:cNvPr id="3" name="Picture 2" descr="A blue rectangle with grey border&#10;&#10;Description automatically generated">
            <a:extLst>
              <a:ext uri="{FF2B5EF4-FFF2-40B4-BE49-F238E27FC236}">
                <a16:creationId xmlns:a16="http://schemas.microsoft.com/office/drawing/2014/main" id="{02B2B954-39FC-6FDE-D800-339BDD330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462" y="1828800"/>
            <a:ext cx="6560488" cy="931166"/>
          </a:xfrm>
          <a:prstGeom prst="rect">
            <a:avLst/>
          </a:prstGeom>
        </p:spPr>
      </p:pic>
      <p:pic>
        <p:nvPicPr>
          <p:cNvPr id="5" name="Picture 4" descr="A blue rectangle with grey border&#10;&#10;Description automatically generated">
            <a:extLst>
              <a:ext uri="{FF2B5EF4-FFF2-40B4-BE49-F238E27FC236}">
                <a16:creationId xmlns:a16="http://schemas.microsoft.com/office/drawing/2014/main" id="{86843A2A-E7F7-2E58-344D-0F0AC33C6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462" y="3208281"/>
            <a:ext cx="6560488" cy="931166"/>
          </a:xfrm>
          <a:prstGeom prst="rect">
            <a:avLst/>
          </a:prstGeom>
        </p:spPr>
      </p:pic>
      <p:pic>
        <p:nvPicPr>
          <p:cNvPr id="6" name="Picture 5" descr="A blue rectangle with grey border&#10;&#10;Description automatically generated">
            <a:extLst>
              <a:ext uri="{FF2B5EF4-FFF2-40B4-BE49-F238E27FC236}">
                <a16:creationId xmlns:a16="http://schemas.microsoft.com/office/drawing/2014/main" id="{85D003E9-26EF-87C0-9FF7-C665D3CAB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462" y="4587762"/>
            <a:ext cx="6560488" cy="931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9B5C98-F267-524A-092E-AEC7327A6FD3}"/>
              </a:ext>
            </a:extLst>
          </p:cNvPr>
          <p:cNvSpPr txBox="1"/>
          <p:nvPr/>
        </p:nvSpPr>
        <p:spPr>
          <a:xfrm>
            <a:off x="338050" y="1800397"/>
            <a:ext cx="4803012" cy="26776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Explore sensitivity of each </a:t>
            </a:r>
            <a:r>
              <a:rPr lang="en-US" sz="2400" dirty="0" err="1"/>
              <a:t>QoI</a:t>
            </a:r>
            <a:r>
              <a:rPr lang="en-US" sz="2400" dirty="0"/>
              <a:t> to following features: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Distance between ”meta” droplets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Inclination to horizontal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H/O Composition of droplets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Size of droplets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E1B57-DF9E-E102-BCBC-F68DE5058F48}"/>
              </a:ext>
            </a:extLst>
          </p:cNvPr>
          <p:cNvSpPr txBox="1"/>
          <p:nvPr/>
        </p:nvSpPr>
        <p:spPr>
          <a:xfrm>
            <a:off x="414249" y="5806577"/>
            <a:ext cx="5478551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USING A LOW-FIDELITY LES MODEL, </a:t>
            </a:r>
          </a:p>
          <a:p>
            <a:r>
              <a:rPr lang="en-US" sz="2400" dirty="0"/>
              <a:t>we generate 1000 samples.</a:t>
            </a:r>
          </a:p>
        </p:txBody>
      </p:sp>
    </p:spTree>
    <p:extLst>
      <p:ext uri="{BB962C8B-B14F-4D97-AF65-F5344CB8AC3E}">
        <p14:creationId xmlns:p14="http://schemas.microsoft.com/office/powerpoint/2010/main" val="4167904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F6DA0C-60B8-60A9-3BEC-201F106A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RESULTS: </a:t>
            </a:r>
            <a:br>
              <a:rPr lang="en-US" dirty="0"/>
            </a:br>
            <a:r>
              <a:rPr lang="en-US" dirty="0"/>
              <a:t>Representing the SENSOR data (Temperature data)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2BC15F-BBFD-A525-1325-B4DAA877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2441"/>
            <a:ext cx="11407165" cy="2673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B83B62-4F04-8014-587A-E76DAA084F21}"/>
              </a:ext>
            </a:extLst>
          </p:cNvPr>
          <p:cNvSpPr txBox="1"/>
          <p:nvPr/>
        </p:nvSpPr>
        <p:spPr>
          <a:xfrm>
            <a:off x="3183467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9E1A6-E502-F135-2F5F-7175A5FD3FB2}"/>
              </a:ext>
            </a:extLst>
          </p:cNvPr>
          <p:cNvSpPr txBox="1"/>
          <p:nvPr/>
        </p:nvSpPr>
        <p:spPr>
          <a:xfrm>
            <a:off x="1488558" y="5195669"/>
            <a:ext cx="949487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CHALLENGE:  TEMPERATURE DATA IS POSITIVE</a:t>
            </a:r>
          </a:p>
          <a:p>
            <a:r>
              <a:rPr lang="en-US" dirty="0"/>
              <a:t>                        </a:t>
            </a:r>
          </a:p>
          <a:p>
            <a:r>
              <a:rPr lang="en-US" dirty="0"/>
              <a:t>	                 CONSTRAINED LEAST SQUARES PROMOTED POSITIVITY</a:t>
            </a:r>
          </a:p>
          <a:p>
            <a:r>
              <a:rPr lang="en-US" dirty="0"/>
              <a:t>                                  NON-NEGATIVE MATRIX FACTORIZATION (NMF) ENSURED POSITIVITY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9A896-05EE-2770-AAFF-8D58E491BAF3}"/>
              </a:ext>
            </a:extLst>
          </p:cNvPr>
          <p:cNvSpPr txBox="1"/>
          <p:nvPr/>
        </p:nvSpPr>
        <p:spPr>
          <a:xfrm>
            <a:off x="3061252" y="5749667"/>
            <a:ext cx="7103166" cy="743208"/>
          </a:xfrm>
          <a:prstGeom prst="rect">
            <a:avLst/>
          </a:prstGeom>
          <a:solidFill>
            <a:schemeClr val="accent4">
              <a:lumMod val="20000"/>
              <a:lumOff val="80000"/>
              <a:alpha val="27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64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F6DA0C-60B8-60A9-3BEC-201F106A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RESULTS: </a:t>
            </a:r>
            <a:br>
              <a:rPr lang="en-US" dirty="0"/>
            </a:br>
            <a:r>
              <a:rPr lang="en-US" dirty="0"/>
              <a:t>Representing the FEATURE data: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83B62-4F04-8014-587A-E76DAA084F21}"/>
              </a:ext>
            </a:extLst>
          </p:cNvPr>
          <p:cNvSpPr txBox="1"/>
          <p:nvPr/>
        </p:nvSpPr>
        <p:spPr>
          <a:xfrm>
            <a:off x="3183467" y="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9282A6-4FA5-E247-8245-91E8CFF6C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85" y="3132169"/>
            <a:ext cx="2797289" cy="2099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807F5-96E9-06CF-3AD3-76BCED3B9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695" y="3132169"/>
            <a:ext cx="2797289" cy="2099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0DA814-3849-CA10-AF9B-918AC4E98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984" y="3132169"/>
            <a:ext cx="2797289" cy="20994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76790F-BA24-3074-5F93-1F16404EB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73" y="3132169"/>
            <a:ext cx="2797289" cy="20994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DDC7E-F2DB-1941-725F-6F4FAA4258B2}"/>
              </a:ext>
            </a:extLst>
          </p:cNvPr>
          <p:cNvSpPr txBox="1"/>
          <p:nvPr/>
        </p:nvSpPr>
        <p:spPr>
          <a:xfrm>
            <a:off x="1325320" y="5396754"/>
            <a:ext cx="150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FEATURE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CA19F5-26FA-699D-C107-10AE105334D7}"/>
              </a:ext>
            </a:extLst>
          </p:cNvPr>
          <p:cNvSpPr txBox="1"/>
          <p:nvPr/>
        </p:nvSpPr>
        <p:spPr>
          <a:xfrm>
            <a:off x="4272530" y="5396754"/>
            <a:ext cx="1822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RECONSTRUCTED</a:t>
            </a:r>
          </a:p>
          <a:p>
            <a:r>
              <a:rPr lang="en-US" dirty="0"/>
              <a:t>PARAMETERIZED</a:t>
            </a:r>
          </a:p>
          <a:p>
            <a:r>
              <a:rPr lang="en-US" dirty="0"/>
              <a:t>TEST FEATURE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2378ED-3A3C-B6BD-12E1-8D5AF5599B67}"/>
              </a:ext>
            </a:extLst>
          </p:cNvPr>
          <p:cNvSpPr txBox="1"/>
          <p:nvPr/>
        </p:nvSpPr>
        <p:spPr>
          <a:xfrm>
            <a:off x="6910353" y="5384197"/>
            <a:ext cx="1822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PCE OF </a:t>
            </a:r>
          </a:p>
          <a:p>
            <a:r>
              <a:rPr lang="en-US" dirty="0"/>
              <a:t>RECONSTRUCTED</a:t>
            </a:r>
          </a:p>
          <a:p>
            <a:r>
              <a:rPr lang="en-US" dirty="0"/>
              <a:t>FEATURE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8AD32A-0134-A47F-A2AE-E368800FE63F}"/>
              </a:ext>
            </a:extLst>
          </p:cNvPr>
          <p:cNvSpPr txBox="1"/>
          <p:nvPr/>
        </p:nvSpPr>
        <p:spPr>
          <a:xfrm>
            <a:off x="9621174" y="5304421"/>
            <a:ext cx="1798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</a:t>
            </a:r>
          </a:p>
          <a:p>
            <a:r>
              <a:rPr lang="en-US" dirty="0"/>
              <a:t>INFERRED FROM </a:t>
            </a:r>
          </a:p>
          <a:p>
            <a:r>
              <a:rPr lang="en-US" dirty="0"/>
              <a:t>SENSOR DATA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108D14-2F32-AE8C-2DA5-666D32A9B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999" y="2120202"/>
            <a:ext cx="442078" cy="2128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4CF9B9-A6B3-E55F-FC9D-5980EE82B894}"/>
              </a:ext>
            </a:extLst>
          </p:cNvPr>
          <p:cNvSpPr txBox="1"/>
          <p:nvPr/>
        </p:nvSpPr>
        <p:spPr>
          <a:xfrm>
            <a:off x="2430537" y="1966582"/>
            <a:ext cx="4479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 A GIVEN INSTANT OF TIME</a:t>
            </a:r>
          </a:p>
        </p:txBody>
      </p:sp>
    </p:spTree>
    <p:extLst>
      <p:ext uri="{BB962C8B-B14F-4D97-AF65-F5344CB8AC3E}">
        <p14:creationId xmlns:p14="http://schemas.microsoft.com/office/powerpoint/2010/main" val="877769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323C049-CA6B-864D-C491-E702CF1C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7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RESULTS: </a:t>
            </a:r>
            <a:br>
              <a:rPr lang="en-US" dirty="0"/>
            </a:br>
            <a:r>
              <a:rPr lang="en-US" dirty="0"/>
              <a:t>Sensing a different experiment: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AF9F2-CC89-CB41-E121-18027B454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1029"/>
            <a:ext cx="11662204" cy="273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C845EC-53AD-7B74-629C-824A9520B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6" y="3942887"/>
            <a:ext cx="3703173" cy="27793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D787BA-367C-9208-BBA2-174BAEA32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375" y="3942888"/>
            <a:ext cx="3703171" cy="277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70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307C42-35EA-80E6-9F66-06DA68549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7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RESULTS: </a:t>
            </a:r>
            <a:br>
              <a:rPr lang="en-US" dirty="0"/>
            </a:br>
            <a:r>
              <a:rPr lang="en-US" dirty="0"/>
              <a:t>Sensing a different experiment: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B65140-7C52-9205-5C66-8FB9346C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2" y="1662071"/>
            <a:ext cx="11492753" cy="2693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62351D-45C1-5ABC-9616-C01359846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57" y="4054188"/>
            <a:ext cx="3554879" cy="26680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78C8C5-E678-3B0D-0A95-00BB10C4E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953" y="4062714"/>
            <a:ext cx="3543520" cy="265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08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07BA-0D4C-B02C-643E-91B18F2A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D16AC-4B6D-A68E-3778-99933696C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75171" cy="4351338"/>
          </a:xfr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RESOLVED MODELS OF PHYSICAL PHENOMENA CANNOT BE EXECUTED IN REALTIME.</a:t>
            </a:r>
          </a:p>
          <a:p>
            <a:endParaRPr lang="en-US" dirty="0"/>
          </a:p>
          <a:p>
            <a:r>
              <a:rPr lang="en-US" dirty="0"/>
              <a:t>WE TYPICALLY INTRODUCE ERRORS TRYING TO RUN FASTER: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MUST REALIZE THAT ERRORS ARE INTRODUCED</a:t>
            </a:r>
          </a:p>
          <a:p>
            <a:pPr lvl="1"/>
            <a:r>
              <a:rPr lang="en-US" dirty="0"/>
              <a:t>IDENTIFY THE ERRORS</a:t>
            </a:r>
          </a:p>
          <a:p>
            <a:pPr lvl="1"/>
            <a:r>
              <a:rPr lang="en-US" dirty="0"/>
              <a:t>ANALYZE THE ERRORS (math or heuristics)</a:t>
            </a:r>
          </a:p>
          <a:p>
            <a:pPr lvl="1"/>
            <a:r>
              <a:rPr lang="en-US" dirty="0"/>
              <a:t>ASSESS CONSEQUENCES OF ERRORS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76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20E5E-95E8-6F94-2088-CD63C375F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963C0D7-A697-BA87-C251-0A1972F6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POLYNOMIAL CHAOS FRAMEWORK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090CAF-56FF-AA6D-0C28-3BC2F8AF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8365"/>
            <a:ext cx="6180667" cy="5074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F73FF5-57E7-1807-EF5E-A2332DFBF178}"/>
              </a:ext>
            </a:extLst>
          </p:cNvPr>
          <p:cNvSpPr txBox="1"/>
          <p:nvPr/>
        </p:nvSpPr>
        <p:spPr>
          <a:xfrm>
            <a:off x="6017146" y="1690688"/>
            <a:ext cx="533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EXERCISING THE FORWARD MODEL</a:t>
            </a:r>
          </a:p>
        </p:txBody>
      </p:sp>
    </p:spTree>
    <p:extLst>
      <p:ext uri="{BB962C8B-B14F-4D97-AF65-F5344CB8AC3E}">
        <p14:creationId xmlns:p14="http://schemas.microsoft.com/office/powerpoint/2010/main" val="510354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0BF21-8761-973F-E300-09BD48C7D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350E78-8825-663D-AB4F-4E51746DB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86" y="2045723"/>
            <a:ext cx="5756503" cy="41608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5F28BB-DF66-F21B-0BE3-8481ED0F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POLYNOMIAL CHAOS FRAMEWORK</a:t>
            </a:r>
          </a:p>
        </p:txBody>
      </p:sp>
    </p:spTree>
    <p:extLst>
      <p:ext uri="{BB962C8B-B14F-4D97-AF65-F5344CB8AC3E}">
        <p14:creationId xmlns:p14="http://schemas.microsoft.com/office/powerpoint/2010/main" val="3616624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71CF3-B626-B35F-F868-6411EFFA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E7276E-CDCF-71F8-2D9E-A4AE10F48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53299"/>
            <a:ext cx="5756503" cy="4160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58B81B-D27D-CBDB-90E2-27D4AFF46981}"/>
              </a:ext>
            </a:extLst>
          </p:cNvPr>
          <p:cNvSpPr txBox="1"/>
          <p:nvPr/>
        </p:nvSpPr>
        <p:spPr>
          <a:xfrm>
            <a:off x="7039535" y="1817673"/>
            <a:ext cx="515246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ACCURATE MAPPINGS </a:t>
            </a:r>
            <a:r>
              <a:rPr lang="en-US" sz="2800" dirty="0"/>
              <a:t>FROM SDOF TO Q1 and Q2 ARE CRITICAL FOR Q1 </a:t>
            </a:r>
            <a:r>
              <a:rPr lang="en-US" sz="2800" dirty="0">
                <a:solidFill>
                  <a:srgbClr val="FF0000"/>
                </a:solidFill>
              </a:rPr>
              <a:t>&lt;-&gt;</a:t>
            </a:r>
            <a:r>
              <a:rPr lang="en-US" sz="2800" dirty="0"/>
              <a:t> Q2  TO BE USEFUL.</a:t>
            </a:r>
          </a:p>
          <a:p>
            <a:endParaRPr lang="en-US" sz="2800" dirty="0"/>
          </a:p>
          <a:p>
            <a:r>
              <a:rPr lang="en-US" sz="2800" dirty="0"/>
              <a:t>WE USED A </a:t>
            </a:r>
            <a:r>
              <a:rPr lang="en-US" sz="2800" b="1" dirty="0"/>
              <a:t>HIGH ORDER PCE </a:t>
            </a:r>
            <a:r>
              <a:rPr lang="en-US" sz="2800" dirty="0"/>
              <a:t>TO DESCRIBE THE MAPPING FROM SDOF TO Q1 and Q2.</a:t>
            </a:r>
          </a:p>
          <a:p>
            <a:endParaRPr lang="en-US" sz="2800" dirty="0"/>
          </a:p>
          <a:p>
            <a:r>
              <a:rPr lang="en-US" sz="2800" dirty="0"/>
              <a:t>EFFECTIVE INFERENCE HINGES ON SUITABLE </a:t>
            </a:r>
            <a:r>
              <a:rPr lang="en-US" sz="2800" b="1" dirty="0"/>
              <a:t>PARAMETERIZATION OF SIGNAL AND FEATURES.</a:t>
            </a:r>
          </a:p>
        </p:txBody>
      </p:sp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3E4195EF-828C-FA54-427F-D6DC2B89688A}"/>
              </a:ext>
            </a:extLst>
          </p:cNvPr>
          <p:cNvCxnSpPr>
            <a:cxnSpLocks/>
          </p:cNvCxnSpPr>
          <p:nvPr/>
        </p:nvCxnSpPr>
        <p:spPr>
          <a:xfrm rot="5400000">
            <a:off x="3217760" y="5278057"/>
            <a:ext cx="995426" cy="509286"/>
          </a:xfrm>
          <a:prstGeom prst="curvedConnector3">
            <a:avLst>
              <a:gd name="adj1" fmla="val 101163"/>
            </a:avLst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9D46B16-1D6A-1A38-CBD4-2AF67F956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POLYNOMIAL CHAOS FRAMEWORK</a:t>
            </a:r>
          </a:p>
        </p:txBody>
      </p:sp>
    </p:spTree>
    <p:extLst>
      <p:ext uri="{BB962C8B-B14F-4D97-AF65-F5344CB8AC3E}">
        <p14:creationId xmlns:p14="http://schemas.microsoft.com/office/powerpoint/2010/main" val="640394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80DD6-5EAD-904C-85D8-7FCC6259F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E0C1D-12AB-7DC2-E48B-8614DE6F5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Oxidation in a hydrogen environment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729BD363-AE1F-F5E7-075B-A39D5408D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0" y="2293631"/>
            <a:ext cx="4039629" cy="2848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1E4C7D-2E83-0D5F-362D-3B9C6BF06E9C}"/>
              </a:ext>
            </a:extLst>
          </p:cNvPr>
          <p:cNvSpPr txBox="1"/>
          <p:nvPr/>
        </p:nvSpPr>
        <p:spPr>
          <a:xfrm>
            <a:off x="5824330" y="1825033"/>
            <a:ext cx="59038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Train on about 100 experimental specimens:</a:t>
            </a:r>
          </a:p>
          <a:p>
            <a:endParaRPr lang="en-US" sz="2400" dirty="0"/>
          </a:p>
          <a:p>
            <a:r>
              <a:rPr lang="en-US" sz="2400" dirty="0"/>
              <a:t>11 variables characterizing the morphology of oxidation:</a:t>
            </a:r>
          </a:p>
          <a:p>
            <a:endParaRPr lang="en-US" sz="2400" dirty="0"/>
          </a:p>
          <a:p>
            <a:r>
              <a:rPr lang="en-US" sz="2400" dirty="0"/>
              <a:t>Thickness, length, depth, area </a:t>
            </a:r>
          </a:p>
          <a:p>
            <a:r>
              <a:rPr lang="en-US" sz="2400" dirty="0"/>
              <a:t>of various key features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5527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6692C-69E0-3FA2-F2B7-99989477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9F56A-2FD2-EEB1-601E-5C2097BE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Oxidation in a hydrogen environment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212C9FB7-6E7E-FD4A-96B5-F33632D8A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0" y="2293631"/>
            <a:ext cx="4039629" cy="2848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D95341-387A-541B-4D98-99F47D67CB92}"/>
              </a:ext>
            </a:extLst>
          </p:cNvPr>
          <p:cNvSpPr txBox="1"/>
          <p:nvPr/>
        </p:nvSpPr>
        <p:spPr>
          <a:xfrm>
            <a:off x="5824330" y="1825033"/>
            <a:ext cx="59038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Train on about 100 experimental specimens:</a:t>
            </a:r>
          </a:p>
          <a:p>
            <a:endParaRPr lang="en-US" sz="2400" dirty="0"/>
          </a:p>
          <a:p>
            <a:r>
              <a:rPr lang="en-US" sz="2400" dirty="0"/>
              <a:t>11 variables characterizing the morphology of oxidation:</a:t>
            </a:r>
          </a:p>
          <a:p>
            <a:endParaRPr lang="en-US" sz="2400" dirty="0"/>
          </a:p>
          <a:p>
            <a:r>
              <a:rPr lang="en-US" sz="2400" dirty="0"/>
              <a:t>Thickness, length, depth, area </a:t>
            </a:r>
          </a:p>
          <a:p>
            <a:r>
              <a:rPr lang="en-US" sz="2400" dirty="0"/>
              <a:t>of various key features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NO TRUSTED GOVERNING EQUATIONS</a:t>
            </a:r>
          </a:p>
        </p:txBody>
      </p:sp>
    </p:spTree>
    <p:extLst>
      <p:ext uri="{BB962C8B-B14F-4D97-AF65-F5344CB8AC3E}">
        <p14:creationId xmlns:p14="http://schemas.microsoft.com/office/powerpoint/2010/main" val="3893846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278F8-5B0A-9D32-C65A-4AB36E5DE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9239-A139-3087-26F4-00632568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Oxidation in a hydrogen environment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5C17C983-DA87-00A1-680B-0A409F846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0" y="2293631"/>
            <a:ext cx="4039629" cy="2848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58FE80-A02A-EFED-A9BF-FB9B34AD0A47}"/>
              </a:ext>
            </a:extLst>
          </p:cNvPr>
          <p:cNvSpPr txBox="1"/>
          <p:nvPr/>
        </p:nvSpPr>
        <p:spPr>
          <a:xfrm>
            <a:off x="5632174" y="1690689"/>
            <a:ext cx="55394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During Operation</a:t>
            </a:r>
          </a:p>
          <a:p>
            <a:endParaRPr lang="en-US" sz="2400" dirty="0"/>
          </a:p>
          <a:p>
            <a:r>
              <a:rPr lang="en-US" sz="2400" dirty="0"/>
              <a:t>Observe some of the known variables</a:t>
            </a:r>
          </a:p>
          <a:p>
            <a:endParaRPr lang="en-US" sz="2400" dirty="0"/>
          </a:p>
          <a:p>
            <a:r>
              <a:rPr lang="en-US" sz="2400" dirty="0"/>
              <a:t>Infer other key variables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4649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5128-869D-CD1E-CA61-B38BF548D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DF64-0A97-5096-5B6B-285A2143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Oxidation in a hydrogen environment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40EBA678-DA03-B51C-1CDE-DEBA46EC6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0" y="2293631"/>
            <a:ext cx="4039629" cy="2848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0095AE-0A48-4CD1-03D5-D9272AA3723B}"/>
              </a:ext>
            </a:extLst>
          </p:cNvPr>
          <p:cNvSpPr txBox="1"/>
          <p:nvPr/>
        </p:nvSpPr>
        <p:spPr>
          <a:xfrm>
            <a:off x="5632174" y="1690689"/>
            <a:ext cx="5539409" cy="504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During Operation</a:t>
            </a:r>
          </a:p>
          <a:p>
            <a:endParaRPr lang="en-US" sz="2400" dirty="0"/>
          </a:p>
          <a:p>
            <a:r>
              <a:rPr lang="en-US" sz="2400" dirty="0"/>
              <a:t>Observe some of the known variables</a:t>
            </a:r>
          </a:p>
          <a:p>
            <a:endParaRPr lang="en-US" sz="2400" dirty="0"/>
          </a:p>
          <a:p>
            <a:r>
              <a:rPr lang="en-US" sz="2400" dirty="0"/>
              <a:t>Infer other key variables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NO CLOSURE FOR THESE VARIABLES </a:t>
            </a:r>
            <a:r>
              <a:rPr lang="en-US" sz="2400" dirty="0"/>
              <a:t>(missing information </a:t>
            </a:r>
            <a:r>
              <a:rPr lang="en-US" sz="2400" dirty="0" err="1"/>
              <a:t>a.s.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r>
              <a:rPr lang="en-US" sz="2400" dirty="0"/>
              <a:t>ONLY </a:t>
            </a:r>
            <a:r>
              <a:rPr lang="en-US" sz="2400" b="1" dirty="0"/>
              <a:t>PROBABILISTIC</a:t>
            </a:r>
            <a:r>
              <a:rPr lang="en-US" sz="2400" dirty="0"/>
              <a:t> INFERENCE IS REASONABLE</a:t>
            </a:r>
          </a:p>
        </p:txBody>
      </p:sp>
    </p:spTree>
    <p:extLst>
      <p:ext uri="{BB962C8B-B14F-4D97-AF65-F5344CB8AC3E}">
        <p14:creationId xmlns:p14="http://schemas.microsoft.com/office/powerpoint/2010/main" val="1278862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3A40C-1939-413F-A439-69D40069E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ADD79-1578-3D9D-27FF-FB7204BD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Oxidation in a hydrogen environment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736105F5-D8D1-7415-7927-493D3E10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0" y="2293631"/>
            <a:ext cx="4039629" cy="2848456"/>
          </a:xfrm>
          <a:prstGeom prst="rect">
            <a:avLst/>
          </a:prstGeom>
        </p:spPr>
      </p:pic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6DB3580-3610-9DB3-F3E0-6BE429CB1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848" y="1927398"/>
            <a:ext cx="4908552" cy="3681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91863-786E-D331-BEE9-F5D5CDDFAF97}"/>
              </a:ext>
            </a:extLst>
          </p:cNvPr>
          <p:cNvSpPr txBox="1"/>
          <p:nvPr/>
        </p:nvSpPr>
        <p:spPr>
          <a:xfrm>
            <a:off x="5689598" y="5846544"/>
            <a:ext cx="588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SENSOR PACKAGE IS A SET OF CONDITIONNING VARIABLES ( A SUBSET OF THE 11 FEATURES WE TRAINED 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374B5-13E8-7720-72C7-C1A3AFFB5CBE}"/>
              </a:ext>
            </a:extLst>
          </p:cNvPr>
          <p:cNvSpPr txBox="1"/>
          <p:nvPr/>
        </p:nvSpPr>
        <p:spPr>
          <a:xfrm>
            <a:off x="5534022" y="1521146"/>
            <a:ext cx="5108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PREDICTING MICROVOID DEPTH (FOR A TEST CASE) CONDITIONAL ON A VARIETY OF SENSING PACKAGES</a:t>
            </a:r>
          </a:p>
        </p:txBody>
      </p:sp>
    </p:spTree>
    <p:extLst>
      <p:ext uri="{BB962C8B-B14F-4D97-AF65-F5344CB8AC3E}">
        <p14:creationId xmlns:p14="http://schemas.microsoft.com/office/powerpoint/2010/main" val="189263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3AF10-7148-88E9-83EB-359CB8EF0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C01C1-BA0D-C13D-B16F-CD108A8A2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Oxidation in a hydrogen environment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0E13851A-47D5-AC56-099C-F20716813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87" y="3429000"/>
            <a:ext cx="3181862" cy="2243620"/>
          </a:xfrm>
          <a:prstGeom prst="rect">
            <a:avLst/>
          </a:prstGeom>
        </p:spPr>
      </p:pic>
      <p:pic>
        <p:nvPicPr>
          <p:cNvPr id="4" name="Picture 3" descr="A collage of images of a graph&#10;&#10;Description automatically generated">
            <a:extLst>
              <a:ext uri="{FF2B5EF4-FFF2-40B4-BE49-F238E27FC236}">
                <a16:creationId xmlns:a16="http://schemas.microsoft.com/office/drawing/2014/main" id="{856073F3-CC37-C263-C484-8E978AF5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638" y="1306059"/>
            <a:ext cx="7323092" cy="5492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EE7A5-76A3-C362-3F7E-3B717831F4A3}"/>
              </a:ext>
            </a:extLst>
          </p:cNvPr>
          <p:cNvSpPr txBox="1"/>
          <p:nvPr/>
        </p:nvSpPr>
        <p:spPr>
          <a:xfrm>
            <a:off x="240270" y="2439754"/>
            <a:ext cx="318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STATISTICAL DEPENDENCE AMONG THE KEY 5 VARIABLES</a:t>
            </a:r>
          </a:p>
        </p:txBody>
      </p:sp>
    </p:spTree>
    <p:extLst>
      <p:ext uri="{BB962C8B-B14F-4D97-AF65-F5344CB8AC3E}">
        <p14:creationId xmlns:p14="http://schemas.microsoft.com/office/powerpoint/2010/main" val="1327917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A4563-1F4A-5BD1-69EF-F18EB7BA1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50B7-C8A6-1268-7D92-A6BE0BF8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PLOM FRAMEWORK: MODEL-FREE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E577D-DFA9-E522-FCFE-C5022FC5E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DETECT AN </a:t>
            </a:r>
            <a:r>
              <a:rPr lang="en-US" b="1" dirty="0">
                <a:solidFill>
                  <a:schemeClr val="accent2"/>
                </a:solidFill>
              </a:rPr>
              <a:t>INTRINSIC STRUCTURE IN DATA</a:t>
            </a:r>
          </a:p>
          <a:p>
            <a:pPr lvl="1"/>
            <a:r>
              <a:rPr lang="en-US" dirty="0"/>
              <a:t>e.g. DIFFUSION COORDINATES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CONSTRUCT A </a:t>
            </a:r>
            <a:r>
              <a:rPr lang="en-US" b="1" dirty="0">
                <a:solidFill>
                  <a:schemeClr val="accent2"/>
                </a:solidFill>
              </a:rPr>
              <a:t>PROBABILITY FLOW </a:t>
            </a:r>
            <a:r>
              <a:rPr lang="en-US" dirty="0"/>
              <a:t>FROM (SMALL) TRAINING SET TOWARDS A COLLECTIVE MEASURE</a:t>
            </a:r>
          </a:p>
          <a:p>
            <a:endParaRPr lang="en-US" dirty="0"/>
          </a:p>
          <a:p>
            <a:r>
              <a:rPr lang="en-US" dirty="0"/>
              <a:t>CONSTRUCT AN ITO EQUATION WHOSE </a:t>
            </a:r>
            <a:r>
              <a:rPr lang="en-US" b="1" dirty="0">
                <a:solidFill>
                  <a:schemeClr val="accent2"/>
                </a:solidFill>
              </a:rPr>
              <a:t>INVARIANT MEASURE IS THIS COLLECTIVE MEASURE</a:t>
            </a:r>
          </a:p>
          <a:p>
            <a:endParaRPr lang="en-US" dirty="0"/>
          </a:p>
          <a:p>
            <a:r>
              <a:rPr lang="en-US" dirty="0"/>
              <a:t>SOLVE A </a:t>
            </a:r>
            <a:r>
              <a:rPr lang="en-US" b="1" dirty="0">
                <a:solidFill>
                  <a:schemeClr val="accent2"/>
                </a:solidFill>
              </a:rPr>
              <a:t>PROJECTED ITO EQUATION </a:t>
            </a:r>
            <a:r>
              <a:rPr lang="en-US" dirty="0"/>
              <a:t>TO OBTAIN CONSTRAINED SAMPLES</a:t>
            </a:r>
          </a:p>
          <a:p>
            <a:endParaRPr lang="en-US" dirty="0"/>
          </a:p>
          <a:p>
            <a:r>
              <a:rPr lang="en-US" dirty="0"/>
              <a:t>NON-PARAMETRIC </a:t>
            </a:r>
            <a:r>
              <a:rPr lang="en-US" b="1" dirty="0">
                <a:solidFill>
                  <a:schemeClr val="accent2"/>
                </a:solidFill>
              </a:rPr>
              <a:t>CONDITIONAL DENSITY ESTIMATION </a:t>
            </a:r>
            <a:r>
              <a:rPr lang="en-US" dirty="0"/>
              <a:t>PROVIDES THE INFERENCE ENGINE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1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4037-03EF-0C9D-475F-F89F552DD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THRUST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CB09F-AEF8-4416-6B25-1A99A56C1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97898"/>
            <a:ext cx="4595190" cy="3007632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 dirty="0"/>
              <a:t>STOCHASTIC MODELING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FASTMATH</a:t>
            </a:r>
          </a:p>
          <a:p>
            <a:endParaRPr lang="en-US" dirty="0"/>
          </a:p>
          <a:p>
            <a:r>
              <a:rPr lang="en-US" dirty="0"/>
              <a:t>AUTONOMY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531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B12DC-13B9-FC3D-F6C1-9CC0D7A6B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2FC6F-F5A1-EC19-2258-8136146C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Composites</a:t>
            </a:r>
          </a:p>
        </p:txBody>
      </p:sp>
      <p:pic>
        <p:nvPicPr>
          <p:cNvPr id="5" name="Picture 4" descr="A computer screen shot of a rectangular object&#10;&#10;Description automatically generated">
            <a:extLst>
              <a:ext uri="{FF2B5EF4-FFF2-40B4-BE49-F238E27FC236}">
                <a16:creationId xmlns:a16="http://schemas.microsoft.com/office/drawing/2014/main" id="{CEADC810-41C3-43AA-0171-8B07B1D0E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17092"/>
            <a:ext cx="5674368" cy="3201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41D1B0-99FF-85D0-0F01-96A2CE424604}"/>
              </a:ext>
            </a:extLst>
          </p:cNvPr>
          <p:cNvSpPr txBox="1"/>
          <p:nvPr/>
        </p:nvSpPr>
        <p:spPr>
          <a:xfrm>
            <a:off x="7271240" y="1515852"/>
            <a:ext cx="318993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Train on numerical samples of a hybrid composite lamina:</a:t>
            </a:r>
          </a:p>
          <a:p>
            <a:endParaRPr lang="en-US" dirty="0"/>
          </a:p>
          <a:p>
            <a:r>
              <a:rPr lang="en-US" dirty="0"/>
              <a:t>Observe:</a:t>
            </a:r>
          </a:p>
          <a:p>
            <a:endParaRPr lang="en-US" dirty="0"/>
          </a:p>
          <a:p>
            <a:r>
              <a:rPr lang="en-US" dirty="0"/>
              <a:t>Glass, carbon, resin properties</a:t>
            </a:r>
          </a:p>
          <a:p>
            <a:r>
              <a:rPr lang="en-US" dirty="0"/>
              <a:t>Effective Stress, strain relations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During Operation:</a:t>
            </a:r>
          </a:p>
          <a:p>
            <a:endParaRPr lang="en-US" dirty="0"/>
          </a:p>
          <a:p>
            <a:r>
              <a:rPr lang="en-US" b="1" dirty="0"/>
              <a:t>Given</a:t>
            </a:r>
            <a:r>
              <a:rPr lang="en-US" dirty="0"/>
              <a:t> microscale properties</a:t>
            </a:r>
          </a:p>
          <a:p>
            <a:r>
              <a:rPr lang="en-US" b="1" dirty="0"/>
              <a:t>Infer</a:t>
            </a:r>
            <a:r>
              <a:rPr lang="en-US" dirty="0"/>
              <a:t> stress-strain relations</a:t>
            </a:r>
          </a:p>
          <a:p>
            <a:endParaRPr lang="en-US" dirty="0"/>
          </a:p>
          <a:p>
            <a:r>
              <a:rPr lang="en-US" dirty="0"/>
              <a:t>or</a:t>
            </a:r>
          </a:p>
          <a:p>
            <a:r>
              <a:rPr lang="en-US" b="1" dirty="0"/>
              <a:t>Given</a:t>
            </a:r>
            <a:r>
              <a:rPr lang="en-US" dirty="0"/>
              <a:t> stress-strain relations</a:t>
            </a:r>
          </a:p>
          <a:p>
            <a:r>
              <a:rPr lang="en-US" b="1" dirty="0"/>
              <a:t>Infer</a:t>
            </a:r>
            <a:r>
              <a:rPr lang="en-US" dirty="0"/>
              <a:t> microscale properties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9F53D-B937-0775-B235-3A31D54D4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43" y="1690688"/>
            <a:ext cx="5762801" cy="384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43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E2380-BEED-5FC6-5BF0-E176B2304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ED71D-5DB5-111E-D5C5-417C21F2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Composites</a:t>
            </a:r>
          </a:p>
        </p:txBody>
      </p:sp>
      <p:pic>
        <p:nvPicPr>
          <p:cNvPr id="5" name="Picture 4" descr="A computer screen shot of a rectangular object&#10;&#10;Description automatically generated">
            <a:extLst>
              <a:ext uri="{FF2B5EF4-FFF2-40B4-BE49-F238E27FC236}">
                <a16:creationId xmlns:a16="http://schemas.microsoft.com/office/drawing/2014/main" id="{FE7CB5D6-6265-5CC7-04E5-79505763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07" y="2785177"/>
            <a:ext cx="4442510" cy="2506845"/>
          </a:xfrm>
          <a:prstGeom prst="rect">
            <a:avLst/>
          </a:prstGeom>
        </p:spPr>
      </p:pic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ED146998-3FCB-B906-2824-E4025C0BF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560" y="2422147"/>
            <a:ext cx="5251449" cy="37810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404896-A144-F7AF-5D53-EEB0C6ACFE15}"/>
              </a:ext>
            </a:extLst>
          </p:cNvPr>
          <p:cNvSpPr txBox="1"/>
          <p:nvPr/>
        </p:nvSpPr>
        <p:spPr>
          <a:xfrm>
            <a:off x="6477001" y="1868600"/>
            <a:ext cx="386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Stress-strain curves from training data</a:t>
            </a:r>
          </a:p>
        </p:txBody>
      </p:sp>
    </p:spTree>
    <p:extLst>
      <p:ext uri="{BB962C8B-B14F-4D97-AF65-F5344CB8AC3E}">
        <p14:creationId xmlns:p14="http://schemas.microsoft.com/office/powerpoint/2010/main" val="1553443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F37DA-DDD6-B9D0-C4FD-7BB1671F2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E2C7-1779-7B67-57BE-ECCF20FC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Composites</a:t>
            </a:r>
          </a:p>
        </p:txBody>
      </p:sp>
      <p:pic>
        <p:nvPicPr>
          <p:cNvPr id="5" name="Picture 4" descr="A computer screen shot of a rectangular object&#10;&#10;Description automatically generated">
            <a:extLst>
              <a:ext uri="{FF2B5EF4-FFF2-40B4-BE49-F238E27FC236}">
                <a16:creationId xmlns:a16="http://schemas.microsoft.com/office/drawing/2014/main" id="{DDC564C5-9129-2617-E8A5-9BDE8AA32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07" y="2785177"/>
            <a:ext cx="4442510" cy="2506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239D7-5866-B5DF-7D9C-574F07E11539}"/>
              </a:ext>
            </a:extLst>
          </p:cNvPr>
          <p:cNvSpPr txBox="1"/>
          <p:nvPr/>
        </p:nvSpPr>
        <p:spPr>
          <a:xfrm>
            <a:off x="6477001" y="1868600"/>
            <a:ext cx="386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Inferred stress-strain relationships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554B8-28D6-D8E1-2FF7-DC1AA62B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517636" y="1841129"/>
            <a:ext cx="3783157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72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9409E-3EBC-0856-9407-7A72345F9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D30C2-F771-7750-B7A4-EDF445AA8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65125"/>
            <a:ext cx="5435600" cy="70343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303DB93-A06A-5174-7B82-6A58A46D0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REMOTE SENSING: PACE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C43E4-D03B-EB27-7C6F-DC6C071DBBCE}"/>
              </a:ext>
            </a:extLst>
          </p:cNvPr>
          <p:cNvSpPr txBox="1"/>
          <p:nvPr/>
        </p:nvSpPr>
        <p:spPr>
          <a:xfrm>
            <a:off x="8089900" y="1981200"/>
            <a:ext cx="2413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TRAINING DATA: (1516 features)</a:t>
            </a:r>
          </a:p>
          <a:p>
            <a:endParaRPr lang="en-US" dirty="0"/>
          </a:p>
          <a:p>
            <a:r>
              <a:rPr lang="en-US" dirty="0"/>
              <a:t>149 Satellite images:</a:t>
            </a:r>
          </a:p>
          <a:p>
            <a:endParaRPr lang="en-US" dirty="0"/>
          </a:p>
          <a:p>
            <a:r>
              <a:rPr lang="en-US" dirty="0"/>
              <a:t>Instrument properties</a:t>
            </a:r>
          </a:p>
          <a:p>
            <a:r>
              <a:rPr lang="en-US" dirty="0"/>
              <a:t>Irradiance at 4 wavelengths and 90 view angles.</a:t>
            </a:r>
          </a:p>
          <a:p>
            <a:endParaRPr lang="en-US" dirty="0"/>
          </a:p>
          <a:p>
            <a:r>
              <a:rPr lang="en-US" dirty="0"/>
              <a:t>Wind speed</a:t>
            </a:r>
          </a:p>
          <a:p>
            <a:r>
              <a:rPr lang="en-US" dirty="0"/>
              <a:t>Surface pressure</a:t>
            </a:r>
          </a:p>
          <a:p>
            <a:endParaRPr lang="en-US" dirty="0"/>
          </a:p>
          <a:p>
            <a:r>
              <a:rPr lang="en-US" dirty="0"/>
              <a:t>Aerosol properties</a:t>
            </a:r>
          </a:p>
        </p:txBody>
      </p:sp>
    </p:spTree>
    <p:extLst>
      <p:ext uri="{BB962C8B-B14F-4D97-AF65-F5344CB8AC3E}">
        <p14:creationId xmlns:p14="http://schemas.microsoft.com/office/powerpoint/2010/main" val="1568208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EE430-9F93-7900-F5DA-DE35DC591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101CE4-7988-BB9D-1E31-EF1AEB8DD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65125"/>
            <a:ext cx="5435600" cy="703430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49C794-06DD-2CDD-1E88-B8544D66E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REMOTE SENSING: PACE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06E3E-942C-D147-62FD-5F46DEB2B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922818" y="248588"/>
            <a:ext cx="529936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F09E07-8B6C-08BF-E234-3D468E5C0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25968" y="2400300"/>
            <a:ext cx="529936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7A9154-2861-6B77-647D-80177B210AAD}"/>
              </a:ext>
            </a:extLst>
          </p:cNvPr>
          <p:cNvSpPr txBox="1"/>
          <p:nvPr/>
        </p:nvSpPr>
        <p:spPr>
          <a:xfrm flipH="1">
            <a:off x="3073400" y="2794000"/>
            <a:ext cx="203200" cy="1741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48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C897-68A7-EC97-2FA1-7966982B4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CEBE48-19A2-9BD8-BC42-7AA7AC09F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57" y="1916784"/>
            <a:ext cx="3690258" cy="15122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A50353-815B-3E8F-9A7B-CFC6C7874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98191"/>
            <a:ext cx="4604659" cy="14142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00E5EC-5F13-62C6-AB58-785C85CF549B}"/>
              </a:ext>
            </a:extLst>
          </p:cNvPr>
          <p:cNvSpPr txBox="1"/>
          <p:nvPr/>
        </p:nvSpPr>
        <p:spPr>
          <a:xfrm>
            <a:off x="6716484" y="1367522"/>
            <a:ext cx="369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SOURCE:</a:t>
            </a:r>
          </a:p>
          <a:p>
            <a:r>
              <a:rPr lang="en-US" b="1" dirty="0"/>
              <a:t>JOHNS HOPKINS TURBULENCE BOX</a:t>
            </a:r>
          </a:p>
        </p:txBody>
      </p:sp>
      <p:pic>
        <p:nvPicPr>
          <p:cNvPr id="20" name="Picture 1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EDC3810-57D9-14DF-ECFC-BC435E792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825" y="2429280"/>
            <a:ext cx="6666586" cy="39521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966A86-7855-700A-8586-9260D396E502}"/>
              </a:ext>
            </a:extLst>
          </p:cNvPr>
          <p:cNvSpPr txBox="1"/>
          <p:nvPr/>
        </p:nvSpPr>
        <p:spPr>
          <a:xfrm>
            <a:off x="5560391" y="4472775"/>
            <a:ext cx="6400800" cy="20354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82AC8-8620-4BAE-E326-5632C85AA6F2}"/>
              </a:ext>
            </a:extLst>
          </p:cNvPr>
          <p:cNvSpPr txBox="1"/>
          <p:nvPr/>
        </p:nvSpPr>
        <p:spPr>
          <a:xfrm>
            <a:off x="6185804" y="4826675"/>
            <a:ext cx="4751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OBSERVE:</a:t>
            </a:r>
          </a:p>
          <a:p>
            <a:r>
              <a:rPr lang="en-US" dirty="0"/>
              <a:t>Velocity, pressure as spatial processes on the boundary of a 3D cube</a:t>
            </a:r>
          </a:p>
          <a:p>
            <a:endParaRPr lang="en-US" dirty="0"/>
          </a:p>
          <a:p>
            <a:r>
              <a:rPr lang="en-US" b="1" dirty="0"/>
              <a:t>INFER:</a:t>
            </a:r>
          </a:p>
          <a:p>
            <a:r>
              <a:rPr lang="en-US" dirty="0" err="1"/>
              <a:t>Subgrid</a:t>
            </a:r>
            <a:r>
              <a:rPr lang="en-US" dirty="0"/>
              <a:t> stress over cube,</a:t>
            </a:r>
          </a:p>
          <a:p>
            <a:r>
              <a:rPr lang="en-US" dirty="0"/>
              <a:t>Q-Criterion, …</a:t>
            </a:r>
          </a:p>
        </p:txBody>
      </p:sp>
    </p:spTree>
    <p:extLst>
      <p:ext uri="{BB962C8B-B14F-4D97-AF65-F5344CB8AC3E}">
        <p14:creationId xmlns:p14="http://schemas.microsoft.com/office/powerpoint/2010/main" val="3057146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8A74-E075-CA62-F70A-EF526BC13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E4A03-C67E-B653-365E-95AA4194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999" y="4549774"/>
            <a:ext cx="2760819" cy="2308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335B8-BC6C-32A4-BF0B-1D1060DF7C86}"/>
              </a:ext>
            </a:extLst>
          </p:cNvPr>
          <p:cNvSpPr txBox="1"/>
          <p:nvPr/>
        </p:nvSpPr>
        <p:spPr>
          <a:xfrm>
            <a:off x="8566150" y="1884362"/>
            <a:ext cx="3162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CONDITIONAL INFERENCE</a:t>
            </a:r>
            <a:endParaRPr lang="en-US" dirty="0"/>
          </a:p>
          <a:p>
            <a:endParaRPr lang="en-US" b="1" dirty="0"/>
          </a:p>
          <a:p>
            <a:r>
              <a:rPr lang="en-US" dirty="0"/>
              <a:t>PDF of </a:t>
            </a:r>
            <a:r>
              <a:rPr lang="en-US" dirty="0" err="1"/>
              <a:t>subgrid</a:t>
            </a:r>
            <a:r>
              <a:rPr lang="en-US" dirty="0"/>
              <a:t> stress tensor conditional on local spatial values of </a:t>
            </a:r>
          </a:p>
          <a:p>
            <a:endParaRPr lang="en-US" dirty="0"/>
          </a:p>
          <a:p>
            <a:r>
              <a:rPr lang="en-US" dirty="0"/>
              <a:t>velocity</a:t>
            </a:r>
          </a:p>
          <a:p>
            <a:r>
              <a:rPr lang="en-US" dirty="0"/>
              <a:t>Pressure</a:t>
            </a:r>
          </a:p>
          <a:p>
            <a:r>
              <a:rPr lang="en-US" dirty="0"/>
              <a:t>temperature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C4492B-9AE7-0EBC-177E-DB352A892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2082800"/>
            <a:ext cx="3587273" cy="269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5BCDB-6781-E08B-9733-A09B86B97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534" y="2082800"/>
            <a:ext cx="3627460" cy="272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23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B4AB73-196C-9026-88E9-67A0A029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53" y="2023544"/>
            <a:ext cx="3742257" cy="372382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1EAA07F-0A87-6688-3FB3-05561D4C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Turbulence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347DD-CF30-13D4-626D-805AE01DD815}"/>
              </a:ext>
            </a:extLst>
          </p:cNvPr>
          <p:cNvSpPr txBox="1"/>
          <p:nvPr/>
        </p:nvSpPr>
        <p:spPr>
          <a:xfrm>
            <a:off x="5491391" y="2671244"/>
            <a:ext cx="515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 PDF OF SUBGRID STRESS COMPONENTS</a:t>
            </a:r>
          </a:p>
        </p:txBody>
      </p:sp>
    </p:spTree>
    <p:extLst>
      <p:ext uri="{BB962C8B-B14F-4D97-AF65-F5344CB8AC3E}">
        <p14:creationId xmlns:p14="http://schemas.microsoft.com/office/powerpoint/2010/main" val="2658776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B4AB73-196C-9026-88E9-67A0A029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53" y="2023544"/>
            <a:ext cx="3742257" cy="372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BAA7A3-659A-BDFC-FBF6-3CE45C42B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071" y="2023544"/>
            <a:ext cx="3742257" cy="3723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CF1270-B1DA-7FBE-B93F-8152C1698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889" y="2023544"/>
            <a:ext cx="3723822" cy="3742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A90B94-A850-7D72-C54B-5430B1ED60B0}"/>
              </a:ext>
            </a:extLst>
          </p:cNvPr>
          <p:cNvSpPr txBox="1"/>
          <p:nvPr/>
        </p:nvSpPr>
        <p:spPr>
          <a:xfrm>
            <a:off x="2997199" y="5934670"/>
            <a:ext cx="833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INCLUDING DISTANCE TO WALL AS A CONDITION</a:t>
            </a:r>
          </a:p>
          <a:p>
            <a:r>
              <a:rPr lang="en-US" b="1" dirty="0"/>
              <a:t>ELIMINATES BI-MODALITY </a:t>
            </a:r>
            <a:r>
              <a:rPr lang="en-US" dirty="0"/>
              <a:t>AND </a:t>
            </a:r>
          </a:p>
          <a:p>
            <a:r>
              <a:rPr lang="en-US" b="1" dirty="0"/>
              <a:t>SHRINKS SUPPORT </a:t>
            </a:r>
            <a:r>
              <a:rPr lang="en-US" dirty="0"/>
              <a:t>OF CONDITIONAL PDF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1EAA07F-0A87-6688-3FB3-05561D4C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Turbulence</a:t>
            </a:r>
          </a:p>
        </p:txBody>
      </p:sp>
    </p:spTree>
    <p:extLst>
      <p:ext uri="{BB962C8B-B14F-4D97-AF65-F5344CB8AC3E}">
        <p14:creationId xmlns:p14="http://schemas.microsoft.com/office/powerpoint/2010/main" val="3721544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70437-8013-0CBC-2E5E-A834766A0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10D8D-2C8D-26D8-8335-C99496EEB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FE581-0097-F6A7-E744-33E188BA9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specific relationship that our probe discovers informs it how close it is to a feature 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Proximity to a wall</a:t>
            </a:r>
          </a:p>
          <a:p>
            <a:pPr lvl="1"/>
            <a:r>
              <a:rPr lang="en-US" dirty="0"/>
              <a:t>Proximity to vortices</a:t>
            </a:r>
          </a:p>
          <a:p>
            <a:pPr lvl="1"/>
            <a:r>
              <a:rPr lang="en-US" dirty="0"/>
              <a:t>Proximity to specific reacting chemicals</a:t>
            </a:r>
          </a:p>
        </p:txBody>
      </p:sp>
    </p:spTree>
    <p:extLst>
      <p:ext uri="{BB962C8B-B14F-4D97-AF65-F5344CB8AC3E}">
        <p14:creationId xmlns:p14="http://schemas.microsoft.com/office/powerpoint/2010/main" val="2741700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03B45-86B5-D0E5-1F87-9C33C0EA9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THAT RUNS ACROSS THRUSTS:</a:t>
            </a:r>
            <a:br>
              <a:rPr lang="en-US" dirty="0"/>
            </a:br>
            <a:r>
              <a:rPr lang="en-US" b="1" dirty="0"/>
              <a:t>MODEL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DE57E-D65E-C8EB-62B8-EE80BC6A7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229"/>
            <a:ext cx="10515600" cy="4389646"/>
          </a:xfrm>
          <a:ln w="3175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b="1" i="1" dirty="0"/>
              <a:t>VERIFICATION:</a:t>
            </a:r>
            <a:r>
              <a:rPr lang="en-US" i="1" dirty="0"/>
              <a:t> Ascertain that we are solving the equations correctly.</a:t>
            </a:r>
          </a:p>
          <a:p>
            <a:pPr marL="0" indent="0">
              <a:buNone/>
            </a:pPr>
            <a:r>
              <a:rPr lang="en-US" b="1" i="1" dirty="0"/>
              <a:t>	</a:t>
            </a:r>
            <a:r>
              <a:rPr lang="en-US" i="1" dirty="0"/>
              <a:t>TEST PREDICTIONS AGAINST EXACT SOLUTION OF EQUATIONS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i="1" dirty="0"/>
              <a:t>VALIDATION:</a:t>
            </a:r>
            <a:r>
              <a:rPr lang="en-US" i="1" dirty="0"/>
              <a:t> Ascertain that we are solving the correct equations.</a:t>
            </a:r>
          </a:p>
          <a:p>
            <a:pPr marL="0" indent="0">
              <a:buNone/>
            </a:pPr>
            <a:r>
              <a:rPr lang="en-US" i="1" dirty="0"/>
              <a:t>	TEST PREDICTIONS AGAINST DATA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i="1" dirty="0"/>
              <a:t>More reasonably:</a:t>
            </a:r>
            <a:r>
              <a:rPr lang="en-US" dirty="0"/>
              <a:t> Determine to what extent the data does not invalidate the model.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891400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803-32EA-AE51-A0B1-87B9E3100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Sovereign ratings and GDP</a:t>
            </a:r>
          </a:p>
        </p:txBody>
      </p:sp>
      <p:pic>
        <p:nvPicPr>
          <p:cNvPr id="5" name="Picture 4" descr="A screenshot of a spreadsheet&#10;&#10;Description automatically generated">
            <a:extLst>
              <a:ext uri="{FF2B5EF4-FFF2-40B4-BE49-F238E27FC236}">
                <a16:creationId xmlns:a16="http://schemas.microsoft.com/office/drawing/2014/main" id="{058C3BA5-403A-7310-4F12-83434F2BF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954262"/>
            <a:ext cx="3247081" cy="30480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E3AC001-2CBA-88BF-AEAF-BECDC4F73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25" y="2069088"/>
            <a:ext cx="3714750" cy="2818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7D86C6-7B95-ADCA-E9FC-EAE15DA29384}"/>
              </a:ext>
            </a:extLst>
          </p:cNvPr>
          <p:cNvSpPr txBox="1"/>
          <p:nvPr/>
        </p:nvSpPr>
        <p:spPr>
          <a:xfrm>
            <a:off x="8229600" y="2324099"/>
            <a:ext cx="3877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Train on 50 years of data:</a:t>
            </a:r>
          </a:p>
          <a:p>
            <a:endParaRPr lang="en-US" sz="2400" dirty="0"/>
          </a:p>
          <a:p>
            <a:r>
              <a:rPr lang="en-US" sz="2400" dirty="0"/>
              <a:t>Batches of 5 consecutive years of data.</a:t>
            </a:r>
          </a:p>
          <a:p>
            <a:endParaRPr lang="en-US" sz="2400" dirty="0"/>
          </a:p>
          <a:p>
            <a:r>
              <a:rPr lang="en-US" sz="2400" b="1" dirty="0"/>
              <a:t>NO FIRST PRINCIPLES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155EE-952A-C3D7-7A77-C34AEF03E37E}"/>
              </a:ext>
            </a:extLst>
          </p:cNvPr>
          <p:cNvSpPr txBox="1"/>
          <p:nvPr/>
        </p:nvSpPr>
        <p:spPr>
          <a:xfrm>
            <a:off x="101124" y="5103674"/>
            <a:ext cx="4150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GOVERNANCE INDICATORS</a:t>
            </a:r>
            <a:endParaRPr lang="en-US" sz="1600" b="1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</a:rPr>
              <a:t>Voice and Accountability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Government </a:t>
            </a:r>
            <a:r>
              <a:rPr lang="en-US" sz="1600" dirty="0" err="1">
                <a:solidFill>
                  <a:srgbClr val="000000"/>
                </a:solidFill>
              </a:rPr>
              <a:t>E</a:t>
            </a:r>
            <a:r>
              <a:rPr lang="en-US" sz="1600" dirty="0" err="1">
                <a:solidFill>
                  <a:srgbClr val="000000"/>
                </a:solidFill>
                <a:effectLst/>
              </a:rPr>
              <a:t>ffectivness</a:t>
            </a:r>
            <a:r>
              <a:rPr lang="en-US" sz="1600" dirty="0">
                <a:solidFill>
                  <a:srgbClr val="000000"/>
                </a:solidFill>
                <a:effectLst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</a:rPr>
              <a:t>Political </a:t>
            </a:r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en-US" sz="1600" dirty="0">
                <a:solidFill>
                  <a:srgbClr val="000000"/>
                </a:solidFill>
                <a:effectLst/>
              </a:rPr>
              <a:t>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</a:rPr>
              <a:t>Regulatory quality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</a:rPr>
              <a:t>Rule of law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</a:rPr>
              <a:t>Control of Corruption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97038-9102-35A6-CF6B-01D391451989}"/>
              </a:ext>
            </a:extLst>
          </p:cNvPr>
          <p:cNvSpPr txBox="1"/>
          <p:nvPr/>
        </p:nvSpPr>
        <p:spPr>
          <a:xfrm>
            <a:off x="4252010" y="5265836"/>
            <a:ext cx="2872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</a:rPr>
              <a:t>GDP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effectLst/>
              </a:rPr>
              <a:t>S&amp;P Ratings</a:t>
            </a:r>
          </a:p>
        </p:txBody>
      </p:sp>
    </p:spTree>
    <p:extLst>
      <p:ext uri="{BB962C8B-B14F-4D97-AF65-F5344CB8AC3E}">
        <p14:creationId xmlns:p14="http://schemas.microsoft.com/office/powerpoint/2010/main" val="1660185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B7F66EB-967E-12E3-5150-2F584912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Sovereign ratings and GDP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038D3-1F42-C0F9-5356-EA2181B4FA91}"/>
              </a:ext>
            </a:extLst>
          </p:cNvPr>
          <p:cNvSpPr txBox="1"/>
          <p:nvPr/>
        </p:nvSpPr>
        <p:spPr>
          <a:xfrm>
            <a:off x="956275" y="1604782"/>
            <a:ext cx="6213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During Operation:</a:t>
            </a:r>
          </a:p>
          <a:p>
            <a:endParaRPr lang="en-US" sz="2400" dirty="0"/>
          </a:p>
          <a:p>
            <a:r>
              <a:rPr lang="en-US" sz="2400" dirty="0"/>
              <a:t>Observe 4 consecutive years of some variables</a:t>
            </a:r>
          </a:p>
          <a:p>
            <a:r>
              <a:rPr lang="en-US" sz="2400" dirty="0"/>
              <a:t>Predict 5</a:t>
            </a:r>
            <a:r>
              <a:rPr lang="en-US" sz="2400" baseline="30000" dirty="0"/>
              <a:t>th</a:t>
            </a:r>
            <a:r>
              <a:rPr lang="en-US" sz="2400" dirty="0"/>
              <a:t> year of some other variables</a:t>
            </a:r>
          </a:p>
        </p:txBody>
      </p:sp>
    </p:spTree>
    <p:extLst>
      <p:ext uri="{BB962C8B-B14F-4D97-AF65-F5344CB8AC3E}">
        <p14:creationId xmlns:p14="http://schemas.microsoft.com/office/powerpoint/2010/main" val="3939159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A571DD-248B-219F-95E4-0C1D26AE7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2944419"/>
            <a:ext cx="4945191" cy="3711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C6D26-2F43-8574-CD35-86545DBDE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906319"/>
            <a:ext cx="5130800" cy="38508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B7F66EB-967E-12E3-5150-2F5849124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Sovereign ratings and GDP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A7C46E-4FFD-CDBA-6467-C6DCA7BA112B}"/>
              </a:ext>
            </a:extLst>
          </p:cNvPr>
          <p:cNvSpPr txBox="1"/>
          <p:nvPr/>
        </p:nvSpPr>
        <p:spPr>
          <a:xfrm>
            <a:off x="6279390" y="1553757"/>
            <a:ext cx="5192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Figures below:</a:t>
            </a:r>
          </a:p>
          <a:p>
            <a:endParaRPr lang="en-US" dirty="0"/>
          </a:p>
          <a:p>
            <a:r>
              <a:rPr lang="en-US" dirty="0"/>
              <a:t>Observe the ratings and GPD in a four years sequence</a:t>
            </a:r>
          </a:p>
          <a:p>
            <a:r>
              <a:rPr lang="en-US" dirty="0"/>
              <a:t>Predict GPD and ratings in 5</a:t>
            </a:r>
            <a:r>
              <a:rPr lang="en-US" baseline="30000" dirty="0"/>
              <a:t>th</a:t>
            </a:r>
            <a:r>
              <a:rPr lang="en-US" dirty="0"/>
              <a:t> year</a:t>
            </a:r>
          </a:p>
        </p:txBody>
      </p:sp>
    </p:spTree>
    <p:extLst>
      <p:ext uri="{BB962C8B-B14F-4D97-AF65-F5344CB8AC3E}">
        <p14:creationId xmlns:p14="http://schemas.microsoft.com/office/powerpoint/2010/main" val="3357795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F15B-E415-D154-4471-06A613B8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Extremes on </a:t>
            </a:r>
            <a:r>
              <a:rPr lang="en-US" dirty="0" err="1"/>
              <a:t>Powergrid</a:t>
            </a:r>
            <a:r>
              <a:rPr lang="en-US" dirty="0"/>
              <a:t> </a:t>
            </a:r>
          </a:p>
        </p:txBody>
      </p:sp>
      <p:pic>
        <p:nvPicPr>
          <p:cNvPr id="5" name="Picture 4" descr="A map of a large area with dots and lines&#10;&#10;Description automatically generated">
            <a:extLst>
              <a:ext uri="{FF2B5EF4-FFF2-40B4-BE49-F238E27FC236}">
                <a16:creationId xmlns:a16="http://schemas.microsoft.com/office/drawing/2014/main" id="{D465DDA6-27C5-E3F6-6C42-3B97585C5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01486"/>
            <a:ext cx="4252225" cy="3737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25135C-BAC8-7977-EE1B-32EC883772A2}"/>
              </a:ext>
            </a:extLst>
          </p:cNvPr>
          <p:cNvSpPr txBox="1"/>
          <p:nvPr/>
        </p:nvSpPr>
        <p:spPr>
          <a:xfrm>
            <a:off x="7216811" y="2136338"/>
            <a:ext cx="38067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Train on few years of data:</a:t>
            </a:r>
          </a:p>
          <a:p>
            <a:endParaRPr lang="en-US" dirty="0"/>
          </a:p>
          <a:p>
            <a:r>
              <a:rPr lang="en-US" dirty="0"/>
              <a:t>Daily Cost of operation</a:t>
            </a:r>
          </a:p>
          <a:p>
            <a:r>
              <a:rPr lang="en-US" dirty="0"/>
              <a:t>Hourly Generation at 326 generators</a:t>
            </a:r>
          </a:p>
          <a:p>
            <a:r>
              <a:rPr lang="en-US" dirty="0"/>
              <a:t>Hourly Demand at 118 buses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During Operation:</a:t>
            </a:r>
          </a:p>
          <a:p>
            <a:endParaRPr lang="en-US" dirty="0"/>
          </a:p>
          <a:p>
            <a:r>
              <a:rPr lang="en-US" u="sng" dirty="0"/>
              <a:t>Anticipate shutdowns:</a:t>
            </a:r>
          </a:p>
          <a:p>
            <a:r>
              <a:rPr lang="en-US" dirty="0"/>
              <a:t>Anticipate operational topology associated with high cost</a:t>
            </a:r>
          </a:p>
        </p:txBody>
      </p:sp>
    </p:spTree>
    <p:extLst>
      <p:ext uri="{BB962C8B-B14F-4D97-AF65-F5344CB8AC3E}">
        <p14:creationId xmlns:p14="http://schemas.microsoft.com/office/powerpoint/2010/main" val="4035430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F15B-E415-D154-4471-06A613B8A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Extremes on </a:t>
            </a:r>
            <a:r>
              <a:rPr lang="en-US" dirty="0" err="1"/>
              <a:t>Powergrid</a:t>
            </a:r>
            <a:r>
              <a:rPr lang="en-US" dirty="0"/>
              <a:t> </a:t>
            </a:r>
          </a:p>
        </p:txBody>
      </p:sp>
      <p:pic>
        <p:nvPicPr>
          <p:cNvPr id="5" name="Picture 4" descr="A map of a large area with dots and lines&#10;&#10;Description automatically generated">
            <a:extLst>
              <a:ext uri="{FF2B5EF4-FFF2-40B4-BE49-F238E27FC236}">
                <a16:creationId xmlns:a16="http://schemas.microsoft.com/office/drawing/2014/main" id="{D465DDA6-27C5-E3F6-6C42-3B97585C5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695700"/>
            <a:ext cx="2552257" cy="2243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D167A5-3729-3605-FC29-9E3EE5FD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557" y="365125"/>
            <a:ext cx="4833259" cy="62548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4B482-A56D-4C70-44E3-3767BDF79B45}"/>
              </a:ext>
            </a:extLst>
          </p:cNvPr>
          <p:cNvSpPr txBox="1"/>
          <p:nvPr/>
        </p:nvSpPr>
        <p:spPr>
          <a:xfrm>
            <a:off x="6240257" y="5203815"/>
            <a:ext cx="395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PDF of generation at No.22 under various operating cost scenarios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32509-4190-764D-CF93-E47BA9E63502}"/>
              </a:ext>
            </a:extLst>
          </p:cNvPr>
          <p:cNvSpPr txBox="1"/>
          <p:nvPr/>
        </p:nvSpPr>
        <p:spPr>
          <a:xfrm>
            <a:off x="6832599" y="704740"/>
            <a:ext cx="242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cost is associated with blackout.</a:t>
            </a:r>
          </a:p>
        </p:txBody>
      </p:sp>
    </p:spTree>
    <p:extLst>
      <p:ext uri="{BB962C8B-B14F-4D97-AF65-F5344CB8AC3E}">
        <p14:creationId xmlns:p14="http://schemas.microsoft.com/office/powerpoint/2010/main" val="38932627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DE1A3-60E8-59F8-783B-418E94911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3A127-AECB-4252-DAA9-1853F3050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43191" cy="437923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DATA ACQUISITION UNIT:</a:t>
            </a:r>
          </a:p>
          <a:p>
            <a:pPr lvl="1"/>
            <a:r>
              <a:rPr lang="en-US" dirty="0"/>
              <a:t>CHOICE OF SENSORS</a:t>
            </a:r>
          </a:p>
          <a:p>
            <a:pPr lvl="1"/>
            <a:r>
              <a:rPr lang="en-US" dirty="0"/>
              <a:t>CHOICE OF SAMPLE SIZE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DATA INTERPRETATION UNIT:</a:t>
            </a:r>
          </a:p>
          <a:p>
            <a:pPr lvl="1"/>
            <a:r>
              <a:rPr lang="en-US" dirty="0"/>
              <a:t>PCE / PLOM / NN ETC…</a:t>
            </a:r>
          </a:p>
          <a:p>
            <a:pPr lvl="1"/>
            <a:endParaRPr lang="en-US" dirty="0"/>
          </a:p>
          <a:p>
            <a:r>
              <a:rPr lang="en-US" b="1" dirty="0"/>
              <a:t>AUTONOMY:</a:t>
            </a:r>
          </a:p>
          <a:p>
            <a:pPr lvl="1"/>
            <a:r>
              <a:rPr lang="en-US" dirty="0"/>
              <a:t>CHOICE OF VARIABLES TO CONDITION ON</a:t>
            </a:r>
          </a:p>
          <a:p>
            <a:pPr lvl="1"/>
            <a:r>
              <a:rPr lang="en-US" dirty="0"/>
              <a:t>DESIGN OF EXPERIMENT</a:t>
            </a:r>
          </a:p>
          <a:p>
            <a:pPr lvl="1"/>
            <a:r>
              <a:rPr lang="en-US" dirty="0"/>
              <a:t>DESIGN OF SENSORS</a:t>
            </a:r>
          </a:p>
        </p:txBody>
      </p:sp>
    </p:spTree>
    <p:extLst>
      <p:ext uri="{BB962C8B-B14F-4D97-AF65-F5344CB8AC3E}">
        <p14:creationId xmlns:p14="http://schemas.microsoft.com/office/powerpoint/2010/main" val="96394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DE1A3-60E8-59F8-783B-418E94911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3A127-AECB-4252-DAA9-1853F3050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405257" cy="4379232"/>
          </a:xfrm>
        </p:spPr>
        <p:txBody>
          <a:bodyPr/>
          <a:lstStyle/>
          <a:p>
            <a:r>
              <a:rPr lang="en-US" dirty="0"/>
              <a:t>ANALYSIS METRICS:</a:t>
            </a:r>
          </a:p>
          <a:p>
            <a:pPr lvl="1"/>
            <a:r>
              <a:rPr lang="en-US" dirty="0"/>
              <a:t>LEARNING POTENTIAL (WHETHER WE CAN LEARN ANYTHING)</a:t>
            </a:r>
          </a:p>
          <a:p>
            <a:pPr lvl="1"/>
            <a:r>
              <a:rPr lang="en-US" dirty="0"/>
              <a:t>LEARNING CAPACITY (WITH UNLIMITED RESOURCES)</a:t>
            </a:r>
          </a:p>
          <a:p>
            <a:pPr lvl="1"/>
            <a:r>
              <a:rPr lang="en-US" dirty="0"/>
              <a:t>CONSTRAINT VIOLATION/PENALTY</a:t>
            </a:r>
          </a:p>
          <a:p>
            <a:pPr lvl="1"/>
            <a:endParaRPr lang="en-US" dirty="0"/>
          </a:p>
          <a:p>
            <a:r>
              <a:rPr lang="en-US" dirty="0"/>
              <a:t>FRAMEWORK OF STATISTICAL LEARNING IS USED TO EVALUATE THESE METRICS</a:t>
            </a:r>
          </a:p>
          <a:p>
            <a:endParaRPr lang="en-US" dirty="0"/>
          </a:p>
          <a:p>
            <a:r>
              <a:rPr lang="en-US" dirty="0"/>
              <a:t>WE ARE PURSUING THE OPTIMAL DESIGN OF THESE KNOLWEDGE EXTRACTION PROBES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65D96-2366-3C67-E57C-D5FCDCC08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89FCC-5B5B-BC06-EA66-8C3B47353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THINKING ABOUT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E195B-2379-670F-17B0-B7590C579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1"/>
            <a:ext cx="10515600" cy="1531730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US" dirty="0"/>
              <a:t>COMPARES MODEL PREDICTION TO EVIDENCE</a:t>
            </a:r>
          </a:p>
          <a:p>
            <a:r>
              <a:rPr lang="en-US" dirty="0"/>
              <a:t>USING UNCERTAINTY QUANTIFICATION TO PROVIDE A CLOUD OF PREDICTIONS THAT IS REASONABLE</a:t>
            </a:r>
          </a:p>
        </p:txBody>
      </p:sp>
    </p:spTree>
    <p:extLst>
      <p:ext uri="{BB962C8B-B14F-4D97-AF65-F5344CB8AC3E}">
        <p14:creationId xmlns:p14="http://schemas.microsoft.com/office/powerpoint/2010/main" val="208022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4489F-1EEF-C25D-7879-C0E65CB01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2C7B-81FB-2970-0CAC-39A31DD2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THINKING ABOUT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39CF0-01DB-FD22-64C6-3A42749BC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1"/>
            <a:ext cx="10515600" cy="1531730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US" dirty="0"/>
              <a:t>COMPARES MODEL PREDICTION TO EVIDENCE</a:t>
            </a:r>
          </a:p>
          <a:p>
            <a:r>
              <a:rPr lang="en-US" dirty="0"/>
              <a:t>USING UNCERTAINTY QUANTIFICATION TO PROVIDE A CLOUD OF PREDICTIONS THAT IS REASONABLE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57F829-57CF-7E01-E918-B09A76867A8A}"/>
              </a:ext>
            </a:extLst>
          </p:cNvPr>
          <p:cNvSpPr txBox="1">
            <a:spLocks/>
          </p:cNvSpPr>
          <p:nvPr/>
        </p:nvSpPr>
        <p:spPr>
          <a:xfrm>
            <a:off x="838200" y="3854244"/>
            <a:ext cx="10515600" cy="1531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OFTEN DO NOT HAVE MODELS (COMPLETELY DATA DRIVEN)</a:t>
            </a:r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r>
              <a:rPr lang="en-US" dirty="0"/>
              <a:t>OPERATING CONDITIONS BETWEEN MODELS AND EVIDENCE ARE DIFFERENT AND CANNOT BE RECONCILED </a:t>
            </a:r>
          </a:p>
        </p:txBody>
      </p:sp>
    </p:spTree>
    <p:extLst>
      <p:ext uri="{BB962C8B-B14F-4D97-AF65-F5344CB8AC3E}">
        <p14:creationId xmlns:p14="http://schemas.microsoft.com/office/powerpoint/2010/main" val="1019505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3C066-2C1E-91DD-B7D7-701286008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AB4-4667-8AF9-1731-142D00D7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THINKING ABOUT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7DBB7-F979-D71E-1875-0D27C19EE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1"/>
            <a:ext cx="10515600" cy="1531730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txBody>
          <a:bodyPr/>
          <a:lstStyle/>
          <a:p>
            <a:r>
              <a:rPr lang="en-US" dirty="0"/>
              <a:t>COMPARES MODEL PREDICTION TO EVIDENCE</a:t>
            </a:r>
          </a:p>
          <a:p>
            <a:r>
              <a:rPr lang="en-US" dirty="0"/>
              <a:t>USING UNCERTAINTY QUANTIFICATION TO PROVIDE A CLOUD OF PREDICTIONS THAT IS REASONABLE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F35656-923D-9544-DDA0-228E1EC04C57}"/>
              </a:ext>
            </a:extLst>
          </p:cNvPr>
          <p:cNvSpPr txBox="1">
            <a:spLocks/>
          </p:cNvSpPr>
          <p:nvPr/>
        </p:nvSpPr>
        <p:spPr>
          <a:xfrm>
            <a:off x="838200" y="3854244"/>
            <a:ext cx="10515600" cy="1531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OFTEN DO NOT HAVE MODELS (COMPLETELY DATA DRIVEN)</a:t>
            </a:r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r>
              <a:rPr lang="en-US" dirty="0"/>
              <a:t>OPERATING CONDITIONS BETWEEN MODELS AND EVIDENCE ARE DIFFERENT AND CANNOT BE RECONCILED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22B840-978A-04A6-94EC-D5D13E75320C}"/>
              </a:ext>
            </a:extLst>
          </p:cNvPr>
          <p:cNvSpPr txBox="1"/>
          <p:nvPr/>
        </p:nvSpPr>
        <p:spPr>
          <a:xfrm>
            <a:off x="3061252" y="6188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0DC618-84F0-C5D2-0B9E-9BCC4E340424}"/>
              </a:ext>
            </a:extLst>
          </p:cNvPr>
          <p:cNvSpPr txBox="1">
            <a:spLocks/>
          </p:cNvSpPr>
          <p:nvPr/>
        </p:nvSpPr>
        <p:spPr>
          <a:xfrm>
            <a:off x="838200" y="5701887"/>
            <a:ext cx="10515600" cy="9505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SHOULD STILL BE ABLE TO VALIDATE A MODEL </a:t>
            </a:r>
          </a:p>
        </p:txBody>
      </p:sp>
    </p:spTree>
    <p:extLst>
      <p:ext uri="{BB962C8B-B14F-4D97-AF65-F5344CB8AC3E}">
        <p14:creationId xmlns:p14="http://schemas.microsoft.com/office/powerpoint/2010/main" val="1674019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F6B33-B433-3BA9-7622-DE55182E6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04A77-7C2D-883D-0FCF-296D6FAB1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4443" cy="4351338"/>
          </a:xfrm>
          <a:ln w="317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INSIGHT FROM THE HUMAN BODY: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CAN RELATE </a:t>
            </a:r>
            <a:r>
              <a:rPr lang="en-US" b="1" dirty="0">
                <a:solidFill>
                  <a:schemeClr val="accent2"/>
                </a:solidFill>
              </a:rPr>
              <a:t>BODY TEMPERATURE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2"/>
                </a:solidFill>
              </a:rPr>
              <a:t>BLOOD PRESSURE </a:t>
            </a:r>
            <a:r>
              <a:rPr lang="en-US" dirty="0"/>
              <a:t>TAKEN AT THE WRIST TO SPECIFIC </a:t>
            </a:r>
            <a:r>
              <a:rPr lang="en-US" b="1" dirty="0">
                <a:solidFill>
                  <a:schemeClr val="accent2"/>
                </a:solidFill>
              </a:rPr>
              <a:t>AILMENTS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NECESSARILY</a:t>
            </a:r>
            <a:r>
              <a:rPr lang="en-US" dirty="0"/>
              <a:t> WITH SOME LEVEL OF </a:t>
            </a:r>
            <a:r>
              <a:rPr lang="en-US" b="1" dirty="0">
                <a:solidFill>
                  <a:schemeClr val="accent2"/>
                </a:solidFill>
              </a:rPr>
              <a:t>UNCERTAINTY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NO NEED TO HAVE A COMPLETE </a:t>
            </a:r>
            <a:r>
              <a:rPr lang="en-US" dirty="0"/>
              <a:t>CHARACTERIZATION OF CELLS AND ORGANS – WHICH MAY BE EXPENSIVE AND NOT NECESSARILY RELATABLE TO THE AILMENT IN A CAUSAL FASHION.</a:t>
            </a:r>
          </a:p>
        </p:txBody>
      </p:sp>
    </p:spTree>
    <p:extLst>
      <p:ext uri="{BB962C8B-B14F-4D97-AF65-F5344CB8AC3E}">
        <p14:creationId xmlns:p14="http://schemas.microsoft.com/office/powerpoint/2010/main" val="536978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FC160-3832-C21C-0810-4B4995E2D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14607-833C-EF29-E6BC-85D591C93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FBD0A-1AAD-CF34-C58F-E1D4271F9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DEPENDENCE</a:t>
            </a:r>
            <a:r>
              <a:rPr lang="en-US" b="1" dirty="0"/>
              <a:t> BETWEEN </a:t>
            </a:r>
            <a:r>
              <a:rPr lang="en-US" b="1" dirty="0">
                <a:solidFill>
                  <a:schemeClr val="accent6"/>
                </a:solidFill>
              </a:rPr>
              <a:t>FEATURES</a:t>
            </a:r>
            <a:r>
              <a:rPr lang="en-US" b="1" dirty="0"/>
              <a:t> </a:t>
            </a:r>
            <a:r>
              <a:rPr lang="en-US" dirty="0"/>
              <a:t>OF THE MODEL MAY BE </a:t>
            </a:r>
            <a:r>
              <a:rPr lang="en-US" b="1" dirty="0">
                <a:solidFill>
                  <a:srgbClr val="C00000"/>
                </a:solidFill>
              </a:rPr>
              <a:t>SUFFICIENT</a:t>
            </a:r>
            <a:r>
              <a:rPr lang="en-US" dirty="0"/>
              <a:t> INDICATION OF REALISM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578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1287</Words>
  <Application>Microsoft Macintosh PowerPoint</Application>
  <PresentationFormat>Widescreen</PresentationFormat>
  <Paragraphs>299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CMSY9</vt:lpstr>
      <vt:lpstr>LinBiolinumT</vt:lpstr>
      <vt:lpstr>Roboto</vt:lpstr>
      <vt:lpstr>Office Theme</vt:lpstr>
      <vt:lpstr>Recent developments in uncertainty quantification and model validation for complex systems </vt:lpstr>
      <vt:lpstr>MOTIVATION</vt:lpstr>
      <vt:lpstr>THRUST AREAS</vt:lpstr>
      <vt:lpstr>EXAMPLE THAT RUNS ACROSS THRUSTS: MODEL VALIDATION</vt:lpstr>
      <vt:lpstr>TRADITIONAL THINKING ABOUT VALIDATION</vt:lpstr>
      <vt:lpstr>TRADITIONAL THINKING ABOUT VALIDATION</vt:lpstr>
      <vt:lpstr>TRADITIONAL THINKING ABOUT VALIDATION</vt:lpstr>
      <vt:lpstr>APPROACH</vt:lpstr>
      <vt:lpstr>APPROACH</vt:lpstr>
      <vt:lpstr>APPROACH</vt:lpstr>
      <vt:lpstr>EXAMPLES  SYNTHESIS </vt:lpstr>
      <vt:lpstr>Rotary Detonation Engines (RDE)</vt:lpstr>
      <vt:lpstr>Rotary detonation engines (RDE)</vt:lpstr>
      <vt:lpstr>Rotary detonation engines (RDE)</vt:lpstr>
      <vt:lpstr>Training SET:</vt:lpstr>
      <vt:lpstr>RESULTS:  Representing the SENSOR data (Temperature data)</vt:lpstr>
      <vt:lpstr>RESULTS:  Representing the FEATURE data: </vt:lpstr>
      <vt:lpstr>RESULTS:  Sensing a different experiment: </vt:lpstr>
      <vt:lpstr>RESULTS:  Sensing a different experiment: </vt:lpstr>
      <vt:lpstr>POLYNOMIAL CHAOS FRAMEWORK</vt:lpstr>
      <vt:lpstr>POLYNOMIAL CHAOS FRAMEWORK</vt:lpstr>
      <vt:lpstr>POLYNOMIAL CHAOS FRAMEWORK</vt:lpstr>
      <vt:lpstr>Oxidation in a hydrogen environment</vt:lpstr>
      <vt:lpstr>Oxidation in a hydrogen environment</vt:lpstr>
      <vt:lpstr>Oxidation in a hydrogen environment</vt:lpstr>
      <vt:lpstr>Oxidation in a hydrogen environment</vt:lpstr>
      <vt:lpstr>Oxidation in a hydrogen environment</vt:lpstr>
      <vt:lpstr>Oxidation in a hydrogen environment</vt:lpstr>
      <vt:lpstr>PLOM FRAMEWORK: MODEL-FREE</vt:lpstr>
      <vt:lpstr>Hybrid Composites</vt:lpstr>
      <vt:lpstr>Hybrid Composites</vt:lpstr>
      <vt:lpstr>Hybrid Composites</vt:lpstr>
      <vt:lpstr>REMOTE SENSING: PACE Data</vt:lpstr>
      <vt:lpstr>REMOTE SENSING: PACE Data</vt:lpstr>
      <vt:lpstr>Turbulence</vt:lpstr>
      <vt:lpstr>Turbulence</vt:lpstr>
      <vt:lpstr>Turbulence</vt:lpstr>
      <vt:lpstr>Turbulence</vt:lpstr>
      <vt:lpstr>Turbulence</vt:lpstr>
      <vt:lpstr>Sovereign ratings and GDP</vt:lpstr>
      <vt:lpstr>Sovereign ratings and GDP</vt:lpstr>
      <vt:lpstr>Sovereign ratings and GDP</vt:lpstr>
      <vt:lpstr>Extremes on Powergrid </vt:lpstr>
      <vt:lpstr>Extremes on Powergrid </vt:lpstr>
      <vt:lpstr>SYNTHESIS</vt:lpstr>
      <vt:lpstr>SYNTHESIS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UQ models </dc:title>
  <dc:creator>Roger Georges Ghanem</dc:creator>
  <cp:lastModifiedBy>Roger Georges Ghanem</cp:lastModifiedBy>
  <cp:revision>23</cp:revision>
  <cp:lastPrinted>2024-08-14T13:59:01Z</cp:lastPrinted>
  <dcterms:created xsi:type="dcterms:W3CDTF">2023-06-20T17:20:42Z</dcterms:created>
  <dcterms:modified xsi:type="dcterms:W3CDTF">2024-09-16T23:33:26Z</dcterms:modified>
</cp:coreProperties>
</file>