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59" r:id="rId4"/>
    <p:sldId id="279" r:id="rId5"/>
    <p:sldId id="277" r:id="rId6"/>
    <p:sldId id="258" r:id="rId7"/>
    <p:sldId id="280" r:id="rId8"/>
    <p:sldId id="281" r:id="rId9"/>
    <p:sldId id="282" r:id="rId10"/>
    <p:sldId id="283" r:id="rId11"/>
    <p:sldId id="265" r:id="rId12"/>
    <p:sldId id="284" r:id="rId13"/>
    <p:sldId id="267" r:id="rId14"/>
    <p:sldId id="2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63"/>
    <p:restoredTop sz="89932"/>
  </p:normalViewPr>
  <p:slideViewPr>
    <p:cSldViewPr snapToGrid="0">
      <p:cViewPr varScale="1">
        <p:scale>
          <a:sx n="110" d="100"/>
          <a:sy n="110" d="100"/>
        </p:scale>
        <p:origin x="12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91F8C-B831-DC40-B649-7CD789BA3090}" type="datetimeFigureOut">
              <a:rPr lang="en-US" smtClean="0"/>
              <a:t>9/17/24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D7DE8-C8A2-5845-BEEA-92266F028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20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D7DE8-C8A2-5845-BEEA-92266F028D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14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D1AEA-F9F6-8E43-2F84-CC3227950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72C3F8-2EEB-B61D-F146-EAFE4A073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90B6A-EEDA-6374-CEFD-768DFB764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C755-9CEC-1948-AD12-C23549AB7303}" type="datetime1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7A586-2936-73ED-C024-C863E3821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E4209-05E6-65CA-07CC-B4A9525E9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ADCE-604B-4901-9983-C8BF703F3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01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2D5F3-F591-307B-9DE7-7849957B4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A08A7E-4E14-34A0-EF81-CF83D362C7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3091F-45E7-4865-1B26-B913B9A70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5C41-7F60-0943-B54E-E8A77DD82E4D}" type="datetime1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571A2-7144-5159-68D4-76A14A243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F2CEF-0263-E054-51AD-D7B14BF0D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ADCE-604B-4901-9983-C8BF703F3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8C06EE-B8E1-A10F-7230-A098E629DA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4EB03C-0A5A-135B-9553-C04A237FC6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BE387-2EAC-443B-349E-020805FBC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E221-0290-F340-A036-5BA9311F22D0}" type="datetime1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8D1BA-5911-F5B1-23E4-807DC7509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EDA63-1BBA-EFDD-4449-C94FD3E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ADCE-604B-4901-9983-C8BF703F3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85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3B23B-8BF4-5D21-23AC-ED3B71C00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C3D9E-D4F5-DE0F-7718-78976CCF4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67064-A727-3DD4-48EC-EDA0FC0D0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DDF7-5698-FD4E-84B2-E364FA3FFF9B}" type="datetime1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3F49A-397B-61EA-7B4D-6E4F398DA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63D8B-9B08-8F22-FC25-C7F46A21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ADCE-604B-4901-9983-C8BF703F3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3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6821A-22F0-0BFE-A4DF-DB00C3A4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870CA4-C547-4805-5F17-2B10AD510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AB4E6-7D6F-6C9F-C7F6-D7296AE49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2E03-8552-3849-AE1D-C761072FADB6}" type="datetime1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82A36-2D10-8F01-00F8-A00CFD69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4DC78-397F-3905-FE4B-A879944DD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ADCE-604B-4901-9983-C8BF703F3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78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7FB81-E2E8-FD77-7FAF-7DB75455F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07229-AE45-BBDF-9A3A-3515A3F67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B477B-5A23-1971-6E1E-FD068C3A0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1DA8F8-D0FB-96F2-2350-2D7BDA9D4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2621-C442-854A-ADCB-7B281558A85D}" type="datetime1">
              <a:rPr lang="en-US" smtClean="0"/>
              <a:t>9/17/24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D97A91-CD07-AD96-94DE-6029375D2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8C420-2803-A656-4660-6014EB506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ADCE-604B-4901-9983-C8BF703F3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71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6035F-2847-0827-32B1-606824C7D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39460-E085-49D8-0B2A-7DD78D403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FB67F9-B437-9C2B-6AEE-3A47F73A6F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1168E1-F32F-6F31-0AD7-F6605F4C89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2E3F09-4916-16D8-B79A-ED3011A363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862A36-FCD6-1F6D-6A75-6F623AA53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0939E-A880-2041-BCC8-12C12C36F569}" type="datetime1">
              <a:rPr lang="en-US" smtClean="0"/>
              <a:t>9/17/24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019E1C-BD8B-C072-2519-6F06B6BA6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49A7EA-34DC-0AA4-8576-DA83DB6B2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ADCE-604B-4901-9983-C8BF703F3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1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B4BC2-235D-37F3-4786-996AF3FCA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9232EA-4E17-2B7D-4659-4F630AFFE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6BAF7-F22E-AD49-903E-E7F4B2AAD11C}" type="datetime1">
              <a:rPr lang="en-US" smtClean="0"/>
              <a:t>9/17/24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24742B-E35D-B924-6D7F-4D7F6D301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CC579A-3A41-3131-7404-CD5C2D05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ADCE-604B-4901-9983-C8BF703F3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78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647E61-1968-1B65-C380-991679C7F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8811-D673-4246-86E3-A3E4CCC97E05}" type="datetime1">
              <a:rPr lang="en-US" smtClean="0"/>
              <a:t>9/17/24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88EE9C-CAB3-3937-53E3-1CD8BD323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860AB-B755-4A72-06BF-F73530AA3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ADCE-604B-4901-9983-C8BF703F3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78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5E246-5ACE-C306-7431-D5944F2DE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56C4A-1D47-DBD8-ACD4-D14F54F35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1B1BA0-98EE-6D7F-9C2D-A71B99C09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36190-37B4-8D6A-D3E5-AA110BE49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90AB-C625-CD4E-B0C7-37C35A2B11EA}" type="datetime1">
              <a:rPr lang="en-US" smtClean="0"/>
              <a:t>9/17/24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FE421A-43D7-E206-1EF5-9DDE9265D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6047C-BC54-B909-DDBA-4D15BB390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ADCE-604B-4901-9983-C8BF703F3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70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903D-FB1A-7299-0223-EA4F33DF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24AF16-ACB3-7265-232A-0F200475CD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D7D0CF-F65C-D6C3-5C18-BB6E64FB2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B8EA41-90A2-E97D-0CBE-EB771100E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B4D5-7C62-2B42-9C02-0242A34FEE27}" type="datetime1">
              <a:rPr lang="en-US" smtClean="0"/>
              <a:t>9/17/24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F75A01-BE4C-E5D4-78D7-1486D5212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C2C169-ED67-F818-7AF6-FCD4E5593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ADCE-604B-4901-9983-C8BF703F3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18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1A0370-077F-2EA4-C14E-27FB89D23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7C0155-DB3C-3859-4463-0AF73665D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500F7-3159-9741-92A9-44595E9F2E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1F529-4BF6-3746-9993-D2ED1251FE28}" type="datetime1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EADEE-F150-CFF9-ECD7-2E0C6565F0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07962-60EE-66D2-CDBB-27C11BEA6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8ADCE-604B-4901-9983-C8BF703F3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5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E8FC8-83C6-CE0C-97E2-2133702B80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12963"/>
            <a:ext cx="9144000" cy="2387600"/>
          </a:xfrm>
        </p:spPr>
        <p:txBody>
          <a:bodyPr/>
          <a:lstStyle/>
          <a:p>
            <a:r>
              <a:rPr lang="en-US" dirty="0"/>
              <a:t>Safety, Security and Privacy in the Age of Generative AI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AACB9A-3811-94E3-4D6C-BADAF19A45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92638"/>
            <a:ext cx="9144000" cy="1655762"/>
          </a:xfrm>
        </p:spPr>
        <p:txBody>
          <a:bodyPr/>
          <a:lstStyle/>
          <a:p>
            <a:r>
              <a:rPr lang="en-US" dirty="0"/>
              <a:t>Carlos Soto</a:t>
            </a:r>
          </a:p>
          <a:p>
            <a:r>
              <a:rPr lang="en-US" dirty="0"/>
              <a:t>September 17, 2024</a:t>
            </a:r>
          </a:p>
        </p:txBody>
      </p:sp>
    </p:spTree>
    <p:extLst>
      <p:ext uri="{BB962C8B-B14F-4D97-AF65-F5344CB8AC3E}">
        <p14:creationId xmlns:p14="http://schemas.microsoft.com/office/powerpoint/2010/main" val="712469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FA108-1A7D-8EFB-524D-9988B5DD1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Risks and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74D3A-3242-C547-3511-86AA2D833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8556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In-context learning &amp; RAG</a:t>
            </a:r>
          </a:p>
          <a:p>
            <a:pPr lvl="1"/>
            <a:r>
              <a:rPr lang="en-US" dirty="0"/>
              <a:t>Your prompt and datasets are part of learned context for AI responses</a:t>
            </a:r>
          </a:p>
          <a:p>
            <a:r>
              <a:rPr lang="en-US" dirty="0"/>
              <a:t>Data risks imply infrastructure security challenges too</a:t>
            </a:r>
          </a:p>
          <a:p>
            <a:pPr lvl="1"/>
            <a:r>
              <a:rPr lang="en-US" dirty="0"/>
              <a:t>Trust AI platform host? Network? Contractors? Data processing staff?</a:t>
            </a:r>
          </a:p>
          <a:p>
            <a:r>
              <a:rPr lang="en-US" dirty="0"/>
              <a:t>Model choices</a:t>
            </a:r>
          </a:p>
          <a:p>
            <a:pPr lvl="1"/>
            <a:r>
              <a:rPr lang="en-US" dirty="0"/>
              <a:t>On-prem vs cloud?</a:t>
            </a:r>
          </a:p>
          <a:p>
            <a:pPr lvl="1"/>
            <a:r>
              <a:rPr lang="en-US" dirty="0"/>
              <a:t>Commercial vs open?</a:t>
            </a:r>
          </a:p>
          <a:p>
            <a:pPr lvl="1"/>
            <a:r>
              <a:rPr lang="en-US" dirty="0"/>
              <a:t>Frozen or tuned?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2D0D4-BE12-C304-4C9B-2829CE8FB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ADCE-604B-4901-9983-C8BF703F322E}" type="slidenum">
              <a:rPr lang="en-US" smtClean="0"/>
              <a:t>10</a:t>
            </a:fld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6D97271-E32D-C9EE-31AE-9E5ED6C59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070" y="851337"/>
            <a:ext cx="1147128" cy="114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1151F0DF-F8ED-D3F7-BCE1-EE2800606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640" y="1494711"/>
            <a:ext cx="1352550" cy="81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Llama2（ラマ2）とは？日本語使える？MetaのオープンソースLLMの使い方徹底解説！ - AI Market">
            <a:extLst>
              <a:ext uri="{FF2B5EF4-FFF2-40B4-BE49-F238E27FC236}">
                <a16:creationId xmlns:a16="http://schemas.microsoft.com/office/drawing/2014/main" id="{5FDCA197-535F-85E2-A6A4-44EF5EDD9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828" y="5205830"/>
            <a:ext cx="1992503" cy="81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Anthropic Unveils Claude 3.5: The Versatile AI 'Sonnet' - Global">
            <a:extLst>
              <a:ext uri="{FF2B5EF4-FFF2-40B4-BE49-F238E27FC236}">
                <a16:creationId xmlns:a16="http://schemas.microsoft.com/office/drawing/2014/main" id="{7321C811-D872-3214-31A8-5554218D7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592" y="1981757"/>
            <a:ext cx="1426803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>
            <a:extLst>
              <a:ext uri="{FF2B5EF4-FFF2-40B4-BE49-F238E27FC236}">
                <a16:creationId xmlns:a16="http://schemas.microsoft.com/office/drawing/2014/main" id="{BB682981-4D9F-F16D-8104-2FB34CDD1B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7" t="32459" r="70625" b="33254"/>
          <a:stretch/>
        </p:blipFill>
        <p:spPr bwMode="auto">
          <a:xfrm>
            <a:off x="10957266" y="431762"/>
            <a:ext cx="925129" cy="107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>
            <a:extLst>
              <a:ext uri="{FF2B5EF4-FFF2-40B4-BE49-F238E27FC236}">
                <a16:creationId xmlns:a16="http://schemas.microsoft.com/office/drawing/2014/main" id="{8A8F2771-0086-7EA9-F582-02059A5FE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439" y="3282217"/>
            <a:ext cx="1809428" cy="133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ChatGPT - Wikipedia">
            <a:extLst>
              <a:ext uri="{FF2B5EF4-FFF2-40B4-BE49-F238E27FC236}">
                <a16:creationId xmlns:a16="http://schemas.microsoft.com/office/drawing/2014/main" id="{8C0424F2-D963-7E00-61FE-CB18E0424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754" y="3962877"/>
            <a:ext cx="1071880" cy="107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2" name="Picture 28">
            <a:extLst>
              <a:ext uri="{FF2B5EF4-FFF2-40B4-BE49-F238E27FC236}">
                <a16:creationId xmlns:a16="http://schemas.microsoft.com/office/drawing/2014/main" id="{A4AC54A6-720D-4672-911A-AA2C562116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22976" r="6875" b="24296"/>
          <a:stretch/>
        </p:blipFill>
        <p:spPr bwMode="auto">
          <a:xfrm>
            <a:off x="6616972" y="4341905"/>
            <a:ext cx="2139488" cy="75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4" name="Picture 30" descr="Mistral AI Logo PNG vector in SVG, PDF, AI, CDR format">
            <a:extLst>
              <a:ext uri="{FF2B5EF4-FFF2-40B4-BE49-F238E27FC236}">
                <a16:creationId xmlns:a16="http://schemas.microsoft.com/office/drawing/2014/main" id="{8B2E1B86-BDF9-CFAA-BE67-82E1EA44C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512" y="5297639"/>
            <a:ext cx="1516173" cy="113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6" name="Picture 32">
            <a:extLst>
              <a:ext uri="{FF2B5EF4-FFF2-40B4-BE49-F238E27FC236}">
                <a16:creationId xmlns:a16="http://schemas.microsoft.com/office/drawing/2014/main" id="{20D11097-5E68-1ADB-2D73-A261E6DDD0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7" t="29285" r="67500" b="29432"/>
          <a:stretch/>
        </p:blipFill>
        <p:spPr bwMode="auto">
          <a:xfrm>
            <a:off x="7806572" y="2563828"/>
            <a:ext cx="1809428" cy="148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0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0C5B4-BD8D-C49F-D89E-AB68A6B41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 of Generative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154AB-AAB0-46A3-8E2E-9C79C13E7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197481" cy="45307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Biases and alignment issues</a:t>
            </a:r>
          </a:p>
          <a:p>
            <a:pPr lvl="1"/>
            <a:r>
              <a:rPr lang="en-US" dirty="0"/>
              <a:t>May be mitigated by </a:t>
            </a:r>
            <a:r>
              <a:rPr lang="en-US" b="1" dirty="0"/>
              <a:t>indirect human feedback</a:t>
            </a:r>
            <a:r>
              <a:rPr lang="en-US" dirty="0"/>
              <a:t>, e.g., </a:t>
            </a:r>
            <a:r>
              <a:rPr lang="en-US" i="1" dirty="0"/>
              <a:t>RLHF (Reinforcement Learning from Human Feedback)</a:t>
            </a:r>
            <a:endParaRPr lang="en-US" i="1" dirty="0">
              <a:cs typeface="Calibri"/>
            </a:endParaRPr>
          </a:p>
          <a:p>
            <a:r>
              <a:rPr lang="en-US" dirty="0"/>
              <a:t>Hallucinations and Verification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Due to imperfect memorization &amp; reasoning</a:t>
            </a:r>
          </a:p>
          <a:p>
            <a:pPr lvl="1"/>
            <a:r>
              <a:rPr lang="en-US" dirty="0"/>
              <a:t>May be mitigated by </a:t>
            </a:r>
            <a:r>
              <a:rPr lang="en-US" b="1" dirty="0"/>
              <a:t>special prompting </a:t>
            </a:r>
            <a:r>
              <a:rPr lang="en-US" dirty="0"/>
              <a:t>(e.g., </a:t>
            </a:r>
            <a:r>
              <a:rPr lang="en-US" i="1" dirty="0"/>
              <a:t>Chain-of-Thought</a:t>
            </a:r>
            <a:r>
              <a:rPr lang="en-US" dirty="0"/>
              <a:t>), and leveraging </a:t>
            </a:r>
            <a:r>
              <a:rPr lang="en-US" b="1" dirty="0"/>
              <a:t>external resources </a:t>
            </a:r>
            <a:r>
              <a:rPr lang="en-US" dirty="0"/>
              <a:t>(e.g., </a:t>
            </a:r>
            <a:r>
              <a:rPr lang="en-US" i="1" dirty="0"/>
              <a:t>RAG</a:t>
            </a:r>
            <a:r>
              <a:rPr lang="en-US" dirty="0"/>
              <a:t>)</a:t>
            </a:r>
            <a:endParaRPr lang="en-US" dirty="0">
              <a:cs typeface="Calibri"/>
            </a:endParaRPr>
          </a:p>
          <a:p>
            <a:r>
              <a:rPr lang="en-US" dirty="0"/>
              <a:t>Open challenges</a:t>
            </a:r>
          </a:p>
          <a:p>
            <a:pPr lvl="1"/>
            <a:r>
              <a:rPr lang="en-US" dirty="0">
                <a:cs typeface="Calibri"/>
              </a:rPr>
              <a:t>Alignment with scientific priorities (e.g., evidence-based), reproducibility and verifiability (e.g., real references), RAG for private/secure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25C04-07DA-E676-412C-B919BB4F1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ADCE-604B-4901-9983-C8BF703F322E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3F0103-5BE8-F7ED-B8B1-05A2F64AC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580" y="1165908"/>
            <a:ext cx="3655787" cy="1854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7D7CFE-1212-2F16-9043-796E2F0777B5}"/>
              </a:ext>
            </a:extLst>
          </p:cNvPr>
          <p:cNvSpPr txBox="1"/>
          <p:nvPr/>
        </p:nvSpPr>
        <p:spPr>
          <a:xfrm>
            <a:off x="7544574" y="3020117"/>
            <a:ext cx="3882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RLHF is used to align LLM output with human reviewer expectations</a:t>
            </a:r>
            <a:endParaRPr lang="en-US" sz="1200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F89EA1-B240-6BAC-4F6B-45C7158DE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127" y="3481782"/>
            <a:ext cx="4391799" cy="23628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23987D-F259-8719-DAF4-AFC5C25C7A10}"/>
              </a:ext>
            </a:extLst>
          </p:cNvPr>
          <p:cNvSpPr txBox="1"/>
          <p:nvPr/>
        </p:nvSpPr>
        <p:spPr>
          <a:xfrm>
            <a:off x="6701150" y="5890756"/>
            <a:ext cx="5299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RAG can map queries and knowledge resources to common embedding space, LLM retrieves relevant context to inject in prompt or response</a:t>
            </a:r>
            <a:r>
              <a:rPr lang="en-US" sz="1200" i="1" dirty="0"/>
              <a:t> (Lewis 2020)</a:t>
            </a:r>
          </a:p>
        </p:txBody>
      </p:sp>
    </p:spTree>
    <p:extLst>
      <p:ext uri="{BB962C8B-B14F-4D97-AF65-F5344CB8AC3E}">
        <p14:creationId xmlns:p14="http://schemas.microsoft.com/office/powerpoint/2010/main" val="232682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A7E62-35BF-E837-7601-2C3E8879F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Safety, Security &amp; Privacy in AI Ecosystems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1F5C0-049A-7F30-50AA-3DE082FE8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395720" cy="453072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AI models exist as part of interconnected ecosystems (DTs), with own lifecycles</a:t>
            </a:r>
          </a:p>
          <a:p>
            <a:pPr lvl="1"/>
            <a:r>
              <a:rPr lang="en-US" dirty="0"/>
              <a:t>Data, reliability, scaling challenges are compounded by every resource AI touches</a:t>
            </a:r>
          </a:p>
          <a:p>
            <a:pPr lvl="1"/>
            <a:r>
              <a:rPr lang="en-US" dirty="0"/>
              <a:t>Risks persist during continuous integration, deployment</a:t>
            </a:r>
          </a:p>
          <a:p>
            <a:r>
              <a:rPr lang="en-US" i="1" dirty="0"/>
              <a:t>AI in Digital Twins</a:t>
            </a:r>
          </a:p>
          <a:p>
            <a:pPr lvl="1"/>
            <a:r>
              <a:rPr lang="en-US" dirty="0"/>
              <a:t>Forward models, data analysis, and control</a:t>
            </a:r>
          </a:p>
          <a:p>
            <a:pPr lvl="2"/>
            <a:r>
              <a:rPr lang="en-US" dirty="0"/>
              <a:t>suited to purpose-built ML models, or tuned foundation models</a:t>
            </a:r>
          </a:p>
          <a:p>
            <a:pPr lvl="1"/>
            <a:r>
              <a:rPr lang="en-US" dirty="0"/>
              <a:t>Decision support and DT orchestration may be opportunities for generative AI</a:t>
            </a:r>
          </a:p>
          <a:p>
            <a:pPr lvl="2"/>
            <a:r>
              <a:rPr lang="en-US" dirty="0"/>
              <a:t>e.g., orchestration as AI tool-use</a:t>
            </a:r>
          </a:p>
          <a:p>
            <a:pPr lvl="2"/>
            <a:r>
              <a:rPr lang="en-US" dirty="0"/>
              <a:t>Require utmost safety considerations, oversight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5CB898-78E3-C064-D4C9-849E7CC6D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ADCE-604B-4901-9983-C8BF703F322E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2" descr="Diagram&#10;&#10;Description automatically generated">
            <a:extLst>
              <a:ext uri="{FF2B5EF4-FFF2-40B4-BE49-F238E27FC236}">
                <a16:creationId xmlns:a16="http://schemas.microsoft.com/office/drawing/2014/main" id="{D81A2034-DE92-1B17-B2CC-682E51B30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754" y="1825625"/>
            <a:ext cx="3499342" cy="38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7D3129-B1BE-E40A-09A4-6E48C05D32BC}"/>
              </a:ext>
            </a:extLst>
          </p:cNvPr>
          <p:cNvSpPr txBox="1"/>
          <p:nvPr/>
        </p:nvSpPr>
        <p:spPr>
          <a:xfrm>
            <a:off x="8508301" y="5674900"/>
            <a:ext cx="1562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The AI Lifecycle</a:t>
            </a:r>
          </a:p>
          <a:p>
            <a:pPr algn="ctr"/>
            <a:r>
              <a:rPr lang="en-US" sz="1200" dirty="0"/>
              <a:t>(</a:t>
            </a:r>
            <a:r>
              <a:rPr lang="en-US" sz="1200" i="1" dirty="0"/>
              <a:t>Castro 2023)</a:t>
            </a:r>
          </a:p>
        </p:txBody>
      </p:sp>
    </p:spTree>
    <p:extLst>
      <p:ext uri="{BB962C8B-B14F-4D97-AF65-F5344CB8AC3E}">
        <p14:creationId xmlns:p14="http://schemas.microsoft.com/office/powerpoint/2010/main" val="389147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B70DB-8511-AF80-502C-CCC078F43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Adversarial Risks of Generative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68B12-5594-BD06-B3CE-3CB700839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70608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AI risk assessment has become own area of research</a:t>
            </a:r>
          </a:p>
          <a:p>
            <a:pPr lvl="1"/>
            <a:r>
              <a:rPr lang="en-US" dirty="0"/>
              <a:t>Benchmarking, red teaming, evaluation frameworks, defenses</a:t>
            </a:r>
          </a:p>
          <a:p>
            <a:r>
              <a:rPr lang="en-US" dirty="0">
                <a:sym typeface="Wingdings" pitchFamily="2" charset="2"/>
              </a:rPr>
              <a:t>Misuse mitigations (esp. commercial)</a:t>
            </a:r>
          </a:p>
          <a:p>
            <a:pPr lvl="1"/>
            <a:r>
              <a:rPr lang="en-US" dirty="0">
                <a:sym typeface="Wingdings" pitchFamily="2" charset="2"/>
              </a:rPr>
              <a:t>Guardrails (input and output), jailbreak detection</a:t>
            </a:r>
            <a:endParaRPr lang="en-US" dirty="0"/>
          </a:p>
          <a:p>
            <a:r>
              <a:rPr lang="en-US" dirty="0"/>
              <a:t>Analytical and generative AI pose dual use risks, lowering information barriers for adversaries</a:t>
            </a:r>
          </a:p>
          <a:p>
            <a:pPr lvl="1"/>
            <a:r>
              <a:rPr lang="en-US" dirty="0"/>
              <a:t>True for both specialized (e.g., drug design candidates) and general (e.g., LLMs)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4E041-53D4-AF18-7F94-9F56F1CA2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ADCE-604B-4901-9983-C8BF703F322E}" type="slidenum">
              <a:rPr lang="en-US" smtClean="0"/>
              <a:t>13</a:t>
            </a:fld>
            <a:endParaRPr lang="en-US"/>
          </a:p>
        </p:txBody>
      </p:sp>
      <p:pic>
        <p:nvPicPr>
          <p:cNvPr id="8194" name="Picture 2" descr="series of boxes displaying attacks">
            <a:extLst>
              <a:ext uri="{FF2B5EF4-FFF2-40B4-BE49-F238E27FC236}">
                <a16:creationId xmlns:a16="http://schemas.microsoft.com/office/drawing/2014/main" id="{D93727AB-E5C7-B39D-C88B-204F20603E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9" r="10445"/>
          <a:stretch/>
        </p:blipFill>
        <p:spPr bwMode="auto">
          <a:xfrm>
            <a:off x="6708808" y="1970018"/>
            <a:ext cx="5241760" cy="305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7F289F-BEF7-C61D-CA93-F67F5E1DDCEC}"/>
              </a:ext>
            </a:extLst>
          </p:cNvPr>
          <p:cNvSpPr txBox="1"/>
          <p:nvPr/>
        </p:nvSpPr>
        <p:spPr>
          <a:xfrm>
            <a:off x="7305576" y="5094718"/>
            <a:ext cx="4048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Adversarial Attacks on AI models and systems </a:t>
            </a:r>
            <a:r>
              <a:rPr lang="en-US" sz="1200" dirty="0"/>
              <a:t>(</a:t>
            </a:r>
            <a:r>
              <a:rPr lang="en-US" sz="1200" i="1" dirty="0"/>
              <a:t>Google, 2023)</a:t>
            </a:r>
          </a:p>
        </p:txBody>
      </p:sp>
    </p:spTree>
    <p:extLst>
      <p:ext uri="{BB962C8B-B14F-4D97-AF65-F5344CB8AC3E}">
        <p14:creationId xmlns:p14="http://schemas.microsoft.com/office/powerpoint/2010/main" val="21072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BC1EB-9D08-44A6-7ACE-231A3CADD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Key Research Areas &amp; Challenges</a:t>
            </a:r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44534C-1DC4-DFF0-4137-706D32305E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0226860"/>
              </p:ext>
            </p:extLst>
          </p:nvPr>
        </p:nvGraphicFramePr>
        <p:xfrm>
          <a:off x="838200" y="1825625"/>
          <a:ext cx="10515597" cy="14833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054245">
                  <a:extLst>
                    <a:ext uri="{9D8B030D-6E8A-4147-A177-3AD203B41FA5}">
                      <a16:colId xmlns:a16="http://schemas.microsoft.com/office/drawing/2014/main" val="2587475573"/>
                    </a:ext>
                  </a:extLst>
                </a:gridCol>
                <a:gridCol w="7461352">
                  <a:extLst>
                    <a:ext uri="{9D8B030D-6E8A-4147-A177-3AD203B41FA5}">
                      <a16:colId xmlns:a16="http://schemas.microsoft.com/office/drawing/2014/main" val="16761169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Safety, Security &amp; Privacy in AI for Digital Twins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007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UQ, Verifiability, Robustness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</a:t>
                      </a:r>
                      <a:r>
                        <a:rPr lang="en-US" sz="1800" b="0" i="0" u="none" strike="noStrike" noProof="0">
                          <a:latin typeface="Calibri"/>
                        </a:rPr>
                        <a:t>undamental to scientific </a:t>
                      </a:r>
                      <a:r>
                        <a:rPr lang="en-US" sz="1800" b="1" i="0" u="none" strike="noStrike" noProof="0">
                          <a:latin typeface="Calibri"/>
                        </a:rPr>
                        <a:t>results validity</a:t>
                      </a:r>
                      <a:r>
                        <a:rPr lang="en-US" sz="1800" b="0" i="0" u="none" strike="noStrike" noProof="0">
                          <a:latin typeface="Calibri"/>
                        </a:rPr>
                        <a:t>, general methods do not suffice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21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XAI, Reliability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Essential to domain science acceptance and </a:t>
                      </a:r>
                      <a:r>
                        <a:rPr lang="en-US" sz="1800" b="1" i="0" u="none" strike="noStrike" noProof="0">
                          <a:latin typeface="Calibri"/>
                        </a:rPr>
                        <a:t>actionability </a:t>
                      </a:r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205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PPAI, Encryption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atin typeface="Calibri"/>
                        </a:rPr>
                        <a:t>Needed for </a:t>
                      </a:r>
                      <a:r>
                        <a:rPr lang="en-US" sz="1800" b="1" i="0" u="none" strike="noStrike" noProof="0" dirty="0">
                          <a:latin typeface="Calibri"/>
                        </a:rPr>
                        <a:t>sensitive data</a:t>
                      </a:r>
                      <a:r>
                        <a:rPr lang="en-US" sz="1800" b="0" i="0" u="none" strike="noStrike" noProof="0" dirty="0">
                          <a:latin typeface="Calibri"/>
                        </a:rPr>
                        <a:t>, impacted by performance and scale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388675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35D64FB4-4C83-DCA2-E26C-5B605B6CDF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5112581"/>
              </p:ext>
            </p:extLst>
          </p:nvPr>
        </p:nvGraphicFramePr>
        <p:xfrm>
          <a:off x="836950" y="3660098"/>
          <a:ext cx="10515596" cy="21945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072982">
                  <a:extLst>
                    <a:ext uri="{9D8B030D-6E8A-4147-A177-3AD203B41FA5}">
                      <a16:colId xmlns:a16="http://schemas.microsoft.com/office/drawing/2014/main" val="2587475573"/>
                    </a:ext>
                  </a:extLst>
                </a:gridCol>
                <a:gridCol w="7442614">
                  <a:extLst>
                    <a:ext uri="{9D8B030D-6E8A-4147-A177-3AD203B41FA5}">
                      <a16:colId xmlns:a16="http://schemas.microsoft.com/office/drawing/2014/main" val="167611697"/>
                    </a:ext>
                  </a:extLst>
                </a:gridCol>
              </a:tblGrid>
              <a:tr h="222618">
                <a:tc>
                  <a:txBody>
                    <a:bodyPr/>
                    <a:lstStyle/>
                    <a:p>
                      <a:r>
                        <a:rPr lang="en-US" dirty="0"/>
                        <a:t>Additional Challenge Areas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007325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r>
                        <a:rPr lang="en-US" dirty="0" err="1"/>
                        <a:t>MLOps</a:t>
                      </a:r>
                      <a:r>
                        <a:rPr lang="en-US" dirty="0"/>
                        <a:t>, AIOps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Widely underestimated, needed for </a:t>
                      </a:r>
                      <a:r>
                        <a:rPr lang="en-US" sz="1800" b="1" i="0" u="none" strike="noStrike" noProof="0">
                          <a:latin typeface="Calibri"/>
                        </a:rPr>
                        <a:t>deployability </a:t>
                      </a:r>
                      <a:r>
                        <a:rPr lang="en-US" sz="1800" b="0" i="0" u="none" strike="noStrike" noProof="0">
                          <a:latin typeface="Calibri"/>
                        </a:rPr>
                        <a:t>and reuse</a:t>
                      </a:r>
                      <a:endParaRPr lang="en-US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300453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r>
                        <a:rPr lang="en-US"/>
                        <a:t>Federated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Moving data is impractical, need </a:t>
                      </a:r>
                      <a:r>
                        <a:rPr lang="en-US" sz="1800" b="1" i="0" u="none" strike="noStrike" noProof="0">
                          <a:latin typeface="Calibri"/>
                        </a:rPr>
                        <a:t>distributed/edge </a:t>
                      </a:r>
                      <a:r>
                        <a:rPr lang="en-US" sz="1800" b="0" i="0" u="none" strike="noStrike" noProof="0">
                          <a:latin typeface="Calibri"/>
                        </a:rPr>
                        <a:t>data and compute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563266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r>
                        <a:rPr lang="en-US"/>
                        <a:t>Multimodality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atin typeface="Calibri"/>
                        </a:rPr>
                        <a:t>Central to scientific AI initiatives, huge </a:t>
                      </a:r>
                      <a:r>
                        <a:rPr lang="en-US" sz="1800" b="1" i="0" u="none" strike="noStrike" noProof="0" dirty="0">
                          <a:latin typeface="Calibri"/>
                        </a:rPr>
                        <a:t>scientific opportunity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080153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Hardware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/>
                        <a:t>Novel architectures and </a:t>
                      </a:r>
                      <a:r>
                        <a:rPr lang="en-US" sz="1800" b="1" i="0" u="none" strike="noStrike" noProof="0" dirty="0"/>
                        <a:t>codesign</a:t>
                      </a:r>
                      <a:r>
                        <a:rPr lang="en-US" sz="1800" b="0" i="0" u="none" strike="noStrike" noProof="0" dirty="0"/>
                        <a:t>, efficiency, DT instrumentation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813453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Scalability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atin typeface="Calibri"/>
                        </a:rPr>
                        <a:t>Critical to AI and DT objectives, complicates all of above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30968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AB747FA-B958-E866-0C71-696D338320B7}"/>
              </a:ext>
            </a:extLst>
          </p:cNvPr>
          <p:cNvSpPr txBox="1"/>
          <p:nvPr/>
        </p:nvSpPr>
        <p:spPr>
          <a:xfrm>
            <a:off x="4723148" y="6106136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csoto@bnl.gov</a:t>
            </a:r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D6BA16-C5D3-8927-D538-2D0E0B454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ADCE-604B-4901-9983-C8BF703F32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1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06B88-5C2B-CF3D-413E-9B550ABB2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5FFCC-F4B0-53C3-7BA5-7DB67AF68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 and Digital Twins</a:t>
            </a:r>
          </a:p>
          <a:p>
            <a:r>
              <a:rPr lang="en-US" dirty="0"/>
              <a:t>Themes affecting Safety, Security &amp; Privacy in Generative AI</a:t>
            </a:r>
          </a:p>
          <a:p>
            <a:pPr lvl="1"/>
            <a:r>
              <a:rPr lang="en-US" dirty="0"/>
              <a:t>Scalability challenges</a:t>
            </a:r>
          </a:p>
          <a:p>
            <a:pPr lvl="1"/>
            <a:r>
              <a:rPr lang="en-US" dirty="0"/>
              <a:t>Data security and privacy</a:t>
            </a:r>
          </a:p>
          <a:p>
            <a:pPr lvl="1"/>
            <a:r>
              <a:rPr lang="en-US" dirty="0"/>
              <a:t>Reliability and trustworthiness</a:t>
            </a:r>
          </a:p>
          <a:p>
            <a:pPr lvl="1"/>
            <a:r>
              <a:rPr lang="en-US" dirty="0"/>
              <a:t>AI ecosystems</a:t>
            </a:r>
          </a:p>
          <a:p>
            <a:pPr lvl="1"/>
            <a:r>
              <a:rPr lang="en-US" dirty="0"/>
              <a:t>Adversarial risks</a:t>
            </a:r>
          </a:p>
          <a:p>
            <a:r>
              <a:rPr lang="en-US" dirty="0"/>
              <a:t>Key research areas and additional challenges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DC861-2309-706C-2990-99DB8F4D1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ADCE-604B-4901-9983-C8BF703F32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13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60EC5-FFDC-D504-6E67-ECF0E7EFA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and Digital Twins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5729B-9FA7-5254-1910-0258EB306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58543" cy="4351338"/>
          </a:xfrm>
        </p:spPr>
        <p:txBody>
          <a:bodyPr/>
          <a:lstStyle/>
          <a:p>
            <a:r>
              <a:rPr lang="en-US" dirty="0"/>
              <a:t>Roles of AI in Digital Twins</a:t>
            </a:r>
          </a:p>
          <a:p>
            <a:pPr lvl="1"/>
            <a:r>
              <a:rPr lang="en-US" dirty="0"/>
              <a:t>Forward models (e.g., simulation surrogates, direct data-driven models) or components of them</a:t>
            </a:r>
          </a:p>
          <a:p>
            <a:pPr lvl="1"/>
            <a:r>
              <a:rPr lang="en-US" dirty="0"/>
              <a:t>Data analysis, control and decision support</a:t>
            </a:r>
          </a:p>
          <a:p>
            <a:pPr lvl="1"/>
            <a:r>
              <a:rPr lang="en-US" dirty="0"/>
              <a:t>Orchestrators (e.g., LLM OS)</a:t>
            </a:r>
          </a:p>
          <a:p>
            <a:pPr lvl="2"/>
            <a:r>
              <a:rPr lang="en-US" dirty="0"/>
              <a:t>For virtual modules, or entire</a:t>
            </a:r>
            <a:br>
              <a:rPr lang="en-US" dirty="0"/>
            </a:br>
            <a:r>
              <a:rPr lang="en-US" dirty="0"/>
              <a:t>physical + virtual loop</a:t>
            </a:r>
          </a:p>
          <a:p>
            <a:r>
              <a:rPr lang="en-US" dirty="0"/>
              <a:t>AI may also be used to build or inform DT components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DF59C-6585-DFFA-3716-55FDA1F4D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ADCE-604B-4901-9983-C8BF703F322E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FEFBB44B-3FF8-EDF1-7745-FC99D3903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743" y="344160"/>
            <a:ext cx="5257800" cy="298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351982A-C620-524B-8002-6670B608BA81}"/>
              </a:ext>
            </a:extLst>
          </p:cNvPr>
          <p:cNvSpPr/>
          <p:nvPr/>
        </p:nvSpPr>
        <p:spPr>
          <a:xfrm>
            <a:off x="6596743" y="3679371"/>
            <a:ext cx="1687286" cy="267697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978623C-C9F9-60C8-6438-B5E6088BBAA3}"/>
              </a:ext>
            </a:extLst>
          </p:cNvPr>
          <p:cNvSpPr/>
          <p:nvPr/>
        </p:nvSpPr>
        <p:spPr>
          <a:xfrm>
            <a:off x="10167258" y="3679371"/>
            <a:ext cx="1687286" cy="267697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6679F366-AAEC-40C8-1E99-FD99FA04604C}"/>
              </a:ext>
            </a:extLst>
          </p:cNvPr>
          <p:cNvSpPr/>
          <p:nvPr/>
        </p:nvSpPr>
        <p:spPr>
          <a:xfrm>
            <a:off x="8382000" y="3788245"/>
            <a:ext cx="1687285" cy="557658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Data analysis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0365AD4D-016B-DC4B-55E3-AB5C6E25DDE1}"/>
              </a:ext>
            </a:extLst>
          </p:cNvPr>
          <p:cNvSpPr/>
          <p:nvPr/>
        </p:nvSpPr>
        <p:spPr>
          <a:xfrm flipH="1">
            <a:off x="8382000" y="5732039"/>
            <a:ext cx="1687285" cy="557659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Control, Decision support</a:t>
            </a: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9FCE4CEA-3B80-5247-993E-ADF170FB90F8}"/>
              </a:ext>
            </a:extLst>
          </p:cNvPr>
          <p:cNvSpPr/>
          <p:nvPr/>
        </p:nvSpPr>
        <p:spPr>
          <a:xfrm>
            <a:off x="10294480" y="4400767"/>
            <a:ext cx="446314" cy="541783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gular Pentagon 9">
            <a:extLst>
              <a:ext uri="{FF2B5EF4-FFF2-40B4-BE49-F238E27FC236}">
                <a16:creationId xmlns:a16="http://schemas.microsoft.com/office/drawing/2014/main" id="{74008022-1048-871A-CDFF-A010B3BCE85D}"/>
              </a:ext>
            </a:extLst>
          </p:cNvPr>
          <p:cNvSpPr/>
          <p:nvPr/>
        </p:nvSpPr>
        <p:spPr>
          <a:xfrm>
            <a:off x="11179629" y="4911261"/>
            <a:ext cx="587829" cy="555172"/>
          </a:xfrm>
          <a:prstGeom prst="pent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27740A78-8408-B985-B3C9-2AEDAA7803E2}"/>
              </a:ext>
            </a:extLst>
          </p:cNvPr>
          <p:cNvSpPr/>
          <p:nvPr/>
        </p:nvSpPr>
        <p:spPr>
          <a:xfrm>
            <a:off x="10433956" y="5603462"/>
            <a:ext cx="489857" cy="395536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51900D-8E3B-7DE6-A432-9A3559D8B614}"/>
              </a:ext>
            </a:extLst>
          </p:cNvPr>
          <p:cNvSpPr txBox="1"/>
          <p:nvPr/>
        </p:nvSpPr>
        <p:spPr>
          <a:xfrm>
            <a:off x="10493829" y="3821360"/>
            <a:ext cx="1012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Virtual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B1B5D1-8293-2F89-9C12-4381E1448913}"/>
              </a:ext>
            </a:extLst>
          </p:cNvPr>
          <p:cNvSpPr txBox="1"/>
          <p:nvPr/>
        </p:nvSpPr>
        <p:spPr>
          <a:xfrm>
            <a:off x="6836228" y="3886200"/>
            <a:ext cx="120831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Physical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1600" dirty="0"/>
              <a:t>sensors,</a:t>
            </a:r>
          </a:p>
          <a:p>
            <a:pPr algn="ctr"/>
            <a:r>
              <a:rPr lang="en-US" sz="1600" dirty="0"/>
              <a:t>actuators, etc.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B1F96E9-838C-8C13-BB08-7E1BD95FF96F}"/>
              </a:ext>
            </a:extLst>
          </p:cNvPr>
          <p:cNvCxnSpPr/>
          <p:nvPr/>
        </p:nvCxnSpPr>
        <p:spPr>
          <a:xfrm flipV="1">
            <a:off x="10853057" y="5430721"/>
            <a:ext cx="337457" cy="27883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1F9EDD1-93F6-820A-0586-7ABB7247EFD0}"/>
              </a:ext>
            </a:extLst>
          </p:cNvPr>
          <p:cNvCxnSpPr>
            <a:cxnSpLocks/>
          </p:cNvCxnSpPr>
          <p:nvPr/>
        </p:nvCxnSpPr>
        <p:spPr>
          <a:xfrm>
            <a:off x="10773794" y="4774992"/>
            <a:ext cx="460263" cy="250917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64AF0B6-8887-686B-8D92-77EEF4E52E37}"/>
              </a:ext>
            </a:extLst>
          </p:cNvPr>
          <p:cNvCxnSpPr>
            <a:cxnSpLocks/>
          </p:cNvCxnSpPr>
          <p:nvPr/>
        </p:nvCxnSpPr>
        <p:spPr>
          <a:xfrm flipH="1" flipV="1">
            <a:off x="10530569" y="4993368"/>
            <a:ext cx="112937" cy="537866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65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6EDD0A-EAFB-C651-AEDD-4BE180C29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ADCE-604B-4901-9983-C8BF703F322E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ACD3CB7-CF54-4B58-0A35-E8F8CA0B0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21300" cy="435133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latin typeface="Calibri"/>
                <a:cs typeface="Arial"/>
              </a:rPr>
              <a:t>Molten Salt Reactors (MSRs) are advanced nuclear reactors with </a:t>
            </a:r>
            <a:r>
              <a:rPr lang="en-US" b="1" dirty="0">
                <a:latin typeface="Calibri"/>
                <a:cs typeface="Arial"/>
              </a:rPr>
              <a:t>unique security, safeguards challenges</a:t>
            </a: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Calibri"/>
                <a:cs typeface="Calibri"/>
              </a:rPr>
              <a:t>Digital Twin of MSR </a:t>
            </a:r>
            <a:r>
              <a:rPr lang="en-US" b="1" dirty="0">
                <a:latin typeface="Calibri"/>
                <a:cs typeface="Calibri"/>
              </a:rPr>
              <a:t>core and diversion scenarios</a:t>
            </a:r>
            <a:r>
              <a:rPr lang="en-US" dirty="0">
                <a:latin typeface="Calibri"/>
                <a:cs typeface="Calibri"/>
              </a:rPr>
              <a:t> modeled via </a:t>
            </a:r>
            <a:r>
              <a:rPr lang="en-US" i="1" dirty="0">
                <a:latin typeface="Calibri"/>
                <a:cs typeface="Calibri"/>
              </a:rPr>
              <a:t>multi-physics</a:t>
            </a:r>
            <a:endParaRPr lang="en-US" dirty="0">
              <a:latin typeface="Calibri"/>
              <a:cs typeface="Calibri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300" dirty="0">
                <a:latin typeface="Calibri"/>
                <a:cs typeface="Calibri"/>
              </a:rPr>
              <a:t>Isotopic composition evolution (in-core and off-gas)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300" dirty="0">
                <a:latin typeface="Calibri"/>
                <a:cs typeface="Calibri"/>
              </a:rPr>
              <a:t>Emission gamma spectra (in-core and off-gas)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300" dirty="0">
                <a:latin typeface="Calibri"/>
                <a:cs typeface="Calibri"/>
              </a:rPr>
              <a:t>Delayed neutron precursors</a:t>
            </a:r>
          </a:p>
          <a:p>
            <a:pPr marL="0" indent="0">
              <a:buNone/>
            </a:pPr>
            <a:r>
              <a:rPr lang="en-US" dirty="0">
                <a:latin typeface="Calibri"/>
                <a:cs typeface="Calibri"/>
              </a:rPr>
              <a:t>AI module predicts risk of diversion</a:t>
            </a:r>
          </a:p>
          <a:p>
            <a:pPr marL="342900" indent="-342900">
              <a:buClrTx/>
              <a:buChar char="•"/>
            </a:pPr>
            <a:r>
              <a:rPr lang="en-US" sz="2300" dirty="0">
                <a:latin typeface="Calibri"/>
                <a:cs typeface="Calibri"/>
              </a:rPr>
              <a:t>Predict diversion strategies and rates</a:t>
            </a:r>
            <a:endParaRPr lang="en-US" sz="2300" dirty="0">
              <a:latin typeface="Calibri"/>
              <a:cs typeface="Arial" panose="020B0604020202020204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990498F-3B1D-7FCD-3109-36F6AF3EB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496" y="895826"/>
            <a:ext cx="5712389" cy="357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290768-8B7E-66C1-BCBD-2FA9B5D8E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AI-driven Digital Twin Example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579E75AB-31A2-230B-EEEC-5E383ECBD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309" y="4560918"/>
            <a:ext cx="3079750" cy="138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15E1FE35-64EF-6177-B25F-3FD89F466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560" y="4579901"/>
            <a:ext cx="2114549" cy="138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ADD798-0271-F4AB-2F3A-0BDEE7FDF0C6}"/>
              </a:ext>
            </a:extLst>
          </p:cNvPr>
          <p:cNvSpPr txBox="1"/>
          <p:nvPr/>
        </p:nvSpPr>
        <p:spPr>
          <a:xfrm>
            <a:off x="5445760" y="5958552"/>
            <a:ext cx="6556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Tracked chemical species, geometry and representation of molten salt fast reactor </a:t>
            </a:r>
            <a:r>
              <a:rPr lang="en-US" sz="1200" i="1" dirty="0"/>
              <a:t>(INL &amp; BNL, 2024)</a:t>
            </a:r>
          </a:p>
        </p:txBody>
      </p:sp>
    </p:spTree>
    <p:extLst>
      <p:ext uri="{BB962C8B-B14F-4D97-AF65-F5344CB8AC3E}">
        <p14:creationId xmlns:p14="http://schemas.microsoft.com/office/powerpoint/2010/main" val="415689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64099-A98A-D423-64E1-1A2DF7C49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AI for Science &amp; Security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DD018-24F8-1C24-C49D-3B2704520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11912" cy="3702050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ea typeface="+mn-lt"/>
                <a:cs typeface="+mn-lt"/>
              </a:rPr>
              <a:t>Safety, Security and Trustworthiness</a:t>
            </a:r>
            <a:r>
              <a:rPr lang="en-US" dirty="0">
                <a:ea typeface="+mn-lt"/>
                <a:cs typeface="+mn-lt"/>
              </a:rPr>
              <a:t> are necessary for effective AI use in sciences and security </a:t>
            </a:r>
            <a:endParaRPr lang="en-US" dirty="0">
              <a:cs typeface="Calibri" panose="020F0502020204030204"/>
            </a:endParaRPr>
          </a:p>
          <a:p>
            <a:r>
              <a:rPr lang="en-US" dirty="0">
                <a:ea typeface="+mn-lt"/>
                <a:cs typeface="+mn-lt"/>
              </a:rPr>
              <a:t>AI outcomes and products </a:t>
            </a:r>
            <a:endParaRPr lang="en-US" dirty="0"/>
          </a:p>
          <a:p>
            <a:pPr lvl="1"/>
            <a:r>
              <a:rPr lang="en-US" dirty="0">
                <a:ea typeface="+mn-lt"/>
                <a:cs typeface="+mn-lt"/>
              </a:rPr>
              <a:t>Correctness, verifiability, repeatability, uncertainty quantification, explainability </a:t>
            </a:r>
            <a:endParaRPr lang="en-US" dirty="0"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AI data and applications</a:t>
            </a:r>
            <a:endParaRPr lang="en-US" dirty="0"/>
          </a:p>
          <a:p>
            <a:pPr lvl="1"/>
            <a:r>
              <a:rPr lang="en-US" dirty="0">
                <a:ea typeface="+mn-lt"/>
                <a:cs typeface="+mn-lt"/>
              </a:rPr>
              <a:t>User &amp; data privacy, security</a:t>
            </a:r>
          </a:p>
          <a:p>
            <a:pPr lvl="1"/>
            <a:r>
              <a:rPr lang="en-US" dirty="0">
                <a:ea typeface="+mn-lt"/>
                <a:cs typeface="+mn-lt"/>
              </a:rPr>
              <a:t>Action and autonomy validation</a:t>
            </a:r>
          </a:p>
          <a:p>
            <a:r>
              <a:rPr lang="en-US" dirty="0">
                <a:ea typeface="+mn-lt"/>
                <a:cs typeface="+mn-lt"/>
              </a:rPr>
              <a:t>AI infrastructure </a:t>
            </a:r>
            <a:endParaRPr lang="en-US" dirty="0"/>
          </a:p>
          <a:p>
            <a:pPr lvl="1"/>
            <a:r>
              <a:rPr lang="en-US" dirty="0">
                <a:ea typeface="+mn-lt"/>
                <a:cs typeface="+mn-lt"/>
              </a:rPr>
              <a:t>HPC, networking, streaming data, edge computing</a:t>
            </a:r>
            <a:endParaRPr lang="en-US" dirty="0">
              <a:ea typeface="+mn-lt"/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7840AF-51B4-779F-105D-F1D74DD27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169" y="1826509"/>
            <a:ext cx="3851215" cy="370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A203D-B7C0-776E-696C-A110D8C97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ADCE-604B-4901-9983-C8BF703F32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1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97F41-568D-359A-CBAF-BA99F46CE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AI, the new normal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AEE04-A74F-D672-BAE4-D04A7E213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889171" cy="4351338"/>
          </a:xfrm>
        </p:spPr>
        <p:txBody>
          <a:bodyPr>
            <a:normAutofit/>
          </a:bodyPr>
          <a:lstStyle/>
          <a:p>
            <a:r>
              <a:rPr lang="en-US" dirty="0"/>
              <a:t>Frozen, general models</a:t>
            </a:r>
          </a:p>
          <a:p>
            <a:pPr lvl="1"/>
            <a:r>
              <a:rPr lang="en-US" dirty="0"/>
              <a:t>Limited fine-tuning</a:t>
            </a:r>
          </a:p>
          <a:p>
            <a:r>
              <a:rPr lang="en-US" dirty="0"/>
              <a:t>Prompt engineering</a:t>
            </a:r>
          </a:p>
          <a:p>
            <a:r>
              <a:rPr lang="en-US" dirty="0"/>
              <a:t>In-Context Learning</a:t>
            </a:r>
          </a:p>
          <a:p>
            <a:pPr lvl="1"/>
            <a:r>
              <a:rPr lang="en-US" dirty="0"/>
              <a:t>Few-shot learning</a:t>
            </a:r>
          </a:p>
          <a:p>
            <a:pPr lvl="1"/>
            <a:r>
              <a:rPr lang="en-US" dirty="0"/>
              <a:t>Chain-of-thought, Tree-of-thought, etc.</a:t>
            </a:r>
          </a:p>
          <a:p>
            <a:r>
              <a:rPr lang="en-US" dirty="0"/>
              <a:t>External resources</a:t>
            </a:r>
          </a:p>
          <a:p>
            <a:pPr lvl="1"/>
            <a:r>
              <a:rPr lang="en-US" dirty="0"/>
              <a:t>Retrieval-augmented generation (RAG)</a:t>
            </a:r>
          </a:p>
          <a:p>
            <a:pPr lvl="1"/>
            <a:r>
              <a:rPr lang="en-US" dirty="0"/>
              <a:t>Tool use (APIs, interpreters, etc.)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7B7A62-20DA-5D23-02C3-05E589DE2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ADCE-604B-4901-9983-C8BF703F322E}" type="slidenum">
              <a:rPr lang="en-US" smtClean="0"/>
              <a:t>6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874E258-F648-F49F-AA08-009B060C39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5" t="4205" r="19088"/>
          <a:stretch/>
        </p:blipFill>
        <p:spPr bwMode="auto">
          <a:xfrm>
            <a:off x="7127309" y="1825625"/>
            <a:ext cx="4421687" cy="3545459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40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BE4F5-2C8F-92B3-E73B-8EADFD563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Safety in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E54EB-CDE5-C2E4-9F64-D7E9F6B3C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Privacy-preserving AI</a:t>
            </a:r>
          </a:p>
          <a:p>
            <a:pPr lvl="1"/>
            <a:r>
              <a:rPr lang="en-US" dirty="0"/>
              <a:t>e.g., differential privacy</a:t>
            </a:r>
          </a:p>
          <a:p>
            <a:r>
              <a:rPr lang="en-US" dirty="0"/>
              <a:t>Encrypted ML</a:t>
            </a:r>
          </a:p>
          <a:p>
            <a:pPr lvl="1"/>
            <a:r>
              <a:rPr lang="en-US" dirty="0"/>
              <a:t>e.g., fully homomorphic encryption</a:t>
            </a:r>
          </a:p>
          <a:p>
            <a:r>
              <a:rPr lang="en-US" dirty="0"/>
              <a:t>Uncertainty quantification</a:t>
            </a:r>
          </a:p>
          <a:p>
            <a:pPr lvl="1"/>
            <a:r>
              <a:rPr lang="en-US" dirty="0"/>
              <a:t>e.g., Bayesian inference</a:t>
            </a:r>
          </a:p>
          <a:p>
            <a:r>
              <a:rPr lang="en-US" dirty="0"/>
              <a:t>Adversarial attacks resilience</a:t>
            </a:r>
          </a:p>
          <a:p>
            <a:pPr lvl="1"/>
            <a:r>
              <a:rPr lang="en-US" dirty="0"/>
              <a:t>e.g., robust training strategies</a:t>
            </a:r>
          </a:p>
          <a:p>
            <a:r>
              <a:rPr lang="en-US" dirty="0"/>
              <a:t>Explainability/interpretability</a:t>
            </a:r>
          </a:p>
          <a:p>
            <a:pPr lvl="1"/>
            <a:r>
              <a:rPr lang="en-US" dirty="0"/>
              <a:t>e.g.,  feature inspection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FC841-064B-E333-31ED-A87D9F150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ADCE-604B-4901-9983-C8BF703F322E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9BC044-F50B-78A6-C207-D4E1F5A38877}"/>
              </a:ext>
            </a:extLst>
          </p:cNvPr>
          <p:cNvSpPr txBox="1"/>
          <p:nvPr/>
        </p:nvSpPr>
        <p:spPr>
          <a:xfrm>
            <a:off x="6096000" y="2921473"/>
            <a:ext cx="5771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/>
              <a:t>Left</a:t>
            </a:r>
            <a:r>
              <a:rPr lang="en-US" sz="1200" b="1" dirty="0"/>
              <a:t>: Bayesian inference for uncertainty quantification </a:t>
            </a:r>
            <a:r>
              <a:rPr lang="en-US" sz="1200" dirty="0"/>
              <a:t>(</a:t>
            </a:r>
            <a:r>
              <a:rPr lang="en-US" sz="1200" i="1" dirty="0" err="1"/>
              <a:t>Sanket</a:t>
            </a:r>
            <a:r>
              <a:rPr lang="en-US" sz="1200" i="1" dirty="0"/>
              <a:t> </a:t>
            </a:r>
            <a:r>
              <a:rPr lang="en-US" sz="1200" i="1" dirty="0" err="1"/>
              <a:t>Jantre</a:t>
            </a:r>
            <a:r>
              <a:rPr lang="en-US" sz="1200" i="1" dirty="0"/>
              <a:t>, BNL 2023)</a:t>
            </a:r>
          </a:p>
          <a:p>
            <a:pPr algn="ctr"/>
            <a:r>
              <a:rPr lang="en-US" sz="1200" b="1" i="1" dirty="0"/>
              <a:t>Right</a:t>
            </a:r>
            <a:r>
              <a:rPr lang="en-US" sz="1200" b="1" dirty="0"/>
              <a:t>: Robust AI training to counter adversarial attacks</a:t>
            </a:r>
            <a:r>
              <a:rPr lang="en-US" sz="1200" i="1" dirty="0"/>
              <a:t> (Hong Wang, BNL 2024)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4AD62B-C207-5834-8144-38E2C06D7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184" y="410970"/>
            <a:ext cx="2516631" cy="2408555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6D193E32-14F9-8C41-C2F7-CC629B35D0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69"/>
          <a:stretch/>
        </p:blipFill>
        <p:spPr bwMode="auto">
          <a:xfrm>
            <a:off x="5833839" y="3747191"/>
            <a:ext cx="6228080" cy="193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D7A5C0-53EB-409C-D4A4-37EB35B74A7F}"/>
              </a:ext>
            </a:extLst>
          </p:cNvPr>
          <p:cNvSpPr txBox="1"/>
          <p:nvPr/>
        </p:nvSpPr>
        <p:spPr>
          <a:xfrm>
            <a:off x="5833839" y="5783493"/>
            <a:ext cx="622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LLM performance scaling relative to compute, data, parameters </a:t>
            </a:r>
            <a:r>
              <a:rPr lang="en-US" sz="1200" i="1" dirty="0"/>
              <a:t>(OpenAI, 2020)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E3000E-D06F-1AE9-F587-E3ECAAFCDA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62" t="48619" r="39914"/>
          <a:stretch/>
        </p:blipFill>
        <p:spPr>
          <a:xfrm>
            <a:off x="6341248" y="903510"/>
            <a:ext cx="2841200" cy="193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2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F9BE0-3DDB-79C2-CCF7-356C7D74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Safety in Generative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8FA28-6122-5F67-6522-F71400CE7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20840" cy="43130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Using LLMs to interpret and predict neuron activations</a:t>
            </a:r>
          </a:p>
          <a:p>
            <a:pPr lvl="1"/>
            <a:r>
              <a:rPr lang="en-US" dirty="0"/>
              <a:t>OpenAI, 2023</a:t>
            </a:r>
          </a:p>
          <a:p>
            <a:r>
              <a:rPr lang="en-US" dirty="0"/>
              <a:t>Identifying and manipulating features</a:t>
            </a:r>
            <a:br>
              <a:rPr lang="en-US" dirty="0"/>
            </a:br>
            <a:r>
              <a:rPr lang="en-US" dirty="0"/>
              <a:t>with sparse autoencoders (SAEs)</a:t>
            </a:r>
          </a:p>
          <a:p>
            <a:pPr lvl="1"/>
            <a:r>
              <a:rPr lang="en-US" dirty="0"/>
              <a:t>Anthropic, 2024</a:t>
            </a:r>
          </a:p>
          <a:p>
            <a:r>
              <a:rPr lang="en-US" i="1" dirty="0"/>
              <a:t>Opportunity for scientific</a:t>
            </a:r>
            <a:br>
              <a:rPr lang="en-US" i="1" dirty="0"/>
            </a:br>
            <a:r>
              <a:rPr lang="en-US" i="1" dirty="0"/>
              <a:t>foundation models to use</a:t>
            </a:r>
            <a:br>
              <a:rPr lang="en-US" i="1" dirty="0"/>
            </a:br>
            <a:r>
              <a:rPr lang="en-US" i="1" dirty="0"/>
              <a:t>such approaches</a:t>
            </a:r>
          </a:p>
          <a:p>
            <a:pPr lvl="1"/>
            <a:r>
              <a:rPr lang="en-US" dirty="0"/>
              <a:t>e.g., infer physical laws,</a:t>
            </a:r>
            <a:br>
              <a:rPr lang="en-US" dirty="0"/>
            </a:br>
            <a:r>
              <a:rPr lang="en-US" dirty="0"/>
              <a:t>explain proposed action</a:t>
            </a:r>
            <a:br>
              <a:rPr lang="en-US" dirty="0"/>
            </a:br>
            <a:r>
              <a:rPr lang="en-US" dirty="0"/>
              <a:t>in a digital twin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F137E-EB4D-4B8B-E32D-13196A2AE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ADCE-604B-4901-9983-C8BF703F322E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6F097A-CC0E-677A-0FCC-116905969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20" y="719315"/>
            <a:ext cx="3515360" cy="25405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F37999-A424-A68F-CBA7-5A9E44859413}"/>
              </a:ext>
            </a:extLst>
          </p:cNvPr>
          <p:cNvSpPr txBox="1"/>
          <p:nvPr/>
        </p:nvSpPr>
        <p:spPr>
          <a:xfrm>
            <a:off x="5691599" y="6138685"/>
            <a:ext cx="622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Mapping the Mind of a Large Language Model </a:t>
            </a:r>
            <a:r>
              <a:rPr lang="en-US" sz="1200" i="1" dirty="0"/>
              <a:t>(Anthropic, 2024)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DA100D-6342-D0A7-70A1-6A115BCDF41B}"/>
              </a:ext>
            </a:extLst>
          </p:cNvPr>
          <p:cNvSpPr txBox="1"/>
          <p:nvPr/>
        </p:nvSpPr>
        <p:spPr>
          <a:xfrm>
            <a:off x="6990080" y="3326606"/>
            <a:ext cx="4888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Language models can explain neurons in language models </a:t>
            </a:r>
            <a:r>
              <a:rPr lang="en-US" sz="1200" i="1" dirty="0"/>
              <a:t>(OpenAI, 2023)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1BDBE61-22DC-DC17-4D06-7D20E79003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2" b="40156"/>
          <a:stretch/>
        </p:blipFill>
        <p:spPr>
          <a:xfrm>
            <a:off x="4767339" y="3829388"/>
            <a:ext cx="3872159" cy="23092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AF87538-C6A3-F8B4-9519-57C1A1F39B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2" b="33603"/>
          <a:stretch/>
        </p:blipFill>
        <p:spPr>
          <a:xfrm>
            <a:off x="8684436" y="3829388"/>
            <a:ext cx="3268439" cy="230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0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B0D3D-3A45-1042-E36B-80569C056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Risks for Generative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BFDDE-67A1-2C90-3D32-319E10115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3316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Data Security and Privacy in multiple places</a:t>
            </a:r>
          </a:p>
          <a:p>
            <a:pPr lvl="1"/>
            <a:r>
              <a:rPr lang="en-US" dirty="0"/>
              <a:t>Pre-training data</a:t>
            </a:r>
          </a:p>
          <a:p>
            <a:pPr lvl="1"/>
            <a:r>
              <a:rPr lang="en-US" dirty="0"/>
              <a:t>User and operator context (i.e., user and system prompts)</a:t>
            </a:r>
          </a:p>
          <a:p>
            <a:pPr lvl="1"/>
            <a:r>
              <a:rPr lang="en-US" dirty="0"/>
              <a:t>External resources (e.g., RAG)</a:t>
            </a:r>
          </a:p>
          <a:p>
            <a:r>
              <a:rPr lang="en-US" dirty="0"/>
              <a:t>Data tainting &amp; ingest</a:t>
            </a:r>
          </a:p>
          <a:p>
            <a:pPr lvl="1"/>
            <a:r>
              <a:rPr lang="en-US" dirty="0"/>
              <a:t>Did your private/secure data get into a training set?</a:t>
            </a:r>
          </a:p>
          <a:p>
            <a:r>
              <a:rPr lang="en-US" dirty="0"/>
              <a:t>Data poisoning</a:t>
            </a:r>
          </a:p>
          <a:p>
            <a:pPr lvl="1"/>
            <a:r>
              <a:rPr lang="en-US" dirty="0"/>
              <a:t>Has someone tampered with your data?</a:t>
            </a:r>
          </a:p>
          <a:p>
            <a:r>
              <a:rPr lang="en-US" dirty="0"/>
              <a:t>Data leakage</a:t>
            </a:r>
          </a:p>
          <a:p>
            <a:pPr lvl="1"/>
            <a:r>
              <a:rPr lang="en-US" dirty="0"/>
              <a:t>Can someone get private/secure data out of your trained model?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B9CD3-B331-15AF-8417-29051460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ADCE-604B-4901-9983-C8BF703F322E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7F18B6-7190-F9F7-C5BE-FD203484B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8284" y="1858160"/>
            <a:ext cx="3155516" cy="32978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61DB57-3665-8DC5-60CE-377E05F3A160}"/>
              </a:ext>
            </a:extLst>
          </p:cNvPr>
          <p:cNvSpPr txBox="1"/>
          <p:nvPr/>
        </p:nvSpPr>
        <p:spPr>
          <a:xfrm>
            <a:off x="7737523" y="5167615"/>
            <a:ext cx="3882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/>
              <a:t>Extracting training data from deployed model</a:t>
            </a:r>
          </a:p>
          <a:p>
            <a:pPr algn="ctr"/>
            <a:r>
              <a:rPr lang="en-US" sz="1200"/>
              <a:t>(</a:t>
            </a:r>
            <a:r>
              <a:rPr lang="en-US" sz="1200" i="1" err="1"/>
              <a:t>Carlini</a:t>
            </a:r>
            <a:r>
              <a:rPr lang="en-US" sz="1200" i="1"/>
              <a:t> 2021)</a:t>
            </a:r>
          </a:p>
        </p:txBody>
      </p:sp>
    </p:spTree>
    <p:extLst>
      <p:ext uri="{BB962C8B-B14F-4D97-AF65-F5344CB8AC3E}">
        <p14:creationId xmlns:p14="http://schemas.microsoft.com/office/powerpoint/2010/main" val="423541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2773</TotalTime>
  <Words>1073</Words>
  <Application>Microsoft Macintosh PowerPoint</Application>
  <PresentationFormat>Widescreen</PresentationFormat>
  <Paragraphs>166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Wingdings</vt:lpstr>
      <vt:lpstr>Office Theme</vt:lpstr>
      <vt:lpstr>Safety, Security and Privacy in the Age of Generative AI</vt:lpstr>
      <vt:lpstr>Outline</vt:lpstr>
      <vt:lpstr>AI and Digital Twins</vt:lpstr>
      <vt:lpstr>An AI-driven Digital Twin Example</vt:lpstr>
      <vt:lpstr>AI for Science &amp; Security</vt:lpstr>
      <vt:lpstr>Generative AI, the new normal</vt:lpstr>
      <vt:lpstr>Scaling Safety in AI</vt:lpstr>
      <vt:lpstr>Scaling Safety in Generative AI</vt:lpstr>
      <vt:lpstr>Data Risks for Generative AI</vt:lpstr>
      <vt:lpstr>Data Risks and Infrastructure</vt:lpstr>
      <vt:lpstr>Reliability of Generative AI</vt:lpstr>
      <vt:lpstr>Safety, Security &amp; Privacy in AI Ecosystems</vt:lpstr>
      <vt:lpstr>Adversarial Risks of Generative AI</vt:lpstr>
      <vt:lpstr>Key Research Areas &amp; Challenges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Soto, Carlos</dc:creator>
  <cp:lastModifiedBy>Soto, Carlos</cp:lastModifiedBy>
  <cp:revision>95</cp:revision>
  <dcterms:created xsi:type="dcterms:W3CDTF">2024-09-13T02:30:07Z</dcterms:created>
  <dcterms:modified xsi:type="dcterms:W3CDTF">2024-09-17T07:15:40Z</dcterms:modified>
</cp:coreProperties>
</file>