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513" r:id="rId3"/>
    <p:sldId id="266" r:id="rId4"/>
    <p:sldId id="496" r:id="rId5"/>
    <p:sldId id="520" r:id="rId6"/>
    <p:sldId id="263" r:id="rId7"/>
    <p:sldId id="481" r:id="rId8"/>
    <p:sldId id="498" r:id="rId9"/>
    <p:sldId id="532" r:id="rId10"/>
    <p:sldId id="521" r:id="rId11"/>
    <p:sldId id="533" r:id="rId12"/>
    <p:sldId id="534" r:id="rId13"/>
    <p:sldId id="488" r:id="rId14"/>
    <p:sldId id="5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8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Digital Twins in Large Scale Scientific Instruments: Improving Particle Accelerator Performance and 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52622"/>
            <a:ext cx="10334625" cy="1766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Weijian (Lucy) Lin</a:t>
            </a:r>
          </a:p>
          <a:p>
            <a:r>
              <a:rPr lang="en-US" dirty="0"/>
              <a:t>Collider Accelerator Department, BNL</a:t>
            </a:r>
          </a:p>
          <a:p>
            <a:endParaRPr lang="en-US" dirty="0"/>
          </a:p>
          <a:p>
            <a:r>
              <a:rPr lang="en-US" dirty="0"/>
              <a:t>New York Scientific Data Summit 2024</a:t>
            </a:r>
          </a:p>
          <a:p>
            <a:r>
              <a:rPr lang="en-US" dirty="0"/>
              <a:t>September 17, 2024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DC8E-A7EA-B173-A97A-6043493B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Virtual Diagnostics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252BE-354E-5B13-1500-355D385C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8D5C8-1A68-847D-C98A-307DB47A1921}"/>
              </a:ext>
            </a:extLst>
          </p:cNvPr>
          <p:cNvSpPr txBox="1"/>
          <p:nvPr/>
        </p:nvSpPr>
        <p:spPr>
          <a:xfrm>
            <a:off x="571500" y="1171063"/>
            <a:ext cx="109347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Many diagnostic measurements (i.e., quadrupole scan, polarimeter measurement) are very time consuming and disrupt normal accelerator operations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Example: Coherent electron Cooling experiment at RHIC scans &gt;100 quadrupole settings, and takes &gt; 1 hour for an entire scan routine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 twin can replace real measurements with faster virtual measurements, without taking away valuable operation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 twin can also provide virtual diagnostic information at locations where monitors cannot be placed in real machine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46566D0-6B22-5F23-D225-837A0FF9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474283"/>
            <a:ext cx="5400567" cy="184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8B326-EFC5-1338-E3E3-5024F5C9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3846691"/>
            <a:ext cx="5155583" cy="30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319A-AA55-F5BF-B247-EFBAC7D1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Offline optimization routine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A7C33-72B7-FD7F-6EA6-A1FDDAE89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4" name="Picture 3" descr="A graph of 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ED062E48-618E-5282-9C36-ABE53E7C3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"/>
          <a:stretch/>
        </p:blipFill>
        <p:spPr>
          <a:xfrm>
            <a:off x="571500" y="3602037"/>
            <a:ext cx="10638496" cy="299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22A82-D0C6-F0BC-D76F-7906F3D1F5DE}"/>
              </a:ext>
            </a:extLst>
          </p:cNvPr>
          <p:cNvSpPr txBox="1"/>
          <p:nvPr/>
        </p:nvSpPr>
        <p:spPr>
          <a:xfrm>
            <a:off x="571500" y="1340236"/>
            <a:ext cx="10934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 twin can be used to test and develop optimization algorithms without the need to take away beam time or the risk of sabotaging beam quality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Example: Bayesian optimization algorithm for optimizing AGS Booster injection was first tested on a model of beam intensity response with regards to corrector settings. Subsequent real machine tests achieved satisfactory results.</a:t>
            </a:r>
          </a:p>
        </p:txBody>
      </p:sp>
    </p:spTree>
    <p:extLst>
      <p:ext uri="{BB962C8B-B14F-4D97-AF65-F5344CB8AC3E}">
        <p14:creationId xmlns:p14="http://schemas.microsoft.com/office/powerpoint/2010/main" val="403271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9A45-BD21-C471-D502-DB450C43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Challenge for accelerator digital twins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9694B-CD7A-6B50-ECE9-3C9770DC3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7709C6-EFF9-83B8-65D3-A47C98943DEA}"/>
                  </a:ext>
                </a:extLst>
              </p:cNvPr>
              <p:cNvSpPr txBox="1"/>
              <p:nvPr/>
            </p:nvSpPr>
            <p:spPr>
              <a:xfrm>
                <a:off x="571500" y="1313122"/>
                <a:ext cx="6112329" cy="518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Physics simulation models have been / are being developed at BNL</a:t>
                </a: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Injection and extraction processes are more difficult to model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require geometry and physical coordinates of transfer line elements</a:t>
                </a: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Model calibrations are necessary to match with real machine</a:t>
                </a:r>
              </a:p>
              <a:p>
                <a:pPr marL="800100" lvl="1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Require large amount of measured data within limited operation time  </a:t>
                </a:r>
              </a:p>
              <a:p>
                <a:pPr marL="800100" lvl="1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Measurements can be taken at different frequencies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time synchronization is difficult</a:t>
                </a:r>
              </a:p>
              <a:p>
                <a:pPr marL="800100" lvl="1" indent="-3429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Disagreement between model and measurements would require further error source investigation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7709C6-EFF9-83B8-65D3-A47C98943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313122"/>
                <a:ext cx="6112329" cy="5186035"/>
              </a:xfrm>
              <a:prstGeom prst="rect">
                <a:avLst/>
              </a:prstGeom>
              <a:blipFill>
                <a:blip r:embed="rId2"/>
                <a:stretch>
                  <a:fillRect l="-1037" t="-733" r="-2075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magnet misalignment&#10;&#10;Description automatically generated">
            <a:extLst>
              <a:ext uri="{FF2B5EF4-FFF2-40B4-BE49-F238E27FC236}">
                <a16:creationId xmlns:a16="http://schemas.microsoft.com/office/drawing/2014/main" id="{E5339F2C-88F8-96BD-53BB-971BE15B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29" y="2270357"/>
            <a:ext cx="5409711" cy="32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AFA3-94C7-FFD7-0A0B-D4CB2A69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E91EF-B4DA-8AB0-5A8B-2647895C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86EB1-6343-E324-9504-CD9E02706AD4}"/>
              </a:ext>
            </a:extLst>
          </p:cNvPr>
          <p:cNvSpPr txBox="1"/>
          <p:nvPr/>
        </p:nvSpPr>
        <p:spPr>
          <a:xfrm>
            <a:off x="678838" y="1495809"/>
            <a:ext cx="109416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Particle accelerators are large scale machines with very complicated tuning and maintenance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Majority of particle accelerators still rely on empirical tuning by human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twins can be hugely beneficial for improving accelerator performance and operations by providing: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Foundation to develop tuning and correction routines which can involve other machine learning techniques (e.g., neural network, Bayesian optimization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Fast real-time virtual diagnostics for operators to make quick and efficient adjustments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Building digital twins for particle accelerators requires more carefully planned beam studies and script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8718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9FE701-DDC1-4A95-8F54-7DF12C19C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/>
              <a:t>Thank you!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A6843-471D-AA37-215D-78A17B5C7E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16663"/>
            <a:ext cx="431800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78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2A7F7D-0A93-BB26-A007-3998F96DF103}"/>
              </a:ext>
            </a:extLst>
          </p:cNvPr>
          <p:cNvSpPr txBox="1">
            <a:spLocks/>
          </p:cNvSpPr>
          <p:nvPr/>
        </p:nvSpPr>
        <p:spPr>
          <a:xfrm>
            <a:off x="571500" y="165143"/>
            <a:ext cx="3651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Motivation</a:t>
            </a:r>
          </a:p>
        </p:txBody>
      </p:sp>
      <p:pic>
        <p:nvPicPr>
          <p:cNvPr id="1026" name="Picture 2" descr="AGS control room">
            <a:extLst>
              <a:ext uri="{FF2B5EF4-FFF2-40B4-BE49-F238E27FC236}">
                <a16:creationId xmlns:a16="http://schemas.microsoft.com/office/drawing/2014/main" id="{E713FF3C-9358-6EE5-F0D9-E3082BC3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91" y="528597"/>
            <a:ext cx="4181818" cy="23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okhaven Electron-Ion Collider | Renaissance Universal">
            <a:extLst>
              <a:ext uri="{FF2B5EF4-FFF2-40B4-BE49-F238E27FC236}">
                <a16:creationId xmlns:a16="http://schemas.microsoft.com/office/drawing/2014/main" id="{C6C71CB5-8C6F-2723-CDCA-60774A64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24" y="3127784"/>
            <a:ext cx="5278255" cy="30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C693FF2-8002-2A5E-B377-7D00A83AC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E0780-A1DB-0651-F668-16E05F3C0935}"/>
              </a:ext>
            </a:extLst>
          </p:cNvPr>
          <p:cNvSpPr txBox="1"/>
          <p:nvPr/>
        </p:nvSpPr>
        <p:spPr>
          <a:xfrm>
            <a:off x="571500" y="1576668"/>
            <a:ext cx="6152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Particle accelerator – kilometer-scale machine with thousands of coupled components to generate and preserve beam with very precisely defined qualities (e.g., energy, emittance, luminosity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Traditionally maintained with many hours of manual tuning, taking time away from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Constantly varying complex system – no constant set of routine, needs real-time adjustments</a:t>
            </a:r>
          </a:p>
        </p:txBody>
      </p:sp>
    </p:spTree>
    <p:extLst>
      <p:ext uri="{BB962C8B-B14F-4D97-AF65-F5344CB8AC3E}">
        <p14:creationId xmlns:p14="http://schemas.microsoft.com/office/powerpoint/2010/main" val="372115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724B0-D144-7A7B-5AB7-FD53AA7FD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617048-A922-BD13-8C0C-3E0D0BF8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809" y="365125"/>
            <a:ext cx="6185695" cy="39502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190622-FE3D-C450-B02D-449EFDEBDA13}"/>
              </a:ext>
            </a:extLst>
          </p:cNvPr>
          <p:cNvSpPr txBox="1"/>
          <p:nvPr/>
        </p:nvSpPr>
        <p:spPr>
          <a:xfrm>
            <a:off x="373545" y="1193594"/>
            <a:ext cx="5201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Alternating Gradient Synchrotron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(AGS) and its </a:t>
            </a:r>
            <a:r>
              <a:rPr lang="en-US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Booster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serve as part of the </a:t>
            </a:r>
            <a:r>
              <a:rPr lang="en-US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injector compound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RHIC and future EIC</a:t>
            </a:r>
            <a:endParaRPr lang="en-US" sz="2000" dirty="0"/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27C89CCA-9DE5-0E5A-00C7-6187F1C843B3}"/>
              </a:ext>
            </a:extLst>
          </p:cNvPr>
          <p:cNvSpPr txBox="1">
            <a:spLocks/>
          </p:cNvSpPr>
          <p:nvPr/>
        </p:nvSpPr>
        <p:spPr>
          <a:xfrm>
            <a:off x="571500" y="165143"/>
            <a:ext cx="3651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Motivation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E990B3-9BA6-98CC-1BF7-341A5DC34BBF}"/>
              </a:ext>
            </a:extLst>
          </p:cNvPr>
          <p:cNvGraphicFramePr>
            <a:graphicFrameLocks noGrp="1"/>
          </p:cNvGraphicFramePr>
          <p:nvPr/>
        </p:nvGraphicFramePr>
        <p:xfrm>
          <a:off x="438992" y="2346510"/>
          <a:ext cx="4972101" cy="194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878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1516730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  <a:gridCol w="1671493">
                  <a:extLst>
                    <a:ext uri="{9D8B030D-6E8A-4147-A177-3AD203B41FA5}">
                      <a16:colId xmlns:a16="http://schemas.microsoft.com/office/drawing/2014/main" val="2170908918"/>
                    </a:ext>
                  </a:extLst>
                </a:gridCol>
              </a:tblGrid>
              <a:tr h="53357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Energy</a:t>
                      </a:r>
                    </a:p>
                    <a:p>
                      <a:pPr algn="ctr"/>
                      <a:r>
                        <a:rPr lang="en-US" sz="1600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Pol. At Max Energy [%]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41677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/>
                        <a:t>Source+Linac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82-84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34861"/>
                  </a:ext>
                </a:extLst>
              </a:tr>
              <a:tr h="3416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~80-84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666"/>
                  </a:ext>
                </a:extLst>
              </a:tr>
              <a:tr h="3416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416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47C4DE-E821-7259-A880-7A4E4A8F6192}"/>
              </a:ext>
            </a:extLst>
          </p:cNvPr>
          <p:cNvCxnSpPr>
            <a:cxnSpLocks/>
          </p:cNvCxnSpPr>
          <p:nvPr/>
        </p:nvCxnSpPr>
        <p:spPr>
          <a:xfrm>
            <a:off x="5051809" y="2984245"/>
            <a:ext cx="0" cy="15175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1ECF346-4F8E-552B-8AF7-9A67AB0171F7}"/>
              </a:ext>
            </a:extLst>
          </p:cNvPr>
          <p:cNvSpPr txBox="1"/>
          <p:nvPr/>
        </p:nvSpPr>
        <p:spPr>
          <a:xfrm>
            <a:off x="2063805" y="44717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Loss in polarization along the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8FDA3-AAC0-F08E-3D80-1EC4FDC1BFE1}"/>
              </a:ext>
            </a:extLst>
          </p:cNvPr>
          <p:cNvSpPr txBox="1"/>
          <p:nvPr/>
        </p:nvSpPr>
        <p:spPr>
          <a:xfrm>
            <a:off x="438992" y="4995452"/>
            <a:ext cx="5499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Difficulty in improving beam quality: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polarimeter measurement is slow and has big error bars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tuning is an empirical process, due to the lack of accurate models for the machines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E5F2E6-D42A-77F6-CC03-F6C63F3465EF}"/>
              </a:ext>
            </a:extLst>
          </p:cNvPr>
          <p:cNvSpPr/>
          <p:nvPr/>
        </p:nvSpPr>
        <p:spPr>
          <a:xfrm>
            <a:off x="6458176" y="4841032"/>
            <a:ext cx="5294831" cy="1296878"/>
          </a:xfrm>
          <a:prstGeom prst="roundRect">
            <a:avLst/>
          </a:prstGeom>
          <a:noFill/>
          <a:ln w="38100">
            <a:solidFill>
              <a:srgbClr val="3D85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3D85C6"/>
                </a:solidFill>
                <a:effectLst/>
                <a:latin typeface="Arial" panose="020B0604020202020204" pitchFamily="34" charset="0"/>
              </a:rPr>
              <a:t>Digital Twin can be used to optimize beam luminosity, quality, and polarization in RHIC and EIC 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734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0B28B-9448-6A47-1801-7692F822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Digital twin at CBETA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DD886-1FD1-F5D0-09F4-4AB589F4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810EE-8C98-40DA-5EF0-2254EEED9E30}"/>
              </a:ext>
            </a:extLst>
          </p:cNvPr>
          <p:cNvSpPr txBox="1"/>
          <p:nvPr/>
        </p:nvSpPr>
        <p:spPr>
          <a:xfrm>
            <a:off x="7164388" y="1133350"/>
            <a:ext cx="4592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Multi-turn energy recovery linac (ERL) developed by BNL and Cornell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Had success in building digital-twins for CBETA: combine </a:t>
            </a:r>
            <a:r>
              <a:rPr lang="en-US" dirty="0"/>
              <a:t>physics </a:t>
            </a:r>
            <a:r>
              <a:rPr lang="en-US" sz="1800" dirty="0"/>
              <a:t>simulation model with EPICS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CBETA-V: measure beam trajectories and compare to the digital twin in real time on control-system screens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3600CD-6227-7B74-6A9E-648C0D1F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0" y="4119442"/>
            <a:ext cx="10309225" cy="2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1FFD08-C232-1DA5-F630-882BBA354A77}"/>
              </a:ext>
            </a:extLst>
          </p:cNvPr>
          <p:cNvGrpSpPr/>
          <p:nvPr/>
        </p:nvGrpSpPr>
        <p:grpSpPr>
          <a:xfrm>
            <a:off x="434975" y="1414333"/>
            <a:ext cx="6592888" cy="2198914"/>
            <a:chOff x="2938689" y="2011112"/>
            <a:chExt cx="6592888" cy="219891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B56D219-66BC-776F-C19B-5C42CCD707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37"/>
            <a:stretch/>
          </p:blipFill>
          <p:spPr bwMode="auto">
            <a:xfrm>
              <a:off x="2938689" y="2011112"/>
              <a:ext cx="3298825" cy="219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C3AC4B1-7436-D6C8-3842-6B8A600AED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37"/>
            <a:stretch/>
          </p:blipFill>
          <p:spPr bwMode="auto">
            <a:xfrm>
              <a:off x="6237514" y="2011112"/>
              <a:ext cx="3294063" cy="219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65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B514-D71E-41C4-C841-2D6B7256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8FCAFB-EF41-F57A-F602-E8CD1B89C0CF}"/>
              </a:ext>
            </a:extLst>
          </p:cNvPr>
          <p:cNvSpPr txBox="1">
            <a:spLocks/>
          </p:cNvSpPr>
          <p:nvPr/>
        </p:nvSpPr>
        <p:spPr>
          <a:xfrm>
            <a:off x="571500" y="0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Improve Accelerator Operations with DT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65572-B0BF-4E27-65D4-3D311FC28B92}"/>
                  </a:ext>
                </a:extLst>
              </p:cNvPr>
              <p:cNvSpPr txBox="1"/>
              <p:nvPr/>
            </p:nvSpPr>
            <p:spPr>
              <a:xfrm>
                <a:off x="571500" y="1514367"/>
                <a:ext cx="5725869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Figure-of-merits (FOM) for machine learning (ML) algorithms (“experimental outputs”): </a:t>
                </a:r>
                <a:r>
                  <a:rPr lang="en-US" sz="2000" u="sng" dirty="0"/>
                  <a:t>beam position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beam size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emittance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beam intensity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polarization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u="sng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real measurements can be expensive</a:t>
                </a:r>
              </a:p>
              <a:p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effectLst/>
                  </a:rPr>
                  <a:t>Improved modeling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0" dirty="0">
                    <a:effectLst/>
                  </a:rPr>
                  <a:t> Digital Twin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effectLst/>
                  </a:rPr>
                  <a:t>Digital twin can be used for: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b="0" dirty="0">
                  <a:effectLst/>
                </a:endParaRPr>
              </a:p>
              <a:p>
                <a:pPr lvl="1"/>
                <a:endParaRPr lang="en-US" sz="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</a:t>
                </a:r>
                <a:r>
                  <a:rPr lang="en-US" sz="2000" b="0" dirty="0">
                    <a:effectLst/>
                  </a:rPr>
                  <a:t>ast real-time predictions for operators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</a:t>
                </a:r>
                <a:r>
                  <a:rPr lang="en-US" sz="2000" b="0" dirty="0">
                    <a:effectLst/>
                  </a:rPr>
                  <a:t>rror detection and correction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b="0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offline development of optimization and tuning routines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65572-B0BF-4E27-65D4-3D311FC28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514367"/>
                <a:ext cx="5725869" cy="4462760"/>
              </a:xfrm>
              <a:prstGeom prst="rect">
                <a:avLst/>
              </a:prstGeom>
              <a:blipFill>
                <a:blip r:embed="rId2"/>
                <a:stretch>
                  <a:fillRect l="-1109" t="-852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B428AF6-1885-4E20-266A-2EA442F1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627" y="1145592"/>
            <a:ext cx="5323131" cy="49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B1C3-FD2A-4047-8D5E-ECF0D03A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/>
          <a:lstStyle/>
          <a:p>
            <a:r>
              <a:rPr lang="en-US" altLang="zh-CN" dirty="0"/>
              <a:t>Automatic o</a:t>
            </a:r>
            <a:r>
              <a:rPr lang="en-US" dirty="0"/>
              <a:t>rbit correction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A3ABB-6EC1-DC19-0099-AAB28F03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79" y="2441632"/>
            <a:ext cx="3340382" cy="40575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69057E-5FA9-250B-6B80-6CDB7C37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9178" y="1341066"/>
            <a:ext cx="2547092" cy="926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7C6390-F62F-A076-50AD-069C6AA5A20D}"/>
                  </a:ext>
                </a:extLst>
              </p:cNvPr>
              <p:cNvSpPr txBox="1"/>
              <p:nvPr/>
            </p:nvSpPr>
            <p:spPr>
              <a:xfrm>
                <a:off x="4846500" y="1482195"/>
                <a:ext cx="6774000" cy="459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Traditional orbit correction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obtain mapping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sz="2200" dirty="0"/>
                  <a:t> (orbit response matrix) from corrector settings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200" dirty="0"/>
                  <a:t> to orbit measurements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inverse mapping to get corrector settings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200" dirty="0"/>
                  <a:t> needed to cancel orbit deviations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b="1" u="sng" dirty="0"/>
                  <a:t>Problem</a:t>
                </a:r>
                <a:r>
                  <a:rPr lang="en-US" sz="2200" dirty="0"/>
                  <a:t>: time-assuming measurement, system drift over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Orbit correction with DT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train neural network models for fast correction routine, no need for matrix inversion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update with new data and stay accurate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7C6390-F62F-A076-50AD-069C6AA5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00" y="1482195"/>
                <a:ext cx="6774000" cy="4599657"/>
              </a:xfrm>
              <a:prstGeom prst="rect">
                <a:avLst/>
              </a:prstGeom>
              <a:blipFill>
                <a:blip r:embed="rId5"/>
                <a:stretch>
                  <a:fillRect l="-1124" t="-824" r="-749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7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6543-89C7-EA72-0460-E5BF87AA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24" y="180046"/>
            <a:ext cx="10480049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Orbit response in AGS Booster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BF8CA-924C-B842-25C3-B91502476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196BE85-C48C-3D2F-0D38-5BB74437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5" y="3716325"/>
            <a:ext cx="5182603" cy="3080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7DA69-FA59-AE17-2707-F4334B6D2925}"/>
              </a:ext>
            </a:extLst>
          </p:cNvPr>
          <p:cNvSpPr txBox="1"/>
          <p:nvPr/>
        </p:nvSpPr>
        <p:spPr>
          <a:xfrm>
            <a:off x="633981" y="1358713"/>
            <a:ext cx="6849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Script development with Collider Accelerator Department (CAD) Controls Group to measure orbit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Good agreements between data and model are reached, despite some faulty monitors (i.e., C8)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Good candidate for incorporating digital twin into the control system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511E2C7-08C6-1298-96C3-1F6C700D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425915"/>
            <a:ext cx="4394650" cy="48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6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EC20-8FE6-4D92-5222-3DE19408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AGS orbit response NN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3469C-C515-45DC-AED6-7A042509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B17FF-DD87-02C6-C85A-053F77ECE5C3}"/>
                  </a:ext>
                </a:extLst>
              </p:cNvPr>
              <p:cNvSpPr txBox="1"/>
              <p:nvPr/>
            </p:nvSpPr>
            <p:spPr>
              <a:xfrm>
                <a:off x="736271" y="1272479"/>
                <a:ext cx="1068433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Simulation model can be used to train neural network model for the orbit response matrix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48 vertical corrector kick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72 y orbit measured at beam position monitors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Trained models accuracy &gt; 99%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NN models can be trained for fast orbit correction routine given accurate digital twin model</a:t>
                </a:r>
              </a:p>
              <a:p>
                <a:endParaRPr lang="en-US" sz="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B17FF-DD87-02C6-C85A-053F77EC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1" y="1272479"/>
                <a:ext cx="10684335" cy="1815882"/>
              </a:xfrm>
              <a:prstGeom prst="rect">
                <a:avLst/>
              </a:prstGeom>
              <a:blipFill>
                <a:blip r:embed="rId2"/>
                <a:stretch>
                  <a:fillRect l="-59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6FC498-3C6B-BDD7-78A3-AEE74CD6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60" y="3510589"/>
            <a:ext cx="5954288" cy="295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14DAC-F96B-230F-045C-F49EEE82A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48" y="3510589"/>
            <a:ext cx="5761310" cy="2952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68D8D-423C-E0A4-92A0-C8D60BAFCF0C}"/>
              </a:ext>
            </a:extLst>
          </p:cNvPr>
          <p:cNvSpPr txBox="1"/>
          <p:nvPr/>
        </p:nvSpPr>
        <p:spPr>
          <a:xfrm>
            <a:off x="2776480" y="314125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ORM 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6565F-724F-0C8B-4972-85FE016BB108}"/>
              </a:ext>
            </a:extLst>
          </p:cNvPr>
          <p:cNvSpPr txBox="1"/>
          <p:nvPr/>
        </p:nvSpPr>
        <p:spPr>
          <a:xfrm>
            <a:off x="8223910" y="314125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Inverse ORM NN</a:t>
            </a:r>
          </a:p>
        </p:txBody>
      </p:sp>
    </p:spTree>
    <p:extLst>
      <p:ext uri="{BB962C8B-B14F-4D97-AF65-F5344CB8AC3E}">
        <p14:creationId xmlns:p14="http://schemas.microsoft.com/office/powerpoint/2010/main" val="242349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2167B9-6DE5-EB57-B94B-E7F2028DB44C}"/>
                  </a:ext>
                </a:extLst>
              </p:cNvPr>
              <p:cNvSpPr txBox="1"/>
              <p:nvPr/>
            </p:nvSpPr>
            <p:spPr>
              <a:xfrm>
                <a:off x="571499" y="1415504"/>
                <a:ext cx="10880271" cy="345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Actual machine with errors (e.g. quadrupole gradient errors, corrector calibration errors, etc.) produce different orbit 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𝑚𝑒𝑎𝑠𝑢𝑟𝑒𝑑</m:t>
                        </m:r>
                      </m:sub>
                    </m:sSub>
                  </m:oMath>
                </a14:m>
                <a:r>
                  <a:rPr lang="en-US" sz="2000" dirty="0"/>
                  <a:t> from model/reference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Considering all possible sources of errors as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sz="2000" dirty="0"/>
                  <a:t>, digital twin can be used to build response error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en-US" sz="2000" dirty="0"/>
                  <a:t>. Any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sz="2000" dirty="0"/>
                  <a:t> can be reconstructed given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2167B9-6DE5-EB57-B94B-E7F2028DB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1415504"/>
                <a:ext cx="10880271" cy="3458896"/>
              </a:xfrm>
              <a:prstGeom prst="rect">
                <a:avLst/>
              </a:prstGeom>
              <a:blipFill>
                <a:blip r:embed="rId2"/>
                <a:stretch>
                  <a:fillRect l="-583" t="-1099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18E133A-FE64-B9EB-A284-5980356F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Error detection with orbit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B9ABD-6322-2E58-2143-D272CCBA5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D2B23-C677-2E76-EB2D-6D4C49E8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27" y="2172295"/>
            <a:ext cx="3746500" cy="711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4E2DA35-8E92-B1CB-0EA5-F5082D3481FB}"/>
              </a:ext>
            </a:extLst>
          </p:cNvPr>
          <p:cNvGrpSpPr/>
          <p:nvPr/>
        </p:nvGrpSpPr>
        <p:grpSpPr>
          <a:xfrm>
            <a:off x="1296794" y="3851355"/>
            <a:ext cx="4405365" cy="1954946"/>
            <a:chOff x="1171015" y="3429000"/>
            <a:chExt cx="4405365" cy="1954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8BC7E0-437D-FD26-08FC-3E7B41A86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2535"/>
            <a:stretch/>
          </p:blipFill>
          <p:spPr>
            <a:xfrm>
              <a:off x="1171015" y="3429000"/>
              <a:ext cx="4405365" cy="195494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F06DDC-727D-9370-1A44-5582BF9A10D4}"/>
                </a:ext>
              </a:extLst>
            </p:cNvPr>
            <p:cNvSpPr/>
            <p:nvPr/>
          </p:nvSpPr>
          <p:spPr>
            <a:xfrm>
              <a:off x="2980706" y="4133340"/>
              <a:ext cx="860717" cy="54626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028026B-C8CE-FC4F-5C8B-C504FCCCF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820" y="3865303"/>
            <a:ext cx="3071498" cy="1742637"/>
          </a:xfrm>
          <a:prstGeom prst="rect">
            <a:avLst/>
          </a:prstGeom>
        </p:spPr>
      </p:pic>
      <p:sp>
        <p:nvSpPr>
          <p:cNvPr id="13" name="Curved Up Arrow 12">
            <a:extLst>
              <a:ext uri="{FF2B5EF4-FFF2-40B4-BE49-F238E27FC236}">
                <a16:creationId xmlns:a16="http://schemas.microsoft.com/office/drawing/2014/main" id="{5A69BB99-91B0-2AE6-0CD2-B823B493CFCC}"/>
              </a:ext>
            </a:extLst>
          </p:cNvPr>
          <p:cNvSpPr/>
          <p:nvPr/>
        </p:nvSpPr>
        <p:spPr>
          <a:xfrm>
            <a:off x="3373695" y="5607940"/>
            <a:ext cx="4656927" cy="1157667"/>
          </a:xfrm>
          <a:prstGeom prst="curved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9072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7584073-98C1-944A-9942-F32206270B49}" vid="{51647A3D-70FE-E844-BE97-9B95099287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23496</TotalTime>
  <Words>899</Words>
  <Application>Microsoft Macintosh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BNL</vt:lpstr>
      <vt:lpstr>Digital Twins in Large Scale Scientific Instruments: Improving Particle Accelerator Performance and Operation</vt:lpstr>
      <vt:lpstr>PowerPoint Presentation</vt:lpstr>
      <vt:lpstr>PowerPoint Presentation</vt:lpstr>
      <vt:lpstr>Digital twin at CBETA</vt:lpstr>
      <vt:lpstr>PowerPoint Presentation</vt:lpstr>
      <vt:lpstr>Automatic orbit correction</vt:lpstr>
      <vt:lpstr>Orbit response in AGS Booster</vt:lpstr>
      <vt:lpstr>AGS orbit response NN model</vt:lpstr>
      <vt:lpstr>Error detection with orbit response</vt:lpstr>
      <vt:lpstr>Virtual Diagnostics</vt:lpstr>
      <vt:lpstr>Offline optimization routine development</vt:lpstr>
      <vt:lpstr>Challenge for accelerator digital twins</vt:lpstr>
      <vt:lpstr>Summary</vt:lpstr>
      <vt:lpstr>Thank you!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Twin for Particle Accelerators</dc:title>
  <dc:subject/>
  <dc:creator>Lucy Lin</dc:creator>
  <cp:keywords/>
  <dc:description/>
  <cp:lastModifiedBy>Lucy Lin</cp:lastModifiedBy>
  <cp:revision>55</cp:revision>
  <dcterms:created xsi:type="dcterms:W3CDTF">2024-08-26T18:05:01Z</dcterms:created>
  <dcterms:modified xsi:type="dcterms:W3CDTF">2024-09-12T01:42:15Z</dcterms:modified>
  <cp:category/>
</cp:coreProperties>
</file>