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89" r:id="rId4"/>
    <p:sldId id="290" r:id="rId5"/>
    <p:sldId id="701" r:id="rId6"/>
    <p:sldId id="700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58" r:id="rId16"/>
    <p:sldId id="702" r:id="rId17"/>
    <p:sldId id="260" r:id="rId18"/>
    <p:sldId id="703" r:id="rId19"/>
    <p:sldId id="303" r:id="rId20"/>
    <p:sldId id="285" r:id="rId21"/>
  </p:sldIdLst>
  <p:sldSz cx="9144000" cy="5143500" type="screen16x9"/>
  <p:notesSz cx="6858000" cy="9144000"/>
  <p:embeddedFontLst>
    <p:embeddedFont>
      <p:font typeface="Meiryo UI" panose="020B0604030504040204" pitchFamily="34" charset="-128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Light" panose="020F0302020204030204" pitchFamily="3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Medium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iY1h3Kb9qM/Aa+UQSafwbERDf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5"/>
    <p:restoredTop sz="94679"/>
  </p:normalViewPr>
  <p:slideViewPr>
    <p:cSldViewPr snapToGrid="0">
      <p:cViewPr>
        <p:scale>
          <a:sx n="150" d="100"/>
          <a:sy n="150" d="100"/>
        </p:scale>
        <p:origin x="592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fcd1b231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fcd1b231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20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fcd1b231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fcd1b231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60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09c0a25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09c0a25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71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09c0a25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09c0a25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97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309c0a259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309c0a259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09c0a25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09c0a25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fcd1b23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fcd1b23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19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09c0a25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09c0a25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3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E1ED-1B3B-C143-8552-8532755A8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fcd1b23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fcd1b23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25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fcd1b23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fcd1b23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79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fcd1b231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fcd1b231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06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fcd1b231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fcd1b231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15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9EDE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200"/>
              <a:buFont typeface="Open Sans"/>
              <a:buNone/>
              <a:defRPr sz="3200" b="1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2" name="Google Shape;12;p16"/>
          <p:cNvCxnSpPr/>
          <p:nvPr/>
        </p:nvCxnSpPr>
        <p:spPr>
          <a:xfrm>
            <a:off x="744075" y="4695275"/>
            <a:ext cx="79629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6"/>
          <p:cNvSpPr txBox="1"/>
          <p:nvPr/>
        </p:nvSpPr>
        <p:spPr>
          <a:xfrm>
            <a:off x="314525" y="4462256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6920" y="1219109"/>
            <a:ext cx="3410153" cy="14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body" idx="2"/>
          </p:nvPr>
        </p:nvSpPr>
        <p:spPr>
          <a:xfrm>
            <a:off x="452550" y="4147600"/>
            <a:ext cx="82389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 sz="14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lement">
  <p:cSld name="BIG_NUMBER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8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8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9"/>
          <p:cNvPicPr preferRelativeResize="0"/>
          <p:nvPr/>
        </p:nvPicPr>
        <p:blipFill rotWithShape="1">
          <a:blip r:embed="rId2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9"/>
          <p:cNvSpPr txBox="1"/>
          <p:nvPr/>
        </p:nvSpPr>
        <p:spPr>
          <a:xfrm>
            <a:off x="314525" y="4462256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0A97-C12F-AC8A-AFF0-04B054B8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85ED1-304E-7914-B2A8-462468A7B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978B-B311-A357-D375-066E3D70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882-E9D8-9E47-A882-2C6A4D7A9B7D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7CB1A-F59A-852A-FBD6-4AAC8465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3B6B7-0CD5-93E4-69DA-C8CFE23E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01C0-A9D7-824C-B58B-9994E0688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EA19-D1D7-985E-F9DD-A02CD27F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7A8C-CD76-7430-B5CC-EF377910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552D-DAF7-CE53-E98E-BB6916DF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882-E9D8-9E47-A882-2C6A4D7A9B7D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8D0C9-8255-F726-02A2-55FBE54B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90AD-C663-752E-3321-B62F20DB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01C0-A9D7-824C-B58B-9994E0688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631450" y="4003712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Open Sans"/>
              <a:buNone/>
              <a:defRPr sz="23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cxnSp>
        <p:nvCxnSpPr>
          <p:cNvPr id="29" name="Google Shape;29;p18"/>
          <p:cNvCxnSpPr/>
          <p:nvPr/>
        </p:nvCxnSpPr>
        <p:spPr>
          <a:xfrm>
            <a:off x="744075" y="4639600"/>
            <a:ext cx="70248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18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641675" y="445025"/>
            <a:ext cx="824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5"/>
              </a:buClr>
              <a:buSzPts val="3200"/>
              <a:buFont typeface="Open Sans"/>
              <a:buNone/>
              <a:defRPr sz="3200" b="1">
                <a:solidFill>
                  <a:srgbClr val="0068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92200" y="1152475"/>
            <a:ext cx="824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 sz="14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3" name="Google Shape;43;p20"/>
          <p:cNvCxnSpPr/>
          <p:nvPr/>
        </p:nvCxnSpPr>
        <p:spPr>
          <a:xfrm>
            <a:off x="744075" y="4639600"/>
            <a:ext cx="70248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0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>
            <a:spLocks noGrp="1"/>
          </p:cNvSpPr>
          <p:nvPr>
            <p:ph type="title" hasCustomPrompt="1"/>
          </p:nvPr>
        </p:nvSpPr>
        <p:spPr>
          <a:xfrm>
            <a:off x="311700" y="91677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5"/>
              </a:buClr>
              <a:buSzPts val="12000"/>
              <a:buFont typeface="Open Sans"/>
              <a:buNone/>
              <a:defRPr sz="12000" b="1">
                <a:solidFill>
                  <a:srgbClr val="0068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pic>
        <p:nvPicPr>
          <p:cNvPr id="49" name="Google Shape;49;p21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21"/>
          <p:cNvCxnSpPr/>
          <p:nvPr/>
        </p:nvCxnSpPr>
        <p:spPr>
          <a:xfrm>
            <a:off x="744075" y="4639600"/>
            <a:ext cx="70248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1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21"/>
          <p:cNvSpPr txBox="1">
            <a:spLocks noGrp="1"/>
          </p:cNvSpPr>
          <p:nvPr>
            <p:ph type="subTitle" idx="1"/>
          </p:nvPr>
        </p:nvSpPr>
        <p:spPr>
          <a:xfrm>
            <a:off x="1878150" y="2803075"/>
            <a:ext cx="53877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 Light"/>
              <a:buNone/>
              <a:defRPr sz="1400">
                <a:solidFill>
                  <a:srgbClr val="38383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+ Contact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2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22"/>
          <p:cNvCxnSpPr/>
          <p:nvPr/>
        </p:nvCxnSpPr>
        <p:spPr>
          <a:xfrm>
            <a:off x="744075" y="4639600"/>
            <a:ext cx="70248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" name="Google Shape;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" y="-89278"/>
            <a:ext cx="9143995" cy="514450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"/>
          <p:cNvSpPr txBox="1">
            <a:spLocks noGrp="1"/>
          </p:cNvSpPr>
          <p:nvPr>
            <p:ph type="ctrTitle"/>
          </p:nvPr>
        </p:nvSpPr>
        <p:spPr>
          <a:xfrm>
            <a:off x="785625" y="914375"/>
            <a:ext cx="76098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5"/>
              </a:buClr>
              <a:buSzPts val="5200"/>
              <a:buFont typeface="Open Sans"/>
              <a:buNone/>
              <a:defRPr sz="5200" b="1">
                <a:solidFill>
                  <a:srgbClr val="0068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ubTitle" idx="1"/>
          </p:nvPr>
        </p:nvSpPr>
        <p:spPr>
          <a:xfrm>
            <a:off x="1632449" y="2521250"/>
            <a:ext cx="58791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3A9"/>
              </a:buClr>
              <a:buSzPts val="2300"/>
              <a:buFont typeface="Open Sans"/>
              <a:buNone/>
              <a:defRPr sz="2300">
                <a:solidFill>
                  <a:srgbClr val="00A3A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Font typeface="Open Sans"/>
              <a:buNone/>
              <a:defRPr sz="2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1632449" y="2956250"/>
            <a:ext cx="58551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9EDE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4"/>
          <p:cNvSpPr txBox="1"/>
          <p:nvPr/>
        </p:nvSpPr>
        <p:spPr>
          <a:xfrm>
            <a:off x="314525" y="4462256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2027" y="1339181"/>
            <a:ext cx="5699951" cy="2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9EDE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 txBox="1">
            <a:spLocks noGrp="1"/>
          </p:cNvSpPr>
          <p:nvPr>
            <p:ph type="ctrTitle"/>
          </p:nvPr>
        </p:nvSpPr>
        <p:spPr>
          <a:xfrm>
            <a:off x="311708" y="123506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5"/>
              </a:buClr>
              <a:buSzPts val="3200"/>
              <a:buFont typeface="Open Sans"/>
              <a:buNone/>
              <a:defRPr sz="3200" b="1">
                <a:solidFill>
                  <a:srgbClr val="0068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ubTitle" idx="1"/>
          </p:nvPr>
        </p:nvSpPr>
        <p:spPr>
          <a:xfrm>
            <a:off x="311700" y="2416388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2300"/>
              <a:buFont typeface="Open Sans Light"/>
              <a:buNone/>
              <a:defRPr sz="2300">
                <a:solidFill>
                  <a:srgbClr val="38383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73" name="Google Shape;73;p25"/>
          <p:cNvCxnSpPr/>
          <p:nvPr/>
        </p:nvCxnSpPr>
        <p:spPr>
          <a:xfrm>
            <a:off x="744075" y="4695275"/>
            <a:ext cx="79629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25"/>
          <p:cNvSpPr txBox="1"/>
          <p:nvPr/>
        </p:nvSpPr>
        <p:spPr>
          <a:xfrm>
            <a:off x="314525" y="4462256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6963" y="233907"/>
            <a:ext cx="995129" cy="4303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5"/>
          <p:cNvSpPr txBox="1">
            <a:spLocks noGrp="1"/>
          </p:cNvSpPr>
          <p:nvPr>
            <p:ph type="body" idx="2"/>
          </p:nvPr>
        </p:nvSpPr>
        <p:spPr>
          <a:xfrm>
            <a:off x="452550" y="4147600"/>
            <a:ext cx="82389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 sz="140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●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83838"/>
              </a:buClr>
              <a:buSzPts val="1400"/>
              <a:buFont typeface="Open Sans"/>
              <a:buChar char="○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83838"/>
              </a:buClr>
              <a:buSzPts val="1400"/>
              <a:buFont typeface="Open Sans"/>
              <a:buChar char="■"/>
              <a:defRPr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0" name="Google Shape;80;p26"/>
          <p:cNvCxnSpPr/>
          <p:nvPr/>
        </p:nvCxnSpPr>
        <p:spPr>
          <a:xfrm>
            <a:off x="744075" y="4639600"/>
            <a:ext cx="70248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6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26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631425" y="445025"/>
            <a:ext cx="824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B5"/>
              </a:buClr>
              <a:buSzPts val="3200"/>
              <a:buFont typeface="Open Sans"/>
              <a:buNone/>
              <a:defRPr sz="3200" b="1">
                <a:solidFill>
                  <a:srgbClr val="0068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3" y="94824"/>
            <a:ext cx="9143995" cy="5144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27"/>
          <p:cNvCxnSpPr/>
          <p:nvPr/>
        </p:nvCxnSpPr>
        <p:spPr>
          <a:xfrm>
            <a:off x="744075" y="4639600"/>
            <a:ext cx="7024800" cy="0"/>
          </a:xfrm>
          <a:prstGeom prst="straightConnector1">
            <a:avLst/>
          </a:prstGeom>
          <a:noFill/>
          <a:ln w="38100" cap="flat" cmpd="sng">
            <a:solidFill>
              <a:srgbClr val="00A3A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" name="Google Shape;87;p27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93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3200"/>
              <a:buFont typeface="Open Sans"/>
              <a:buNone/>
              <a:defRPr sz="3200" b="1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 t="28333" b="28268"/>
          <a:stretch/>
        </p:blipFill>
        <p:spPr>
          <a:xfrm>
            <a:off x="7716750" y="192862"/>
            <a:ext cx="1115549" cy="48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311700" y="2690191"/>
            <a:ext cx="8527500" cy="106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Open Source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Digital Twin: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Development &amp; Deployment in India</a:t>
            </a:r>
            <a:endParaRPr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2"/>
          </p:nvPr>
        </p:nvSpPr>
        <p:spPr>
          <a:xfrm>
            <a:off x="569075" y="3796159"/>
            <a:ext cx="8185311" cy="60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endParaRPr lang="en-US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en-US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2024 New York Scientific Data Summit: </a:t>
            </a:r>
            <a:r>
              <a:rPr lang="en-US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Addressing Data Challenges in Digital Twins (NYSDS) </a:t>
            </a:r>
            <a:r>
              <a:rPr lang="en-US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September 16-17, 2024</a:t>
            </a:r>
            <a:endParaRPr lang="en-US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800" b="1" i="0" u="none" strike="noStrike" cap="none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8058F-E2E9-7886-0D26-9AE0E0D69D55}"/>
              </a:ext>
            </a:extLst>
          </p:cNvPr>
          <p:cNvSpPr txBox="1"/>
          <p:nvPr/>
        </p:nvSpPr>
        <p:spPr>
          <a:xfrm>
            <a:off x="1261696" y="415397"/>
            <a:ext cx="56094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OHSL Precision Medicine Patient Digital Twin Project: Use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7C266-8610-B03A-AE2E-8708FF0770B4}"/>
              </a:ext>
            </a:extLst>
          </p:cNvPr>
          <p:cNvSpPr txBox="1"/>
          <p:nvPr/>
        </p:nvSpPr>
        <p:spPr>
          <a:xfrm>
            <a:off x="823625" y="1539128"/>
            <a:ext cx="6192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smart and lively Electronic records for </a:t>
            </a:r>
            <a:r>
              <a:rPr lang="en-US" sz="2000" dirty="0" err="1"/>
              <a:t>Neurooncology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Able to collect all relevant information randomly (Demographic, clinical, radiology, pathology, genomic, PRO, treatment details) and </a:t>
            </a:r>
            <a:r>
              <a:rPr lang="en-US" sz="2000" dirty="0">
                <a:solidFill>
                  <a:schemeClr val="accent2"/>
                </a:solidFill>
              </a:rPr>
              <a:t>present back in a temporal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Repository</a:t>
            </a:r>
            <a:r>
              <a:rPr lang="en-US" sz="2000" dirty="0"/>
              <a:t> of all available images like Clinical photos, radiology images, pathology photomicrographs, Genomic data etc.</a:t>
            </a:r>
          </a:p>
        </p:txBody>
      </p:sp>
    </p:spTree>
    <p:extLst>
      <p:ext uri="{BB962C8B-B14F-4D97-AF65-F5344CB8AC3E}">
        <p14:creationId xmlns:p14="http://schemas.microsoft.com/office/powerpoint/2010/main" val="298119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BC7A4-74B9-BB83-7077-C00DC95100FE}"/>
              </a:ext>
            </a:extLst>
          </p:cNvPr>
          <p:cNvSpPr txBox="1"/>
          <p:nvPr/>
        </p:nvSpPr>
        <p:spPr>
          <a:xfrm>
            <a:off x="1006720" y="538489"/>
            <a:ext cx="4580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SMARTER: INFUSING LIFE TO THE NEUROONCOLOGY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4A040-8E02-3959-8517-47BAF7150181}"/>
              </a:ext>
            </a:extLst>
          </p:cNvPr>
          <p:cNvSpPr txBox="1"/>
          <p:nvPr/>
        </p:nvSpPr>
        <p:spPr>
          <a:xfrm>
            <a:off x="1081454" y="1450731"/>
            <a:ext cx="61282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3FF"/>
                </a:solidFill>
              </a:rPr>
              <a:t>Readily Analyzable</a:t>
            </a:r>
            <a:r>
              <a:rPr lang="en-US" sz="2000" dirty="0"/>
              <a:t> with predefined queries at click of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3FF"/>
                </a:solidFill>
              </a:rPr>
              <a:t>Intelligent</a:t>
            </a:r>
            <a:r>
              <a:rPr lang="en-US" sz="2000" dirty="0"/>
              <a:t> to give </a:t>
            </a:r>
            <a:r>
              <a:rPr lang="en-US" sz="2000" dirty="0">
                <a:solidFill>
                  <a:srgbClr val="0433FF"/>
                </a:solidFill>
              </a:rPr>
              <a:t>suggestions for investigations and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Automatic staging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Blending of Standard </a:t>
            </a:r>
            <a:r>
              <a:rPr lang="en-US" sz="2000" dirty="0">
                <a:solidFill>
                  <a:srgbClr val="0433FF"/>
                </a:solidFill>
              </a:rPr>
              <a:t>Guidelines</a:t>
            </a:r>
            <a:r>
              <a:rPr lang="en-US" sz="2000" dirty="0"/>
              <a:t> to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Linked to literature and or protocols that </a:t>
            </a:r>
            <a:r>
              <a:rPr lang="en-US" sz="2000" b="1" dirty="0">
                <a:solidFill>
                  <a:srgbClr val="0433FF"/>
                </a:solidFill>
              </a:rPr>
              <a:t>ready reference</a:t>
            </a:r>
            <a:r>
              <a:rPr lang="en-US" sz="2000" dirty="0"/>
              <a:t> is 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433FF"/>
                </a:solidFill>
              </a:rPr>
              <a:t>Auto summary display</a:t>
            </a:r>
            <a:r>
              <a:rPr lang="en-US" sz="2000" dirty="0"/>
              <a:t> &amp; Faster and </a:t>
            </a:r>
            <a:r>
              <a:rPr lang="en-US" sz="2000" b="1" dirty="0">
                <a:solidFill>
                  <a:srgbClr val="0433FF"/>
                </a:solidFill>
              </a:rPr>
              <a:t>easy navigation</a:t>
            </a:r>
            <a:r>
              <a:rPr lang="en-US" sz="2000" dirty="0"/>
              <a:t> to the right page for saving time</a:t>
            </a:r>
          </a:p>
        </p:txBody>
      </p:sp>
    </p:spTree>
    <p:extLst>
      <p:ext uri="{BB962C8B-B14F-4D97-AF65-F5344CB8AC3E}">
        <p14:creationId xmlns:p14="http://schemas.microsoft.com/office/powerpoint/2010/main" val="378369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31BA2-00F8-AC39-080B-79A88C1C5F1C}"/>
              </a:ext>
            </a:extLst>
          </p:cNvPr>
          <p:cNvSpPr txBox="1"/>
          <p:nvPr/>
        </p:nvSpPr>
        <p:spPr>
          <a:xfrm>
            <a:off x="1068264" y="509898"/>
            <a:ext cx="580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8732">
              <a:defRPr sz="3124" b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dirty="0">
                <a:latin typeface="+mj-lt"/>
              </a:rPr>
              <a:t>Most Important: Real Time Guidance from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our own Patient Cohort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82A26-6247-0928-79CF-00EB63F49BF1}"/>
              </a:ext>
            </a:extLst>
          </p:cNvPr>
          <p:cNvSpPr txBox="1"/>
          <p:nvPr/>
        </p:nvSpPr>
        <p:spPr>
          <a:xfrm>
            <a:off x="1068264" y="1378456"/>
            <a:ext cx="66118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229046">
              <a:buFont typeface="Arial" panose="020B0604020202020204" pitchFamily="34" charset="0"/>
              <a:buChar char="•"/>
              <a:defRPr sz="304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The database should look into the whole patient encounters in </a:t>
            </a:r>
            <a:r>
              <a:rPr lang="en-US" sz="2000" dirty="0" err="1">
                <a:solidFill>
                  <a:srgbClr val="FF2600"/>
                </a:solidFill>
              </a:rPr>
              <a:t>realtime</a:t>
            </a:r>
            <a:r>
              <a:rPr lang="en-US" sz="2000" dirty="0"/>
              <a:t> </a:t>
            </a:r>
          </a:p>
          <a:p>
            <a:pPr marL="342900" indent="-342900" defTabSz="229046">
              <a:buFont typeface="Arial" panose="020B0604020202020204" pitchFamily="34" charset="0"/>
              <a:buChar char="•"/>
              <a:defRPr sz="304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The results for similar patients in the database need to be provided when an index patient is encountered </a:t>
            </a:r>
          </a:p>
          <a:p>
            <a:pPr marL="342900" indent="-342900" defTabSz="229046">
              <a:buFont typeface="Arial" panose="020B0604020202020204" pitchFamily="34" charset="0"/>
              <a:buChar char="•"/>
              <a:defRPr sz="304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It should provide </a:t>
            </a:r>
            <a:r>
              <a:rPr lang="en-US" sz="2000" dirty="0">
                <a:solidFill>
                  <a:srgbClr val="FF2600"/>
                </a:solidFill>
              </a:rPr>
              <a:t>guidance for treatment based on the results from our local cases</a:t>
            </a:r>
          </a:p>
          <a:p>
            <a:pPr marL="342900" indent="-342900" defTabSz="229046">
              <a:buFont typeface="Arial" panose="020B0604020202020204" pitchFamily="34" charset="0"/>
              <a:buChar char="•"/>
              <a:defRPr sz="304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000" dirty="0"/>
              <a:t>Each patient entering into the database is going to guide a future patient if the characteristics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0985C-0F61-C7FD-9603-42E58A2C8047}"/>
              </a:ext>
            </a:extLst>
          </p:cNvPr>
          <p:cNvSpPr txBox="1"/>
          <p:nvPr/>
        </p:nvSpPr>
        <p:spPr>
          <a:xfrm>
            <a:off x="1569426" y="4093673"/>
            <a:ext cx="4580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8732">
              <a:defRPr sz="3124" b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400" dirty="0">
                <a:latin typeface="+mj-lt"/>
              </a:rPr>
              <a:t>Digital twin or Digital family?</a:t>
            </a:r>
          </a:p>
        </p:txBody>
      </p:sp>
    </p:spTree>
    <p:extLst>
      <p:ext uri="{BB962C8B-B14F-4D97-AF65-F5344CB8AC3E}">
        <p14:creationId xmlns:p14="http://schemas.microsoft.com/office/powerpoint/2010/main" val="158714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41675" y="445025"/>
            <a:ext cx="82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Lessons Learnt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92200" y="1152475"/>
            <a:ext cx="824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Open Source </a:t>
            </a:r>
            <a:r>
              <a:rPr lang="en-US" dirty="0"/>
              <a:t>Digital Twin Software Platform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 err="1">
                <a:solidFill>
                  <a:srgbClr val="FF0000"/>
                </a:solidFill>
              </a:rPr>
              <a:t>Multiomics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No Design Manual for Human—</a:t>
            </a:r>
            <a:r>
              <a:rPr lang="en-US" dirty="0">
                <a:solidFill>
                  <a:srgbClr val="FF0000"/>
                </a:solidFill>
              </a:rPr>
              <a:t>Whole Person Research</a:t>
            </a:r>
            <a:endParaRPr lang="en-US" dirty="0"/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No one size fits all—need to combine different models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rgbClr val="FF0000"/>
                </a:solidFill>
              </a:rPr>
              <a:t>Incremental process </a:t>
            </a:r>
            <a:r>
              <a:rPr lang="en-US" dirty="0"/>
              <a:t>aspiring to Virtual You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Open Science: </a:t>
            </a:r>
            <a:r>
              <a:rPr lang="en-US" dirty="0">
                <a:solidFill>
                  <a:srgbClr val="FF0000"/>
                </a:solidFill>
              </a:rPr>
              <a:t>Collaborative and cooperative process </a:t>
            </a:r>
            <a:r>
              <a:rPr lang="en-US" dirty="0"/>
              <a:t>across research institutes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Goal is </a:t>
            </a:r>
            <a:r>
              <a:rPr lang="en-US" dirty="0">
                <a:solidFill>
                  <a:srgbClr val="FF0000"/>
                </a:solidFill>
              </a:rPr>
              <a:t>Better Patient Outcome</a:t>
            </a:r>
            <a:r>
              <a:rPr lang="en-US" dirty="0"/>
              <a:t>, Technology is a Tool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Learn from application in other industries</a:t>
            </a:r>
          </a:p>
          <a:p>
            <a:pPr marL="285750" indent="-285750">
              <a:spcAft>
                <a:spcPts val="1600"/>
              </a:spcAft>
            </a:pPr>
            <a:endParaRPr lang="en-US" dirty="0"/>
          </a:p>
          <a:p>
            <a:pPr marL="285750" indent="-285750">
              <a:spcAft>
                <a:spcPts val="1600"/>
              </a:spcAft>
            </a:pPr>
            <a:endParaRPr lang="en-US" dirty="0"/>
          </a:p>
          <a:p>
            <a:pPr marL="285750" indent="-285750">
              <a:spcAft>
                <a:spcPts val="1600"/>
              </a:spcAft>
            </a:pPr>
            <a:endParaRPr lang="en-US" dirty="0"/>
          </a:p>
        </p:txBody>
      </p:sp>
      <p:sp>
        <p:nvSpPr>
          <p:cNvPr id="131" name="Google Shape;131;p20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6780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41675" y="445025"/>
            <a:ext cx="82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Steps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92200" y="1152475"/>
            <a:ext cx="824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Expanding to other cancers and other locations—across the world—building </a:t>
            </a:r>
            <a:r>
              <a:rPr lang="en-US" dirty="0">
                <a:solidFill>
                  <a:srgbClr val="FF0000"/>
                </a:solidFill>
              </a:rPr>
              <a:t>international team science consortium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chemeClr val="tx1"/>
                </a:solidFill>
              </a:rPr>
              <a:t>Ever Widening, Never Ascending Circles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Strong Public Private Partnerships (PPP)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rgbClr val="FF0000"/>
                </a:solidFill>
              </a:rPr>
              <a:t>Whole Person Research</a:t>
            </a:r>
          </a:p>
          <a:p>
            <a:pPr marL="0" indent="0">
              <a:spcAft>
                <a:spcPts val="1600"/>
              </a:spcAft>
              <a:buNone/>
            </a:pPr>
            <a:endParaRPr lang="en-US" dirty="0"/>
          </a:p>
          <a:p>
            <a:pPr marL="285750" indent="-285750">
              <a:spcAft>
                <a:spcPts val="1600"/>
              </a:spcAft>
            </a:pPr>
            <a:endParaRPr lang="en-US" dirty="0"/>
          </a:p>
          <a:p>
            <a:pPr marL="285750" indent="-285750">
              <a:spcAft>
                <a:spcPts val="1600"/>
              </a:spcAft>
            </a:pPr>
            <a:endParaRPr lang="en-US" dirty="0"/>
          </a:p>
          <a:p>
            <a:pPr marL="285750" indent="-285750">
              <a:spcAft>
                <a:spcPts val="1600"/>
              </a:spcAft>
            </a:pPr>
            <a:endParaRPr lang="en-US" dirty="0"/>
          </a:p>
        </p:txBody>
      </p:sp>
      <p:sp>
        <p:nvSpPr>
          <p:cNvPr id="131" name="Google Shape;131;p20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B07AC-9328-86DD-AFF6-E7B88EA91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5" y="3257175"/>
            <a:ext cx="2359190" cy="10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97BEE-B428-59B9-038E-70F5C6DA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5" y="95715"/>
            <a:ext cx="2004929" cy="1469869"/>
          </a:xfrm>
          <a:prstGeom prst="rect">
            <a:avLst/>
          </a:prstGeom>
        </p:spPr>
      </p:pic>
      <p:sp>
        <p:nvSpPr>
          <p:cNvPr id="118" name="Google Shape;118;p3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800" b="1" i="0" u="none" strike="noStrike" cap="none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063D-C02A-1210-5E3C-9D59E56CD408}"/>
              </a:ext>
            </a:extLst>
          </p:cNvPr>
          <p:cNvSpPr txBox="1"/>
          <p:nvPr/>
        </p:nvSpPr>
        <p:spPr>
          <a:xfrm>
            <a:off x="314525" y="1565584"/>
            <a:ext cx="6993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Setting up a </a:t>
            </a:r>
            <a:r>
              <a:rPr lang="en-US" sz="1600" b="1" dirty="0">
                <a:solidFill>
                  <a:srgbClr val="00B0F0"/>
                </a:solidFill>
              </a:rPr>
              <a:t>Centre for Digital Health</a:t>
            </a:r>
            <a:r>
              <a:rPr lang="en-US" sz="1600" dirty="0"/>
              <a:t> in partnership with the </a:t>
            </a:r>
            <a:r>
              <a:rPr lang="en-US" sz="1600" b="1" i="0" dirty="0">
                <a:solidFill>
                  <a:srgbClr val="00B0F0"/>
                </a:solidFill>
                <a:effectLst/>
                <a:latin typeface="MaisonNeue"/>
              </a:rPr>
              <a:t>University of Leicester</a:t>
            </a:r>
            <a:r>
              <a:rPr lang="en-US" sz="1600" b="1" i="0" dirty="0">
                <a:solidFill>
                  <a:srgbClr val="3C3C3C"/>
                </a:solidFill>
                <a:effectLst/>
                <a:latin typeface="MaisonNeue"/>
              </a:rPr>
              <a:t> </a:t>
            </a:r>
            <a:r>
              <a:rPr lang="en-US" sz="1600" b="0" i="0" dirty="0">
                <a:solidFill>
                  <a:srgbClr val="3C3C3C"/>
                </a:solidFill>
                <a:effectLst/>
                <a:latin typeface="MaisonNeue"/>
              </a:rPr>
              <a:t>at </a:t>
            </a:r>
            <a:r>
              <a:rPr lang="en-US" sz="1600" b="0" i="0" dirty="0">
                <a:solidFill>
                  <a:srgbClr val="00B0F0"/>
                </a:solidFill>
                <a:effectLst/>
                <a:latin typeface="MaisonNeue"/>
              </a:rPr>
              <a:t>Apollo University</a:t>
            </a:r>
            <a:r>
              <a:rPr lang="en-US" sz="1600" i="0" dirty="0">
                <a:solidFill>
                  <a:srgbClr val="3C3C3C"/>
                </a:solidFill>
                <a:effectLst/>
                <a:latin typeface="MaisonNeue"/>
              </a:rPr>
              <a:t> and further </a:t>
            </a:r>
            <a:r>
              <a:rPr lang="en-US" sz="1600" dirty="0"/>
              <a:t>as part of its collaboration with OHSL to develop and deploy open source digital twins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Discussing with Peter Coveney, </a:t>
            </a:r>
            <a:r>
              <a:rPr lang="en-US" sz="1600" b="1" dirty="0">
                <a:solidFill>
                  <a:srgbClr val="00B0F0"/>
                </a:solidFill>
              </a:rPr>
              <a:t>University College, London</a:t>
            </a:r>
            <a:r>
              <a:rPr lang="en-US" sz="1600" dirty="0"/>
              <a:t>, for his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with Ana Maria Lopez, </a:t>
            </a:r>
            <a:r>
              <a:rPr lang="en-US" sz="1600" b="1" dirty="0">
                <a:solidFill>
                  <a:srgbClr val="00B0F0"/>
                </a:solidFill>
              </a:rPr>
              <a:t>Jefferson Cancer Institute</a:t>
            </a:r>
            <a:r>
              <a:rPr lang="en-US" sz="1600" dirty="0"/>
              <a:t>, to use digital twins for integrative medicine and whole person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Exploring with Eric Stahlberg, </a:t>
            </a:r>
            <a:r>
              <a:rPr lang="en-US" sz="1600" b="1" dirty="0">
                <a:solidFill>
                  <a:srgbClr val="00B0F0"/>
                </a:solidFill>
              </a:rPr>
              <a:t>FNLCR</a:t>
            </a:r>
            <a:r>
              <a:rPr lang="en-US" sz="1600" dirty="0"/>
              <a:t>, on using its longitudinal big data and data analysis to develop digital twins and </a:t>
            </a:r>
            <a:r>
              <a:rPr lang="en-US" sz="1600" dirty="0" err="1">
                <a:solidFill>
                  <a:srgbClr val="00B0F0"/>
                </a:solidFill>
              </a:rPr>
              <a:t>pseudopatient</a:t>
            </a:r>
            <a:r>
              <a:rPr lang="en-US" sz="1600" dirty="0"/>
              <a:t>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Evaluating </a:t>
            </a:r>
            <a:r>
              <a:rPr lang="en-US" sz="1600" b="1" dirty="0"/>
              <a:t>Trust Axis</a:t>
            </a:r>
            <a:r>
              <a:rPr lang="en-US" sz="1600" dirty="0"/>
              <a:t> proposed by </a:t>
            </a:r>
            <a:r>
              <a:rPr lang="en-US" sz="1600" b="1" dirty="0"/>
              <a:t>Intel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F0"/>
                </a:solidFill>
              </a:rPr>
              <a:t>OHSL</a:t>
            </a:r>
            <a:r>
              <a:rPr lang="en-US" sz="1600" dirty="0"/>
              <a:t> which provides data, analytic tools and compute as shared interoperable intercloud global research platform focused on LMICs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239A-1231-ABCA-65F4-7E1AEA81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Digital Twin Development and Deployment Laboratory</a:t>
            </a:r>
            <a:br>
              <a:rPr lang="en-US" dirty="0"/>
            </a:br>
            <a:r>
              <a:rPr lang="en-US" dirty="0"/>
              <a:t>@ Centers for Digital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415-5A9A-A30C-B505-946584B41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dirty="0"/>
              <a:t>In consultation with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Peter Coveney, University College, London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Eric Stahlberg,  Virtual Human Global Alliance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Ravi Mahajan, Apollo Research Academy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b="1" dirty="0"/>
          </a:p>
          <a:p>
            <a:r>
              <a:rPr lang="en-US" b="1" dirty="0"/>
              <a:t>Chittoor, India</a:t>
            </a:r>
          </a:p>
          <a:p>
            <a:pPr lvl="1">
              <a:spcBef>
                <a:spcPts val="0"/>
              </a:spcBef>
            </a:pPr>
            <a:r>
              <a:rPr lang="en-US" dirty="0"/>
              <a:t>Apollo University partnership with University of Leicester</a:t>
            </a:r>
          </a:p>
          <a:p>
            <a:r>
              <a:rPr lang="en-US" b="1" dirty="0"/>
              <a:t>Sharjah, UAE</a:t>
            </a:r>
          </a:p>
          <a:p>
            <a:pPr lvl="1">
              <a:spcBef>
                <a:spcPts val="0"/>
              </a:spcBef>
            </a:pPr>
            <a:r>
              <a:rPr lang="en-US" dirty="0"/>
              <a:t>University of Sharjah</a:t>
            </a:r>
          </a:p>
          <a:p>
            <a:pPr lvl="1">
              <a:spcBef>
                <a:spcPts val="0"/>
              </a:spcBef>
            </a:pPr>
            <a:r>
              <a:rPr lang="en-US" dirty="0"/>
              <a:t>Technology Innovation Institute, Abu Dhabi</a:t>
            </a:r>
          </a:p>
          <a:p>
            <a:pPr lvl="1"/>
            <a:endParaRPr lang="en-US" dirty="0"/>
          </a:p>
        </p:txBody>
      </p:sp>
      <p:sp>
        <p:nvSpPr>
          <p:cNvPr id="4" name="Merge 3">
            <a:extLst>
              <a:ext uri="{FF2B5EF4-FFF2-40B4-BE49-F238E27FC236}">
                <a16:creationId xmlns:a16="http://schemas.microsoft.com/office/drawing/2014/main" id="{B9C131E2-3F91-AFCB-C811-4987EADB16B1}"/>
              </a:ext>
            </a:extLst>
          </p:cNvPr>
          <p:cNvSpPr/>
          <p:nvPr/>
        </p:nvSpPr>
        <p:spPr>
          <a:xfrm>
            <a:off x="2601119" y="2590311"/>
            <a:ext cx="773723" cy="540728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1681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641675" y="445025"/>
            <a:ext cx="824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Other Initiatives</a:t>
            </a:r>
            <a:endParaRPr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692200" y="1083733"/>
            <a:ext cx="7241067" cy="348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b="1" dirty="0"/>
              <a:t>Sangam Digital Twin Initiative</a:t>
            </a:r>
            <a:r>
              <a:rPr lang="en-US" dirty="0"/>
              <a:t> of the government of India with more than 150 proposals to implement digital twins in several sectors</a:t>
            </a:r>
          </a:p>
          <a:p>
            <a:pPr marL="285750" indent="-285750"/>
            <a:r>
              <a:rPr lang="en-US" dirty="0"/>
              <a:t>ATOM co-development and hackathons as part of Virtual Human Global Alliance framework by </a:t>
            </a:r>
            <a:r>
              <a:rPr lang="en-US" b="1" dirty="0"/>
              <a:t>C-DAC (Centre for Development of Advanced Computing)</a:t>
            </a:r>
            <a:endParaRPr lang="en-US" dirty="0"/>
          </a:p>
          <a:p>
            <a:pPr marL="285750" indent="-285750"/>
            <a:r>
              <a:rPr lang="en-US" b="1" dirty="0" err="1"/>
              <a:t>iDEX</a:t>
            </a:r>
            <a:r>
              <a:rPr lang="en-US" b="1" dirty="0"/>
              <a:t>-INDUS-X</a:t>
            </a:r>
            <a:r>
              <a:rPr lang="en-US" dirty="0"/>
              <a:t> for cooperation on double use technology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US DoD indicated its interest in dual use digital twins technology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Industry-Academia collaboration for India-United States startups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OHSL attended the 3</a:t>
            </a:r>
            <a:r>
              <a:rPr lang="en-US" baseline="30000" dirty="0"/>
              <a:t>rd</a:t>
            </a:r>
            <a:r>
              <a:rPr lang="en-US" dirty="0"/>
              <a:t> INDUS-X Summit at Stanford on September 9</a:t>
            </a:r>
            <a:r>
              <a:rPr lang="en-US" baseline="30000" dirty="0"/>
              <a:t>th</a:t>
            </a:r>
            <a:endParaRPr lang="en-US" dirty="0"/>
          </a:p>
          <a:p>
            <a:pPr marL="285750" indent="-285750"/>
            <a:r>
              <a:rPr lang="en-US" b="1" dirty="0"/>
              <a:t>OHSL Technology Innovation Laboratory</a:t>
            </a:r>
            <a:r>
              <a:rPr lang="en-US" dirty="0"/>
              <a:t> @ </a:t>
            </a:r>
            <a:r>
              <a:rPr lang="en-US" b="1" dirty="0"/>
              <a:t>Amity University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32 Workstations Connected to NVIDIA Cloud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147+ computer and biology students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4 OHSL Mentors working with Amity Faculty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/>
              <a:t>Digital Twin covered in computer science syllabus in collaboration with OHSL and Digital Twin Consortium (DTC)</a:t>
            </a:r>
          </a:p>
          <a:p>
            <a:pPr marL="742950" lvl="1" indent="-285750">
              <a:spcBef>
                <a:spcPts val="0"/>
              </a:spcBef>
            </a:pPr>
            <a:endParaRPr lang="en-US" dirty="0"/>
          </a:p>
          <a:p>
            <a:pPr marL="742950" lvl="1" indent="-285750">
              <a:spcBef>
                <a:spcPts val="0"/>
              </a:spcBef>
            </a:pPr>
            <a:endParaRPr lang="en-US" dirty="0"/>
          </a:p>
          <a:p>
            <a:pPr marL="742950" lvl="1" indent="-285750"/>
            <a:endParaRPr dirty="0"/>
          </a:p>
        </p:txBody>
      </p:sp>
      <p:sp>
        <p:nvSpPr>
          <p:cNvPr id="131" name="Google Shape;131;p5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800" b="1" i="0" u="none" strike="noStrike" cap="none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9B7A-5262-91F0-74A2-B87AF6B6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Community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EDA9-0C0E-A74F-FCC2-784EF2174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India Institute of Medical Sciences Delhi</a:t>
            </a:r>
          </a:p>
          <a:p>
            <a:r>
              <a:rPr lang="en-US" dirty="0"/>
              <a:t>Apollo Research Academy</a:t>
            </a:r>
          </a:p>
          <a:p>
            <a:r>
              <a:rPr lang="en-US" sz="2100" dirty="0">
                <a:ea typeface="Times New Roman" panose="02020603050405020304" pitchFamily="18" charset="0"/>
                <a:cs typeface="Arial" panose="020B0604020202020204" pitchFamily="34" charset="0"/>
              </a:rPr>
              <a:t>Sidney Kimmel Cancer Center, Thomas Jefferson University</a:t>
            </a:r>
          </a:p>
          <a:p>
            <a:r>
              <a:rPr lang="en-US" dirty="0"/>
              <a:t>Apollo </a:t>
            </a:r>
            <a:r>
              <a:rPr lang="en-US" dirty="0" err="1"/>
              <a:t>AyurVAID</a:t>
            </a:r>
            <a:endParaRPr lang="en-US" dirty="0"/>
          </a:p>
          <a:p>
            <a:r>
              <a:rPr lang="en-US" dirty="0"/>
              <a:t>Virtual Human Global Alliance</a:t>
            </a:r>
          </a:p>
          <a:p>
            <a:r>
              <a:rPr lang="en-US" dirty="0"/>
              <a:t>Nishith Desai Associates</a:t>
            </a:r>
          </a:p>
          <a:p>
            <a:r>
              <a:rPr lang="en-US" dirty="0"/>
              <a:t>Digital Twins Consortium</a:t>
            </a:r>
          </a:p>
          <a:p>
            <a:r>
              <a:rPr lang="en-US" dirty="0"/>
              <a:t>Amity University</a:t>
            </a:r>
          </a:p>
          <a:p>
            <a:r>
              <a:rPr lang="en-US" dirty="0"/>
              <a:t>Indraprastha Institute of Information Technology</a:t>
            </a:r>
          </a:p>
          <a:p>
            <a:r>
              <a:rPr lang="en-US" dirty="0"/>
              <a:t>Indian Institute of Technology Delhi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9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0854BF9-947D-2342-C383-F9DB138A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9" y="189088"/>
            <a:ext cx="3197681" cy="47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6E45A-AFD1-C82A-AE5B-72583B52E16D}"/>
              </a:ext>
            </a:extLst>
          </p:cNvPr>
          <p:cNvSpPr txBox="1"/>
          <p:nvPr/>
        </p:nvSpPr>
        <p:spPr>
          <a:xfrm>
            <a:off x="3630582" y="189088"/>
            <a:ext cx="404145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Jeremy Balian (</a:t>
            </a:r>
            <a:r>
              <a:rPr lang="en-US" dirty="0" err="1">
                <a:latin typeface="+mj-lt"/>
              </a:rPr>
              <a:t>TileDB</a:t>
            </a:r>
            <a:r>
              <a:rPr lang="en-US" dirty="0">
                <a:latin typeface="+mj-lt"/>
              </a:rPr>
              <a:t>)</a:t>
            </a:r>
            <a:endParaRPr lang="en-US" dirty="0">
              <a:solidFill>
                <a:srgbClr val="222222"/>
              </a:solidFill>
              <a:latin typeface="+mj-lt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+mj-lt"/>
              </a:rPr>
              <a:t>Jeff </a:t>
            </a:r>
            <a:r>
              <a:rPr lang="en-US" dirty="0" err="1">
                <a:solidFill>
                  <a:srgbClr val="222222"/>
                </a:solidFill>
                <a:latin typeface="+mj-lt"/>
              </a:rPr>
              <a:t>Buchsbaum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, NCI</a:t>
            </a:r>
            <a:endParaRPr lang="en-US" b="1" dirty="0">
              <a:latin typeface="+mj-lt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Ken </a:t>
            </a:r>
            <a:r>
              <a:rPr lang="en-US" dirty="0" err="1">
                <a:latin typeface="+mj-lt"/>
              </a:rPr>
              <a:t>Buetow</a:t>
            </a:r>
            <a:r>
              <a:rPr lang="en-US" dirty="0">
                <a:latin typeface="+mj-lt"/>
              </a:rPr>
              <a:t>, ASU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Peter Coveney, UCL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June Deng, Yale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Haresh KP, AIIMS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Tina Hernandez-</a:t>
            </a:r>
            <a:r>
              <a:rPr lang="en-US" dirty="0" err="1">
                <a:latin typeface="+mj-lt"/>
              </a:rPr>
              <a:t>Boussard</a:t>
            </a:r>
            <a:r>
              <a:rPr lang="en-US" dirty="0">
                <a:latin typeface="+mj-lt"/>
              </a:rPr>
              <a:t>, Stanford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Simran Joshi, Yale/OHSL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Ana Maria Lopez, Jefferson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Andy Norris,</a:t>
            </a:r>
            <a:r>
              <a:rPr lang="en-US" dirty="0">
                <a:latin typeface="+mj-lt"/>
              </a:rPr>
              <a:t> Microsoft Research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latin typeface="+mj-lt"/>
              </a:rPr>
              <a:t>Koninika</a:t>
            </a:r>
            <a:r>
              <a:rPr lang="en-US" dirty="0">
                <a:latin typeface="+mj-lt"/>
              </a:rPr>
              <a:t> Ray, OHSL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i="0" dirty="0">
                <a:effectLst/>
                <a:latin typeface="+mj-lt"/>
              </a:rPr>
              <a:t>Nicholas </a:t>
            </a:r>
            <a:r>
              <a:rPr lang="en-US" b="0" i="0" dirty="0" err="1">
                <a:effectLst/>
                <a:latin typeface="+mj-lt"/>
              </a:rPr>
              <a:t>Siebenlist</a:t>
            </a:r>
            <a:r>
              <a:rPr lang="en-US" dirty="0">
                <a:latin typeface="+mj-lt"/>
              </a:rPr>
              <a:t>, C3.ai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Allison Thomas Rodriguez</a:t>
            </a:r>
            <a:r>
              <a:rPr lang="en-US" dirty="0">
                <a:latin typeface="+mj-lt"/>
              </a:rPr>
              <a:t>, Microsoft Research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Khushi </a:t>
            </a:r>
            <a:r>
              <a:rPr lang="en-US" dirty="0" err="1">
                <a:latin typeface="+mj-lt"/>
              </a:rPr>
              <a:t>Sharma,TUS</a:t>
            </a:r>
            <a:r>
              <a:rPr lang="en-US" dirty="0">
                <a:latin typeface="+mj-lt"/>
              </a:rPr>
              <a:t> Ireland/OHSL</a:t>
            </a: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 </a:t>
            </a:r>
            <a:endParaRPr lang="en-US" b="1" dirty="0">
              <a:latin typeface="+mj-lt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Eric Stahlberg, FNLCR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Anvi Sud, Yale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Shreya Tewari, IIT Bombay/OHSL</a:t>
            </a:r>
            <a:br>
              <a:rPr lang="en-US" dirty="0">
                <a:solidFill>
                  <a:srgbClr val="222222"/>
                </a:solidFill>
                <a:latin typeface="+mj-lt"/>
              </a:rPr>
            </a:br>
            <a:r>
              <a:rPr lang="en-US" dirty="0">
                <a:solidFill>
                  <a:srgbClr val="222222"/>
                </a:solidFill>
                <a:latin typeface="+mj-lt"/>
              </a:rPr>
              <a:t>Nick Weber, NIH STRIDES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Mariano Vazquez, 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ELEM Biotech   </a:t>
            </a:r>
            <a:endParaRPr lang="en-US" dirty="0">
              <a:solidFill>
                <a:srgbClr val="222222"/>
              </a:solidFill>
              <a:latin typeface="+mj-lt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Jane Yu, Microsoft Research</a:t>
            </a:r>
          </a:p>
          <a:p>
            <a:pPr algn="l"/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8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41675" y="445025"/>
            <a:ext cx="82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Myself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92200" y="1017725"/>
            <a:ext cx="82425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President, Open Health Systems Laboratory</a:t>
            </a:r>
          </a:p>
          <a:p>
            <a:pPr marL="285750" indent="-285750"/>
            <a:r>
              <a:rPr lang="en-US" dirty="0"/>
              <a:t>Special Volunteer, Radiation Research Program, National Cancer Institute and later worked with </a:t>
            </a:r>
            <a:r>
              <a:rPr lang="en-US" dirty="0" err="1"/>
              <a:t>caBIG</a:t>
            </a:r>
            <a:r>
              <a:rPr lang="en-US" dirty="0"/>
              <a:t> (Cancer Bioinformatics and information Technology)</a:t>
            </a:r>
          </a:p>
          <a:p>
            <a:pPr marL="285750" indent="-285750"/>
            <a:r>
              <a:rPr lang="en-US" dirty="0"/>
              <a:t>My background is application of computer science to socio-economic development</a:t>
            </a:r>
          </a:p>
          <a:p>
            <a:pPr marL="285750" indent="-285750"/>
            <a:r>
              <a:rPr lang="en-US" dirty="0"/>
              <a:t>Senior Advisor, Life Sciences, Internet2 (University Corporation for Advanced Internet Development)</a:t>
            </a:r>
          </a:p>
          <a:p>
            <a:pPr marL="285750" indent="-285750"/>
            <a:r>
              <a:rPr lang="en-US" dirty="0"/>
              <a:t>Senior Advisor, World Bank Information Services Group</a:t>
            </a:r>
          </a:p>
          <a:p>
            <a:pPr marL="285750" indent="-285750"/>
            <a:r>
              <a:rPr lang="en-US" dirty="0"/>
              <a:t>Senior Vice President and Chief Knowledge Officer, CTIS Inc.—NCI Cancer Therapy Evaluation Program (CTEP)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Advisor, </a:t>
            </a:r>
            <a:r>
              <a:rPr lang="en-US" dirty="0" err="1"/>
              <a:t>Booz•Allen</a:t>
            </a:r>
            <a:r>
              <a:rPr lang="en-US" dirty="0"/>
              <a:t> &amp; Hamilton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Executive Director, National Association of Software and Services Companies (NASSCOM)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NSF Visiting Scholar, Educational Object Economy, Apple Advanced Technology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Director and Head of Knowledge Engineering, Center for Development of instructional Technology (</a:t>
            </a:r>
            <a:r>
              <a:rPr lang="en-US" dirty="0" err="1"/>
              <a:t>Cendit</a:t>
            </a:r>
            <a:r>
              <a:rPr lang="en-US" dirty="0"/>
              <a:t>)</a:t>
            </a:r>
          </a:p>
          <a:p>
            <a:pPr marL="285750" indent="-285750">
              <a:spcAft>
                <a:spcPts val="1600"/>
              </a:spcAft>
            </a:pPr>
            <a:endParaRPr lang="en-US" sz="1200" dirty="0"/>
          </a:p>
          <a:p>
            <a:pPr marL="285750" indent="-285750">
              <a:spcAft>
                <a:spcPts val="1600"/>
              </a:spcAft>
            </a:pPr>
            <a:endParaRPr lang="en-US" dirty="0"/>
          </a:p>
        </p:txBody>
      </p:sp>
      <p:sp>
        <p:nvSpPr>
          <p:cNvPr id="131" name="Google Shape;131;p20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771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ctrTitle"/>
          </p:nvPr>
        </p:nvSpPr>
        <p:spPr>
          <a:xfrm>
            <a:off x="767100" y="914375"/>
            <a:ext cx="76098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Thank You</a:t>
            </a:r>
            <a:endParaRPr sz="5200"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"/>
          </p:nvPr>
        </p:nvSpPr>
        <p:spPr>
          <a:xfrm>
            <a:off x="1609424" y="2521250"/>
            <a:ext cx="58791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/>
              <a:t>Anil Srivastava</a:t>
            </a:r>
            <a:endParaRPr b="1" dirty="0"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1609424" y="2956250"/>
            <a:ext cx="58551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383838"/>
                </a:solidFill>
              </a:rPr>
              <a:t>anil.srivastava@ohsl.us</a:t>
            </a:r>
            <a:endParaRPr dirty="0">
              <a:solidFill>
                <a:srgbClr val="383838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3838"/>
                </a:solidFill>
                <a:latin typeface="Roboto Medium"/>
                <a:ea typeface="Roboto Medium"/>
                <a:cs typeface="Roboto Medium"/>
                <a:sym typeface="Roboto Medium"/>
              </a:rPr>
              <a:t>+1.240.463.3686</a:t>
            </a:r>
            <a:endParaRPr dirty="0"/>
          </a:p>
        </p:txBody>
      </p:sp>
      <p:sp>
        <p:nvSpPr>
          <p:cNvPr id="146" name="Google Shape;146;p22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288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1800" b="1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THIS.png">
            <a:extLst>
              <a:ext uri="{FF2B5EF4-FFF2-40B4-BE49-F238E27FC236}">
                <a16:creationId xmlns:a16="http://schemas.microsoft.com/office/drawing/2014/main" id="{05966E5C-11F6-E857-6420-B8C8428A7E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509" y="700027"/>
            <a:ext cx="7796981" cy="37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10E7C-AC10-E9A5-A884-7939E66E5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0" y="55873"/>
            <a:ext cx="4401237" cy="4401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A9297-551A-2FA4-789C-2BC24FD9CC29}"/>
              </a:ext>
            </a:extLst>
          </p:cNvPr>
          <p:cNvSpPr txBox="1"/>
          <p:nvPr/>
        </p:nvSpPr>
        <p:spPr>
          <a:xfrm>
            <a:off x="4770220" y="1232922"/>
            <a:ext cx="3625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OHSL searches and finds researchers worldwide, determine their interests and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Brings them together into a community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Through a process of dialogue help develop their scientific proposition and create a community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Team Science Consortium to undertake the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4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3315-B5CA-6925-E11E-6D4A0936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Twin: Doctors Show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95824-8142-7526-DDD2-3B7F2CB9D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Physician</a:t>
            </a:r>
          </a:p>
          <a:p>
            <a:r>
              <a:rPr lang="en-US" dirty="0"/>
              <a:t>Better Patient Outcome</a:t>
            </a:r>
          </a:p>
          <a:p>
            <a:r>
              <a:rPr lang="en-US" dirty="0"/>
              <a:t>Like Ubiquitous Stethoscope</a:t>
            </a:r>
          </a:p>
          <a:p>
            <a:r>
              <a:rPr lang="en-US" dirty="0"/>
              <a:t>Augmenting capability to predict the effect of a new therapy</a:t>
            </a:r>
          </a:p>
          <a:p>
            <a:r>
              <a:rPr lang="en-US" dirty="0"/>
              <a:t>Not about Technology</a:t>
            </a:r>
          </a:p>
          <a:p>
            <a:r>
              <a:rPr lang="en-US" dirty="0"/>
              <a:t>Experimental Treatment</a:t>
            </a:r>
          </a:p>
          <a:p>
            <a:r>
              <a:rPr lang="en-US" dirty="0"/>
              <a:t>N+1 In silico Clinical Trial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6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49FF-D086-3B98-C69E-52C172F2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digital twin?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35C7-DCF2-71C5-C5C7-37A57858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7305650" cy="34164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Bring together computer science and medicine to develop digital twins</a:t>
            </a:r>
          </a:p>
          <a:p>
            <a:pPr lvl="1"/>
            <a:r>
              <a:rPr lang="en-US" sz="6400" dirty="0"/>
              <a:t>A virtual model of a person—a virtual patient/avatar</a:t>
            </a:r>
          </a:p>
          <a:p>
            <a:pPr lvl="1"/>
            <a:r>
              <a:rPr lang="en-US" sz="6400" dirty="0"/>
              <a:t>May be used to predict the effect of a new therapy</a:t>
            </a:r>
          </a:p>
          <a:p>
            <a:pPr lvl="1"/>
            <a:r>
              <a:rPr lang="en-US" sz="6400" dirty="0"/>
              <a:t>To run a simulation—a clinical trial—without harming a human</a:t>
            </a:r>
          </a:p>
          <a:p>
            <a:pPr lvl="1"/>
            <a:r>
              <a:rPr lang="en-US" sz="6400" dirty="0"/>
              <a:t>May be used for personalized medicine, preclinical drug development, treatment simulation/clinical trial</a:t>
            </a:r>
            <a:endParaRPr lang="en-US" sz="4000" dirty="0"/>
          </a:p>
          <a:p>
            <a:pPr marL="342900" lvl="1" indent="0" algn="ctr">
              <a:buNone/>
            </a:pPr>
            <a:r>
              <a:rPr lang="en-US" sz="7200" i="1" dirty="0">
                <a:solidFill>
                  <a:srgbClr val="00B0F0"/>
                </a:solidFill>
              </a:rPr>
              <a:t>Precision and predictive cancer care</a:t>
            </a:r>
          </a:p>
          <a:p>
            <a:pPr marL="342900" lvl="1" indent="0" algn="ctr">
              <a:buNone/>
            </a:pPr>
            <a:r>
              <a:rPr lang="en-US" sz="7200" i="1" dirty="0"/>
              <a:t>Anna Marie Lopez, Jefferson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78757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5800" y="1019650"/>
            <a:ext cx="64497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Not interested in AI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only interested in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how technology can make me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 better doctor and get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better outcomes for my patients.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Professor Haresh KP, All India Institute of Medical Sciences (AIIMS)</a:t>
            </a:r>
            <a:endParaRPr sz="1400" dirty="0"/>
          </a:p>
        </p:txBody>
      </p:sp>
      <p:sp>
        <p:nvSpPr>
          <p:cNvPr id="118" name="Google Shape;118;p18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991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5800" y="1019650"/>
            <a:ext cx="6449700" cy="26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have been working with Dr. Haresh at All India Institute for Medical Sciences (AIIMS) for several years on how information technology can help with </a:t>
            </a:r>
            <a:r>
              <a:rPr lang="en-US" sz="1400" dirty="0">
                <a:solidFill>
                  <a:srgbClr val="FF0000"/>
                </a:solidFill>
              </a:rPr>
              <a:t>translational research </a:t>
            </a:r>
            <a:r>
              <a:rPr lang="en-US" sz="1400" dirty="0"/>
              <a:t>leading to </a:t>
            </a:r>
            <a:r>
              <a:rPr lang="en-US" sz="1400" dirty="0">
                <a:solidFill>
                  <a:srgbClr val="FF0000"/>
                </a:solidFill>
              </a:rPr>
              <a:t>precision medicine</a:t>
            </a:r>
            <a:r>
              <a:rPr lang="en-US" sz="1400" dirty="0"/>
              <a:t>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C3.ai and Microsoft Research approached OHSL to work on a proof-of-concept using </a:t>
            </a:r>
            <a:r>
              <a:rPr lang="en-US" sz="1400" dirty="0">
                <a:solidFill>
                  <a:srgbClr val="FF0000"/>
                </a:solidFill>
              </a:rPr>
              <a:t>C3.ai </a:t>
            </a:r>
            <a:r>
              <a:rPr lang="en-US" sz="1400" dirty="0"/>
              <a:t>technology and </a:t>
            </a:r>
            <a:r>
              <a:rPr lang="en-US" sz="1400" dirty="0">
                <a:solidFill>
                  <a:srgbClr val="FF0000"/>
                </a:solidFill>
              </a:rPr>
              <a:t>Azure</a:t>
            </a:r>
            <a:r>
              <a:rPr lang="en-US" sz="1400" dirty="0"/>
              <a:t> within </a:t>
            </a:r>
            <a:r>
              <a:rPr lang="en-US" sz="1400" i="0" u="none" strike="noStrike" dirty="0">
                <a:solidFill>
                  <a:srgbClr val="444444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NIH Science and Technology Research Infrastructure for Discovery, Experimentation, and Sustainability (</a:t>
            </a:r>
            <a:r>
              <a:rPr lang="en-US" sz="1400" i="0" u="none" strike="noStrike" dirty="0">
                <a:solidFill>
                  <a:srgbClr val="FF0000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STRIDES</a:t>
            </a:r>
            <a:r>
              <a:rPr lang="en-US" sz="1400" i="0" u="none" strike="noStrike" dirty="0">
                <a:solidFill>
                  <a:srgbClr val="444444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) Initiative.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AIIMS selected as a site (a) </a:t>
            </a:r>
            <a:r>
              <a:rPr lang="en-US" sz="1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rich medical records</a:t>
            </a:r>
            <a:r>
              <a:rPr lang="en-US" sz="1400" dirty="0">
                <a:solidFill>
                  <a:srgbClr val="44444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; (b) regulation in India permitting true translational research—</a:t>
            </a:r>
            <a:r>
              <a:rPr lang="en-US" sz="1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bench-to-bedside</a:t>
            </a:r>
            <a:r>
              <a:rPr lang="en-US" sz="1400" dirty="0">
                <a:solidFill>
                  <a:srgbClr val="44444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; and (c) close knit team of </a:t>
            </a:r>
            <a:r>
              <a:rPr lang="en-US" sz="1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biomedical</a:t>
            </a:r>
            <a:r>
              <a:rPr lang="en-US" sz="1400" dirty="0">
                <a:solidFill>
                  <a:srgbClr val="44444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and </a:t>
            </a:r>
            <a:r>
              <a:rPr lang="en-US" sz="1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bioinformatics</a:t>
            </a:r>
            <a:r>
              <a:rPr lang="en-US" sz="1400" dirty="0">
                <a:solidFill>
                  <a:srgbClr val="44444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researchers</a:t>
            </a:r>
            <a:r>
              <a:rPr lang="en-US" sz="14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.</a:t>
            </a:r>
            <a:r>
              <a:rPr lang="en-US" sz="14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8" name="Google Shape;118;p18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08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8502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314525" y="4401450"/>
            <a:ext cx="5091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83838"/>
                </a:solidFill>
                <a:latin typeface="Open Sans"/>
                <a:ea typeface="Open Sans"/>
                <a:cs typeface="Open Sans"/>
                <a:sym typeface="Open Sans"/>
              </a:rPr>
              <a:t>09</a:t>
            </a:r>
            <a:endParaRPr sz="1800" b="1" dirty="0">
              <a:solidFill>
                <a:srgbClr val="38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8058F-E2E9-7886-0D26-9AE0E0D69D55}"/>
              </a:ext>
            </a:extLst>
          </p:cNvPr>
          <p:cNvSpPr txBox="1"/>
          <p:nvPr/>
        </p:nvSpPr>
        <p:spPr>
          <a:xfrm>
            <a:off x="569075" y="209839"/>
            <a:ext cx="6948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"/>
              </a:rPr>
              <a:t>One Stop Solution for Guiding Neuro-oncology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7C266-8610-B03A-AE2E-8708FF0770B4}"/>
              </a:ext>
            </a:extLst>
          </p:cNvPr>
          <p:cNvSpPr txBox="1"/>
          <p:nvPr/>
        </p:nvSpPr>
        <p:spPr>
          <a:xfrm>
            <a:off x="895816" y="1155166"/>
            <a:ext cx="7194106" cy="3003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Patient and Treatment Details database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Proactive intelligent Database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Evidence based Treatment guidance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Results from Literature with a particular treatment path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Results from ones own similar patient cohorts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Real time Statistical analysis for publications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Drop out detection and corrective measures</a:t>
            </a:r>
          </a:p>
          <a:p>
            <a:pPr marL="228885" indent="-228885" defTabSz="610362">
              <a:spcBef>
                <a:spcPts val="450"/>
              </a:spcBef>
              <a:buChar char="•"/>
              <a:defRPr sz="2848"/>
            </a:pPr>
            <a:r>
              <a:rPr lang="en-US" sz="2000" dirty="0">
                <a:latin typeface=""/>
              </a:rPr>
              <a:t>Patient selection for trials/thesis enrollment</a:t>
            </a:r>
          </a:p>
        </p:txBody>
      </p:sp>
    </p:spTree>
    <p:extLst>
      <p:ext uri="{BB962C8B-B14F-4D97-AF65-F5344CB8AC3E}">
        <p14:creationId xmlns:p14="http://schemas.microsoft.com/office/powerpoint/2010/main" val="19560039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1304</Words>
  <Application>Microsoft Macintosh PowerPoint</Application>
  <PresentationFormat>On-screen Show (16:9)</PresentationFormat>
  <Paragraphs>172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Open Sans</vt:lpstr>
      <vt:lpstr>MaisonNeue</vt:lpstr>
      <vt:lpstr>Courier New</vt:lpstr>
      <vt:lpstr>Roboto Medium</vt:lpstr>
      <vt:lpstr>Arial</vt:lpstr>
      <vt:lpstr>Roboto</vt:lpstr>
      <vt:lpstr>Meiryo UI</vt:lpstr>
      <vt:lpstr>Apple Chancery</vt:lpstr>
      <vt:lpstr>Times New Roman</vt:lpstr>
      <vt:lpstr>Open Sans Light</vt:lpstr>
      <vt:lpstr>Simple Light</vt:lpstr>
      <vt:lpstr>PowerPoint Presentation</vt:lpstr>
      <vt:lpstr>About Myself</vt:lpstr>
      <vt:lpstr>PowerPoint Presentation</vt:lpstr>
      <vt:lpstr>PowerPoint Presentation</vt:lpstr>
      <vt:lpstr>Digital Twin: Doctors Show the Way</vt:lpstr>
      <vt:lpstr>What is a digital twin?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Lessons Learnt</vt:lpstr>
      <vt:lpstr>Next Steps</vt:lpstr>
      <vt:lpstr>PowerPoint Presentation</vt:lpstr>
      <vt:lpstr>Digital Twin Development and Deployment Laboratory @ Centers for Digital Health</vt:lpstr>
      <vt:lpstr>Other Initiatives</vt:lpstr>
      <vt:lpstr>Growing Community of Practice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Anil Srivastava</cp:lastModifiedBy>
  <cp:revision>37</cp:revision>
  <dcterms:modified xsi:type="dcterms:W3CDTF">2024-09-13T21:40:25Z</dcterms:modified>
</cp:coreProperties>
</file>