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gwMw/5aouyhU5Cq4WdaglMEfVR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609882" y="5773230"/>
            <a:ext cx="7750969" cy="74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9"/>
          <p:cNvSpPr txBox="1"/>
          <p:nvPr>
            <p:ph idx="2" type="body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raphical user interface&#10;&#10;Description automatically generated with medium confidence" id="17" name="Google Shape;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664" y="5761051"/>
            <a:ext cx="32385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270">
          <p15:clr>
            <a:srgbClr val="FBAE40"/>
          </p15:clr>
        </p15:guide>
        <p15:guide id="5" pos="5490">
          <p15:clr>
            <a:srgbClr val="FBAE40"/>
          </p15:clr>
        </p15:guide>
        <p15:guide id="6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" name="Google Shape;55;p1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 rot="5400000">
            <a:off x="2468407" y="-214157"/>
            <a:ext cx="4207185" cy="828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_Print-friendly" showMasterSp="0">
  <p:cSld name="1_Title Slide_Print-friend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subTitle"/>
          </p:nvPr>
        </p:nvSpPr>
        <p:spPr>
          <a:xfrm>
            <a:off x="609882" y="5773230"/>
            <a:ext cx="7750969" cy="74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12"/>
          <p:cNvSpPr txBox="1"/>
          <p:nvPr>
            <p:ph idx="2" type="body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" name="Google Shape;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664" y="5761050"/>
            <a:ext cx="32385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270">
          <p15:clr>
            <a:srgbClr val="FBAE40"/>
          </p15:clr>
        </p15:guide>
        <p15:guide id="5" pos="5490">
          <p15:clr>
            <a:srgbClr val="FBAE40"/>
          </p15:clr>
        </p15:guide>
        <p15:guide id="6" orient="horz" pos="39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3"/>
          <p:cNvSpPr txBox="1"/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_Print-friendly">
  <p:cSld name="1_Section Header_Print-friend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4"/>
          <p:cNvSpPr txBox="1"/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457200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428626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16"/>
          <p:cNvSpPr txBox="1"/>
          <p:nvPr>
            <p:ph idx="2" type="body"/>
          </p:nvPr>
        </p:nvSpPr>
        <p:spPr>
          <a:xfrm>
            <a:off x="428626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3" type="body"/>
          </p:nvPr>
        </p:nvSpPr>
        <p:spPr>
          <a:xfrm>
            <a:off x="457200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6"/>
          <p:cNvSpPr txBox="1"/>
          <p:nvPr>
            <p:ph idx="4" type="body"/>
          </p:nvPr>
        </p:nvSpPr>
        <p:spPr>
          <a:xfrm>
            <a:off x="457200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70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5490">
          <p15:clr>
            <a:srgbClr val="F26B43"/>
          </p15:clr>
        </p15:guide>
        <p15:guide id="6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Voice-Enabled Beamlines at NSLS-II</a:t>
            </a:r>
            <a:endParaRPr/>
          </a:p>
        </p:txBody>
      </p:sp>
      <p:sp>
        <p:nvSpPr>
          <p:cNvPr id="75" name="Google Shape;75;p1"/>
          <p:cNvSpPr txBox="1"/>
          <p:nvPr>
            <p:ph idx="2" type="body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Shray Mathur, Esther Tsai, Kevin Yager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" title="Computer Silhouette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3975" y="3610325"/>
            <a:ext cx="2293925" cy="17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Goal</a:t>
            </a:r>
            <a:endParaRPr/>
          </a:p>
        </p:txBody>
      </p:sp>
      <p:sp>
        <p:nvSpPr>
          <p:cNvPr id="82" name="Google Shape;82;p2"/>
          <p:cNvSpPr txBox="1"/>
          <p:nvPr>
            <p:ph idx="1" type="body"/>
          </p:nvPr>
        </p:nvSpPr>
        <p:spPr>
          <a:xfrm>
            <a:off x="428700" y="1253000"/>
            <a:ext cx="8286600" cy="15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Make user operation easier and more efficient at the beamline using AI agents. 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 txBox="1"/>
          <p:nvPr>
            <p:ph idx="12" type="sldNum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2"/>
          <p:cNvCxnSpPr/>
          <p:nvPr/>
        </p:nvCxnSpPr>
        <p:spPr>
          <a:xfrm>
            <a:off x="3907200" y="3069538"/>
            <a:ext cx="13296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" name="Google Shape;85;p2"/>
          <p:cNvSpPr txBox="1"/>
          <p:nvPr/>
        </p:nvSpPr>
        <p:spPr>
          <a:xfrm>
            <a:off x="5920638" y="3810400"/>
            <a:ext cx="150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sam.xabs(15)</a:t>
            </a:r>
            <a:endParaRPr b="1" i="0" sz="12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sam.quick_align()</a:t>
            </a:r>
            <a:endParaRPr b="1" i="0" sz="12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title="Public Domain Clip Art Image | male user icon | ID: 13927384215784 ...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3825" y="4117175"/>
            <a:ext cx="1006575" cy="10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 title="File:Chat icon.svg - Wikimedia Commons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8450" y="3307225"/>
            <a:ext cx="1942975" cy="13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/>
        </p:nvSpPr>
        <p:spPr>
          <a:xfrm>
            <a:off x="2242325" y="3583050"/>
            <a:ext cx="144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Move sample x to absolute 15 mm and use quick align.</a:t>
            </a:r>
            <a:endParaRPr b="1" i="0" sz="10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263825" y="2870775"/>
            <a:ext cx="23769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High-level speech commands</a:t>
            </a:r>
            <a:endParaRPr b="1" i="0" sz="12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5619250" y="2870775"/>
            <a:ext cx="23769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Beamline executable code</a:t>
            </a:r>
            <a:endParaRPr b="1" i="0" sz="12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428625" y="365126"/>
            <a:ext cx="828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428625" y="1825626"/>
            <a:ext cx="82869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Out of the box pretrained Speech-to-Text (STT) models not familiar with beamline specific terminology (SAXS, WAXS, GISAXS, GIWAXS, etc) or commands. </a:t>
            </a:r>
            <a:endParaRPr/>
          </a:p>
        </p:txBody>
      </p:sp>
      <p:sp>
        <p:nvSpPr>
          <p:cNvPr id="97" name="Google Shape;97;p3"/>
          <p:cNvSpPr txBox="1"/>
          <p:nvPr>
            <p:ph idx="12" type="sldNum"/>
          </p:nvPr>
        </p:nvSpPr>
        <p:spPr>
          <a:xfrm>
            <a:off x="8391010" y="6316596"/>
            <a:ext cx="32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8" name="Google Shape;98;p3"/>
          <p:cNvGrpSpPr/>
          <p:nvPr/>
        </p:nvGrpSpPr>
        <p:grpSpPr>
          <a:xfrm>
            <a:off x="636675" y="3509062"/>
            <a:ext cx="8555025" cy="771168"/>
            <a:chOff x="588975" y="3163125"/>
            <a:chExt cx="8555025" cy="771168"/>
          </a:xfrm>
        </p:grpSpPr>
        <p:pic>
          <p:nvPicPr>
            <p:cNvPr id="99" name="Google Shape;9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8975" y="3163125"/>
              <a:ext cx="1735552" cy="771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3"/>
            <p:cNvSpPr/>
            <p:nvPr/>
          </p:nvSpPr>
          <p:spPr>
            <a:xfrm>
              <a:off x="2728913" y="3485700"/>
              <a:ext cx="510600" cy="126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900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43900" y="3326388"/>
              <a:ext cx="1508100" cy="444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Pre-trained STT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556375" y="3485700"/>
              <a:ext cx="510600" cy="126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900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217700" y="3163125"/>
              <a:ext cx="2229000" cy="687300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This process uses feedback from in-situ </a:t>
              </a:r>
              <a:r>
                <a:rPr b="0" i="0" lang="en-US" sz="1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sacks wax</a:t>
              </a: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measurements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8531100" y="3275400"/>
              <a:ext cx="6129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❌</a:t>
              </a:r>
              <a:endPara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428625" y="1825626"/>
            <a:ext cx="82869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0000"/>
              <a:buChar char="●"/>
            </a:pPr>
            <a:r>
              <a:rPr lang="en-US" sz="6000"/>
              <a:t>Further Challenges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2500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250000"/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 txBox="1"/>
          <p:nvPr>
            <p:ph type="title"/>
          </p:nvPr>
        </p:nvSpPr>
        <p:spPr>
          <a:xfrm>
            <a:off x="428625" y="365126"/>
            <a:ext cx="828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Solution: Fine-tuning</a:t>
            </a:r>
            <a:endParaRPr/>
          </a:p>
        </p:txBody>
      </p:sp>
      <p:sp>
        <p:nvSpPr>
          <p:cNvPr id="111" name="Google Shape;111;p4"/>
          <p:cNvSpPr txBox="1"/>
          <p:nvPr>
            <p:ph idx="12" type="sldNum"/>
          </p:nvPr>
        </p:nvSpPr>
        <p:spPr>
          <a:xfrm>
            <a:off x="8391010" y="6316596"/>
            <a:ext cx="32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919575" y="2553700"/>
            <a:ext cx="38379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Requirements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high-quality audio-text pairs to learn effectively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4991775" y="2512913"/>
            <a:ext cx="3837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Availability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 we find reliable beamline-specific audio-text pairs?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" title="Sound Wave Images | Free Photos, PNG Stickers, Wallpapers ...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550" y="3346850"/>
            <a:ext cx="1285676" cy="8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title="File:Fast text.png - Wikipe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1575" y="3321812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title="Database Symbol Vector Clipart image - Free stock photo - Public ...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4300" y="3281013"/>
            <a:ext cx="945276" cy="10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title="File:Icon-round-Question mark.svg - Wikipedia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6925" y="3330188"/>
            <a:ext cx="945275" cy="9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892275" y="5226000"/>
            <a:ext cx="70284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608275" y="4826313"/>
            <a:ext cx="82869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93750"/>
              <a:buChar char="●"/>
            </a:pPr>
            <a:r>
              <a:rPr b="1" lang="en-US" sz="6400"/>
              <a:t>Solution</a:t>
            </a:r>
            <a:r>
              <a:rPr lang="en-US" sz="6000"/>
              <a:t>: </a:t>
            </a:r>
            <a:r>
              <a:rPr lang="en-US" sz="5600"/>
              <a:t>Utilize Text-to-Speech (TTS) models to generate synthetic audio from beamline proposal documents</a:t>
            </a:r>
            <a:endParaRPr sz="56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1459050" y="4646550"/>
            <a:ext cx="7040700" cy="185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1441350" y="1541525"/>
            <a:ext cx="7040700" cy="259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>
            <p:ph type="title"/>
          </p:nvPr>
        </p:nvSpPr>
        <p:spPr>
          <a:xfrm>
            <a:off x="428550" y="365126"/>
            <a:ext cx="828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Fine-tuning pipeline: TTS + LoRA</a:t>
            </a:r>
            <a:endParaRPr/>
          </a:p>
        </p:txBody>
      </p:sp>
      <p:sp>
        <p:nvSpPr>
          <p:cNvPr id="127" name="Google Shape;127;p5"/>
          <p:cNvSpPr txBox="1"/>
          <p:nvPr>
            <p:ph idx="12" type="sldNum"/>
          </p:nvPr>
        </p:nvSpPr>
        <p:spPr>
          <a:xfrm>
            <a:off x="8499760" y="6419621"/>
            <a:ext cx="32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‹#›</a:t>
            </a:fld>
            <a:endParaRPr sz="750"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16917" l="16835" r="17782" t="12439"/>
          <a:stretch/>
        </p:blipFill>
        <p:spPr>
          <a:xfrm>
            <a:off x="1997150" y="2099300"/>
            <a:ext cx="985050" cy="11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3296325" y="2564922"/>
            <a:ext cx="730200" cy="19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5450" y="1708500"/>
            <a:ext cx="5106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5450" y="2252907"/>
            <a:ext cx="510600" cy="19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5450" y="3709421"/>
            <a:ext cx="510600" cy="18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5450" y="2738420"/>
            <a:ext cx="510600" cy="19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5450" y="3223920"/>
            <a:ext cx="510600" cy="19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5150" y="1629439"/>
            <a:ext cx="73025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12577" y="3156750"/>
            <a:ext cx="702825" cy="3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12575" y="2132163"/>
            <a:ext cx="730250" cy="3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5150" y="2654064"/>
            <a:ext cx="73025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12575" y="3699351"/>
            <a:ext cx="730250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5656225" y="2564922"/>
            <a:ext cx="730200" cy="19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5"/>
          <p:cNvGrpSpPr/>
          <p:nvPr/>
        </p:nvGrpSpPr>
        <p:grpSpPr>
          <a:xfrm>
            <a:off x="4514324" y="4919742"/>
            <a:ext cx="592858" cy="1226869"/>
            <a:chOff x="1579374" y="4861854"/>
            <a:chExt cx="592858" cy="1226869"/>
          </a:xfrm>
        </p:grpSpPr>
        <p:pic>
          <p:nvPicPr>
            <p:cNvPr id="142" name="Google Shape;14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79374" y="4861854"/>
              <a:ext cx="592858" cy="233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9374" y="5443219"/>
              <a:ext cx="592858" cy="179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374" y="5920348"/>
              <a:ext cx="592858" cy="168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5"/>
          <p:cNvGrpSpPr/>
          <p:nvPr/>
        </p:nvGrpSpPr>
        <p:grpSpPr>
          <a:xfrm>
            <a:off x="1550928" y="4852069"/>
            <a:ext cx="1016551" cy="1443259"/>
            <a:chOff x="4598178" y="4811544"/>
            <a:chExt cx="1016551" cy="1443259"/>
          </a:xfrm>
        </p:grpSpPr>
        <p:pic>
          <p:nvPicPr>
            <p:cNvPr id="146" name="Google Shape;14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98178" y="4811544"/>
              <a:ext cx="847894" cy="334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66831" y="5357154"/>
              <a:ext cx="847893" cy="352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66835" y="5920349"/>
              <a:ext cx="847894" cy="3344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5"/>
          <p:cNvSpPr txBox="1"/>
          <p:nvPr/>
        </p:nvSpPr>
        <p:spPr>
          <a:xfrm>
            <a:off x="1740225" y="1807900"/>
            <a:ext cx="20901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Proposal Documents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2759563" y="5310875"/>
            <a:ext cx="1508100" cy="44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Pre-trained STT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656225" y="5371397"/>
            <a:ext cx="730200" cy="19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6818213" y="5247350"/>
            <a:ext cx="1508100" cy="44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Fine-tuned STT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428550" y="2559413"/>
            <a:ext cx="8931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96875" y="5296488"/>
            <a:ext cx="8931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LoRA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5"/>
          <p:cNvCxnSpPr/>
          <p:nvPr/>
        </p:nvCxnSpPr>
        <p:spPr>
          <a:xfrm>
            <a:off x="5187150" y="3828475"/>
            <a:ext cx="17793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6" name="Google Shape;156;p5"/>
          <p:cNvCxnSpPr/>
          <p:nvPr/>
        </p:nvCxnSpPr>
        <p:spPr>
          <a:xfrm>
            <a:off x="5223675" y="1836138"/>
            <a:ext cx="17793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7" name="Google Shape;157;p5"/>
          <p:cNvCxnSpPr>
            <a:stCxn id="146" idx="3"/>
            <a:endCxn id="150" idx="1"/>
          </p:cNvCxnSpPr>
          <p:nvPr/>
        </p:nvCxnSpPr>
        <p:spPr>
          <a:xfrm>
            <a:off x="2398822" y="5019296"/>
            <a:ext cx="360600" cy="51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p5"/>
          <p:cNvCxnSpPr>
            <a:endCxn id="150" idx="1"/>
          </p:cNvCxnSpPr>
          <p:nvPr/>
        </p:nvCxnSpPr>
        <p:spPr>
          <a:xfrm flipH="1" rot="10800000">
            <a:off x="2567563" y="5533175"/>
            <a:ext cx="192000" cy="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p5"/>
          <p:cNvCxnSpPr>
            <a:stCxn id="148" idx="3"/>
            <a:endCxn id="150" idx="1"/>
          </p:cNvCxnSpPr>
          <p:nvPr/>
        </p:nvCxnSpPr>
        <p:spPr>
          <a:xfrm flipH="1" rot="10800000">
            <a:off x="2567479" y="5533201"/>
            <a:ext cx="192000" cy="59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p5"/>
          <p:cNvCxnSpPr>
            <a:stCxn id="150" idx="3"/>
            <a:endCxn id="142" idx="1"/>
          </p:cNvCxnSpPr>
          <p:nvPr/>
        </p:nvCxnSpPr>
        <p:spPr>
          <a:xfrm flipH="1" rot="10800000">
            <a:off x="4267663" y="5036675"/>
            <a:ext cx="246600" cy="49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" name="Google Shape;161;p5"/>
          <p:cNvCxnSpPr>
            <a:stCxn id="150" idx="3"/>
            <a:endCxn id="143" idx="1"/>
          </p:cNvCxnSpPr>
          <p:nvPr/>
        </p:nvCxnSpPr>
        <p:spPr>
          <a:xfrm>
            <a:off x="4267663" y="5533175"/>
            <a:ext cx="246600" cy="5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2" name="Google Shape;162;p5"/>
          <p:cNvCxnSpPr>
            <a:stCxn id="150" idx="3"/>
            <a:endCxn id="144" idx="1"/>
          </p:cNvCxnSpPr>
          <p:nvPr/>
        </p:nvCxnSpPr>
        <p:spPr>
          <a:xfrm>
            <a:off x="4267663" y="5533175"/>
            <a:ext cx="246600" cy="52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3" name="Google Shape;163;p5"/>
          <p:cNvSpPr txBox="1"/>
          <p:nvPr/>
        </p:nvSpPr>
        <p:spPr>
          <a:xfrm>
            <a:off x="3309975" y="2319975"/>
            <a:ext cx="702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Chunk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528875" y="2319975"/>
            <a:ext cx="984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TTS model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304200" y="3541100"/>
            <a:ext cx="15702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Synthetic Audio - Text Pairs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5584350" y="5140475"/>
            <a:ext cx="984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LoRA FT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type="title"/>
          </p:nvPr>
        </p:nvSpPr>
        <p:spPr>
          <a:xfrm>
            <a:off x="428625" y="365126"/>
            <a:ext cx="828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Fine-tuned Model</a:t>
            </a:r>
            <a:endParaRPr/>
          </a:p>
        </p:txBody>
      </p:sp>
      <p:sp>
        <p:nvSpPr>
          <p:cNvPr id="173" name="Google Shape;173;p6"/>
          <p:cNvSpPr txBox="1"/>
          <p:nvPr>
            <p:ph idx="12" type="sldNum"/>
          </p:nvPr>
        </p:nvSpPr>
        <p:spPr>
          <a:xfrm>
            <a:off x="8391010" y="6316596"/>
            <a:ext cx="32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13" y="3774900"/>
            <a:ext cx="1735552" cy="771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/>
          <p:nvPr/>
        </p:nvSpPr>
        <p:spPr>
          <a:xfrm>
            <a:off x="2568550" y="4097475"/>
            <a:ext cx="510600" cy="12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483538" y="3938163"/>
            <a:ext cx="1508100" cy="44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Fine-tuned STT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5396013" y="4097475"/>
            <a:ext cx="510600" cy="12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6057338" y="3774900"/>
            <a:ext cx="2229000" cy="687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process uses feedback from in-situ </a:t>
            </a:r>
            <a:r>
              <a:rPr b="0" i="0" lang="en-US" sz="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SAXS/WAXS</a:t>
            </a:r>
            <a:r>
              <a:rPr b="0" i="0" lang="en-US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8336325" y="3879375"/>
            <a:ext cx="612900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✅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2222375"/>
            <a:ext cx="1735552" cy="77116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>
            <a:off x="2568563" y="2544950"/>
            <a:ext cx="510600" cy="12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483550" y="2385638"/>
            <a:ext cx="1508100" cy="44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Pre-trained STT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5396025" y="2544950"/>
            <a:ext cx="510600" cy="12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6057350" y="2222375"/>
            <a:ext cx="2229000" cy="687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process uses feedback from in-situ </a:t>
            </a:r>
            <a:r>
              <a:rPr b="0" i="0" lang="en-U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sacks wax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measurements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8370750" y="2334650"/>
            <a:ext cx="612900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❌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type="title"/>
          </p:nvPr>
        </p:nvSpPr>
        <p:spPr>
          <a:xfrm>
            <a:off x="428625" y="365126"/>
            <a:ext cx="828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Key Takeaways</a:t>
            </a:r>
            <a:endParaRPr/>
          </a:p>
        </p:txBody>
      </p:sp>
      <p:sp>
        <p:nvSpPr>
          <p:cNvPr id="191" name="Google Shape;191;p7"/>
          <p:cNvSpPr txBox="1"/>
          <p:nvPr>
            <p:ph idx="1" type="body"/>
          </p:nvPr>
        </p:nvSpPr>
        <p:spPr>
          <a:xfrm>
            <a:off x="428625" y="1825626"/>
            <a:ext cx="8286900" cy="4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Fine-tuning pipeline is: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Simple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Effective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Scalable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Requires about 8-10 mins of audio-text pairs to teach STT model a new word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Work part of a larger project - Exocortex!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 txBox="1"/>
          <p:nvPr>
            <p:ph idx="12" type="sldNum"/>
          </p:nvPr>
        </p:nvSpPr>
        <p:spPr>
          <a:xfrm>
            <a:off x="8391010" y="6316596"/>
            <a:ext cx="32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2225100" y="6299250"/>
            <a:ext cx="8286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Yager, Kevin G. "Towards a Science Exocortex." </a:t>
            </a:r>
            <a:r>
              <a:rPr i="1" lang="en-US" sz="1000">
                <a:solidFill>
                  <a:srgbClr val="222222"/>
                </a:solidFill>
                <a:highlight>
                  <a:srgbClr val="FFFFFF"/>
                </a:highlight>
              </a:rPr>
              <a:t>Digital Discovery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 (2024).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