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998" r:id="rId3"/>
    <p:sldId id="363" r:id="rId4"/>
    <p:sldId id="1002" r:id="rId5"/>
    <p:sldId id="1004" r:id="rId6"/>
    <p:sldId id="257" r:id="rId7"/>
    <p:sldId id="100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10"/>
    <p:restoredTop sz="94614"/>
  </p:normalViewPr>
  <p:slideViewPr>
    <p:cSldViewPr snapToGrid="0">
      <p:cViewPr varScale="1">
        <p:scale>
          <a:sx n="101" d="100"/>
          <a:sy n="101" d="100"/>
        </p:scale>
        <p:origin x="1000" y="192"/>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B2CA2C-1E03-F34C-9CCA-A1B2B2443252}" type="datetimeFigureOut">
              <a:rPr lang="en-US" smtClean="0"/>
              <a:t>9/13/24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9D9F1B-22A4-0740-9A6C-880BC6B6C7CD}" type="slidenum">
              <a:rPr lang="en-US" smtClean="0"/>
              <a:t>‹#›</a:t>
            </a:fld>
            <a:endParaRPr lang="en-US"/>
          </a:p>
        </p:txBody>
      </p:sp>
    </p:spTree>
    <p:extLst>
      <p:ext uri="{BB962C8B-B14F-4D97-AF65-F5344CB8AC3E}">
        <p14:creationId xmlns:p14="http://schemas.microsoft.com/office/powerpoint/2010/main" val="493356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 particular, it is well established that the breast undergoes developmental changes throughout</a:t>
            </a:r>
            <a:r>
              <a:rPr lang="en-US" baseline="0" dirty="0"/>
              <a:t> a patient’s lifetime, starting with at least 10 separate stages in the fetus and ongoing through the post-menopausal period. Several critical physiological stages are noted in the timeline shown in this slide because of their potential significance in understanding the changes in risk of breast cancer.  To understand the details at the molecular level of what is happening at each stage of development and to also be able to understand that it is the molecular level processes that interact with the risk factors, e.g. smoking, alcohol, it is necessary to examine additional literature to identify, initially, the physiological processes that are changing through development, then the underlying biological pathways that are enabling/supporting those changes, and subsequently the changes in protein expression and gene expression levels which may be the direct targets responsible for the breast cancer risk from such factors.  So this means that the epidemiological analysis of the previous slide and identification of developmental stages and associated risk factors can be interpreted as interacting with molecular, e.g. proteins, genes and pathways, which are active at those stages and thus provide some insight into developing better diagnostics, therapeutics, patient management, stratification of disease, etc</a:t>
            </a:r>
            <a:endParaRPr lang="en-US" dirty="0"/>
          </a:p>
        </p:txBody>
      </p:sp>
      <p:sp>
        <p:nvSpPr>
          <p:cNvPr id="4" name="Slide Number Placeholder 3"/>
          <p:cNvSpPr>
            <a:spLocks noGrp="1"/>
          </p:cNvSpPr>
          <p:nvPr>
            <p:ph type="sldNum" sz="quarter" idx="10"/>
          </p:nvPr>
        </p:nvSpPr>
        <p:spPr/>
        <p:txBody>
          <a:bodyPr/>
          <a:lstStyle/>
          <a:p>
            <a:fld id="{C891AB4D-28B8-4298-9535-4A8B5843FE9A}" type="slidenum">
              <a:rPr lang="en-US" smtClean="0"/>
              <a:pPr/>
              <a:t>4</a:t>
            </a:fld>
            <a:endParaRPr lang="en-US"/>
          </a:p>
        </p:txBody>
      </p:sp>
    </p:spTree>
    <p:extLst>
      <p:ext uri="{BB962C8B-B14F-4D97-AF65-F5344CB8AC3E}">
        <p14:creationId xmlns:p14="http://schemas.microsoft.com/office/powerpoint/2010/main" val="3501842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0F1E-7289-A198-210E-6A7190437C8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B711806-D45E-4606-EF1D-D113D54792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508B6FB-5A82-BFA4-DE9E-93642C9FF7A5}"/>
              </a:ext>
            </a:extLst>
          </p:cNvPr>
          <p:cNvSpPr>
            <a:spLocks noGrp="1"/>
          </p:cNvSpPr>
          <p:nvPr>
            <p:ph type="dt" sz="half" idx="10"/>
          </p:nvPr>
        </p:nvSpPr>
        <p:spPr/>
        <p:txBody>
          <a:bodyPr/>
          <a:lstStyle/>
          <a:p>
            <a:fld id="{034CEE64-E459-4148-A7EB-DCA02D3AC065}" type="datetimeFigureOut">
              <a:rPr lang="en-US" smtClean="0"/>
              <a:t>9/13/24</a:t>
            </a:fld>
            <a:endParaRPr lang="en-US"/>
          </a:p>
        </p:txBody>
      </p:sp>
      <p:sp>
        <p:nvSpPr>
          <p:cNvPr id="5" name="Footer Placeholder 4">
            <a:extLst>
              <a:ext uri="{FF2B5EF4-FFF2-40B4-BE49-F238E27FC236}">
                <a16:creationId xmlns:a16="http://schemas.microsoft.com/office/drawing/2014/main" id="{F2DD45C5-7DF4-8B83-079F-54737C3730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09125A-BCBD-AB24-3ED0-132D1987E088}"/>
              </a:ext>
            </a:extLst>
          </p:cNvPr>
          <p:cNvSpPr>
            <a:spLocks noGrp="1"/>
          </p:cNvSpPr>
          <p:nvPr>
            <p:ph type="sldNum" sz="quarter" idx="12"/>
          </p:nvPr>
        </p:nvSpPr>
        <p:spPr/>
        <p:txBody>
          <a:bodyPr/>
          <a:lstStyle/>
          <a:p>
            <a:fld id="{6E92A72C-1FA8-5F41-924A-76099BF63517}" type="slidenum">
              <a:rPr lang="en-US" smtClean="0"/>
              <a:t>‹#›</a:t>
            </a:fld>
            <a:endParaRPr lang="en-US"/>
          </a:p>
        </p:txBody>
      </p:sp>
    </p:spTree>
    <p:extLst>
      <p:ext uri="{BB962C8B-B14F-4D97-AF65-F5344CB8AC3E}">
        <p14:creationId xmlns:p14="http://schemas.microsoft.com/office/powerpoint/2010/main" val="1111196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08ABF-B7B3-8A65-E3D9-98ED954130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EF33F7E-0BAA-F4A8-F7AE-133DD5B721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3521BE-09CC-B5BF-F70E-3B390C8837E6}"/>
              </a:ext>
            </a:extLst>
          </p:cNvPr>
          <p:cNvSpPr>
            <a:spLocks noGrp="1"/>
          </p:cNvSpPr>
          <p:nvPr>
            <p:ph type="dt" sz="half" idx="10"/>
          </p:nvPr>
        </p:nvSpPr>
        <p:spPr/>
        <p:txBody>
          <a:bodyPr/>
          <a:lstStyle/>
          <a:p>
            <a:fld id="{034CEE64-E459-4148-A7EB-DCA02D3AC065}" type="datetimeFigureOut">
              <a:rPr lang="en-US" smtClean="0"/>
              <a:t>9/13/24</a:t>
            </a:fld>
            <a:endParaRPr lang="en-US"/>
          </a:p>
        </p:txBody>
      </p:sp>
      <p:sp>
        <p:nvSpPr>
          <p:cNvPr id="5" name="Footer Placeholder 4">
            <a:extLst>
              <a:ext uri="{FF2B5EF4-FFF2-40B4-BE49-F238E27FC236}">
                <a16:creationId xmlns:a16="http://schemas.microsoft.com/office/drawing/2014/main" id="{B861DFB1-E5DB-0F71-4FA2-B8F183A5A3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064B3C-AD69-6454-1BF4-6CF2677A32E4}"/>
              </a:ext>
            </a:extLst>
          </p:cNvPr>
          <p:cNvSpPr>
            <a:spLocks noGrp="1"/>
          </p:cNvSpPr>
          <p:nvPr>
            <p:ph type="sldNum" sz="quarter" idx="12"/>
          </p:nvPr>
        </p:nvSpPr>
        <p:spPr/>
        <p:txBody>
          <a:bodyPr/>
          <a:lstStyle/>
          <a:p>
            <a:fld id="{6E92A72C-1FA8-5F41-924A-76099BF63517}" type="slidenum">
              <a:rPr lang="en-US" smtClean="0"/>
              <a:t>‹#›</a:t>
            </a:fld>
            <a:endParaRPr lang="en-US"/>
          </a:p>
        </p:txBody>
      </p:sp>
    </p:spTree>
    <p:extLst>
      <p:ext uri="{BB962C8B-B14F-4D97-AF65-F5344CB8AC3E}">
        <p14:creationId xmlns:p14="http://schemas.microsoft.com/office/powerpoint/2010/main" val="860756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1F116DC-EEB1-4FC9-4F93-745389604E2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2CEFBEC-13DD-13AD-D005-F67349DD131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473FC9-6FCC-1B52-84EC-3F3F267288C9}"/>
              </a:ext>
            </a:extLst>
          </p:cNvPr>
          <p:cNvSpPr>
            <a:spLocks noGrp="1"/>
          </p:cNvSpPr>
          <p:nvPr>
            <p:ph type="dt" sz="half" idx="10"/>
          </p:nvPr>
        </p:nvSpPr>
        <p:spPr/>
        <p:txBody>
          <a:bodyPr/>
          <a:lstStyle/>
          <a:p>
            <a:fld id="{034CEE64-E459-4148-A7EB-DCA02D3AC065}" type="datetimeFigureOut">
              <a:rPr lang="en-US" smtClean="0"/>
              <a:t>9/13/24</a:t>
            </a:fld>
            <a:endParaRPr lang="en-US"/>
          </a:p>
        </p:txBody>
      </p:sp>
      <p:sp>
        <p:nvSpPr>
          <p:cNvPr id="5" name="Footer Placeholder 4">
            <a:extLst>
              <a:ext uri="{FF2B5EF4-FFF2-40B4-BE49-F238E27FC236}">
                <a16:creationId xmlns:a16="http://schemas.microsoft.com/office/drawing/2014/main" id="{19E01108-E3F7-9DDC-2FC6-46428FD1BF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918FD0-FA81-9E04-2C47-784D032E6C69}"/>
              </a:ext>
            </a:extLst>
          </p:cNvPr>
          <p:cNvSpPr>
            <a:spLocks noGrp="1"/>
          </p:cNvSpPr>
          <p:nvPr>
            <p:ph type="sldNum" sz="quarter" idx="12"/>
          </p:nvPr>
        </p:nvSpPr>
        <p:spPr/>
        <p:txBody>
          <a:bodyPr/>
          <a:lstStyle/>
          <a:p>
            <a:fld id="{6E92A72C-1FA8-5F41-924A-76099BF63517}" type="slidenum">
              <a:rPr lang="en-US" smtClean="0"/>
              <a:t>‹#›</a:t>
            </a:fld>
            <a:endParaRPr lang="en-US"/>
          </a:p>
        </p:txBody>
      </p:sp>
    </p:spTree>
    <p:extLst>
      <p:ext uri="{BB962C8B-B14F-4D97-AF65-F5344CB8AC3E}">
        <p14:creationId xmlns:p14="http://schemas.microsoft.com/office/powerpoint/2010/main" val="4238725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9CE6A-1113-9D4B-30A0-C3FB450081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51249D-1380-BAA2-7649-31EA6C03E66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D116F-6A6B-71D1-A246-C328B9E607F3}"/>
              </a:ext>
            </a:extLst>
          </p:cNvPr>
          <p:cNvSpPr>
            <a:spLocks noGrp="1"/>
          </p:cNvSpPr>
          <p:nvPr>
            <p:ph type="dt" sz="half" idx="10"/>
          </p:nvPr>
        </p:nvSpPr>
        <p:spPr/>
        <p:txBody>
          <a:bodyPr/>
          <a:lstStyle/>
          <a:p>
            <a:fld id="{034CEE64-E459-4148-A7EB-DCA02D3AC065}" type="datetimeFigureOut">
              <a:rPr lang="en-US" smtClean="0"/>
              <a:t>9/13/24</a:t>
            </a:fld>
            <a:endParaRPr lang="en-US"/>
          </a:p>
        </p:txBody>
      </p:sp>
      <p:sp>
        <p:nvSpPr>
          <p:cNvPr id="5" name="Footer Placeholder 4">
            <a:extLst>
              <a:ext uri="{FF2B5EF4-FFF2-40B4-BE49-F238E27FC236}">
                <a16:creationId xmlns:a16="http://schemas.microsoft.com/office/drawing/2014/main" id="{7BBC7A71-AED4-1CF0-FCA4-75AD1DD9C6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C2FFC4-9EDE-5DA7-A0E1-2D619E03AA4F}"/>
              </a:ext>
            </a:extLst>
          </p:cNvPr>
          <p:cNvSpPr>
            <a:spLocks noGrp="1"/>
          </p:cNvSpPr>
          <p:nvPr>
            <p:ph type="sldNum" sz="quarter" idx="12"/>
          </p:nvPr>
        </p:nvSpPr>
        <p:spPr/>
        <p:txBody>
          <a:bodyPr/>
          <a:lstStyle/>
          <a:p>
            <a:fld id="{6E92A72C-1FA8-5F41-924A-76099BF63517}" type="slidenum">
              <a:rPr lang="en-US" smtClean="0"/>
              <a:t>‹#›</a:t>
            </a:fld>
            <a:endParaRPr lang="en-US"/>
          </a:p>
        </p:txBody>
      </p:sp>
    </p:spTree>
    <p:extLst>
      <p:ext uri="{BB962C8B-B14F-4D97-AF65-F5344CB8AC3E}">
        <p14:creationId xmlns:p14="http://schemas.microsoft.com/office/powerpoint/2010/main" val="1016495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C1A97-6965-9679-6E7C-D82D424215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650FB67-6C41-310D-9B85-F32E9FB5D97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BE464DE-6483-7B35-AE74-1E3B661EF9B3}"/>
              </a:ext>
            </a:extLst>
          </p:cNvPr>
          <p:cNvSpPr>
            <a:spLocks noGrp="1"/>
          </p:cNvSpPr>
          <p:nvPr>
            <p:ph type="dt" sz="half" idx="10"/>
          </p:nvPr>
        </p:nvSpPr>
        <p:spPr/>
        <p:txBody>
          <a:bodyPr/>
          <a:lstStyle/>
          <a:p>
            <a:fld id="{034CEE64-E459-4148-A7EB-DCA02D3AC065}" type="datetimeFigureOut">
              <a:rPr lang="en-US" smtClean="0"/>
              <a:t>9/13/24</a:t>
            </a:fld>
            <a:endParaRPr lang="en-US"/>
          </a:p>
        </p:txBody>
      </p:sp>
      <p:sp>
        <p:nvSpPr>
          <p:cNvPr id="5" name="Footer Placeholder 4">
            <a:extLst>
              <a:ext uri="{FF2B5EF4-FFF2-40B4-BE49-F238E27FC236}">
                <a16:creationId xmlns:a16="http://schemas.microsoft.com/office/drawing/2014/main" id="{050A3324-CCAB-E270-4F48-6C36E7297D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1DCD12-3356-CFB2-687B-DB3E61E67F6E}"/>
              </a:ext>
            </a:extLst>
          </p:cNvPr>
          <p:cNvSpPr>
            <a:spLocks noGrp="1"/>
          </p:cNvSpPr>
          <p:nvPr>
            <p:ph type="sldNum" sz="quarter" idx="12"/>
          </p:nvPr>
        </p:nvSpPr>
        <p:spPr/>
        <p:txBody>
          <a:bodyPr/>
          <a:lstStyle/>
          <a:p>
            <a:fld id="{6E92A72C-1FA8-5F41-924A-76099BF63517}" type="slidenum">
              <a:rPr lang="en-US" smtClean="0"/>
              <a:t>‹#›</a:t>
            </a:fld>
            <a:endParaRPr lang="en-US"/>
          </a:p>
        </p:txBody>
      </p:sp>
    </p:spTree>
    <p:extLst>
      <p:ext uri="{BB962C8B-B14F-4D97-AF65-F5344CB8AC3E}">
        <p14:creationId xmlns:p14="http://schemas.microsoft.com/office/powerpoint/2010/main" val="1618943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3145D-8C5E-4749-6556-972789EDFE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1DA014-0FBE-7325-45B3-773635B538A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5DDAB08-273F-E50E-659E-DA71D61BA7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7EEE43D-D803-7B64-C184-6C3316B5C3DE}"/>
              </a:ext>
            </a:extLst>
          </p:cNvPr>
          <p:cNvSpPr>
            <a:spLocks noGrp="1"/>
          </p:cNvSpPr>
          <p:nvPr>
            <p:ph type="dt" sz="half" idx="10"/>
          </p:nvPr>
        </p:nvSpPr>
        <p:spPr/>
        <p:txBody>
          <a:bodyPr/>
          <a:lstStyle/>
          <a:p>
            <a:fld id="{034CEE64-E459-4148-A7EB-DCA02D3AC065}" type="datetimeFigureOut">
              <a:rPr lang="en-US" smtClean="0"/>
              <a:t>9/13/24</a:t>
            </a:fld>
            <a:endParaRPr lang="en-US"/>
          </a:p>
        </p:txBody>
      </p:sp>
      <p:sp>
        <p:nvSpPr>
          <p:cNvPr id="6" name="Footer Placeholder 5">
            <a:extLst>
              <a:ext uri="{FF2B5EF4-FFF2-40B4-BE49-F238E27FC236}">
                <a16:creationId xmlns:a16="http://schemas.microsoft.com/office/drawing/2014/main" id="{B8859A4F-E417-FBD7-F71E-813C1CD5B7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A84E16-E4F8-2B93-DA62-8C79B3574FEB}"/>
              </a:ext>
            </a:extLst>
          </p:cNvPr>
          <p:cNvSpPr>
            <a:spLocks noGrp="1"/>
          </p:cNvSpPr>
          <p:nvPr>
            <p:ph type="sldNum" sz="quarter" idx="12"/>
          </p:nvPr>
        </p:nvSpPr>
        <p:spPr/>
        <p:txBody>
          <a:bodyPr/>
          <a:lstStyle/>
          <a:p>
            <a:fld id="{6E92A72C-1FA8-5F41-924A-76099BF63517}" type="slidenum">
              <a:rPr lang="en-US" smtClean="0"/>
              <a:t>‹#›</a:t>
            </a:fld>
            <a:endParaRPr lang="en-US"/>
          </a:p>
        </p:txBody>
      </p:sp>
    </p:spTree>
    <p:extLst>
      <p:ext uri="{BB962C8B-B14F-4D97-AF65-F5344CB8AC3E}">
        <p14:creationId xmlns:p14="http://schemas.microsoft.com/office/powerpoint/2010/main" val="4090405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E09D9-7A61-099C-33AB-70B5C70E20B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879CB6F-83CD-90FE-4E33-3981542D88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55547D-197A-E0D5-1EA7-530F6B31AB3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FE78875-19E0-30B6-C0CE-CE3ADD542B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36497C-94FF-1EC4-4482-2B1FFB87F14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4124E7A-AA62-0EA8-EE3A-934DC0916437}"/>
              </a:ext>
            </a:extLst>
          </p:cNvPr>
          <p:cNvSpPr>
            <a:spLocks noGrp="1"/>
          </p:cNvSpPr>
          <p:nvPr>
            <p:ph type="dt" sz="half" idx="10"/>
          </p:nvPr>
        </p:nvSpPr>
        <p:spPr/>
        <p:txBody>
          <a:bodyPr/>
          <a:lstStyle/>
          <a:p>
            <a:fld id="{034CEE64-E459-4148-A7EB-DCA02D3AC065}" type="datetimeFigureOut">
              <a:rPr lang="en-US" smtClean="0"/>
              <a:t>9/13/24</a:t>
            </a:fld>
            <a:endParaRPr lang="en-US"/>
          </a:p>
        </p:txBody>
      </p:sp>
      <p:sp>
        <p:nvSpPr>
          <p:cNvPr id="8" name="Footer Placeholder 7">
            <a:extLst>
              <a:ext uri="{FF2B5EF4-FFF2-40B4-BE49-F238E27FC236}">
                <a16:creationId xmlns:a16="http://schemas.microsoft.com/office/drawing/2014/main" id="{BD2287EF-1A20-C72A-8837-6DA1550A9D8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DF2F1F3-A52E-F8D3-24CB-BC10A48B681B}"/>
              </a:ext>
            </a:extLst>
          </p:cNvPr>
          <p:cNvSpPr>
            <a:spLocks noGrp="1"/>
          </p:cNvSpPr>
          <p:nvPr>
            <p:ph type="sldNum" sz="quarter" idx="12"/>
          </p:nvPr>
        </p:nvSpPr>
        <p:spPr/>
        <p:txBody>
          <a:bodyPr/>
          <a:lstStyle/>
          <a:p>
            <a:fld id="{6E92A72C-1FA8-5F41-924A-76099BF63517}" type="slidenum">
              <a:rPr lang="en-US" smtClean="0"/>
              <a:t>‹#›</a:t>
            </a:fld>
            <a:endParaRPr lang="en-US"/>
          </a:p>
        </p:txBody>
      </p:sp>
    </p:spTree>
    <p:extLst>
      <p:ext uri="{BB962C8B-B14F-4D97-AF65-F5344CB8AC3E}">
        <p14:creationId xmlns:p14="http://schemas.microsoft.com/office/powerpoint/2010/main" val="394277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907BE-54FE-52FF-D663-6BDD8B58256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12A9FDB-E7CD-865E-4B5F-EB26C1E17B49}"/>
              </a:ext>
            </a:extLst>
          </p:cNvPr>
          <p:cNvSpPr>
            <a:spLocks noGrp="1"/>
          </p:cNvSpPr>
          <p:nvPr>
            <p:ph type="dt" sz="half" idx="10"/>
          </p:nvPr>
        </p:nvSpPr>
        <p:spPr/>
        <p:txBody>
          <a:bodyPr/>
          <a:lstStyle/>
          <a:p>
            <a:fld id="{034CEE64-E459-4148-A7EB-DCA02D3AC065}" type="datetimeFigureOut">
              <a:rPr lang="en-US" smtClean="0"/>
              <a:t>9/13/24</a:t>
            </a:fld>
            <a:endParaRPr lang="en-US"/>
          </a:p>
        </p:txBody>
      </p:sp>
      <p:sp>
        <p:nvSpPr>
          <p:cNvPr id="4" name="Footer Placeholder 3">
            <a:extLst>
              <a:ext uri="{FF2B5EF4-FFF2-40B4-BE49-F238E27FC236}">
                <a16:creationId xmlns:a16="http://schemas.microsoft.com/office/drawing/2014/main" id="{8E5FD1C0-DF75-FB9B-CB4F-E0F06B1331D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6507125-09C8-F0A5-10AA-7E46BC9C76EC}"/>
              </a:ext>
            </a:extLst>
          </p:cNvPr>
          <p:cNvSpPr>
            <a:spLocks noGrp="1"/>
          </p:cNvSpPr>
          <p:nvPr>
            <p:ph type="sldNum" sz="quarter" idx="12"/>
          </p:nvPr>
        </p:nvSpPr>
        <p:spPr/>
        <p:txBody>
          <a:bodyPr/>
          <a:lstStyle/>
          <a:p>
            <a:fld id="{6E92A72C-1FA8-5F41-924A-76099BF63517}" type="slidenum">
              <a:rPr lang="en-US" smtClean="0"/>
              <a:t>‹#›</a:t>
            </a:fld>
            <a:endParaRPr lang="en-US"/>
          </a:p>
        </p:txBody>
      </p:sp>
    </p:spTree>
    <p:extLst>
      <p:ext uri="{BB962C8B-B14F-4D97-AF65-F5344CB8AC3E}">
        <p14:creationId xmlns:p14="http://schemas.microsoft.com/office/powerpoint/2010/main" val="64695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DDDE40-BD72-60ED-AD7C-3D05B99CD8F0}"/>
              </a:ext>
            </a:extLst>
          </p:cNvPr>
          <p:cNvSpPr>
            <a:spLocks noGrp="1"/>
          </p:cNvSpPr>
          <p:nvPr>
            <p:ph type="dt" sz="half" idx="10"/>
          </p:nvPr>
        </p:nvSpPr>
        <p:spPr/>
        <p:txBody>
          <a:bodyPr/>
          <a:lstStyle/>
          <a:p>
            <a:fld id="{034CEE64-E459-4148-A7EB-DCA02D3AC065}" type="datetimeFigureOut">
              <a:rPr lang="en-US" smtClean="0"/>
              <a:t>9/13/24</a:t>
            </a:fld>
            <a:endParaRPr lang="en-US"/>
          </a:p>
        </p:txBody>
      </p:sp>
      <p:sp>
        <p:nvSpPr>
          <p:cNvPr id="3" name="Footer Placeholder 2">
            <a:extLst>
              <a:ext uri="{FF2B5EF4-FFF2-40B4-BE49-F238E27FC236}">
                <a16:creationId xmlns:a16="http://schemas.microsoft.com/office/drawing/2014/main" id="{9C18062E-ABFC-6B55-4AB7-572C1A65F77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9717ACD-A10B-D126-ABA7-59D423EAAF39}"/>
              </a:ext>
            </a:extLst>
          </p:cNvPr>
          <p:cNvSpPr>
            <a:spLocks noGrp="1"/>
          </p:cNvSpPr>
          <p:nvPr>
            <p:ph type="sldNum" sz="quarter" idx="12"/>
          </p:nvPr>
        </p:nvSpPr>
        <p:spPr/>
        <p:txBody>
          <a:bodyPr/>
          <a:lstStyle/>
          <a:p>
            <a:fld id="{6E92A72C-1FA8-5F41-924A-76099BF63517}" type="slidenum">
              <a:rPr lang="en-US" smtClean="0"/>
              <a:t>‹#›</a:t>
            </a:fld>
            <a:endParaRPr lang="en-US"/>
          </a:p>
        </p:txBody>
      </p:sp>
    </p:spTree>
    <p:extLst>
      <p:ext uri="{BB962C8B-B14F-4D97-AF65-F5344CB8AC3E}">
        <p14:creationId xmlns:p14="http://schemas.microsoft.com/office/powerpoint/2010/main" val="1321047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1D7D1-8EF7-E3AA-174C-DE48EDAE40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0733388-1B5F-0612-C086-6A9ADDC5DD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35C9544-D212-A502-36A7-5666D41837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DA0DF3-6D4C-6F24-2C01-E15B90CA33F6}"/>
              </a:ext>
            </a:extLst>
          </p:cNvPr>
          <p:cNvSpPr>
            <a:spLocks noGrp="1"/>
          </p:cNvSpPr>
          <p:nvPr>
            <p:ph type="dt" sz="half" idx="10"/>
          </p:nvPr>
        </p:nvSpPr>
        <p:spPr/>
        <p:txBody>
          <a:bodyPr/>
          <a:lstStyle/>
          <a:p>
            <a:fld id="{034CEE64-E459-4148-A7EB-DCA02D3AC065}" type="datetimeFigureOut">
              <a:rPr lang="en-US" smtClean="0"/>
              <a:t>9/13/24</a:t>
            </a:fld>
            <a:endParaRPr lang="en-US"/>
          </a:p>
        </p:txBody>
      </p:sp>
      <p:sp>
        <p:nvSpPr>
          <p:cNvPr id="6" name="Footer Placeholder 5">
            <a:extLst>
              <a:ext uri="{FF2B5EF4-FFF2-40B4-BE49-F238E27FC236}">
                <a16:creationId xmlns:a16="http://schemas.microsoft.com/office/drawing/2014/main" id="{85C2EACE-066D-D675-A48E-F8BEDC756C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BE9040-E061-9FB9-FA5A-D4710598CE1E}"/>
              </a:ext>
            </a:extLst>
          </p:cNvPr>
          <p:cNvSpPr>
            <a:spLocks noGrp="1"/>
          </p:cNvSpPr>
          <p:nvPr>
            <p:ph type="sldNum" sz="quarter" idx="12"/>
          </p:nvPr>
        </p:nvSpPr>
        <p:spPr/>
        <p:txBody>
          <a:bodyPr/>
          <a:lstStyle/>
          <a:p>
            <a:fld id="{6E92A72C-1FA8-5F41-924A-76099BF63517}" type="slidenum">
              <a:rPr lang="en-US" smtClean="0"/>
              <a:t>‹#›</a:t>
            </a:fld>
            <a:endParaRPr lang="en-US"/>
          </a:p>
        </p:txBody>
      </p:sp>
    </p:spTree>
    <p:extLst>
      <p:ext uri="{BB962C8B-B14F-4D97-AF65-F5344CB8AC3E}">
        <p14:creationId xmlns:p14="http://schemas.microsoft.com/office/powerpoint/2010/main" val="235187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6E09D-A9DB-101F-E9AA-643AB60354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52A8BC3-8BC6-B343-E841-D0037AFBDA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89B0CD9-9534-4633-358E-57EB7516C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AA550A-F02B-66EC-D155-C554BE29FD39}"/>
              </a:ext>
            </a:extLst>
          </p:cNvPr>
          <p:cNvSpPr>
            <a:spLocks noGrp="1"/>
          </p:cNvSpPr>
          <p:nvPr>
            <p:ph type="dt" sz="half" idx="10"/>
          </p:nvPr>
        </p:nvSpPr>
        <p:spPr/>
        <p:txBody>
          <a:bodyPr/>
          <a:lstStyle/>
          <a:p>
            <a:fld id="{034CEE64-E459-4148-A7EB-DCA02D3AC065}" type="datetimeFigureOut">
              <a:rPr lang="en-US" smtClean="0"/>
              <a:t>9/13/24</a:t>
            </a:fld>
            <a:endParaRPr lang="en-US"/>
          </a:p>
        </p:txBody>
      </p:sp>
      <p:sp>
        <p:nvSpPr>
          <p:cNvPr id="6" name="Footer Placeholder 5">
            <a:extLst>
              <a:ext uri="{FF2B5EF4-FFF2-40B4-BE49-F238E27FC236}">
                <a16:creationId xmlns:a16="http://schemas.microsoft.com/office/drawing/2014/main" id="{0117C31F-1AB1-7A1F-1E90-9B108D280A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473FDC-5BF2-6E36-78DC-B1DC20E8C0CD}"/>
              </a:ext>
            </a:extLst>
          </p:cNvPr>
          <p:cNvSpPr>
            <a:spLocks noGrp="1"/>
          </p:cNvSpPr>
          <p:nvPr>
            <p:ph type="sldNum" sz="quarter" idx="12"/>
          </p:nvPr>
        </p:nvSpPr>
        <p:spPr/>
        <p:txBody>
          <a:bodyPr/>
          <a:lstStyle/>
          <a:p>
            <a:fld id="{6E92A72C-1FA8-5F41-924A-76099BF63517}" type="slidenum">
              <a:rPr lang="en-US" smtClean="0"/>
              <a:t>‹#›</a:t>
            </a:fld>
            <a:endParaRPr lang="en-US"/>
          </a:p>
        </p:txBody>
      </p:sp>
    </p:spTree>
    <p:extLst>
      <p:ext uri="{BB962C8B-B14F-4D97-AF65-F5344CB8AC3E}">
        <p14:creationId xmlns:p14="http://schemas.microsoft.com/office/powerpoint/2010/main" val="1450641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345AD8-9439-03E1-DCE3-0C054D36DC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AF3637E-A37D-E66E-7499-E1A6929CDC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FD3438-3240-FE0F-39DC-B551AF3831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34CEE64-E459-4148-A7EB-DCA02D3AC065}" type="datetimeFigureOut">
              <a:rPr lang="en-US" smtClean="0"/>
              <a:t>9/13/24</a:t>
            </a:fld>
            <a:endParaRPr lang="en-US"/>
          </a:p>
        </p:txBody>
      </p:sp>
      <p:sp>
        <p:nvSpPr>
          <p:cNvPr id="5" name="Footer Placeholder 4">
            <a:extLst>
              <a:ext uri="{FF2B5EF4-FFF2-40B4-BE49-F238E27FC236}">
                <a16:creationId xmlns:a16="http://schemas.microsoft.com/office/drawing/2014/main" id="{B29D7071-F6D0-742B-4649-228E4F4963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33330D7-7FBF-A055-B8A1-B7808BAFCB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E92A72C-1FA8-5F41-924A-76099BF63517}" type="slidenum">
              <a:rPr lang="en-US" smtClean="0"/>
              <a:t>‹#›</a:t>
            </a:fld>
            <a:endParaRPr lang="en-US"/>
          </a:p>
        </p:txBody>
      </p:sp>
    </p:spTree>
    <p:extLst>
      <p:ext uri="{BB962C8B-B14F-4D97-AF65-F5344CB8AC3E}">
        <p14:creationId xmlns:p14="http://schemas.microsoft.com/office/powerpoint/2010/main" val="41320821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www.fda.gov/downloads/ScienceResearch/SpecialTopics/PersonalizedMedicine/UCM372421.pdf"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F99A5-9F3A-F5F4-B0AA-EEDA3AE3AF2B}"/>
              </a:ext>
            </a:extLst>
          </p:cNvPr>
          <p:cNvSpPr>
            <a:spLocks noGrp="1"/>
          </p:cNvSpPr>
          <p:nvPr>
            <p:ph type="ctrTitle"/>
          </p:nvPr>
        </p:nvSpPr>
        <p:spPr/>
        <p:txBody>
          <a:bodyPr/>
          <a:lstStyle/>
          <a:p>
            <a:r>
              <a:rPr lang="en-US" dirty="0"/>
              <a:t>Menopause: It’s about </a:t>
            </a:r>
            <a:r>
              <a:rPr lang="en-US" dirty="0" err="1"/>
              <a:t>FemHealth</a:t>
            </a:r>
            <a:r>
              <a:rPr lang="en-US" dirty="0"/>
              <a:t>, not just </a:t>
            </a:r>
            <a:r>
              <a:rPr lang="en-US" dirty="0" err="1"/>
              <a:t>FemTech</a:t>
            </a:r>
            <a:endParaRPr lang="en-US" dirty="0"/>
          </a:p>
        </p:txBody>
      </p:sp>
      <p:sp>
        <p:nvSpPr>
          <p:cNvPr id="3" name="Subtitle 2">
            <a:extLst>
              <a:ext uri="{FF2B5EF4-FFF2-40B4-BE49-F238E27FC236}">
                <a16:creationId xmlns:a16="http://schemas.microsoft.com/office/drawing/2014/main" id="{D2C76C6E-E400-1DC7-FFD0-7D2CB6C669FD}"/>
              </a:ext>
            </a:extLst>
          </p:cNvPr>
          <p:cNvSpPr>
            <a:spLocks noGrp="1"/>
          </p:cNvSpPr>
          <p:nvPr>
            <p:ph type="subTitle" idx="1"/>
          </p:nvPr>
        </p:nvSpPr>
        <p:spPr/>
        <p:txBody>
          <a:bodyPr>
            <a:normAutofit lnSpcReduction="10000"/>
          </a:bodyPr>
          <a:lstStyle/>
          <a:p>
            <a:r>
              <a:rPr lang="en-US" dirty="0"/>
              <a:t>Michael N. Liebman, PhD</a:t>
            </a:r>
          </a:p>
          <a:p>
            <a:r>
              <a:rPr lang="en-US" dirty="0"/>
              <a:t>Sasha </a:t>
            </a:r>
            <a:r>
              <a:rPr lang="en-US" dirty="0" err="1"/>
              <a:t>Rieders</a:t>
            </a:r>
            <a:r>
              <a:rPr lang="en-US" dirty="0"/>
              <a:t>, MSc</a:t>
            </a:r>
          </a:p>
          <a:p>
            <a:r>
              <a:rPr lang="en-US" dirty="0"/>
              <a:t>IPQ Analytics, LLC (Kennett Square, PA)</a:t>
            </a:r>
          </a:p>
          <a:p>
            <a:r>
              <a:rPr lang="en-US" dirty="0"/>
              <a:t>in collaboration with 23Strands (Sydney, Australia)</a:t>
            </a:r>
          </a:p>
        </p:txBody>
      </p:sp>
    </p:spTree>
    <p:extLst>
      <p:ext uri="{BB962C8B-B14F-4D97-AF65-F5344CB8AC3E}">
        <p14:creationId xmlns:p14="http://schemas.microsoft.com/office/powerpoint/2010/main" val="874738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EB5F2-6BEB-3841-A6B9-E2EC914F1ECA}"/>
              </a:ext>
            </a:extLst>
          </p:cNvPr>
          <p:cNvSpPr>
            <a:spLocks noGrp="1"/>
          </p:cNvSpPr>
          <p:nvPr>
            <p:ph type="title"/>
          </p:nvPr>
        </p:nvSpPr>
        <p:spPr/>
        <p:txBody>
          <a:bodyPr/>
          <a:lstStyle/>
          <a:p>
            <a:r>
              <a:rPr lang="en-US" b="1" dirty="0"/>
              <a:t>IPQ’s Women’s Health Program</a:t>
            </a:r>
            <a:br>
              <a:rPr lang="en-US" b="1" dirty="0"/>
            </a:br>
            <a:r>
              <a:rPr lang="en-US" b="1" dirty="0"/>
              <a:t>        </a:t>
            </a:r>
            <a:r>
              <a:rPr lang="en-US" sz="3600" dirty="0"/>
              <a:t>(Development and Disease)</a:t>
            </a:r>
          </a:p>
        </p:txBody>
      </p:sp>
      <p:cxnSp>
        <p:nvCxnSpPr>
          <p:cNvPr id="3" name="Straight Arrow Connector 2">
            <a:extLst>
              <a:ext uri="{FF2B5EF4-FFF2-40B4-BE49-F238E27FC236}">
                <a16:creationId xmlns:a16="http://schemas.microsoft.com/office/drawing/2014/main" id="{4E21832A-EB4C-D24E-854D-4196E4EBC31A}"/>
              </a:ext>
            </a:extLst>
          </p:cNvPr>
          <p:cNvCxnSpPr>
            <a:cxnSpLocks/>
          </p:cNvCxnSpPr>
          <p:nvPr/>
        </p:nvCxnSpPr>
        <p:spPr>
          <a:xfrm flipV="1">
            <a:off x="793287" y="3526813"/>
            <a:ext cx="6212994" cy="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3B12A3AB-6F7E-2440-A913-4ED6A5D59644}"/>
              </a:ext>
            </a:extLst>
          </p:cNvPr>
          <p:cNvCxnSpPr/>
          <p:nvPr/>
        </p:nvCxnSpPr>
        <p:spPr>
          <a:xfrm>
            <a:off x="2396576" y="3239518"/>
            <a:ext cx="0" cy="5189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41FE5676-29A8-4646-A333-771514E36D6E}"/>
              </a:ext>
            </a:extLst>
          </p:cNvPr>
          <p:cNvCxnSpPr/>
          <p:nvPr/>
        </p:nvCxnSpPr>
        <p:spPr>
          <a:xfrm>
            <a:off x="3901012" y="3248786"/>
            <a:ext cx="0" cy="5189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5FA69AE7-DD17-FE4D-A082-F51909276DBB}"/>
              </a:ext>
            </a:extLst>
          </p:cNvPr>
          <p:cNvCxnSpPr/>
          <p:nvPr/>
        </p:nvCxnSpPr>
        <p:spPr>
          <a:xfrm>
            <a:off x="5405447" y="3258053"/>
            <a:ext cx="0" cy="5189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CC7E3017-F727-0742-873E-344F9DCAEDBF}"/>
              </a:ext>
            </a:extLst>
          </p:cNvPr>
          <p:cNvCxnSpPr/>
          <p:nvPr/>
        </p:nvCxnSpPr>
        <p:spPr>
          <a:xfrm>
            <a:off x="6909883" y="3267321"/>
            <a:ext cx="0" cy="5189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D6E00B2-7012-5440-AEBC-7B752602E072}"/>
              </a:ext>
            </a:extLst>
          </p:cNvPr>
          <p:cNvCxnSpPr/>
          <p:nvPr/>
        </p:nvCxnSpPr>
        <p:spPr>
          <a:xfrm>
            <a:off x="793287" y="3258053"/>
            <a:ext cx="0" cy="5189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7B1657D-0466-1942-8B6C-B5C6D4B6B867}"/>
              </a:ext>
            </a:extLst>
          </p:cNvPr>
          <p:cNvSpPr txBox="1"/>
          <p:nvPr/>
        </p:nvSpPr>
        <p:spPr>
          <a:xfrm>
            <a:off x="127616" y="2674254"/>
            <a:ext cx="1020664" cy="523220"/>
          </a:xfrm>
          <a:prstGeom prst="rect">
            <a:avLst/>
          </a:prstGeom>
          <a:noFill/>
          <a:ln>
            <a:solidFill>
              <a:schemeClr val="tx1"/>
            </a:solidFill>
          </a:ln>
        </p:spPr>
        <p:txBody>
          <a:bodyPr wrap="none" rtlCol="0">
            <a:spAutoFit/>
          </a:bodyPr>
          <a:lstStyle/>
          <a:p>
            <a:r>
              <a:rPr lang="en-US" sz="1400" dirty="0"/>
              <a:t>Conception</a:t>
            </a:r>
          </a:p>
          <a:p>
            <a:r>
              <a:rPr lang="en-US" sz="1400" dirty="0"/>
              <a:t>    -natural</a:t>
            </a:r>
          </a:p>
        </p:txBody>
      </p:sp>
      <p:sp>
        <p:nvSpPr>
          <p:cNvPr id="16" name="TextBox 15">
            <a:extLst>
              <a:ext uri="{FF2B5EF4-FFF2-40B4-BE49-F238E27FC236}">
                <a16:creationId xmlns:a16="http://schemas.microsoft.com/office/drawing/2014/main" id="{78305BA4-4797-404F-850A-11AED44FEE09}"/>
              </a:ext>
            </a:extLst>
          </p:cNvPr>
          <p:cNvSpPr txBox="1"/>
          <p:nvPr/>
        </p:nvSpPr>
        <p:spPr>
          <a:xfrm>
            <a:off x="4326802" y="2352436"/>
            <a:ext cx="842603" cy="307777"/>
          </a:xfrm>
          <a:prstGeom prst="rect">
            <a:avLst/>
          </a:prstGeom>
          <a:noFill/>
          <a:ln>
            <a:solidFill>
              <a:schemeClr val="tx1"/>
            </a:solidFill>
          </a:ln>
        </p:spPr>
        <p:txBody>
          <a:bodyPr wrap="none" rtlCol="0">
            <a:spAutoFit/>
          </a:bodyPr>
          <a:lstStyle/>
          <a:p>
            <a:r>
              <a:rPr lang="en-US" sz="1400" dirty="0"/>
              <a:t>newborn</a:t>
            </a:r>
          </a:p>
        </p:txBody>
      </p:sp>
      <p:sp>
        <p:nvSpPr>
          <p:cNvPr id="19" name="TextBox 18">
            <a:extLst>
              <a:ext uri="{FF2B5EF4-FFF2-40B4-BE49-F238E27FC236}">
                <a16:creationId xmlns:a16="http://schemas.microsoft.com/office/drawing/2014/main" id="{BC093AD6-8D70-EF4D-8DC0-C3F8C4F1884F}"/>
              </a:ext>
            </a:extLst>
          </p:cNvPr>
          <p:cNvSpPr txBox="1"/>
          <p:nvPr/>
        </p:nvSpPr>
        <p:spPr>
          <a:xfrm>
            <a:off x="3475222" y="2731845"/>
            <a:ext cx="851580" cy="523220"/>
          </a:xfrm>
          <a:prstGeom prst="rect">
            <a:avLst/>
          </a:prstGeom>
          <a:noFill/>
          <a:ln>
            <a:solidFill>
              <a:schemeClr val="tx1"/>
            </a:solidFill>
          </a:ln>
        </p:spPr>
        <p:txBody>
          <a:bodyPr wrap="none" rtlCol="0">
            <a:spAutoFit/>
          </a:bodyPr>
          <a:lstStyle/>
          <a:p>
            <a:r>
              <a:rPr lang="en-US" sz="1400" dirty="0"/>
              <a:t>Full Term</a:t>
            </a:r>
          </a:p>
          <a:p>
            <a:pPr algn="ctr"/>
            <a:r>
              <a:rPr lang="en-US" sz="1400" dirty="0"/>
              <a:t>Birth</a:t>
            </a:r>
          </a:p>
        </p:txBody>
      </p:sp>
      <p:cxnSp>
        <p:nvCxnSpPr>
          <p:cNvPr id="20" name="Straight Connector 19">
            <a:extLst>
              <a:ext uri="{FF2B5EF4-FFF2-40B4-BE49-F238E27FC236}">
                <a16:creationId xmlns:a16="http://schemas.microsoft.com/office/drawing/2014/main" id="{B114EAD8-A887-B440-90AB-D6ABBF139D61}"/>
              </a:ext>
            </a:extLst>
          </p:cNvPr>
          <p:cNvCxnSpPr/>
          <p:nvPr/>
        </p:nvCxnSpPr>
        <p:spPr>
          <a:xfrm>
            <a:off x="4369163" y="3294115"/>
            <a:ext cx="0" cy="482922"/>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AE3C4CCB-B90D-F249-B4DC-8961528FA6FC}"/>
              </a:ext>
            </a:extLst>
          </p:cNvPr>
          <p:cNvSpPr txBox="1"/>
          <p:nvPr/>
        </p:nvSpPr>
        <p:spPr>
          <a:xfrm>
            <a:off x="2644627" y="2731845"/>
            <a:ext cx="834780" cy="523220"/>
          </a:xfrm>
          <a:prstGeom prst="rect">
            <a:avLst/>
          </a:prstGeom>
          <a:noFill/>
          <a:ln>
            <a:solidFill>
              <a:schemeClr val="tx1"/>
            </a:solidFill>
          </a:ln>
        </p:spPr>
        <p:txBody>
          <a:bodyPr wrap="none" rtlCol="0">
            <a:spAutoFit/>
          </a:bodyPr>
          <a:lstStyle/>
          <a:p>
            <a:r>
              <a:rPr lang="en-US" sz="1400" dirty="0"/>
              <a:t>Pre Term</a:t>
            </a:r>
          </a:p>
          <a:p>
            <a:pPr algn="ctr"/>
            <a:r>
              <a:rPr lang="en-US" sz="1400" dirty="0"/>
              <a:t>Birth</a:t>
            </a:r>
          </a:p>
        </p:txBody>
      </p:sp>
      <p:cxnSp>
        <p:nvCxnSpPr>
          <p:cNvPr id="22" name="Straight Connector 21">
            <a:extLst>
              <a:ext uri="{FF2B5EF4-FFF2-40B4-BE49-F238E27FC236}">
                <a16:creationId xmlns:a16="http://schemas.microsoft.com/office/drawing/2014/main" id="{30B27618-FDDE-A643-8671-1B89A6DFA9F2}"/>
              </a:ext>
            </a:extLst>
          </p:cNvPr>
          <p:cNvCxnSpPr/>
          <p:nvPr/>
        </p:nvCxnSpPr>
        <p:spPr>
          <a:xfrm>
            <a:off x="6661832" y="3258053"/>
            <a:ext cx="0" cy="482922"/>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010A39C8-3B74-D545-BD7A-CED9BDDE673F}"/>
              </a:ext>
            </a:extLst>
          </p:cNvPr>
          <p:cNvSpPr txBox="1"/>
          <p:nvPr/>
        </p:nvSpPr>
        <p:spPr>
          <a:xfrm>
            <a:off x="5097014" y="2740375"/>
            <a:ext cx="734560" cy="523220"/>
          </a:xfrm>
          <a:prstGeom prst="rect">
            <a:avLst/>
          </a:prstGeom>
          <a:noFill/>
          <a:ln>
            <a:solidFill>
              <a:schemeClr val="tx1"/>
            </a:solidFill>
          </a:ln>
        </p:spPr>
        <p:txBody>
          <a:bodyPr wrap="none" rtlCol="0">
            <a:spAutoFit/>
          </a:bodyPr>
          <a:lstStyle/>
          <a:p>
            <a:pPr algn="ctr"/>
            <a:r>
              <a:rPr lang="en-US" sz="1400" dirty="0"/>
              <a:t>Infant</a:t>
            </a:r>
          </a:p>
          <a:p>
            <a:pPr algn="ctr"/>
            <a:r>
              <a:rPr lang="en-US" sz="1400" dirty="0"/>
              <a:t>Toddler</a:t>
            </a:r>
          </a:p>
        </p:txBody>
      </p:sp>
      <p:cxnSp>
        <p:nvCxnSpPr>
          <p:cNvPr id="28" name="Straight Arrow Connector 27">
            <a:extLst>
              <a:ext uri="{FF2B5EF4-FFF2-40B4-BE49-F238E27FC236}">
                <a16:creationId xmlns:a16="http://schemas.microsoft.com/office/drawing/2014/main" id="{86B6DB2A-A0C2-204B-A6F2-B27B5DC30FBC}"/>
              </a:ext>
            </a:extLst>
          </p:cNvPr>
          <p:cNvCxnSpPr>
            <a:cxnSpLocks/>
          </p:cNvCxnSpPr>
          <p:nvPr/>
        </p:nvCxnSpPr>
        <p:spPr>
          <a:xfrm>
            <a:off x="6934240" y="3533113"/>
            <a:ext cx="4419560" cy="0"/>
          </a:xfrm>
          <a:prstGeom prst="straightConnector1">
            <a:avLst/>
          </a:prstGeom>
          <a:ln w="3810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1DBDB493-9001-F545-A8DA-65F498D7A2B5}"/>
              </a:ext>
            </a:extLst>
          </p:cNvPr>
          <p:cNvCxnSpPr/>
          <p:nvPr/>
        </p:nvCxnSpPr>
        <p:spPr>
          <a:xfrm>
            <a:off x="8585252" y="3267321"/>
            <a:ext cx="0" cy="518984"/>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AEEE6F25-6A64-494E-8BA4-9197DE3699E4}"/>
              </a:ext>
            </a:extLst>
          </p:cNvPr>
          <p:cNvCxnSpPr/>
          <p:nvPr/>
        </p:nvCxnSpPr>
        <p:spPr>
          <a:xfrm>
            <a:off x="9911544" y="3267321"/>
            <a:ext cx="0" cy="518984"/>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4377FD9A-AA39-E540-9B9A-FE0E92A043FB}"/>
              </a:ext>
            </a:extLst>
          </p:cNvPr>
          <p:cNvCxnSpPr/>
          <p:nvPr/>
        </p:nvCxnSpPr>
        <p:spPr>
          <a:xfrm>
            <a:off x="11353800" y="3307469"/>
            <a:ext cx="0" cy="518984"/>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F111A693-4BB5-BB4C-B69F-AAACD0FB689E}"/>
              </a:ext>
            </a:extLst>
          </p:cNvPr>
          <p:cNvSpPr txBox="1"/>
          <p:nvPr/>
        </p:nvSpPr>
        <p:spPr>
          <a:xfrm>
            <a:off x="8052733" y="2727373"/>
            <a:ext cx="532518" cy="307777"/>
          </a:xfrm>
          <a:prstGeom prst="rect">
            <a:avLst/>
          </a:prstGeom>
          <a:noFill/>
          <a:ln>
            <a:solidFill>
              <a:schemeClr val="tx1"/>
            </a:solidFill>
          </a:ln>
        </p:spPr>
        <p:txBody>
          <a:bodyPr wrap="none" rtlCol="0">
            <a:spAutoFit/>
          </a:bodyPr>
          <a:lstStyle/>
          <a:p>
            <a:r>
              <a:rPr lang="en-US" sz="1400" dirty="0"/>
              <a:t>child</a:t>
            </a:r>
          </a:p>
        </p:txBody>
      </p:sp>
      <p:sp>
        <p:nvSpPr>
          <p:cNvPr id="37" name="TextBox 36">
            <a:extLst>
              <a:ext uri="{FF2B5EF4-FFF2-40B4-BE49-F238E27FC236}">
                <a16:creationId xmlns:a16="http://schemas.microsoft.com/office/drawing/2014/main" id="{4331CBD3-9E33-1D4D-AE94-FC1C8CB5C530}"/>
              </a:ext>
            </a:extLst>
          </p:cNvPr>
          <p:cNvSpPr txBox="1"/>
          <p:nvPr/>
        </p:nvSpPr>
        <p:spPr>
          <a:xfrm>
            <a:off x="9074156" y="2718081"/>
            <a:ext cx="981294" cy="307777"/>
          </a:xfrm>
          <a:prstGeom prst="rect">
            <a:avLst/>
          </a:prstGeom>
          <a:noFill/>
          <a:ln>
            <a:solidFill>
              <a:schemeClr val="tx1"/>
            </a:solidFill>
          </a:ln>
        </p:spPr>
        <p:txBody>
          <a:bodyPr wrap="none" rtlCol="0">
            <a:spAutoFit/>
          </a:bodyPr>
          <a:lstStyle/>
          <a:p>
            <a:r>
              <a:rPr lang="en-US" sz="1400" dirty="0"/>
              <a:t>adolescent</a:t>
            </a:r>
          </a:p>
        </p:txBody>
      </p:sp>
      <p:sp>
        <p:nvSpPr>
          <p:cNvPr id="38" name="TextBox 37">
            <a:extLst>
              <a:ext uri="{FF2B5EF4-FFF2-40B4-BE49-F238E27FC236}">
                <a16:creationId xmlns:a16="http://schemas.microsoft.com/office/drawing/2014/main" id="{8E41C09E-B2B4-DA45-8400-99E4CBF63520}"/>
              </a:ext>
            </a:extLst>
          </p:cNvPr>
          <p:cNvSpPr txBox="1"/>
          <p:nvPr/>
        </p:nvSpPr>
        <p:spPr>
          <a:xfrm>
            <a:off x="10331462" y="2731297"/>
            <a:ext cx="562975" cy="307777"/>
          </a:xfrm>
          <a:prstGeom prst="rect">
            <a:avLst/>
          </a:prstGeom>
          <a:noFill/>
          <a:ln>
            <a:solidFill>
              <a:schemeClr val="tx1"/>
            </a:solidFill>
          </a:ln>
        </p:spPr>
        <p:txBody>
          <a:bodyPr wrap="none" rtlCol="0">
            <a:spAutoFit/>
          </a:bodyPr>
          <a:lstStyle/>
          <a:p>
            <a:r>
              <a:rPr lang="en-US" sz="1400" dirty="0"/>
              <a:t>adult</a:t>
            </a:r>
          </a:p>
        </p:txBody>
      </p:sp>
      <p:sp>
        <p:nvSpPr>
          <p:cNvPr id="43" name="TextBox 42">
            <a:extLst>
              <a:ext uri="{FF2B5EF4-FFF2-40B4-BE49-F238E27FC236}">
                <a16:creationId xmlns:a16="http://schemas.microsoft.com/office/drawing/2014/main" id="{E91056E0-15FA-0E4D-B51D-D3ED3EE2166C}"/>
              </a:ext>
            </a:extLst>
          </p:cNvPr>
          <p:cNvSpPr txBox="1"/>
          <p:nvPr/>
        </p:nvSpPr>
        <p:spPr>
          <a:xfrm>
            <a:off x="4104156" y="3135915"/>
            <a:ext cx="656462" cy="276999"/>
          </a:xfrm>
          <a:prstGeom prst="rect">
            <a:avLst/>
          </a:prstGeom>
          <a:noFill/>
          <a:ln>
            <a:solidFill>
              <a:schemeClr val="tx1"/>
            </a:solidFill>
          </a:ln>
        </p:spPr>
        <p:txBody>
          <a:bodyPr wrap="none" rtlCol="0">
            <a:spAutoFit/>
          </a:bodyPr>
          <a:lstStyle/>
          <a:p>
            <a:r>
              <a:rPr lang="en-US" sz="1200" dirty="0"/>
              <a:t>28 days</a:t>
            </a:r>
          </a:p>
        </p:txBody>
      </p:sp>
      <p:sp>
        <p:nvSpPr>
          <p:cNvPr id="44" name="TextBox 43">
            <a:extLst>
              <a:ext uri="{FF2B5EF4-FFF2-40B4-BE49-F238E27FC236}">
                <a16:creationId xmlns:a16="http://schemas.microsoft.com/office/drawing/2014/main" id="{5D3426DF-23B5-A54D-816F-D44235B82C01}"/>
              </a:ext>
            </a:extLst>
          </p:cNvPr>
          <p:cNvSpPr txBox="1"/>
          <p:nvPr/>
        </p:nvSpPr>
        <p:spPr>
          <a:xfrm>
            <a:off x="6217163" y="3114356"/>
            <a:ext cx="643125" cy="276999"/>
          </a:xfrm>
          <a:prstGeom prst="rect">
            <a:avLst/>
          </a:prstGeom>
          <a:noFill/>
          <a:ln>
            <a:solidFill>
              <a:schemeClr val="tx1"/>
            </a:solidFill>
          </a:ln>
        </p:spPr>
        <p:txBody>
          <a:bodyPr wrap="none" rtlCol="0">
            <a:spAutoFit/>
          </a:bodyPr>
          <a:lstStyle/>
          <a:p>
            <a:r>
              <a:rPr lang="en-US" sz="1200" dirty="0"/>
              <a:t>23 </a:t>
            </a:r>
            <a:r>
              <a:rPr lang="en-US" sz="1200" dirty="0" err="1"/>
              <a:t>mos</a:t>
            </a:r>
            <a:endParaRPr lang="en-US" sz="1200" dirty="0"/>
          </a:p>
        </p:txBody>
      </p:sp>
      <p:sp>
        <p:nvSpPr>
          <p:cNvPr id="45" name="TextBox 44">
            <a:extLst>
              <a:ext uri="{FF2B5EF4-FFF2-40B4-BE49-F238E27FC236}">
                <a16:creationId xmlns:a16="http://schemas.microsoft.com/office/drawing/2014/main" id="{B20C0745-4D70-584F-A722-2647E5432F1F}"/>
              </a:ext>
            </a:extLst>
          </p:cNvPr>
          <p:cNvSpPr txBox="1"/>
          <p:nvPr/>
        </p:nvSpPr>
        <p:spPr>
          <a:xfrm>
            <a:off x="8330170" y="3092797"/>
            <a:ext cx="705962" cy="276999"/>
          </a:xfrm>
          <a:prstGeom prst="rect">
            <a:avLst/>
          </a:prstGeom>
          <a:noFill/>
          <a:ln>
            <a:solidFill>
              <a:schemeClr val="tx1"/>
            </a:solidFill>
          </a:ln>
        </p:spPr>
        <p:txBody>
          <a:bodyPr wrap="none" rtlCol="0">
            <a:spAutoFit/>
          </a:bodyPr>
          <a:lstStyle/>
          <a:p>
            <a:r>
              <a:rPr lang="en-US" sz="1200" dirty="0"/>
              <a:t>11 years</a:t>
            </a:r>
          </a:p>
        </p:txBody>
      </p:sp>
      <p:sp>
        <p:nvSpPr>
          <p:cNvPr id="46" name="TextBox 45">
            <a:extLst>
              <a:ext uri="{FF2B5EF4-FFF2-40B4-BE49-F238E27FC236}">
                <a16:creationId xmlns:a16="http://schemas.microsoft.com/office/drawing/2014/main" id="{06AAB90A-AEBC-C54E-8838-46D9859E4BBE}"/>
              </a:ext>
            </a:extLst>
          </p:cNvPr>
          <p:cNvSpPr txBox="1"/>
          <p:nvPr/>
        </p:nvSpPr>
        <p:spPr>
          <a:xfrm>
            <a:off x="9577552" y="3081990"/>
            <a:ext cx="705962" cy="276999"/>
          </a:xfrm>
          <a:prstGeom prst="rect">
            <a:avLst/>
          </a:prstGeom>
          <a:noFill/>
          <a:ln>
            <a:solidFill>
              <a:schemeClr val="tx1"/>
            </a:solidFill>
          </a:ln>
        </p:spPr>
        <p:txBody>
          <a:bodyPr wrap="none" rtlCol="0">
            <a:spAutoFit/>
          </a:bodyPr>
          <a:lstStyle/>
          <a:p>
            <a:r>
              <a:rPr lang="en-US" sz="1200" dirty="0"/>
              <a:t>18 years</a:t>
            </a:r>
          </a:p>
        </p:txBody>
      </p:sp>
      <p:sp>
        <p:nvSpPr>
          <p:cNvPr id="17" name="Up Arrow 16">
            <a:extLst>
              <a:ext uri="{FF2B5EF4-FFF2-40B4-BE49-F238E27FC236}">
                <a16:creationId xmlns:a16="http://schemas.microsoft.com/office/drawing/2014/main" id="{066142FF-7818-E37C-7FA6-7F5714DA486B}"/>
              </a:ext>
            </a:extLst>
          </p:cNvPr>
          <p:cNvSpPr/>
          <p:nvPr/>
        </p:nvSpPr>
        <p:spPr>
          <a:xfrm rot="16200000">
            <a:off x="3086206" y="6154453"/>
            <a:ext cx="309192" cy="402330"/>
          </a:xfrm>
          <a:prstGeom prst="up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Up Arrow 17">
            <a:extLst>
              <a:ext uri="{FF2B5EF4-FFF2-40B4-BE49-F238E27FC236}">
                <a16:creationId xmlns:a16="http://schemas.microsoft.com/office/drawing/2014/main" id="{8158F89B-C063-C651-1F80-3F1BC8FE3F98}"/>
              </a:ext>
            </a:extLst>
          </p:cNvPr>
          <p:cNvSpPr/>
          <p:nvPr/>
        </p:nvSpPr>
        <p:spPr>
          <a:xfrm rot="5400000">
            <a:off x="8004979" y="3900115"/>
            <a:ext cx="248051" cy="402330"/>
          </a:xfrm>
          <a:prstGeom prst="up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Up Arrow 23">
            <a:extLst>
              <a:ext uri="{FF2B5EF4-FFF2-40B4-BE49-F238E27FC236}">
                <a16:creationId xmlns:a16="http://schemas.microsoft.com/office/drawing/2014/main" id="{C39EFC9E-41B1-BC98-D7D2-56A787542748}"/>
              </a:ext>
            </a:extLst>
          </p:cNvPr>
          <p:cNvSpPr/>
          <p:nvPr/>
        </p:nvSpPr>
        <p:spPr>
          <a:xfrm rot="5400000">
            <a:off x="8367141" y="6186581"/>
            <a:ext cx="248051" cy="402330"/>
          </a:xfrm>
          <a:prstGeom prst="up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FA38F67C-8F75-9649-498E-689FA2A2CA0D}"/>
              </a:ext>
            </a:extLst>
          </p:cNvPr>
          <p:cNvSpPr txBox="1"/>
          <p:nvPr/>
        </p:nvSpPr>
        <p:spPr>
          <a:xfrm>
            <a:off x="190149" y="3908952"/>
            <a:ext cx="487634" cy="369332"/>
          </a:xfrm>
          <a:prstGeom prst="rect">
            <a:avLst/>
          </a:prstGeom>
          <a:noFill/>
        </p:spPr>
        <p:txBody>
          <a:bodyPr wrap="none" rtlCol="0">
            <a:spAutoFit/>
          </a:bodyPr>
          <a:lstStyle/>
          <a:p>
            <a:r>
              <a:rPr lang="en-US" b="1" dirty="0">
                <a:solidFill>
                  <a:srgbClr val="FF0000"/>
                </a:solidFill>
              </a:rPr>
              <a:t>IVF</a:t>
            </a:r>
          </a:p>
        </p:txBody>
      </p:sp>
      <p:sp>
        <p:nvSpPr>
          <p:cNvPr id="34" name="TextBox 33">
            <a:extLst>
              <a:ext uri="{FF2B5EF4-FFF2-40B4-BE49-F238E27FC236}">
                <a16:creationId xmlns:a16="http://schemas.microsoft.com/office/drawing/2014/main" id="{C07073A9-0665-8DC7-A462-944FD585A0B9}"/>
              </a:ext>
            </a:extLst>
          </p:cNvPr>
          <p:cNvSpPr txBox="1"/>
          <p:nvPr/>
        </p:nvSpPr>
        <p:spPr>
          <a:xfrm>
            <a:off x="2729364" y="4290556"/>
            <a:ext cx="1885668" cy="369332"/>
          </a:xfrm>
          <a:prstGeom prst="rect">
            <a:avLst/>
          </a:prstGeom>
          <a:noFill/>
        </p:spPr>
        <p:txBody>
          <a:bodyPr wrap="square" rtlCol="0">
            <a:spAutoFit/>
          </a:bodyPr>
          <a:lstStyle/>
          <a:p>
            <a:r>
              <a:rPr lang="en-US" b="1" dirty="0">
                <a:solidFill>
                  <a:srgbClr val="FF0000"/>
                </a:solidFill>
              </a:rPr>
              <a:t>Pre-eclampsia</a:t>
            </a:r>
          </a:p>
        </p:txBody>
      </p:sp>
      <p:sp>
        <p:nvSpPr>
          <p:cNvPr id="47" name="TextBox 46">
            <a:extLst>
              <a:ext uri="{FF2B5EF4-FFF2-40B4-BE49-F238E27FC236}">
                <a16:creationId xmlns:a16="http://schemas.microsoft.com/office/drawing/2014/main" id="{C0AEA0BB-88D6-FBF9-3C9D-3E69E67FAA8D}"/>
              </a:ext>
            </a:extLst>
          </p:cNvPr>
          <p:cNvSpPr txBox="1"/>
          <p:nvPr/>
        </p:nvSpPr>
        <p:spPr>
          <a:xfrm>
            <a:off x="1212151" y="3909755"/>
            <a:ext cx="3699731" cy="369332"/>
          </a:xfrm>
          <a:prstGeom prst="rect">
            <a:avLst/>
          </a:prstGeom>
          <a:noFill/>
        </p:spPr>
        <p:txBody>
          <a:bodyPr wrap="none" rtlCol="0">
            <a:spAutoFit/>
          </a:bodyPr>
          <a:lstStyle/>
          <a:p>
            <a:r>
              <a:rPr lang="en-US" b="1" dirty="0">
                <a:solidFill>
                  <a:srgbClr val="FF0000"/>
                </a:solidFill>
              </a:rPr>
              <a:t>Hypertensive Disorders of Pregnancy</a:t>
            </a:r>
          </a:p>
        </p:txBody>
      </p:sp>
      <p:sp>
        <p:nvSpPr>
          <p:cNvPr id="48" name="TextBox 47">
            <a:extLst>
              <a:ext uri="{FF2B5EF4-FFF2-40B4-BE49-F238E27FC236}">
                <a16:creationId xmlns:a16="http://schemas.microsoft.com/office/drawing/2014/main" id="{2D24E2E2-9BF4-D455-B21F-AA2E1A52B15A}"/>
              </a:ext>
            </a:extLst>
          </p:cNvPr>
          <p:cNvSpPr txBox="1"/>
          <p:nvPr/>
        </p:nvSpPr>
        <p:spPr>
          <a:xfrm>
            <a:off x="2609695" y="4652531"/>
            <a:ext cx="1841338" cy="369332"/>
          </a:xfrm>
          <a:prstGeom prst="rect">
            <a:avLst/>
          </a:prstGeom>
          <a:noFill/>
        </p:spPr>
        <p:txBody>
          <a:bodyPr wrap="none" rtlCol="0">
            <a:spAutoFit/>
          </a:bodyPr>
          <a:lstStyle/>
          <a:p>
            <a:r>
              <a:rPr lang="en-US" b="1" dirty="0">
                <a:solidFill>
                  <a:srgbClr val="FF0000"/>
                </a:solidFill>
              </a:rPr>
              <a:t>Premature Birth</a:t>
            </a:r>
          </a:p>
        </p:txBody>
      </p:sp>
      <p:sp>
        <p:nvSpPr>
          <p:cNvPr id="49" name="TextBox 48">
            <a:extLst>
              <a:ext uri="{FF2B5EF4-FFF2-40B4-BE49-F238E27FC236}">
                <a16:creationId xmlns:a16="http://schemas.microsoft.com/office/drawing/2014/main" id="{AB6E0C22-D35D-8BF2-E13A-D34E35127367}"/>
              </a:ext>
            </a:extLst>
          </p:cNvPr>
          <p:cNvSpPr txBox="1"/>
          <p:nvPr/>
        </p:nvSpPr>
        <p:spPr>
          <a:xfrm>
            <a:off x="2561329" y="4932670"/>
            <a:ext cx="2026325" cy="646331"/>
          </a:xfrm>
          <a:prstGeom prst="rect">
            <a:avLst/>
          </a:prstGeom>
          <a:noFill/>
        </p:spPr>
        <p:txBody>
          <a:bodyPr wrap="none" rtlCol="0">
            <a:spAutoFit/>
          </a:bodyPr>
          <a:lstStyle/>
          <a:p>
            <a:pPr algn="ctr"/>
            <a:r>
              <a:rPr lang="en-US" b="1" dirty="0">
                <a:solidFill>
                  <a:srgbClr val="FF0000"/>
                </a:solidFill>
              </a:rPr>
              <a:t>Bronchopulmonary</a:t>
            </a:r>
          </a:p>
          <a:p>
            <a:pPr algn="ctr"/>
            <a:r>
              <a:rPr lang="en-US" b="1" dirty="0">
                <a:solidFill>
                  <a:srgbClr val="FF0000"/>
                </a:solidFill>
              </a:rPr>
              <a:t>Dysplasia</a:t>
            </a:r>
          </a:p>
        </p:txBody>
      </p:sp>
      <p:sp>
        <p:nvSpPr>
          <p:cNvPr id="51" name="TextBox 50">
            <a:extLst>
              <a:ext uri="{FF2B5EF4-FFF2-40B4-BE49-F238E27FC236}">
                <a16:creationId xmlns:a16="http://schemas.microsoft.com/office/drawing/2014/main" id="{32A17C5F-FE5C-DACC-6696-5DC78B532F02}"/>
              </a:ext>
            </a:extLst>
          </p:cNvPr>
          <p:cNvSpPr txBox="1"/>
          <p:nvPr/>
        </p:nvSpPr>
        <p:spPr>
          <a:xfrm>
            <a:off x="5400962" y="3892756"/>
            <a:ext cx="2295902" cy="646331"/>
          </a:xfrm>
          <a:prstGeom prst="rect">
            <a:avLst/>
          </a:prstGeom>
          <a:noFill/>
        </p:spPr>
        <p:txBody>
          <a:bodyPr wrap="square">
            <a:spAutoFit/>
          </a:bodyPr>
          <a:lstStyle/>
          <a:p>
            <a:pPr algn="ctr"/>
            <a:r>
              <a:rPr lang="en-US" b="1" dirty="0">
                <a:solidFill>
                  <a:srgbClr val="FF0000"/>
                </a:solidFill>
              </a:rPr>
              <a:t>Developmental Issues</a:t>
            </a:r>
          </a:p>
        </p:txBody>
      </p:sp>
      <p:sp>
        <p:nvSpPr>
          <p:cNvPr id="52" name="TextBox 51">
            <a:extLst>
              <a:ext uri="{FF2B5EF4-FFF2-40B4-BE49-F238E27FC236}">
                <a16:creationId xmlns:a16="http://schemas.microsoft.com/office/drawing/2014/main" id="{90BBED34-0C58-2FAB-2CA1-A4E0FC411DD1}"/>
              </a:ext>
            </a:extLst>
          </p:cNvPr>
          <p:cNvSpPr txBox="1"/>
          <p:nvPr/>
        </p:nvSpPr>
        <p:spPr>
          <a:xfrm>
            <a:off x="5643469" y="4815023"/>
            <a:ext cx="1496564" cy="369332"/>
          </a:xfrm>
          <a:prstGeom prst="rect">
            <a:avLst/>
          </a:prstGeom>
          <a:noFill/>
        </p:spPr>
        <p:txBody>
          <a:bodyPr wrap="none" rtlCol="0">
            <a:spAutoFit/>
          </a:bodyPr>
          <a:lstStyle/>
          <a:p>
            <a:r>
              <a:rPr lang="en-US" b="1" dirty="0">
                <a:solidFill>
                  <a:srgbClr val="FF0000"/>
                </a:solidFill>
              </a:rPr>
              <a:t>Rare Diseases</a:t>
            </a:r>
          </a:p>
        </p:txBody>
      </p:sp>
      <p:sp>
        <p:nvSpPr>
          <p:cNvPr id="54" name="TextBox 53">
            <a:extLst>
              <a:ext uri="{FF2B5EF4-FFF2-40B4-BE49-F238E27FC236}">
                <a16:creationId xmlns:a16="http://schemas.microsoft.com/office/drawing/2014/main" id="{B16CF8B2-6666-9196-0845-A37CA47AF291}"/>
              </a:ext>
            </a:extLst>
          </p:cNvPr>
          <p:cNvSpPr txBox="1"/>
          <p:nvPr/>
        </p:nvSpPr>
        <p:spPr>
          <a:xfrm>
            <a:off x="9910907" y="3908952"/>
            <a:ext cx="1497205" cy="369332"/>
          </a:xfrm>
          <a:prstGeom prst="rect">
            <a:avLst/>
          </a:prstGeom>
          <a:noFill/>
        </p:spPr>
        <p:txBody>
          <a:bodyPr wrap="none" rtlCol="0">
            <a:spAutoFit/>
          </a:bodyPr>
          <a:lstStyle/>
          <a:p>
            <a:r>
              <a:rPr lang="en-US" b="1" dirty="0">
                <a:solidFill>
                  <a:srgbClr val="FF0000"/>
                </a:solidFill>
              </a:rPr>
              <a:t>Breast Cancer</a:t>
            </a:r>
          </a:p>
        </p:txBody>
      </p:sp>
      <p:sp>
        <p:nvSpPr>
          <p:cNvPr id="55" name="TextBox 54">
            <a:extLst>
              <a:ext uri="{FF2B5EF4-FFF2-40B4-BE49-F238E27FC236}">
                <a16:creationId xmlns:a16="http://schemas.microsoft.com/office/drawing/2014/main" id="{4D985F49-436F-71D7-BAB7-2A0041409156}"/>
              </a:ext>
            </a:extLst>
          </p:cNvPr>
          <p:cNvSpPr txBox="1"/>
          <p:nvPr/>
        </p:nvSpPr>
        <p:spPr>
          <a:xfrm>
            <a:off x="9757368" y="4348146"/>
            <a:ext cx="1868204" cy="369332"/>
          </a:xfrm>
          <a:prstGeom prst="rect">
            <a:avLst/>
          </a:prstGeom>
          <a:noFill/>
        </p:spPr>
        <p:txBody>
          <a:bodyPr wrap="none" rtlCol="0">
            <a:spAutoFit/>
          </a:bodyPr>
          <a:lstStyle/>
          <a:p>
            <a:r>
              <a:rPr lang="en-US" b="1" dirty="0">
                <a:solidFill>
                  <a:srgbClr val="FF0000"/>
                </a:solidFill>
              </a:rPr>
              <a:t>Multiple Sclerosis</a:t>
            </a:r>
          </a:p>
        </p:txBody>
      </p:sp>
      <p:sp>
        <p:nvSpPr>
          <p:cNvPr id="56" name="TextBox 55">
            <a:extLst>
              <a:ext uri="{FF2B5EF4-FFF2-40B4-BE49-F238E27FC236}">
                <a16:creationId xmlns:a16="http://schemas.microsoft.com/office/drawing/2014/main" id="{FC86D7D4-3495-BAB9-81FC-8E4497911DDE}"/>
              </a:ext>
            </a:extLst>
          </p:cNvPr>
          <p:cNvSpPr txBox="1"/>
          <p:nvPr/>
        </p:nvSpPr>
        <p:spPr>
          <a:xfrm>
            <a:off x="9757368" y="4726722"/>
            <a:ext cx="1844864" cy="646331"/>
          </a:xfrm>
          <a:prstGeom prst="rect">
            <a:avLst/>
          </a:prstGeom>
          <a:noFill/>
        </p:spPr>
        <p:txBody>
          <a:bodyPr wrap="none" rtlCol="0">
            <a:spAutoFit/>
          </a:bodyPr>
          <a:lstStyle/>
          <a:p>
            <a:r>
              <a:rPr lang="en-US" b="1" dirty="0">
                <a:solidFill>
                  <a:srgbClr val="FF0000"/>
                </a:solidFill>
              </a:rPr>
              <a:t>Peri-menopause/</a:t>
            </a:r>
          </a:p>
          <a:p>
            <a:r>
              <a:rPr lang="en-US" b="1" dirty="0">
                <a:solidFill>
                  <a:srgbClr val="FF0000"/>
                </a:solidFill>
              </a:rPr>
              <a:t>  Menopause</a:t>
            </a:r>
          </a:p>
        </p:txBody>
      </p:sp>
      <p:sp>
        <p:nvSpPr>
          <p:cNvPr id="57" name="TextBox 56">
            <a:extLst>
              <a:ext uri="{FF2B5EF4-FFF2-40B4-BE49-F238E27FC236}">
                <a16:creationId xmlns:a16="http://schemas.microsoft.com/office/drawing/2014/main" id="{7A071C48-8EDA-1F3D-ABF0-6CCCE9397CF2}"/>
              </a:ext>
            </a:extLst>
          </p:cNvPr>
          <p:cNvSpPr txBox="1"/>
          <p:nvPr/>
        </p:nvSpPr>
        <p:spPr>
          <a:xfrm>
            <a:off x="627481" y="6180786"/>
            <a:ext cx="10574245" cy="369332"/>
          </a:xfrm>
          <a:prstGeom prst="rect">
            <a:avLst/>
          </a:prstGeom>
          <a:noFill/>
          <a:ln>
            <a:solidFill>
              <a:srgbClr val="FF0000"/>
            </a:solidFill>
          </a:ln>
        </p:spPr>
        <p:txBody>
          <a:bodyPr wrap="square" rtlCol="0">
            <a:spAutoFit/>
          </a:bodyPr>
          <a:lstStyle/>
          <a:p>
            <a:pPr algn="ctr"/>
            <a:r>
              <a:rPr lang="en-US" b="1" dirty="0">
                <a:solidFill>
                  <a:srgbClr val="FF0000"/>
                </a:solidFill>
              </a:rPr>
              <a:t>Underserved Populations</a:t>
            </a:r>
          </a:p>
        </p:txBody>
      </p:sp>
      <p:sp>
        <p:nvSpPr>
          <p:cNvPr id="58" name="Up Arrow 57">
            <a:extLst>
              <a:ext uri="{FF2B5EF4-FFF2-40B4-BE49-F238E27FC236}">
                <a16:creationId xmlns:a16="http://schemas.microsoft.com/office/drawing/2014/main" id="{CFEDA430-4DE2-F0AB-576D-E3760465A26D}"/>
              </a:ext>
            </a:extLst>
          </p:cNvPr>
          <p:cNvSpPr/>
          <p:nvPr/>
        </p:nvSpPr>
        <p:spPr>
          <a:xfrm rot="5400000">
            <a:off x="5281421" y="3905938"/>
            <a:ext cx="248051" cy="402330"/>
          </a:xfrm>
          <a:prstGeom prst="up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96DA8D7C-269D-5F4E-1D9E-16F68734C4F9}"/>
              </a:ext>
            </a:extLst>
          </p:cNvPr>
          <p:cNvSpPr/>
          <p:nvPr/>
        </p:nvSpPr>
        <p:spPr>
          <a:xfrm>
            <a:off x="1038476" y="4549417"/>
            <a:ext cx="1425732" cy="96836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Infant/</a:t>
            </a:r>
          </a:p>
          <a:p>
            <a:pPr algn="ctr"/>
            <a:r>
              <a:rPr lang="en-US" sz="1400" dirty="0"/>
              <a:t>Maternal</a:t>
            </a:r>
          </a:p>
          <a:p>
            <a:pPr algn="ctr"/>
            <a:r>
              <a:rPr lang="en-US" sz="1400" dirty="0"/>
              <a:t>Morbidity/Mortality</a:t>
            </a:r>
          </a:p>
        </p:txBody>
      </p:sp>
      <p:sp>
        <p:nvSpPr>
          <p:cNvPr id="11" name="Oval 10">
            <a:extLst>
              <a:ext uri="{FF2B5EF4-FFF2-40B4-BE49-F238E27FC236}">
                <a16:creationId xmlns:a16="http://schemas.microsoft.com/office/drawing/2014/main" id="{734EE002-A30A-1DD1-1738-A347C113D71B}"/>
              </a:ext>
            </a:extLst>
          </p:cNvPr>
          <p:cNvSpPr/>
          <p:nvPr/>
        </p:nvSpPr>
        <p:spPr>
          <a:xfrm>
            <a:off x="7576968" y="4532812"/>
            <a:ext cx="1733865" cy="1046189"/>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Normal/</a:t>
            </a:r>
          </a:p>
          <a:p>
            <a:pPr algn="ctr"/>
            <a:r>
              <a:rPr lang="en-US" sz="1400" dirty="0"/>
              <a:t>abnormal</a:t>
            </a:r>
          </a:p>
          <a:p>
            <a:pPr algn="ctr"/>
            <a:r>
              <a:rPr lang="en-US" sz="1400" dirty="0"/>
              <a:t>Development</a:t>
            </a:r>
          </a:p>
        </p:txBody>
      </p:sp>
      <p:sp>
        <p:nvSpPr>
          <p:cNvPr id="12" name="TextBox 11">
            <a:extLst>
              <a:ext uri="{FF2B5EF4-FFF2-40B4-BE49-F238E27FC236}">
                <a16:creationId xmlns:a16="http://schemas.microsoft.com/office/drawing/2014/main" id="{02C88B71-CB62-F7CE-20E1-36B9765F3D10}"/>
              </a:ext>
            </a:extLst>
          </p:cNvPr>
          <p:cNvSpPr txBox="1"/>
          <p:nvPr/>
        </p:nvSpPr>
        <p:spPr>
          <a:xfrm>
            <a:off x="9626743" y="5374099"/>
            <a:ext cx="2365840" cy="369332"/>
          </a:xfrm>
          <a:prstGeom prst="rect">
            <a:avLst/>
          </a:prstGeom>
          <a:noFill/>
        </p:spPr>
        <p:txBody>
          <a:bodyPr wrap="none" rtlCol="0">
            <a:spAutoFit/>
          </a:bodyPr>
          <a:lstStyle/>
          <a:p>
            <a:r>
              <a:rPr lang="en-US" b="1" dirty="0">
                <a:solidFill>
                  <a:srgbClr val="FF0000"/>
                </a:solidFill>
              </a:rPr>
              <a:t>Cardiovascular Disease</a:t>
            </a:r>
          </a:p>
        </p:txBody>
      </p:sp>
      <p:sp>
        <p:nvSpPr>
          <p:cNvPr id="13" name="TextBox 12">
            <a:extLst>
              <a:ext uri="{FF2B5EF4-FFF2-40B4-BE49-F238E27FC236}">
                <a16:creationId xmlns:a16="http://schemas.microsoft.com/office/drawing/2014/main" id="{9198C5C8-7D67-E5F0-DF90-80BC2737F99B}"/>
              </a:ext>
            </a:extLst>
          </p:cNvPr>
          <p:cNvSpPr txBox="1"/>
          <p:nvPr/>
        </p:nvSpPr>
        <p:spPr>
          <a:xfrm>
            <a:off x="2561328" y="5544008"/>
            <a:ext cx="2350553" cy="369332"/>
          </a:xfrm>
          <a:prstGeom prst="rect">
            <a:avLst/>
          </a:prstGeom>
          <a:noFill/>
        </p:spPr>
        <p:txBody>
          <a:bodyPr wrap="square" rtlCol="0">
            <a:spAutoFit/>
          </a:bodyPr>
          <a:lstStyle/>
          <a:p>
            <a:r>
              <a:rPr lang="en-US" b="1" dirty="0">
                <a:solidFill>
                  <a:srgbClr val="FF0000"/>
                </a:solidFill>
              </a:rPr>
              <a:t>Infectious Diseases</a:t>
            </a:r>
          </a:p>
        </p:txBody>
      </p:sp>
      <p:sp>
        <p:nvSpPr>
          <p:cNvPr id="14" name="TextBox 13">
            <a:extLst>
              <a:ext uri="{FF2B5EF4-FFF2-40B4-BE49-F238E27FC236}">
                <a16:creationId xmlns:a16="http://schemas.microsoft.com/office/drawing/2014/main" id="{F4F548D8-BE33-4ADB-BE9C-EDDCB77A36FB}"/>
              </a:ext>
            </a:extLst>
          </p:cNvPr>
          <p:cNvSpPr txBox="1"/>
          <p:nvPr/>
        </p:nvSpPr>
        <p:spPr>
          <a:xfrm>
            <a:off x="5164659" y="4410884"/>
            <a:ext cx="2382512" cy="369332"/>
          </a:xfrm>
          <a:prstGeom prst="rect">
            <a:avLst/>
          </a:prstGeom>
          <a:noFill/>
        </p:spPr>
        <p:txBody>
          <a:bodyPr wrap="none" rtlCol="0">
            <a:spAutoFit/>
          </a:bodyPr>
          <a:lstStyle/>
          <a:p>
            <a:r>
              <a:rPr lang="en-US" b="1" dirty="0">
                <a:solidFill>
                  <a:srgbClr val="FF0000"/>
                </a:solidFill>
              </a:rPr>
              <a:t>Postpartum Conditions</a:t>
            </a:r>
          </a:p>
        </p:txBody>
      </p:sp>
    </p:spTree>
    <p:extLst>
      <p:ext uri="{BB962C8B-B14F-4D97-AF65-F5344CB8AC3E}">
        <p14:creationId xmlns:p14="http://schemas.microsoft.com/office/powerpoint/2010/main" val="1504834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2"/>
          <p:cNvSpPr>
            <a:spLocks noGrp="1"/>
          </p:cNvSpPr>
          <p:nvPr>
            <p:ph type="title"/>
          </p:nvPr>
        </p:nvSpPr>
        <p:spPr>
          <a:xfrm>
            <a:off x="1447007" y="209549"/>
            <a:ext cx="8732835" cy="1143000"/>
          </a:xfrm>
        </p:spPr>
        <p:txBody>
          <a:bodyPr/>
          <a:lstStyle/>
          <a:p>
            <a:r>
              <a:rPr lang="en-US" sz="3600" dirty="0"/>
              <a:t>Perimenopause is a Process, Not a Symptom</a:t>
            </a:r>
          </a:p>
        </p:txBody>
      </p:sp>
      <p:grpSp>
        <p:nvGrpSpPr>
          <p:cNvPr id="2" name="Group 22"/>
          <p:cNvGrpSpPr>
            <a:grpSpLocks/>
          </p:cNvGrpSpPr>
          <p:nvPr/>
        </p:nvGrpSpPr>
        <p:grpSpPr bwMode="auto">
          <a:xfrm>
            <a:off x="2841625" y="1947863"/>
            <a:ext cx="6781800" cy="4103688"/>
            <a:chOff x="914400" y="2057399"/>
            <a:chExt cx="6781800" cy="4103133"/>
          </a:xfrm>
        </p:grpSpPr>
        <p:cxnSp>
          <p:nvCxnSpPr>
            <p:cNvPr id="5" name="Straight Arrow Connector 4"/>
            <p:cNvCxnSpPr/>
            <p:nvPr/>
          </p:nvCxnSpPr>
          <p:spPr>
            <a:xfrm flipV="1">
              <a:off x="1676400" y="2209779"/>
              <a:ext cx="2895600" cy="251426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456973" y="3733573"/>
              <a:ext cx="335234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1219200" y="5333557"/>
              <a:ext cx="6477000" cy="76190"/>
            </a:xfrm>
            <a:prstGeom prst="line">
              <a:avLst/>
            </a:prstGeom>
          </p:spPr>
          <p:style>
            <a:lnRef idx="1">
              <a:schemeClr val="accent1"/>
            </a:lnRef>
            <a:fillRef idx="0">
              <a:schemeClr val="accent1"/>
            </a:fillRef>
            <a:effectRef idx="0">
              <a:schemeClr val="accent1"/>
            </a:effectRef>
            <a:fontRef idx="minor">
              <a:schemeClr val="tx1"/>
            </a:fontRef>
          </p:style>
        </p:cxnSp>
        <p:sp>
          <p:nvSpPr>
            <p:cNvPr id="34826" name="TextBox 9"/>
            <p:cNvSpPr txBox="1">
              <a:spLocks noChangeArrowheads="1"/>
            </p:cNvSpPr>
            <p:nvPr/>
          </p:nvSpPr>
          <p:spPr bwMode="auto">
            <a:xfrm>
              <a:off x="3886200" y="5791200"/>
              <a:ext cx="614271" cy="369332"/>
            </a:xfrm>
            <a:prstGeom prst="rect">
              <a:avLst/>
            </a:prstGeom>
            <a:noFill/>
            <a:ln w="9525">
              <a:noFill/>
              <a:miter lim="800000"/>
              <a:headEnd/>
              <a:tailEnd/>
            </a:ln>
          </p:spPr>
          <p:txBody>
            <a:bodyPr wrap="none">
              <a:spAutoFit/>
            </a:bodyPr>
            <a:lstStyle/>
            <a:p>
              <a:r>
                <a:rPr lang="en-US"/>
                <a:t>time</a:t>
              </a:r>
            </a:p>
          </p:txBody>
        </p:sp>
        <p:cxnSp>
          <p:nvCxnSpPr>
            <p:cNvPr id="12" name="Straight Arrow Connector 11"/>
            <p:cNvCxnSpPr/>
            <p:nvPr/>
          </p:nvCxnSpPr>
          <p:spPr>
            <a:xfrm flipV="1">
              <a:off x="3505200" y="2285969"/>
              <a:ext cx="2895600" cy="251426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1676400" y="2514538"/>
              <a:ext cx="4876800" cy="1219035"/>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219200" y="3047866"/>
              <a:ext cx="2438400" cy="0"/>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sp>
          <p:nvSpPr>
            <p:cNvPr id="34831" name="TextBox 17"/>
            <p:cNvSpPr txBox="1">
              <a:spLocks noChangeArrowheads="1"/>
            </p:cNvSpPr>
            <p:nvPr/>
          </p:nvSpPr>
          <p:spPr bwMode="auto">
            <a:xfrm>
              <a:off x="4572000" y="2057400"/>
              <a:ext cx="1097032" cy="369282"/>
            </a:xfrm>
            <a:prstGeom prst="rect">
              <a:avLst/>
            </a:prstGeom>
            <a:noFill/>
            <a:ln w="9525">
              <a:noFill/>
              <a:miter lim="800000"/>
              <a:headEnd/>
              <a:tailEnd/>
            </a:ln>
          </p:spPr>
          <p:txBody>
            <a:bodyPr wrap="none">
              <a:spAutoFit/>
            </a:bodyPr>
            <a:lstStyle/>
            <a:p>
              <a:r>
                <a:rPr lang="en-US" dirty="0"/>
                <a:t>Female 1</a:t>
              </a:r>
            </a:p>
          </p:txBody>
        </p:sp>
        <p:sp>
          <p:nvSpPr>
            <p:cNvPr id="34832" name="TextBox 18"/>
            <p:cNvSpPr txBox="1">
              <a:spLocks noChangeArrowheads="1"/>
            </p:cNvSpPr>
            <p:nvPr/>
          </p:nvSpPr>
          <p:spPr bwMode="auto">
            <a:xfrm>
              <a:off x="6553200" y="3581400"/>
              <a:ext cx="1097032" cy="369282"/>
            </a:xfrm>
            <a:prstGeom prst="rect">
              <a:avLst/>
            </a:prstGeom>
            <a:noFill/>
            <a:ln w="9525">
              <a:noFill/>
              <a:miter lim="800000"/>
              <a:headEnd/>
              <a:tailEnd/>
            </a:ln>
          </p:spPr>
          <p:txBody>
            <a:bodyPr wrap="none">
              <a:spAutoFit/>
            </a:bodyPr>
            <a:lstStyle/>
            <a:p>
              <a:r>
                <a:rPr lang="en-US" dirty="0"/>
                <a:t>Female 2</a:t>
              </a:r>
            </a:p>
          </p:txBody>
        </p:sp>
        <p:sp>
          <p:nvSpPr>
            <p:cNvPr id="34833" name="TextBox 19"/>
            <p:cNvSpPr txBox="1">
              <a:spLocks noChangeArrowheads="1"/>
            </p:cNvSpPr>
            <p:nvPr/>
          </p:nvSpPr>
          <p:spPr bwMode="auto">
            <a:xfrm>
              <a:off x="6477000" y="2209800"/>
              <a:ext cx="1097032" cy="369282"/>
            </a:xfrm>
            <a:prstGeom prst="rect">
              <a:avLst/>
            </a:prstGeom>
            <a:noFill/>
            <a:ln w="9525">
              <a:noFill/>
              <a:miter lim="800000"/>
              <a:headEnd/>
              <a:tailEnd/>
            </a:ln>
          </p:spPr>
          <p:txBody>
            <a:bodyPr wrap="none">
              <a:spAutoFit/>
            </a:bodyPr>
            <a:lstStyle/>
            <a:p>
              <a:r>
                <a:rPr lang="en-US" dirty="0"/>
                <a:t>Female 3</a:t>
              </a:r>
            </a:p>
          </p:txBody>
        </p:sp>
        <p:cxnSp>
          <p:nvCxnSpPr>
            <p:cNvPr id="16" name="Straight Connector 15"/>
            <p:cNvCxnSpPr/>
            <p:nvPr/>
          </p:nvCxnSpPr>
          <p:spPr>
            <a:xfrm rot="5400000">
              <a:off x="2476660" y="4228806"/>
              <a:ext cx="2361881" cy="0"/>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219200" y="4647850"/>
              <a:ext cx="2438400" cy="0"/>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sp>
          <p:nvSpPr>
            <p:cNvPr id="34837" name="TextBox 28"/>
            <p:cNvSpPr txBox="1">
              <a:spLocks noChangeArrowheads="1"/>
            </p:cNvSpPr>
            <p:nvPr/>
          </p:nvSpPr>
          <p:spPr bwMode="auto">
            <a:xfrm>
              <a:off x="914400" y="4495800"/>
              <a:ext cx="367408" cy="307777"/>
            </a:xfrm>
            <a:prstGeom prst="rect">
              <a:avLst/>
            </a:prstGeom>
            <a:noFill/>
            <a:ln w="9525">
              <a:noFill/>
              <a:miter lim="800000"/>
              <a:headEnd/>
              <a:tailEnd/>
            </a:ln>
          </p:spPr>
          <p:txBody>
            <a:bodyPr wrap="none">
              <a:spAutoFit/>
            </a:bodyPr>
            <a:lstStyle/>
            <a:p>
              <a:r>
                <a:rPr lang="en-US" sz="1400"/>
                <a:t>10</a:t>
              </a:r>
            </a:p>
          </p:txBody>
        </p:sp>
        <p:sp>
          <p:nvSpPr>
            <p:cNvPr id="34838" name="TextBox 29"/>
            <p:cNvSpPr txBox="1">
              <a:spLocks noChangeArrowheads="1"/>
            </p:cNvSpPr>
            <p:nvPr/>
          </p:nvSpPr>
          <p:spPr bwMode="auto">
            <a:xfrm>
              <a:off x="914400" y="2895600"/>
              <a:ext cx="367408" cy="307777"/>
            </a:xfrm>
            <a:prstGeom prst="rect">
              <a:avLst/>
            </a:prstGeom>
            <a:noFill/>
            <a:ln w="9525">
              <a:noFill/>
              <a:miter lim="800000"/>
              <a:headEnd/>
              <a:tailEnd/>
            </a:ln>
          </p:spPr>
          <p:txBody>
            <a:bodyPr wrap="none">
              <a:spAutoFit/>
            </a:bodyPr>
            <a:lstStyle/>
            <a:p>
              <a:r>
                <a:rPr lang="en-US" sz="1400"/>
                <a:t>50</a:t>
              </a:r>
            </a:p>
          </p:txBody>
        </p:sp>
      </p:grpSp>
      <p:cxnSp>
        <p:nvCxnSpPr>
          <p:cNvPr id="23" name="Straight Connector 22"/>
          <p:cNvCxnSpPr/>
          <p:nvPr/>
        </p:nvCxnSpPr>
        <p:spPr>
          <a:xfrm flipV="1">
            <a:off x="2155825" y="1341438"/>
            <a:ext cx="7843838" cy="4762"/>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6427696" y="4446727"/>
            <a:ext cx="3657146" cy="954107"/>
          </a:xfrm>
          <a:prstGeom prst="rect">
            <a:avLst/>
          </a:prstGeom>
          <a:noFill/>
        </p:spPr>
        <p:txBody>
          <a:bodyPr wrap="none" rtlCol="0">
            <a:spAutoFit/>
          </a:bodyPr>
          <a:lstStyle/>
          <a:p>
            <a:r>
              <a:rPr lang="en-US" sz="1400" dirty="0"/>
              <a:t>Margaret Hamburg, FDA,  "clinicians have long </a:t>
            </a:r>
          </a:p>
          <a:p>
            <a:r>
              <a:rPr lang="en-US" sz="1400" dirty="0"/>
              <a:t>observed that patients with similar symptoms</a:t>
            </a:r>
          </a:p>
          <a:p>
            <a:r>
              <a:rPr lang="en-US" sz="1400" dirty="0"/>
              <a:t>may have different illnesses” </a:t>
            </a:r>
          </a:p>
          <a:p>
            <a:r>
              <a:rPr lang="en-US" sz="1400" i="1" dirty="0">
                <a:hlinkClick r:id="rId2"/>
              </a:rPr>
              <a:t>Paving the Way for Personalized Medicine</a:t>
            </a:r>
            <a:r>
              <a:rPr lang="en-US" sz="1400" i="1" dirty="0"/>
              <a:t> 2013</a:t>
            </a:r>
            <a:r>
              <a:rPr lang="en-US" sz="1400" dirty="0"/>
              <a:t> </a:t>
            </a:r>
          </a:p>
        </p:txBody>
      </p:sp>
      <p:cxnSp>
        <p:nvCxnSpPr>
          <p:cNvPr id="8" name="Curved Connector 7"/>
          <p:cNvCxnSpPr/>
          <p:nvPr/>
        </p:nvCxnSpPr>
        <p:spPr>
          <a:xfrm rot="16200000" flipV="1">
            <a:off x="5485187" y="3326034"/>
            <a:ext cx="1292598" cy="828521"/>
          </a:xfrm>
          <a:prstGeom prst="curvedConnector3">
            <a:avLst/>
          </a:prstGeom>
          <a:ln>
            <a:headEnd type="none"/>
            <a:tailEnd type="arrow"/>
          </a:ln>
        </p:spPr>
        <p:style>
          <a:lnRef idx="2">
            <a:schemeClr val="accent1"/>
          </a:lnRef>
          <a:fillRef idx="0">
            <a:schemeClr val="accent1"/>
          </a:fillRef>
          <a:effectRef idx="1">
            <a:schemeClr val="accent1"/>
          </a:effectRef>
          <a:fontRef idx="minor">
            <a:schemeClr val="tx1"/>
          </a:fontRef>
        </p:style>
      </p:cxnSp>
      <p:sp>
        <p:nvSpPr>
          <p:cNvPr id="3" name="Oval 2">
            <a:extLst>
              <a:ext uri="{FF2B5EF4-FFF2-40B4-BE49-F238E27FC236}">
                <a16:creationId xmlns:a16="http://schemas.microsoft.com/office/drawing/2014/main" id="{0999B957-B135-666D-34BF-639B25C47E3C}"/>
              </a:ext>
            </a:extLst>
          </p:cNvPr>
          <p:cNvSpPr/>
          <p:nvPr/>
        </p:nvSpPr>
        <p:spPr>
          <a:xfrm>
            <a:off x="5372341" y="2724222"/>
            <a:ext cx="405641" cy="382473"/>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7AAC4D20-B366-EA4E-8F3A-B019DFC62EE2}"/>
              </a:ext>
            </a:extLst>
          </p:cNvPr>
          <p:cNvSpPr txBox="1"/>
          <p:nvPr/>
        </p:nvSpPr>
        <p:spPr>
          <a:xfrm>
            <a:off x="1085639" y="2035732"/>
            <a:ext cx="1374094" cy="369332"/>
          </a:xfrm>
          <a:prstGeom prst="rect">
            <a:avLst/>
          </a:prstGeom>
          <a:noFill/>
        </p:spPr>
        <p:txBody>
          <a:bodyPr wrap="none" rtlCol="0">
            <a:spAutoFit/>
          </a:bodyPr>
          <a:lstStyle/>
          <a:p>
            <a:r>
              <a:rPr lang="en-US" dirty="0"/>
              <a:t>Hot Flashes</a:t>
            </a:r>
          </a:p>
        </p:txBody>
      </p:sp>
      <p:sp>
        <p:nvSpPr>
          <p:cNvPr id="11" name="Arc 10">
            <a:extLst>
              <a:ext uri="{FF2B5EF4-FFF2-40B4-BE49-F238E27FC236}">
                <a16:creationId xmlns:a16="http://schemas.microsoft.com/office/drawing/2014/main" id="{F9BDC106-E36D-9DAE-5FD0-8EE54C7E35F5}"/>
              </a:ext>
            </a:extLst>
          </p:cNvPr>
          <p:cNvSpPr/>
          <p:nvPr/>
        </p:nvSpPr>
        <p:spPr>
          <a:xfrm>
            <a:off x="183908" y="2268615"/>
            <a:ext cx="5315434" cy="554361"/>
          </a:xfrm>
          <a:prstGeom prst="arc">
            <a:avLst>
              <a:gd name="adj1" fmla="val 12826505"/>
              <a:gd name="adj2" fmla="val 0"/>
            </a:avLst>
          </a:prstGeom>
          <a:ln w="38100">
            <a:solidFill>
              <a:srgbClr val="FF0000"/>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Oval 9">
            <a:extLst>
              <a:ext uri="{FF2B5EF4-FFF2-40B4-BE49-F238E27FC236}">
                <a16:creationId xmlns:a16="http://schemas.microsoft.com/office/drawing/2014/main" id="{190B05B6-BC3C-2C74-2FA2-21E7AF9FAD88}"/>
              </a:ext>
            </a:extLst>
          </p:cNvPr>
          <p:cNvSpPr/>
          <p:nvPr/>
        </p:nvSpPr>
        <p:spPr>
          <a:xfrm rot="868300">
            <a:off x="5131043" y="2810182"/>
            <a:ext cx="954087" cy="176692"/>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EA006A28-9D3C-3B6A-E08A-3BC53C294549}"/>
              </a:ext>
            </a:extLst>
          </p:cNvPr>
          <p:cNvSpPr/>
          <p:nvPr/>
        </p:nvSpPr>
        <p:spPr>
          <a:xfrm rot="19130146">
            <a:off x="4651526" y="3151454"/>
            <a:ext cx="1097162" cy="175051"/>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12E87B26-0E3D-7037-637E-BB1A634CB16E}"/>
              </a:ext>
            </a:extLst>
          </p:cNvPr>
          <p:cNvSpPr txBox="1"/>
          <p:nvPr/>
        </p:nvSpPr>
        <p:spPr>
          <a:xfrm rot="19032696">
            <a:off x="3949523" y="3623143"/>
            <a:ext cx="947695" cy="276999"/>
          </a:xfrm>
          <a:prstGeom prst="rect">
            <a:avLst/>
          </a:prstGeom>
          <a:noFill/>
        </p:spPr>
        <p:txBody>
          <a:bodyPr wrap="none" rtlCol="0">
            <a:spAutoFit/>
          </a:bodyPr>
          <a:lstStyle/>
          <a:p>
            <a:r>
              <a:rPr lang="en-US" sz="1200" dirty="0">
                <a:solidFill>
                  <a:srgbClr val="FF0000"/>
                </a:solidFill>
              </a:rPr>
              <a:t>Headaches</a:t>
            </a:r>
          </a:p>
        </p:txBody>
      </p:sp>
      <p:sp>
        <p:nvSpPr>
          <p:cNvPr id="21" name="TextBox 20">
            <a:extLst>
              <a:ext uri="{FF2B5EF4-FFF2-40B4-BE49-F238E27FC236}">
                <a16:creationId xmlns:a16="http://schemas.microsoft.com/office/drawing/2014/main" id="{280D3AC9-9DF8-5D5D-3C40-01E8E0AE09E1}"/>
              </a:ext>
            </a:extLst>
          </p:cNvPr>
          <p:cNvSpPr txBox="1"/>
          <p:nvPr/>
        </p:nvSpPr>
        <p:spPr>
          <a:xfrm rot="809002">
            <a:off x="5792140" y="2874411"/>
            <a:ext cx="1414170" cy="276999"/>
          </a:xfrm>
          <a:prstGeom prst="rect">
            <a:avLst/>
          </a:prstGeom>
          <a:noFill/>
        </p:spPr>
        <p:txBody>
          <a:bodyPr wrap="none" rtlCol="0">
            <a:spAutoFit/>
          </a:bodyPr>
          <a:lstStyle/>
          <a:p>
            <a:r>
              <a:rPr lang="en-US" sz="1200" dirty="0">
                <a:solidFill>
                  <a:srgbClr val="FF0000"/>
                </a:solidFill>
              </a:rPr>
              <a:t>Frequent urination</a:t>
            </a:r>
          </a:p>
        </p:txBody>
      </p:sp>
      <p:sp>
        <p:nvSpPr>
          <p:cNvPr id="25" name="Oval 24">
            <a:extLst>
              <a:ext uri="{FF2B5EF4-FFF2-40B4-BE49-F238E27FC236}">
                <a16:creationId xmlns:a16="http://schemas.microsoft.com/office/drawing/2014/main" id="{66BD1A57-C754-2F72-F318-2E80509EE215}"/>
              </a:ext>
            </a:extLst>
          </p:cNvPr>
          <p:cNvSpPr/>
          <p:nvPr/>
        </p:nvSpPr>
        <p:spPr>
          <a:xfrm rot="19130146">
            <a:off x="7000523" y="2771480"/>
            <a:ext cx="1097162" cy="175051"/>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3F750DF2-FA21-B5D4-B7D8-EBB68C36226D}"/>
              </a:ext>
            </a:extLst>
          </p:cNvPr>
          <p:cNvSpPr txBox="1"/>
          <p:nvPr/>
        </p:nvSpPr>
        <p:spPr>
          <a:xfrm rot="19032696">
            <a:off x="6147343" y="3392919"/>
            <a:ext cx="947695" cy="276999"/>
          </a:xfrm>
          <a:prstGeom prst="rect">
            <a:avLst/>
          </a:prstGeom>
          <a:noFill/>
        </p:spPr>
        <p:txBody>
          <a:bodyPr wrap="none" rtlCol="0">
            <a:spAutoFit/>
          </a:bodyPr>
          <a:lstStyle/>
          <a:p>
            <a:r>
              <a:rPr lang="en-US" sz="1200" dirty="0">
                <a:solidFill>
                  <a:srgbClr val="FF0000"/>
                </a:solidFill>
              </a:rPr>
              <a:t>Headaches</a:t>
            </a:r>
          </a:p>
        </p:txBody>
      </p:sp>
    </p:spTree>
    <p:extLst>
      <p:ext uri="{BB962C8B-B14F-4D97-AF65-F5344CB8AC3E}">
        <p14:creationId xmlns:p14="http://schemas.microsoft.com/office/powerpoint/2010/main" val="2074426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ChangeArrowheads="1"/>
          </p:cNvSpPr>
          <p:nvPr/>
        </p:nvSpPr>
        <p:spPr bwMode="auto">
          <a:xfrm>
            <a:off x="1358901" y="4702176"/>
            <a:ext cx="4462463" cy="1909951"/>
          </a:xfrm>
          <a:prstGeom prst="rect">
            <a:avLst/>
          </a:prstGeom>
          <a:solidFill>
            <a:srgbClr val="FFFFFF"/>
          </a:solidFill>
          <a:ln w="9525">
            <a:solidFill>
              <a:schemeClr val="tx1"/>
            </a:solidFill>
            <a:miter lim="800000"/>
            <a:headEnd/>
            <a:tailEnd/>
          </a:ln>
        </p:spPr>
        <p:txBody>
          <a:bodyPr wrap="none" anchor="ctr"/>
          <a:lstStyle/>
          <a:p>
            <a:endParaRPr lang="en-US"/>
          </a:p>
        </p:txBody>
      </p:sp>
      <p:sp>
        <p:nvSpPr>
          <p:cNvPr id="26628" name="Rectangle 4"/>
          <p:cNvSpPr>
            <a:spLocks noGrp="1" noChangeArrowheads="1"/>
          </p:cNvSpPr>
          <p:nvPr>
            <p:ph type="title"/>
          </p:nvPr>
        </p:nvSpPr>
        <p:spPr>
          <a:xfrm>
            <a:off x="1774825" y="260351"/>
            <a:ext cx="8610600" cy="576263"/>
          </a:xfrm>
        </p:spPr>
        <p:txBody>
          <a:bodyPr>
            <a:normAutofit fontScale="90000"/>
          </a:bodyPr>
          <a:lstStyle/>
          <a:p>
            <a:pPr eaLnBrk="1" hangingPunct="1">
              <a:defRPr/>
            </a:pPr>
            <a:r>
              <a:rPr lang="en-US" sz="4000" dirty="0"/>
              <a:t>Female Developmental Landmarks</a:t>
            </a:r>
          </a:p>
        </p:txBody>
      </p:sp>
      <p:sp>
        <p:nvSpPr>
          <p:cNvPr id="32784" name="Line 6"/>
          <p:cNvSpPr>
            <a:spLocks noChangeShapeType="1"/>
          </p:cNvSpPr>
          <p:nvPr/>
        </p:nvSpPr>
        <p:spPr bwMode="auto">
          <a:xfrm>
            <a:off x="2914650" y="3322639"/>
            <a:ext cx="0" cy="533400"/>
          </a:xfrm>
          <a:prstGeom prst="line">
            <a:avLst/>
          </a:prstGeom>
          <a:noFill/>
          <a:ln w="28575">
            <a:solidFill>
              <a:schemeClr val="tx1"/>
            </a:solidFill>
            <a:round/>
            <a:headEnd/>
            <a:tailEnd/>
          </a:ln>
        </p:spPr>
        <p:txBody>
          <a:bodyPr wrap="none"/>
          <a:lstStyle/>
          <a:p>
            <a:endParaRPr lang="en-US" sz="1200"/>
          </a:p>
        </p:txBody>
      </p:sp>
      <p:sp>
        <p:nvSpPr>
          <p:cNvPr id="32785" name="Text Box 7"/>
          <p:cNvSpPr txBox="1">
            <a:spLocks noChangeArrowheads="1"/>
          </p:cNvSpPr>
          <p:nvPr/>
        </p:nvSpPr>
        <p:spPr bwMode="auto">
          <a:xfrm>
            <a:off x="2305050" y="3900489"/>
            <a:ext cx="885050" cy="276999"/>
          </a:xfrm>
          <a:prstGeom prst="rect">
            <a:avLst/>
          </a:prstGeom>
          <a:noFill/>
          <a:ln w="9525">
            <a:noFill/>
            <a:miter lim="800000"/>
            <a:headEnd/>
            <a:tailEnd/>
          </a:ln>
        </p:spPr>
        <p:txBody>
          <a:bodyPr wrap="none">
            <a:spAutoFit/>
          </a:bodyPr>
          <a:lstStyle/>
          <a:p>
            <a:pPr eaLnBrk="0" hangingPunct="0"/>
            <a:r>
              <a:rPr lang="en-US" sz="1200" b="1" dirty="0"/>
              <a:t>Menarche</a:t>
            </a:r>
          </a:p>
        </p:txBody>
      </p:sp>
      <p:sp>
        <p:nvSpPr>
          <p:cNvPr id="32786" name="Line 8"/>
          <p:cNvSpPr>
            <a:spLocks noChangeShapeType="1"/>
          </p:cNvSpPr>
          <p:nvPr/>
        </p:nvSpPr>
        <p:spPr bwMode="auto">
          <a:xfrm>
            <a:off x="4519613" y="3551239"/>
            <a:ext cx="0" cy="533400"/>
          </a:xfrm>
          <a:prstGeom prst="line">
            <a:avLst/>
          </a:prstGeom>
          <a:noFill/>
          <a:ln w="28575">
            <a:solidFill>
              <a:schemeClr val="tx1"/>
            </a:solidFill>
            <a:round/>
            <a:headEnd/>
            <a:tailEnd/>
          </a:ln>
        </p:spPr>
        <p:txBody>
          <a:bodyPr wrap="none"/>
          <a:lstStyle/>
          <a:p>
            <a:endParaRPr lang="en-US" sz="1200"/>
          </a:p>
        </p:txBody>
      </p:sp>
      <p:sp>
        <p:nvSpPr>
          <p:cNvPr id="32787" name="Line 9"/>
          <p:cNvSpPr>
            <a:spLocks noChangeShapeType="1"/>
          </p:cNvSpPr>
          <p:nvPr/>
        </p:nvSpPr>
        <p:spPr bwMode="auto">
          <a:xfrm>
            <a:off x="6191250" y="3551239"/>
            <a:ext cx="0" cy="533400"/>
          </a:xfrm>
          <a:prstGeom prst="line">
            <a:avLst/>
          </a:prstGeom>
          <a:noFill/>
          <a:ln w="28575">
            <a:solidFill>
              <a:schemeClr val="tx1"/>
            </a:solidFill>
            <a:round/>
            <a:headEnd/>
            <a:tailEnd/>
          </a:ln>
        </p:spPr>
        <p:txBody>
          <a:bodyPr wrap="none"/>
          <a:lstStyle/>
          <a:p>
            <a:endParaRPr lang="en-US" sz="1200"/>
          </a:p>
        </p:txBody>
      </p:sp>
      <p:sp>
        <p:nvSpPr>
          <p:cNvPr id="32788" name="Text Box 10"/>
          <p:cNvSpPr txBox="1">
            <a:spLocks noChangeArrowheads="1"/>
          </p:cNvSpPr>
          <p:nvPr/>
        </p:nvSpPr>
        <p:spPr bwMode="auto">
          <a:xfrm>
            <a:off x="4579937" y="3861504"/>
            <a:ext cx="1138453" cy="276999"/>
          </a:xfrm>
          <a:prstGeom prst="rect">
            <a:avLst/>
          </a:prstGeom>
          <a:noFill/>
          <a:ln w="9525">
            <a:noFill/>
            <a:miter lim="800000"/>
            <a:headEnd/>
            <a:tailEnd/>
          </a:ln>
        </p:spPr>
        <p:txBody>
          <a:bodyPr wrap="none">
            <a:spAutoFit/>
          </a:bodyPr>
          <a:lstStyle/>
          <a:p>
            <a:pPr eaLnBrk="0" hangingPunct="0"/>
            <a:r>
              <a:rPr lang="en-US" sz="1200" b="1" dirty="0"/>
              <a:t>Child-bearing</a:t>
            </a:r>
          </a:p>
        </p:txBody>
      </p:sp>
      <p:sp>
        <p:nvSpPr>
          <p:cNvPr id="32789" name="Line 11"/>
          <p:cNvSpPr>
            <a:spLocks noChangeShapeType="1"/>
          </p:cNvSpPr>
          <p:nvPr/>
        </p:nvSpPr>
        <p:spPr bwMode="auto">
          <a:xfrm>
            <a:off x="4519613" y="4084639"/>
            <a:ext cx="771525" cy="381000"/>
          </a:xfrm>
          <a:prstGeom prst="line">
            <a:avLst/>
          </a:prstGeom>
          <a:noFill/>
          <a:ln w="28575">
            <a:solidFill>
              <a:schemeClr val="tx1"/>
            </a:solidFill>
            <a:round/>
            <a:headEnd/>
            <a:tailEnd/>
          </a:ln>
        </p:spPr>
        <p:txBody>
          <a:bodyPr wrap="none"/>
          <a:lstStyle/>
          <a:p>
            <a:endParaRPr lang="en-US" sz="1200"/>
          </a:p>
        </p:txBody>
      </p:sp>
      <p:sp>
        <p:nvSpPr>
          <p:cNvPr id="32790" name="Line 12"/>
          <p:cNvSpPr>
            <a:spLocks noChangeShapeType="1"/>
          </p:cNvSpPr>
          <p:nvPr/>
        </p:nvSpPr>
        <p:spPr bwMode="auto">
          <a:xfrm flipH="1">
            <a:off x="5291138" y="4084639"/>
            <a:ext cx="900113" cy="381000"/>
          </a:xfrm>
          <a:prstGeom prst="line">
            <a:avLst/>
          </a:prstGeom>
          <a:noFill/>
          <a:ln w="28575">
            <a:solidFill>
              <a:schemeClr val="tx1"/>
            </a:solidFill>
            <a:round/>
            <a:headEnd/>
            <a:tailEnd/>
          </a:ln>
        </p:spPr>
        <p:txBody>
          <a:bodyPr wrap="none"/>
          <a:lstStyle/>
          <a:p>
            <a:endParaRPr lang="en-US" sz="1200"/>
          </a:p>
        </p:txBody>
      </p:sp>
      <p:sp>
        <p:nvSpPr>
          <p:cNvPr id="32791" name="Line 13"/>
          <p:cNvSpPr>
            <a:spLocks noChangeShapeType="1"/>
          </p:cNvSpPr>
          <p:nvPr/>
        </p:nvSpPr>
        <p:spPr bwMode="auto">
          <a:xfrm>
            <a:off x="4519613" y="3551239"/>
            <a:ext cx="1671638" cy="0"/>
          </a:xfrm>
          <a:prstGeom prst="line">
            <a:avLst/>
          </a:prstGeom>
          <a:noFill/>
          <a:ln w="28575">
            <a:solidFill>
              <a:schemeClr val="tx1"/>
            </a:solidFill>
            <a:round/>
            <a:headEnd/>
            <a:tailEnd/>
          </a:ln>
        </p:spPr>
        <p:txBody>
          <a:bodyPr wrap="none"/>
          <a:lstStyle/>
          <a:p>
            <a:endParaRPr lang="en-US" sz="1200"/>
          </a:p>
        </p:txBody>
      </p:sp>
      <p:sp>
        <p:nvSpPr>
          <p:cNvPr id="32792" name="Text Box 14"/>
          <p:cNvSpPr txBox="1">
            <a:spLocks noChangeArrowheads="1"/>
          </p:cNvSpPr>
          <p:nvPr/>
        </p:nvSpPr>
        <p:spPr bwMode="auto">
          <a:xfrm>
            <a:off x="6419850" y="4129089"/>
            <a:ext cx="1497269" cy="276999"/>
          </a:xfrm>
          <a:prstGeom prst="rect">
            <a:avLst/>
          </a:prstGeom>
          <a:noFill/>
          <a:ln w="9525">
            <a:noFill/>
            <a:miter lim="800000"/>
            <a:headEnd/>
            <a:tailEnd/>
          </a:ln>
        </p:spPr>
        <p:txBody>
          <a:bodyPr wrap="none">
            <a:spAutoFit/>
          </a:bodyPr>
          <a:lstStyle/>
          <a:p>
            <a:pPr eaLnBrk="0" hangingPunct="0"/>
            <a:r>
              <a:rPr lang="en-US" sz="1200" b="1"/>
              <a:t>     Peri-menopause</a:t>
            </a:r>
          </a:p>
        </p:txBody>
      </p:sp>
      <p:sp>
        <p:nvSpPr>
          <p:cNvPr id="32793" name="Line 15"/>
          <p:cNvSpPr>
            <a:spLocks noChangeShapeType="1"/>
          </p:cNvSpPr>
          <p:nvPr/>
        </p:nvSpPr>
        <p:spPr bwMode="auto">
          <a:xfrm flipV="1">
            <a:off x="1041404" y="3571874"/>
            <a:ext cx="8823036" cy="19240"/>
          </a:xfrm>
          <a:prstGeom prst="line">
            <a:avLst/>
          </a:prstGeom>
          <a:noFill/>
          <a:ln w="38100">
            <a:solidFill>
              <a:schemeClr val="tx1"/>
            </a:solidFill>
            <a:round/>
            <a:headEnd/>
            <a:tailEnd/>
          </a:ln>
        </p:spPr>
        <p:txBody>
          <a:bodyPr/>
          <a:lstStyle/>
          <a:p>
            <a:endParaRPr lang="en-US" sz="1200"/>
          </a:p>
        </p:txBody>
      </p:sp>
      <p:sp>
        <p:nvSpPr>
          <p:cNvPr id="32794" name="Line 16"/>
          <p:cNvSpPr>
            <a:spLocks noChangeShapeType="1"/>
          </p:cNvSpPr>
          <p:nvPr/>
        </p:nvSpPr>
        <p:spPr bwMode="auto">
          <a:xfrm>
            <a:off x="8629650" y="3246439"/>
            <a:ext cx="0" cy="533400"/>
          </a:xfrm>
          <a:prstGeom prst="line">
            <a:avLst/>
          </a:prstGeom>
          <a:noFill/>
          <a:ln w="28575">
            <a:solidFill>
              <a:schemeClr val="tx1"/>
            </a:solidFill>
            <a:round/>
            <a:headEnd/>
            <a:tailEnd/>
          </a:ln>
        </p:spPr>
        <p:txBody>
          <a:bodyPr/>
          <a:lstStyle/>
          <a:p>
            <a:endParaRPr lang="en-US" sz="1200"/>
          </a:p>
        </p:txBody>
      </p:sp>
      <p:sp>
        <p:nvSpPr>
          <p:cNvPr id="32795" name="Text Box 17"/>
          <p:cNvSpPr txBox="1">
            <a:spLocks noChangeArrowheads="1"/>
          </p:cNvSpPr>
          <p:nvPr/>
        </p:nvSpPr>
        <p:spPr bwMode="auto">
          <a:xfrm>
            <a:off x="8096250" y="3830639"/>
            <a:ext cx="1003801" cy="276999"/>
          </a:xfrm>
          <a:prstGeom prst="rect">
            <a:avLst/>
          </a:prstGeom>
          <a:noFill/>
          <a:ln w="9525">
            <a:noFill/>
            <a:miter lim="800000"/>
            <a:headEnd/>
            <a:tailEnd/>
          </a:ln>
        </p:spPr>
        <p:txBody>
          <a:bodyPr wrap="none">
            <a:spAutoFit/>
          </a:bodyPr>
          <a:lstStyle/>
          <a:p>
            <a:r>
              <a:rPr lang="en-US" sz="1200" b="1" dirty="0"/>
              <a:t>Menopause</a:t>
            </a:r>
          </a:p>
        </p:txBody>
      </p:sp>
      <p:sp>
        <p:nvSpPr>
          <p:cNvPr id="32796" name="AutoShape 18"/>
          <p:cNvSpPr>
            <a:spLocks/>
          </p:cNvSpPr>
          <p:nvPr/>
        </p:nvSpPr>
        <p:spPr bwMode="auto">
          <a:xfrm rot="16200000">
            <a:off x="7219950" y="2751139"/>
            <a:ext cx="457200" cy="2057400"/>
          </a:xfrm>
          <a:prstGeom prst="leftBrace">
            <a:avLst>
              <a:gd name="adj1" fmla="val 37500"/>
              <a:gd name="adj2" fmla="val 50000"/>
            </a:avLst>
          </a:prstGeom>
          <a:noFill/>
          <a:ln w="28575">
            <a:solidFill>
              <a:schemeClr val="tx1"/>
            </a:solidFill>
            <a:round/>
            <a:headEnd/>
            <a:tailEnd/>
          </a:ln>
        </p:spPr>
        <p:txBody>
          <a:bodyPr wrap="none" anchor="ctr"/>
          <a:lstStyle/>
          <a:p>
            <a:endParaRPr lang="en-US" sz="1200"/>
          </a:p>
        </p:txBody>
      </p:sp>
      <p:sp>
        <p:nvSpPr>
          <p:cNvPr id="32797" name="Arc 19"/>
          <p:cNvSpPr>
            <a:spLocks/>
          </p:cNvSpPr>
          <p:nvPr/>
        </p:nvSpPr>
        <p:spPr bwMode="auto">
          <a:xfrm flipV="1">
            <a:off x="2990850" y="2332039"/>
            <a:ext cx="1524000" cy="68580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0000"/>
            </a:solidFill>
            <a:round/>
            <a:headEnd/>
            <a:tailEnd/>
          </a:ln>
        </p:spPr>
        <p:txBody>
          <a:bodyPr wrap="none" anchor="ctr"/>
          <a:lstStyle/>
          <a:p>
            <a:endParaRPr lang="en-US" sz="1200"/>
          </a:p>
        </p:txBody>
      </p:sp>
      <p:sp>
        <p:nvSpPr>
          <p:cNvPr id="32798" name="Line 20"/>
          <p:cNvSpPr>
            <a:spLocks noChangeShapeType="1"/>
          </p:cNvSpPr>
          <p:nvPr/>
        </p:nvSpPr>
        <p:spPr bwMode="auto">
          <a:xfrm>
            <a:off x="4514850" y="1493839"/>
            <a:ext cx="0" cy="2057400"/>
          </a:xfrm>
          <a:prstGeom prst="line">
            <a:avLst/>
          </a:prstGeom>
          <a:noFill/>
          <a:ln w="38100">
            <a:solidFill>
              <a:schemeClr val="tx1"/>
            </a:solidFill>
            <a:prstDash val="sysDot"/>
            <a:round/>
            <a:headEnd/>
            <a:tailEnd/>
          </a:ln>
        </p:spPr>
        <p:txBody>
          <a:bodyPr/>
          <a:lstStyle/>
          <a:p>
            <a:endParaRPr lang="en-US"/>
          </a:p>
        </p:txBody>
      </p:sp>
      <p:sp>
        <p:nvSpPr>
          <p:cNvPr id="32799" name="Text Box 21"/>
          <p:cNvSpPr txBox="1">
            <a:spLocks noChangeArrowheads="1"/>
          </p:cNvSpPr>
          <p:nvPr/>
        </p:nvSpPr>
        <p:spPr bwMode="auto">
          <a:xfrm>
            <a:off x="2670175" y="1835151"/>
            <a:ext cx="1125244" cy="461665"/>
          </a:xfrm>
          <a:prstGeom prst="rect">
            <a:avLst/>
          </a:prstGeom>
          <a:noFill/>
          <a:ln w="9525">
            <a:noFill/>
            <a:miter lim="800000"/>
            <a:headEnd/>
            <a:tailEnd/>
          </a:ln>
        </p:spPr>
        <p:txBody>
          <a:bodyPr wrap="none">
            <a:spAutoFit/>
          </a:bodyPr>
          <a:lstStyle/>
          <a:p>
            <a:r>
              <a:rPr lang="en-US" sz="1200" b="1">
                <a:latin typeface="Times New Roman" pitchFamily="18" charset="0"/>
              </a:rPr>
              <a:t> </a:t>
            </a:r>
            <a:r>
              <a:rPr lang="en-US" sz="1200" b="1"/>
              <a:t>Cumulative</a:t>
            </a:r>
          </a:p>
          <a:p>
            <a:r>
              <a:rPr lang="en-US" sz="1200" b="1"/>
              <a:t>Development</a:t>
            </a:r>
          </a:p>
        </p:txBody>
      </p:sp>
      <p:sp>
        <p:nvSpPr>
          <p:cNvPr id="32800" name="Line 22"/>
          <p:cNvSpPr>
            <a:spLocks noChangeShapeType="1"/>
          </p:cNvSpPr>
          <p:nvPr/>
        </p:nvSpPr>
        <p:spPr bwMode="auto">
          <a:xfrm>
            <a:off x="3295650" y="2484439"/>
            <a:ext cx="304800" cy="304800"/>
          </a:xfrm>
          <a:prstGeom prst="line">
            <a:avLst/>
          </a:prstGeom>
          <a:noFill/>
          <a:ln w="28575">
            <a:solidFill>
              <a:schemeClr val="tx1"/>
            </a:solidFill>
            <a:round/>
            <a:headEnd/>
            <a:tailEnd type="triangle" w="med" len="med"/>
          </a:ln>
        </p:spPr>
        <p:txBody>
          <a:bodyPr/>
          <a:lstStyle/>
          <a:p>
            <a:endParaRPr lang="en-US" sz="1200"/>
          </a:p>
        </p:txBody>
      </p:sp>
      <p:sp>
        <p:nvSpPr>
          <p:cNvPr id="32801" name="Line 23"/>
          <p:cNvSpPr>
            <a:spLocks noChangeShapeType="1"/>
          </p:cNvSpPr>
          <p:nvPr/>
        </p:nvSpPr>
        <p:spPr bwMode="auto">
          <a:xfrm>
            <a:off x="5734050" y="3322639"/>
            <a:ext cx="0" cy="533400"/>
          </a:xfrm>
          <a:prstGeom prst="line">
            <a:avLst/>
          </a:prstGeom>
          <a:noFill/>
          <a:ln w="28575">
            <a:solidFill>
              <a:srgbClr val="FF0000"/>
            </a:solidFill>
            <a:round/>
            <a:headEnd/>
            <a:tailEnd/>
          </a:ln>
        </p:spPr>
        <p:txBody>
          <a:bodyPr wrap="none"/>
          <a:lstStyle/>
          <a:p>
            <a:endParaRPr lang="en-US" sz="1200"/>
          </a:p>
        </p:txBody>
      </p:sp>
      <p:sp>
        <p:nvSpPr>
          <p:cNvPr id="32802" name="Line 24"/>
          <p:cNvSpPr>
            <a:spLocks noChangeShapeType="1"/>
          </p:cNvSpPr>
          <p:nvPr/>
        </p:nvSpPr>
        <p:spPr bwMode="auto">
          <a:xfrm>
            <a:off x="4895850" y="3322639"/>
            <a:ext cx="0" cy="533400"/>
          </a:xfrm>
          <a:prstGeom prst="line">
            <a:avLst/>
          </a:prstGeom>
          <a:noFill/>
          <a:ln w="28575">
            <a:solidFill>
              <a:srgbClr val="FF0000"/>
            </a:solidFill>
            <a:round/>
            <a:headEnd/>
            <a:tailEnd/>
          </a:ln>
        </p:spPr>
        <p:txBody>
          <a:bodyPr wrap="none"/>
          <a:lstStyle/>
          <a:p>
            <a:endParaRPr lang="en-US" sz="1200"/>
          </a:p>
        </p:txBody>
      </p:sp>
      <p:sp>
        <p:nvSpPr>
          <p:cNvPr id="32803" name="Text Box 25"/>
          <p:cNvSpPr txBox="1">
            <a:spLocks noChangeArrowheads="1"/>
          </p:cNvSpPr>
          <p:nvPr/>
        </p:nvSpPr>
        <p:spPr bwMode="auto">
          <a:xfrm>
            <a:off x="4727575" y="2901951"/>
            <a:ext cx="848117" cy="276999"/>
          </a:xfrm>
          <a:prstGeom prst="rect">
            <a:avLst/>
          </a:prstGeom>
          <a:noFill/>
          <a:ln w="9525">
            <a:noFill/>
            <a:miter lim="800000"/>
            <a:headEnd/>
            <a:tailEnd/>
          </a:ln>
        </p:spPr>
        <p:txBody>
          <a:bodyPr wrap="none">
            <a:spAutoFit/>
          </a:bodyPr>
          <a:lstStyle/>
          <a:p>
            <a:r>
              <a:rPr lang="en-US" sz="1200" b="1"/>
              <a:t>Lactation</a:t>
            </a:r>
          </a:p>
        </p:txBody>
      </p:sp>
      <p:sp>
        <p:nvSpPr>
          <p:cNvPr id="32804" name="Line 26"/>
          <p:cNvSpPr>
            <a:spLocks noChangeShapeType="1"/>
          </p:cNvSpPr>
          <p:nvPr/>
        </p:nvSpPr>
        <p:spPr bwMode="auto">
          <a:xfrm>
            <a:off x="6191250" y="3322639"/>
            <a:ext cx="0" cy="533400"/>
          </a:xfrm>
          <a:prstGeom prst="line">
            <a:avLst/>
          </a:prstGeom>
          <a:noFill/>
          <a:ln w="28575">
            <a:solidFill>
              <a:srgbClr val="FF0000"/>
            </a:solidFill>
            <a:round/>
            <a:headEnd/>
            <a:tailEnd/>
          </a:ln>
        </p:spPr>
        <p:txBody>
          <a:bodyPr wrap="none"/>
          <a:lstStyle/>
          <a:p>
            <a:endParaRPr lang="en-US" sz="1200"/>
          </a:p>
        </p:txBody>
      </p:sp>
      <p:sp>
        <p:nvSpPr>
          <p:cNvPr id="32805" name="Line 27"/>
          <p:cNvSpPr>
            <a:spLocks noChangeShapeType="1"/>
          </p:cNvSpPr>
          <p:nvPr/>
        </p:nvSpPr>
        <p:spPr bwMode="auto">
          <a:xfrm>
            <a:off x="4514850" y="3246439"/>
            <a:ext cx="0" cy="533400"/>
          </a:xfrm>
          <a:prstGeom prst="line">
            <a:avLst/>
          </a:prstGeom>
          <a:noFill/>
          <a:ln w="28575">
            <a:solidFill>
              <a:srgbClr val="FF0000"/>
            </a:solidFill>
            <a:round/>
            <a:headEnd/>
            <a:tailEnd/>
          </a:ln>
        </p:spPr>
        <p:txBody>
          <a:bodyPr wrap="none"/>
          <a:lstStyle/>
          <a:p>
            <a:endParaRPr lang="en-US" sz="1200"/>
          </a:p>
        </p:txBody>
      </p:sp>
      <p:grpSp>
        <p:nvGrpSpPr>
          <p:cNvPr id="3" name="Group 28"/>
          <p:cNvGrpSpPr>
            <a:grpSpLocks/>
          </p:cNvGrpSpPr>
          <p:nvPr/>
        </p:nvGrpSpPr>
        <p:grpSpPr bwMode="auto">
          <a:xfrm>
            <a:off x="8096250" y="2865439"/>
            <a:ext cx="304800" cy="685800"/>
            <a:chOff x="144" y="3456"/>
            <a:chExt cx="192" cy="432"/>
          </a:xfrm>
        </p:grpSpPr>
        <p:sp>
          <p:nvSpPr>
            <p:cNvPr id="32807" name="Oval 29"/>
            <p:cNvSpPr>
              <a:spLocks noChangeArrowheads="1"/>
            </p:cNvSpPr>
            <p:nvPr/>
          </p:nvSpPr>
          <p:spPr bwMode="auto">
            <a:xfrm>
              <a:off x="144" y="3456"/>
              <a:ext cx="192" cy="192"/>
            </a:xfrm>
            <a:prstGeom prst="ellipse">
              <a:avLst/>
            </a:prstGeom>
            <a:noFill/>
            <a:ln w="28575">
              <a:solidFill>
                <a:srgbClr val="000080"/>
              </a:solidFill>
              <a:round/>
              <a:headEnd/>
              <a:tailEnd/>
            </a:ln>
          </p:spPr>
          <p:txBody>
            <a:bodyPr wrap="none" anchor="ctr"/>
            <a:lstStyle/>
            <a:p>
              <a:endParaRPr lang="en-US" sz="1200"/>
            </a:p>
          </p:txBody>
        </p:sp>
        <p:sp>
          <p:nvSpPr>
            <p:cNvPr id="32808" name="Line 30"/>
            <p:cNvSpPr>
              <a:spLocks noChangeShapeType="1"/>
            </p:cNvSpPr>
            <p:nvPr/>
          </p:nvSpPr>
          <p:spPr bwMode="auto">
            <a:xfrm>
              <a:off x="240" y="3648"/>
              <a:ext cx="0" cy="240"/>
            </a:xfrm>
            <a:prstGeom prst="line">
              <a:avLst/>
            </a:prstGeom>
            <a:noFill/>
            <a:ln w="28575">
              <a:solidFill>
                <a:srgbClr val="000080"/>
              </a:solidFill>
              <a:round/>
              <a:headEnd/>
              <a:tailEnd type="triangle" w="med" len="med"/>
            </a:ln>
          </p:spPr>
          <p:txBody>
            <a:bodyPr wrap="none"/>
            <a:lstStyle/>
            <a:p>
              <a:endParaRPr lang="en-US" sz="1200"/>
            </a:p>
          </p:txBody>
        </p:sp>
        <p:sp>
          <p:nvSpPr>
            <p:cNvPr id="32809" name="Line 31"/>
            <p:cNvSpPr>
              <a:spLocks noChangeShapeType="1"/>
            </p:cNvSpPr>
            <p:nvPr/>
          </p:nvSpPr>
          <p:spPr bwMode="auto">
            <a:xfrm>
              <a:off x="144" y="3744"/>
              <a:ext cx="192" cy="0"/>
            </a:xfrm>
            <a:prstGeom prst="line">
              <a:avLst/>
            </a:prstGeom>
            <a:noFill/>
            <a:ln w="28575">
              <a:solidFill>
                <a:srgbClr val="000080"/>
              </a:solidFill>
              <a:round/>
              <a:headEnd/>
              <a:tailEnd/>
            </a:ln>
          </p:spPr>
          <p:txBody>
            <a:bodyPr wrap="none"/>
            <a:lstStyle/>
            <a:p>
              <a:endParaRPr lang="en-US" sz="1200"/>
            </a:p>
          </p:txBody>
        </p:sp>
      </p:grpSp>
      <p:sp>
        <p:nvSpPr>
          <p:cNvPr id="32773" name="Line 32"/>
          <p:cNvSpPr>
            <a:spLocks noChangeShapeType="1"/>
          </p:cNvSpPr>
          <p:nvPr/>
        </p:nvSpPr>
        <p:spPr bwMode="auto">
          <a:xfrm flipH="1" flipV="1">
            <a:off x="1828800" y="3733801"/>
            <a:ext cx="1143000" cy="925513"/>
          </a:xfrm>
          <a:prstGeom prst="line">
            <a:avLst/>
          </a:prstGeom>
          <a:noFill/>
          <a:ln w="38100">
            <a:solidFill>
              <a:schemeClr val="tx1"/>
            </a:solidFill>
            <a:round/>
            <a:headEnd/>
            <a:tailEnd type="triangle" w="med" len="med"/>
          </a:ln>
        </p:spPr>
        <p:txBody>
          <a:bodyPr wrap="none"/>
          <a:lstStyle/>
          <a:p>
            <a:endParaRPr lang="en-US"/>
          </a:p>
        </p:txBody>
      </p:sp>
      <p:sp>
        <p:nvSpPr>
          <p:cNvPr id="32774" name="Text Box 33"/>
          <p:cNvSpPr txBox="1">
            <a:spLocks noChangeArrowheads="1"/>
          </p:cNvSpPr>
          <p:nvPr/>
        </p:nvSpPr>
        <p:spPr bwMode="auto">
          <a:xfrm>
            <a:off x="1203394" y="3061029"/>
            <a:ext cx="1125244" cy="461665"/>
          </a:xfrm>
          <a:prstGeom prst="rect">
            <a:avLst/>
          </a:prstGeom>
          <a:noFill/>
          <a:ln w="9525">
            <a:noFill/>
            <a:miter lim="800000"/>
            <a:headEnd/>
            <a:tailEnd/>
          </a:ln>
        </p:spPr>
        <p:txBody>
          <a:bodyPr wrap="none">
            <a:spAutoFit/>
          </a:bodyPr>
          <a:lstStyle/>
          <a:p>
            <a:pPr algn="ctr"/>
            <a:r>
              <a:rPr lang="en-US" sz="1200" b="1" u="sng" dirty="0"/>
              <a:t>Fetal </a:t>
            </a:r>
          </a:p>
          <a:p>
            <a:pPr algn="ctr"/>
            <a:r>
              <a:rPr lang="en-US" sz="1200" b="1" u="sng" dirty="0"/>
              <a:t>Development</a:t>
            </a:r>
          </a:p>
        </p:txBody>
      </p:sp>
      <p:sp>
        <p:nvSpPr>
          <p:cNvPr id="32775" name="Line 34"/>
          <p:cNvSpPr>
            <a:spLocks noChangeShapeType="1"/>
          </p:cNvSpPr>
          <p:nvPr/>
        </p:nvSpPr>
        <p:spPr bwMode="auto">
          <a:xfrm>
            <a:off x="2286000" y="1752600"/>
            <a:ext cx="7086600" cy="0"/>
          </a:xfrm>
          <a:prstGeom prst="line">
            <a:avLst/>
          </a:prstGeom>
          <a:noFill/>
          <a:ln w="9525">
            <a:solidFill>
              <a:schemeClr val="accent2"/>
            </a:solidFill>
            <a:round/>
            <a:headEnd type="triangle" w="med" len="med"/>
            <a:tailEnd type="triangle" w="med" len="med"/>
          </a:ln>
        </p:spPr>
        <p:txBody>
          <a:bodyPr/>
          <a:lstStyle/>
          <a:p>
            <a:endParaRPr lang="en-US" sz="1200"/>
          </a:p>
        </p:txBody>
      </p:sp>
      <p:sp>
        <p:nvSpPr>
          <p:cNvPr id="32776" name="Line 35"/>
          <p:cNvSpPr>
            <a:spLocks noChangeShapeType="1"/>
          </p:cNvSpPr>
          <p:nvPr/>
        </p:nvSpPr>
        <p:spPr bwMode="auto">
          <a:xfrm>
            <a:off x="2286000" y="1524000"/>
            <a:ext cx="7086600" cy="0"/>
          </a:xfrm>
          <a:prstGeom prst="line">
            <a:avLst/>
          </a:prstGeom>
          <a:noFill/>
          <a:ln w="9525">
            <a:solidFill>
              <a:schemeClr val="accent2"/>
            </a:solidFill>
            <a:round/>
            <a:headEnd type="triangle" w="med" len="med"/>
            <a:tailEnd type="triangle" w="med" len="med"/>
          </a:ln>
        </p:spPr>
        <p:txBody>
          <a:bodyPr/>
          <a:lstStyle/>
          <a:p>
            <a:endParaRPr lang="en-US"/>
          </a:p>
        </p:txBody>
      </p:sp>
      <p:sp>
        <p:nvSpPr>
          <p:cNvPr id="32777" name="Line 36"/>
          <p:cNvSpPr>
            <a:spLocks noChangeShapeType="1"/>
          </p:cNvSpPr>
          <p:nvPr/>
        </p:nvSpPr>
        <p:spPr bwMode="auto">
          <a:xfrm>
            <a:off x="2286000" y="1295400"/>
            <a:ext cx="7086600" cy="0"/>
          </a:xfrm>
          <a:prstGeom prst="line">
            <a:avLst/>
          </a:prstGeom>
          <a:noFill/>
          <a:ln w="9525">
            <a:solidFill>
              <a:schemeClr val="accent2"/>
            </a:solidFill>
            <a:round/>
            <a:headEnd type="triangle" w="med" len="med"/>
            <a:tailEnd type="triangle" w="med" len="med"/>
          </a:ln>
        </p:spPr>
        <p:txBody>
          <a:bodyPr/>
          <a:lstStyle/>
          <a:p>
            <a:endParaRPr lang="en-US"/>
          </a:p>
        </p:txBody>
      </p:sp>
      <p:sp>
        <p:nvSpPr>
          <p:cNvPr id="32778" name="Text Box 37"/>
          <p:cNvSpPr txBox="1">
            <a:spLocks noChangeArrowheads="1"/>
          </p:cNvSpPr>
          <p:nvPr/>
        </p:nvSpPr>
        <p:spPr bwMode="auto">
          <a:xfrm>
            <a:off x="5257800" y="1458914"/>
            <a:ext cx="1979324" cy="307777"/>
          </a:xfrm>
          <a:prstGeom prst="rect">
            <a:avLst/>
          </a:prstGeom>
          <a:noFill/>
          <a:ln w="9525">
            <a:noFill/>
            <a:miter lim="800000"/>
            <a:headEnd/>
            <a:tailEnd/>
          </a:ln>
        </p:spPr>
        <p:txBody>
          <a:bodyPr wrap="none">
            <a:spAutoFit/>
          </a:bodyPr>
          <a:lstStyle/>
          <a:p>
            <a:r>
              <a:rPr lang="en-US" sz="1400" b="1">
                <a:solidFill>
                  <a:schemeClr val="accent2"/>
                </a:solidFill>
              </a:rPr>
              <a:t>Processes and Pathways</a:t>
            </a:r>
          </a:p>
        </p:txBody>
      </p:sp>
      <p:sp>
        <p:nvSpPr>
          <p:cNvPr id="32779" name="Text Box 38"/>
          <p:cNvSpPr txBox="1">
            <a:spLocks noChangeArrowheads="1"/>
          </p:cNvSpPr>
          <p:nvPr/>
        </p:nvSpPr>
        <p:spPr bwMode="auto">
          <a:xfrm>
            <a:off x="5927726" y="1230314"/>
            <a:ext cx="1569725" cy="307777"/>
          </a:xfrm>
          <a:prstGeom prst="rect">
            <a:avLst/>
          </a:prstGeom>
          <a:noFill/>
          <a:ln w="9525">
            <a:noFill/>
            <a:miter lim="800000"/>
            <a:headEnd/>
            <a:tailEnd/>
          </a:ln>
        </p:spPr>
        <p:txBody>
          <a:bodyPr wrap="none">
            <a:spAutoFit/>
          </a:bodyPr>
          <a:lstStyle/>
          <a:p>
            <a:r>
              <a:rPr lang="en-US" sz="1400" b="1">
                <a:solidFill>
                  <a:schemeClr val="accent2"/>
                </a:solidFill>
              </a:rPr>
              <a:t>Protein Expression</a:t>
            </a:r>
          </a:p>
        </p:txBody>
      </p:sp>
      <p:sp>
        <p:nvSpPr>
          <p:cNvPr id="32780" name="Text Box 39"/>
          <p:cNvSpPr txBox="1">
            <a:spLocks noChangeArrowheads="1"/>
          </p:cNvSpPr>
          <p:nvPr/>
        </p:nvSpPr>
        <p:spPr bwMode="auto">
          <a:xfrm>
            <a:off x="6353176" y="990601"/>
            <a:ext cx="1413785" cy="307777"/>
          </a:xfrm>
          <a:prstGeom prst="rect">
            <a:avLst/>
          </a:prstGeom>
          <a:noFill/>
          <a:ln w="9525">
            <a:noFill/>
            <a:miter lim="800000"/>
            <a:headEnd/>
            <a:tailEnd/>
          </a:ln>
        </p:spPr>
        <p:txBody>
          <a:bodyPr wrap="none">
            <a:spAutoFit/>
          </a:bodyPr>
          <a:lstStyle/>
          <a:p>
            <a:r>
              <a:rPr lang="en-US" sz="1400" b="1">
                <a:solidFill>
                  <a:schemeClr val="accent2"/>
                </a:solidFill>
              </a:rPr>
              <a:t>Gene Expression</a:t>
            </a:r>
          </a:p>
        </p:txBody>
      </p:sp>
      <p:sp>
        <p:nvSpPr>
          <p:cNvPr id="32781" name="Text Box 40"/>
          <p:cNvSpPr txBox="1">
            <a:spLocks noChangeArrowheads="1"/>
          </p:cNvSpPr>
          <p:nvPr/>
        </p:nvSpPr>
        <p:spPr bwMode="auto">
          <a:xfrm>
            <a:off x="1368799" y="4538852"/>
            <a:ext cx="4462463" cy="2073275"/>
          </a:xfrm>
          <a:prstGeom prst="rect">
            <a:avLst/>
          </a:prstGeom>
          <a:noFill/>
          <a:ln w="9525">
            <a:noFill/>
            <a:miter lim="800000"/>
            <a:headEnd/>
            <a:tailEnd/>
          </a:ln>
        </p:spPr>
        <p:txBody>
          <a:bodyPr wrap="none">
            <a:spAutoFit/>
          </a:bodyPr>
          <a:lstStyle/>
          <a:p>
            <a:r>
              <a:rPr lang="en-US" sz="1000" b="1" dirty="0">
                <a:latin typeface="Times New Roman" pitchFamily="18" charset="0"/>
              </a:rPr>
              <a:t>1</a:t>
            </a:r>
            <a:r>
              <a:rPr lang="en-US" sz="2000" b="1" dirty="0">
                <a:latin typeface="Times New Roman" pitchFamily="18" charset="0"/>
              </a:rPr>
              <a:t>	</a:t>
            </a:r>
            <a:r>
              <a:rPr lang="en-US" sz="1000" b="1" dirty="0">
                <a:latin typeface="Times New Roman" pitchFamily="18" charset="0"/>
              </a:rPr>
              <a:t>Ridge stage 		Less than 5mm embryo</a:t>
            </a:r>
          </a:p>
          <a:p>
            <a:r>
              <a:rPr lang="en-US" sz="1000" b="1" dirty="0">
                <a:latin typeface="Times New Roman" pitchFamily="18" charset="0"/>
              </a:rPr>
              <a:t>2 	Milk hill stage 		More than 5.5-mm embryo</a:t>
            </a:r>
          </a:p>
          <a:p>
            <a:r>
              <a:rPr lang="en-US" sz="1000" b="1" dirty="0">
                <a:latin typeface="Times New Roman" pitchFamily="18" charset="0"/>
              </a:rPr>
              <a:t>3	Mammary disc stage 	Around 10–11mm embryo</a:t>
            </a:r>
          </a:p>
          <a:p>
            <a:r>
              <a:rPr lang="en-US" sz="1000" b="1" dirty="0">
                <a:latin typeface="Times New Roman" pitchFamily="18" charset="0"/>
              </a:rPr>
              <a:t>4 	lobule type stage 	11.0–25.0-mm embryo</a:t>
            </a:r>
          </a:p>
          <a:p>
            <a:r>
              <a:rPr lang="en-US" sz="1000" b="1" dirty="0">
                <a:latin typeface="Times New Roman" pitchFamily="18" charset="0"/>
              </a:rPr>
              <a:t>5	Cone stage 		25–30-mm embryo</a:t>
            </a:r>
          </a:p>
          <a:p>
            <a:r>
              <a:rPr lang="en-US" sz="1000" b="1" dirty="0">
                <a:latin typeface="Times New Roman" pitchFamily="18" charset="0"/>
              </a:rPr>
              <a:t>6	Budding stage 		30–68-mm embryo</a:t>
            </a:r>
          </a:p>
          <a:p>
            <a:r>
              <a:rPr lang="en-US" sz="1000" b="1" dirty="0">
                <a:latin typeface="Times New Roman" pitchFamily="18" charset="0"/>
              </a:rPr>
              <a:t>7 	Indentation stage 	68-mm to 10 cm</a:t>
            </a:r>
          </a:p>
          <a:p>
            <a:r>
              <a:rPr lang="en-US" sz="1000" b="1" dirty="0">
                <a:latin typeface="Times New Roman" pitchFamily="18" charset="0"/>
              </a:rPr>
              <a:t>8	Branching stage 		10 cm fetus</a:t>
            </a:r>
          </a:p>
          <a:p>
            <a:r>
              <a:rPr lang="en-US" sz="1000" b="1" dirty="0">
                <a:latin typeface="Times New Roman" pitchFamily="18" charset="0"/>
              </a:rPr>
              <a:t>9 	Canalization stage	20 and 32 weeks of gestation</a:t>
            </a:r>
          </a:p>
          <a:p>
            <a:r>
              <a:rPr lang="en-US" sz="1000" b="1" dirty="0">
                <a:latin typeface="Times New Roman" pitchFamily="18" charset="0"/>
              </a:rPr>
              <a:t>10 	End-vesicle stage, in which the end vesicles are</a:t>
            </a:r>
          </a:p>
          <a:p>
            <a:r>
              <a:rPr lang="en-US" sz="1000" b="1" dirty="0">
                <a:latin typeface="Times New Roman" pitchFamily="18" charset="0"/>
              </a:rPr>
              <a:t>	composed of a monolayer of epithelium and contain</a:t>
            </a:r>
          </a:p>
          <a:p>
            <a:r>
              <a:rPr lang="en-US" sz="1000" b="1" dirty="0">
                <a:latin typeface="Times New Roman" pitchFamily="18" charset="0"/>
              </a:rPr>
              <a:t>	</a:t>
            </a:r>
            <a:r>
              <a:rPr lang="en-US" sz="1000" b="1" dirty="0" err="1">
                <a:latin typeface="Times New Roman" pitchFamily="18" charset="0"/>
              </a:rPr>
              <a:t>colostrums</a:t>
            </a:r>
            <a:r>
              <a:rPr lang="en-US" sz="1000" b="1" dirty="0">
                <a:latin typeface="Times New Roman" pitchFamily="18" charset="0"/>
              </a:rPr>
              <a:t>		Newborn</a:t>
            </a:r>
          </a:p>
        </p:txBody>
      </p:sp>
      <p:cxnSp>
        <p:nvCxnSpPr>
          <p:cNvPr id="42" name="Straight Connector 41"/>
          <p:cNvCxnSpPr/>
          <p:nvPr/>
        </p:nvCxnSpPr>
        <p:spPr>
          <a:xfrm flipV="1">
            <a:off x="2155825" y="884238"/>
            <a:ext cx="7843838" cy="4762"/>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8532A6C-C3C2-DA1E-B110-21EB7D029687}"/>
              </a:ext>
            </a:extLst>
          </p:cNvPr>
          <p:cNvSpPr txBox="1"/>
          <p:nvPr/>
        </p:nvSpPr>
        <p:spPr>
          <a:xfrm>
            <a:off x="191444" y="3886385"/>
            <a:ext cx="1005403" cy="276999"/>
          </a:xfrm>
          <a:prstGeom prst="rect">
            <a:avLst/>
          </a:prstGeom>
          <a:noFill/>
        </p:spPr>
        <p:txBody>
          <a:bodyPr wrap="none" rtlCol="0">
            <a:spAutoFit/>
          </a:bodyPr>
          <a:lstStyle/>
          <a:p>
            <a:r>
              <a:rPr lang="en-US" sz="1200" b="1" dirty="0"/>
              <a:t>Conception</a:t>
            </a:r>
          </a:p>
        </p:txBody>
      </p:sp>
      <p:sp>
        <p:nvSpPr>
          <p:cNvPr id="6" name="Line 6">
            <a:extLst>
              <a:ext uri="{FF2B5EF4-FFF2-40B4-BE49-F238E27FC236}">
                <a16:creationId xmlns:a16="http://schemas.microsoft.com/office/drawing/2014/main" id="{0AFE11A4-0032-E463-F863-32BB068F3CD9}"/>
              </a:ext>
            </a:extLst>
          </p:cNvPr>
          <p:cNvSpPr>
            <a:spLocks noChangeShapeType="1"/>
          </p:cNvSpPr>
          <p:nvPr/>
        </p:nvSpPr>
        <p:spPr bwMode="auto">
          <a:xfrm>
            <a:off x="1041404" y="3367089"/>
            <a:ext cx="0" cy="533400"/>
          </a:xfrm>
          <a:prstGeom prst="line">
            <a:avLst/>
          </a:prstGeom>
          <a:noFill/>
          <a:ln w="28575">
            <a:solidFill>
              <a:schemeClr val="tx1"/>
            </a:solidFill>
            <a:round/>
            <a:headEnd/>
            <a:tailEnd/>
          </a:ln>
        </p:spPr>
        <p:txBody>
          <a:bodyPr wrap="none"/>
          <a:lstStyle/>
          <a:p>
            <a:endParaRPr lang="en-US" sz="1200"/>
          </a:p>
        </p:txBody>
      </p:sp>
      <p:sp>
        <p:nvSpPr>
          <p:cNvPr id="7" name="TextBox 6">
            <a:extLst>
              <a:ext uri="{FF2B5EF4-FFF2-40B4-BE49-F238E27FC236}">
                <a16:creationId xmlns:a16="http://schemas.microsoft.com/office/drawing/2014/main" id="{C3EBCA06-056A-120A-7980-7E4A0E42D429}"/>
              </a:ext>
            </a:extLst>
          </p:cNvPr>
          <p:cNvSpPr txBox="1"/>
          <p:nvPr/>
        </p:nvSpPr>
        <p:spPr>
          <a:xfrm>
            <a:off x="9829800" y="2901951"/>
            <a:ext cx="1335558" cy="1015663"/>
          </a:xfrm>
          <a:prstGeom prst="rect">
            <a:avLst/>
          </a:prstGeom>
          <a:noFill/>
        </p:spPr>
        <p:txBody>
          <a:bodyPr wrap="none" rtlCol="0">
            <a:spAutoFit/>
          </a:bodyPr>
          <a:lstStyle/>
          <a:p>
            <a:r>
              <a:rPr lang="en-US" sz="1200" b="1" dirty="0"/>
              <a:t>-Breast Cancer</a:t>
            </a:r>
          </a:p>
          <a:p>
            <a:r>
              <a:rPr lang="en-US" sz="1200" b="1" dirty="0"/>
              <a:t>-Cardiovascular </a:t>
            </a:r>
          </a:p>
          <a:p>
            <a:r>
              <a:rPr lang="en-US" sz="1200" b="1" dirty="0"/>
              <a:t>     Disease</a:t>
            </a:r>
          </a:p>
          <a:p>
            <a:r>
              <a:rPr lang="en-US" sz="1200" b="1" dirty="0"/>
              <a:t>-Osteoporosis</a:t>
            </a:r>
          </a:p>
          <a:p>
            <a:r>
              <a:rPr lang="en-US" sz="1200" b="1" dirty="0"/>
              <a:t>-…..</a:t>
            </a:r>
          </a:p>
        </p:txBody>
      </p:sp>
      <p:sp>
        <p:nvSpPr>
          <p:cNvPr id="8" name="Left Brace 7">
            <a:extLst>
              <a:ext uri="{FF2B5EF4-FFF2-40B4-BE49-F238E27FC236}">
                <a16:creationId xmlns:a16="http://schemas.microsoft.com/office/drawing/2014/main" id="{B059C23D-B0F0-D0AC-11A8-C4615C1B5793}"/>
              </a:ext>
            </a:extLst>
          </p:cNvPr>
          <p:cNvSpPr/>
          <p:nvPr/>
        </p:nvSpPr>
        <p:spPr>
          <a:xfrm>
            <a:off x="9755187" y="2837049"/>
            <a:ext cx="169863" cy="1428378"/>
          </a:xfrm>
          <a:prstGeom prst="lef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200"/>
          </a:p>
        </p:txBody>
      </p:sp>
      <p:sp>
        <p:nvSpPr>
          <p:cNvPr id="9" name="TextBox 8">
            <a:extLst>
              <a:ext uri="{FF2B5EF4-FFF2-40B4-BE49-F238E27FC236}">
                <a16:creationId xmlns:a16="http://schemas.microsoft.com/office/drawing/2014/main" id="{69455F79-3ECF-9C3D-24E5-A2BE8A3127B1}"/>
              </a:ext>
            </a:extLst>
          </p:cNvPr>
          <p:cNvSpPr txBox="1"/>
          <p:nvPr/>
        </p:nvSpPr>
        <p:spPr>
          <a:xfrm>
            <a:off x="9936459" y="2302587"/>
            <a:ext cx="1353447" cy="461665"/>
          </a:xfrm>
          <a:prstGeom prst="rect">
            <a:avLst/>
          </a:prstGeom>
          <a:noFill/>
        </p:spPr>
        <p:txBody>
          <a:bodyPr wrap="none" rtlCol="0">
            <a:spAutoFit/>
          </a:bodyPr>
          <a:lstStyle/>
          <a:p>
            <a:pPr algn="ctr"/>
            <a:r>
              <a:rPr lang="en-US" sz="1200" dirty="0"/>
              <a:t>Post-Menopausal</a:t>
            </a:r>
          </a:p>
          <a:p>
            <a:pPr algn="ctr"/>
            <a:r>
              <a:rPr lang="en-US" sz="1200" dirty="0"/>
              <a:t>Disease Risk</a:t>
            </a:r>
          </a:p>
        </p:txBody>
      </p:sp>
      <p:sp>
        <p:nvSpPr>
          <p:cNvPr id="10" name="TextBox 9">
            <a:extLst>
              <a:ext uri="{FF2B5EF4-FFF2-40B4-BE49-F238E27FC236}">
                <a16:creationId xmlns:a16="http://schemas.microsoft.com/office/drawing/2014/main" id="{756076E3-6A3E-78FC-B8A1-EABA19843F4F}"/>
              </a:ext>
            </a:extLst>
          </p:cNvPr>
          <p:cNvSpPr txBox="1"/>
          <p:nvPr/>
        </p:nvSpPr>
        <p:spPr>
          <a:xfrm>
            <a:off x="6518913" y="4827590"/>
            <a:ext cx="1410964" cy="1169551"/>
          </a:xfrm>
          <a:prstGeom prst="rect">
            <a:avLst/>
          </a:prstGeom>
          <a:noFill/>
          <a:ln>
            <a:solidFill>
              <a:schemeClr val="tx1"/>
            </a:solidFill>
          </a:ln>
        </p:spPr>
        <p:txBody>
          <a:bodyPr wrap="none" rtlCol="0">
            <a:spAutoFit/>
          </a:bodyPr>
          <a:lstStyle/>
          <a:p>
            <a:r>
              <a:rPr lang="en-US" sz="1000" b="1" dirty="0"/>
              <a:t>Gestational Age</a:t>
            </a:r>
          </a:p>
          <a:p>
            <a:r>
              <a:rPr lang="en-US" sz="1000" b="1" dirty="0"/>
              <a:t>Weight gain</a:t>
            </a:r>
          </a:p>
          <a:p>
            <a:r>
              <a:rPr lang="en-US" sz="1000" b="1" dirty="0"/>
              <a:t>HDP’s</a:t>
            </a:r>
          </a:p>
          <a:p>
            <a:r>
              <a:rPr lang="en-US" sz="1000" b="1" dirty="0"/>
              <a:t>Gestational Diabetes</a:t>
            </a:r>
          </a:p>
          <a:p>
            <a:r>
              <a:rPr lang="en-US" sz="1000" b="1" dirty="0"/>
              <a:t>Delivery Method</a:t>
            </a:r>
          </a:p>
          <a:p>
            <a:r>
              <a:rPr lang="en-US" sz="1000" b="1" dirty="0"/>
              <a:t>Breast Feeding</a:t>
            </a:r>
          </a:p>
          <a:p>
            <a:r>
              <a:rPr lang="en-US" sz="1000" b="1" dirty="0"/>
              <a:t>Pregnancy Intervals</a:t>
            </a:r>
          </a:p>
        </p:txBody>
      </p:sp>
      <p:sp>
        <p:nvSpPr>
          <p:cNvPr id="11" name="Line 32">
            <a:extLst>
              <a:ext uri="{FF2B5EF4-FFF2-40B4-BE49-F238E27FC236}">
                <a16:creationId xmlns:a16="http://schemas.microsoft.com/office/drawing/2014/main" id="{B0728348-8D79-6A40-B4C8-C8C30A6A4290}"/>
              </a:ext>
            </a:extLst>
          </p:cNvPr>
          <p:cNvSpPr>
            <a:spLocks noChangeShapeType="1"/>
          </p:cNvSpPr>
          <p:nvPr/>
        </p:nvSpPr>
        <p:spPr bwMode="auto">
          <a:xfrm flipH="1" flipV="1">
            <a:off x="6045200" y="4216218"/>
            <a:ext cx="752473" cy="533399"/>
          </a:xfrm>
          <a:prstGeom prst="line">
            <a:avLst/>
          </a:prstGeom>
          <a:noFill/>
          <a:ln w="38100">
            <a:solidFill>
              <a:schemeClr val="tx1"/>
            </a:solidFill>
            <a:round/>
            <a:headEnd/>
            <a:tailEnd type="triangle" w="med" len="med"/>
          </a:ln>
        </p:spPr>
        <p:txBody>
          <a:bodyPr wrap="none"/>
          <a:lstStyle/>
          <a:p>
            <a:endParaRPr lang="en-US"/>
          </a:p>
        </p:txBody>
      </p:sp>
      <p:sp>
        <p:nvSpPr>
          <p:cNvPr id="12" name="TextBox 11">
            <a:extLst>
              <a:ext uri="{FF2B5EF4-FFF2-40B4-BE49-F238E27FC236}">
                <a16:creationId xmlns:a16="http://schemas.microsoft.com/office/drawing/2014/main" id="{E88B4E8D-715C-3193-1CB6-28882C4C32D7}"/>
              </a:ext>
            </a:extLst>
          </p:cNvPr>
          <p:cNvSpPr txBox="1"/>
          <p:nvPr/>
        </p:nvSpPr>
        <p:spPr>
          <a:xfrm>
            <a:off x="8777286" y="4979616"/>
            <a:ext cx="1087157" cy="861774"/>
          </a:xfrm>
          <a:prstGeom prst="rect">
            <a:avLst/>
          </a:prstGeom>
          <a:noFill/>
          <a:ln>
            <a:solidFill>
              <a:schemeClr val="tx1"/>
            </a:solidFill>
          </a:ln>
        </p:spPr>
        <p:txBody>
          <a:bodyPr wrap="none" rtlCol="0">
            <a:spAutoFit/>
          </a:bodyPr>
          <a:lstStyle/>
          <a:p>
            <a:r>
              <a:rPr lang="en-US" sz="1000" b="1" dirty="0"/>
              <a:t>Symptoms</a:t>
            </a:r>
          </a:p>
          <a:p>
            <a:r>
              <a:rPr lang="en-US" sz="1000" b="1" dirty="0"/>
              <a:t>-which ones</a:t>
            </a:r>
          </a:p>
          <a:p>
            <a:r>
              <a:rPr lang="en-US" sz="1000" b="1" dirty="0"/>
              <a:t>-in what order</a:t>
            </a:r>
          </a:p>
          <a:p>
            <a:r>
              <a:rPr lang="en-US" sz="1000" b="1" dirty="0"/>
              <a:t>-co-occurrence</a:t>
            </a:r>
          </a:p>
          <a:p>
            <a:r>
              <a:rPr lang="en-US" sz="1000" b="1" dirty="0"/>
              <a:t>-treatment</a:t>
            </a:r>
          </a:p>
        </p:txBody>
      </p:sp>
      <p:sp>
        <p:nvSpPr>
          <p:cNvPr id="13" name="Line 32">
            <a:extLst>
              <a:ext uri="{FF2B5EF4-FFF2-40B4-BE49-F238E27FC236}">
                <a16:creationId xmlns:a16="http://schemas.microsoft.com/office/drawing/2014/main" id="{3541CA15-CBAA-1969-16EF-BF09E91E32F0}"/>
              </a:ext>
            </a:extLst>
          </p:cNvPr>
          <p:cNvSpPr>
            <a:spLocks noChangeShapeType="1"/>
          </p:cNvSpPr>
          <p:nvPr/>
        </p:nvSpPr>
        <p:spPr bwMode="auto">
          <a:xfrm flipH="1" flipV="1">
            <a:off x="8024813" y="4505329"/>
            <a:ext cx="752473" cy="533399"/>
          </a:xfrm>
          <a:prstGeom prst="line">
            <a:avLst/>
          </a:prstGeom>
          <a:noFill/>
          <a:ln w="38100">
            <a:solidFill>
              <a:schemeClr val="tx1"/>
            </a:solidFill>
            <a:round/>
            <a:headEnd/>
            <a:tailEnd type="triangle" w="med" len="med"/>
          </a:ln>
        </p:spPr>
        <p:txBody>
          <a:bodyPr wrap="none"/>
          <a:lstStyle/>
          <a:p>
            <a:endParaRPr lang="en-US"/>
          </a:p>
        </p:txBody>
      </p:sp>
      <p:sp>
        <p:nvSpPr>
          <p:cNvPr id="14" name="TextBox 13">
            <a:extLst>
              <a:ext uri="{FF2B5EF4-FFF2-40B4-BE49-F238E27FC236}">
                <a16:creationId xmlns:a16="http://schemas.microsoft.com/office/drawing/2014/main" id="{32324141-9313-0CA1-B9A1-B6188D416F33}"/>
              </a:ext>
            </a:extLst>
          </p:cNvPr>
          <p:cNvSpPr txBox="1"/>
          <p:nvPr/>
        </p:nvSpPr>
        <p:spPr>
          <a:xfrm>
            <a:off x="495141" y="6008729"/>
            <a:ext cx="930063" cy="553998"/>
          </a:xfrm>
          <a:prstGeom prst="rect">
            <a:avLst/>
          </a:prstGeom>
          <a:noFill/>
        </p:spPr>
        <p:txBody>
          <a:bodyPr wrap="none" rtlCol="0">
            <a:spAutoFit/>
          </a:bodyPr>
          <a:lstStyle/>
          <a:p>
            <a:r>
              <a:rPr lang="en-US" sz="1000" dirty="0" err="1"/>
              <a:t>Exampla</a:t>
            </a:r>
            <a:r>
              <a:rPr lang="en-US" sz="1000" dirty="0"/>
              <a:t>:</a:t>
            </a:r>
          </a:p>
          <a:p>
            <a:r>
              <a:rPr lang="en-US" sz="1000" dirty="0"/>
              <a:t>Breast</a:t>
            </a:r>
          </a:p>
          <a:p>
            <a:r>
              <a:rPr lang="en-US" sz="1000" dirty="0"/>
              <a:t>Development</a:t>
            </a:r>
          </a:p>
        </p:txBody>
      </p:sp>
      <p:sp>
        <p:nvSpPr>
          <p:cNvPr id="15" name="Right Arrow 14">
            <a:extLst>
              <a:ext uri="{FF2B5EF4-FFF2-40B4-BE49-F238E27FC236}">
                <a16:creationId xmlns:a16="http://schemas.microsoft.com/office/drawing/2014/main" id="{6B74F8FD-CC35-C7CE-A9D7-8F823052BED9}"/>
              </a:ext>
            </a:extLst>
          </p:cNvPr>
          <p:cNvSpPr/>
          <p:nvPr/>
        </p:nvSpPr>
        <p:spPr>
          <a:xfrm>
            <a:off x="4501355" y="3691275"/>
            <a:ext cx="775495" cy="162110"/>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 name="Right Arrow 15">
            <a:extLst>
              <a:ext uri="{FF2B5EF4-FFF2-40B4-BE49-F238E27FC236}">
                <a16:creationId xmlns:a16="http://schemas.microsoft.com/office/drawing/2014/main" id="{6A678C48-5DDC-EFF9-AB32-918526C3EF1A}"/>
              </a:ext>
            </a:extLst>
          </p:cNvPr>
          <p:cNvSpPr/>
          <p:nvPr/>
        </p:nvSpPr>
        <p:spPr>
          <a:xfrm rot="10800000">
            <a:off x="2105817" y="3693045"/>
            <a:ext cx="775495" cy="162110"/>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p>
        </p:txBody>
      </p:sp>
    </p:spTree>
    <p:extLst>
      <p:ext uri="{BB962C8B-B14F-4D97-AF65-F5344CB8AC3E}">
        <p14:creationId xmlns:p14="http://schemas.microsoft.com/office/powerpoint/2010/main" val="113323801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BEA51-BE2E-1323-39A2-6C67C18253E1}"/>
              </a:ext>
            </a:extLst>
          </p:cNvPr>
          <p:cNvSpPr>
            <a:spLocks noGrp="1"/>
          </p:cNvSpPr>
          <p:nvPr>
            <p:ph type="title"/>
          </p:nvPr>
        </p:nvSpPr>
        <p:spPr/>
        <p:txBody>
          <a:bodyPr/>
          <a:lstStyle/>
          <a:p>
            <a:endParaRPr lang="en-US"/>
          </a:p>
        </p:txBody>
      </p:sp>
      <p:pic>
        <p:nvPicPr>
          <p:cNvPr id="4" name="Picture 3">
            <a:extLst>
              <a:ext uri="{FF2B5EF4-FFF2-40B4-BE49-F238E27FC236}">
                <a16:creationId xmlns:a16="http://schemas.microsoft.com/office/drawing/2014/main" id="{C41E79C6-86FF-A0FF-191B-04F9A2CCDAB7}"/>
              </a:ext>
            </a:extLst>
          </p:cNvPr>
          <p:cNvPicPr>
            <a:picLocks noChangeAspect="1"/>
          </p:cNvPicPr>
          <p:nvPr/>
        </p:nvPicPr>
        <p:blipFill>
          <a:blip r:embed="rId2"/>
          <a:stretch>
            <a:fillRect/>
          </a:stretch>
        </p:blipFill>
        <p:spPr>
          <a:xfrm>
            <a:off x="719736" y="266701"/>
            <a:ext cx="5573750" cy="3759200"/>
          </a:xfrm>
          <a:prstGeom prst="rect">
            <a:avLst/>
          </a:prstGeom>
        </p:spPr>
      </p:pic>
      <p:pic>
        <p:nvPicPr>
          <p:cNvPr id="6" name="Picture 5">
            <a:extLst>
              <a:ext uri="{FF2B5EF4-FFF2-40B4-BE49-F238E27FC236}">
                <a16:creationId xmlns:a16="http://schemas.microsoft.com/office/drawing/2014/main" id="{ED92A083-CC1D-98FC-8D2E-042448F9C952}"/>
              </a:ext>
            </a:extLst>
          </p:cNvPr>
          <p:cNvPicPr>
            <a:picLocks noChangeAspect="1"/>
          </p:cNvPicPr>
          <p:nvPr/>
        </p:nvPicPr>
        <p:blipFill>
          <a:blip r:embed="rId3"/>
          <a:stretch>
            <a:fillRect/>
          </a:stretch>
        </p:blipFill>
        <p:spPr>
          <a:xfrm>
            <a:off x="4343400" y="3710512"/>
            <a:ext cx="6565900" cy="3147488"/>
          </a:xfrm>
          <a:prstGeom prst="rect">
            <a:avLst/>
          </a:prstGeom>
        </p:spPr>
      </p:pic>
    </p:spTree>
    <p:extLst>
      <p:ext uri="{BB962C8B-B14F-4D97-AF65-F5344CB8AC3E}">
        <p14:creationId xmlns:p14="http://schemas.microsoft.com/office/powerpoint/2010/main" val="3391549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82AD8E73-2C9A-2CE4-6A27-7723ADC73D98}"/>
              </a:ext>
            </a:extLst>
          </p:cNvPr>
          <p:cNvSpPr/>
          <p:nvPr/>
        </p:nvSpPr>
        <p:spPr>
          <a:xfrm>
            <a:off x="2839453" y="2141621"/>
            <a:ext cx="4728410" cy="4351254"/>
          </a:xfrm>
          <a:prstGeom prst="ellipse">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55FE23E9-D513-C996-BD18-8436D298E939}"/>
              </a:ext>
            </a:extLst>
          </p:cNvPr>
          <p:cNvSpPr/>
          <p:nvPr/>
        </p:nvSpPr>
        <p:spPr>
          <a:xfrm>
            <a:off x="3894222" y="3104147"/>
            <a:ext cx="2602831" cy="2418180"/>
          </a:xfrm>
          <a:prstGeom prst="ellipse">
            <a:avLst/>
          </a:prstGeom>
          <a:solidFill>
            <a:srgbClr val="FF0000">
              <a:alpha val="71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979983DB-D6EA-BD5E-6205-4E554BBD1C28}"/>
              </a:ext>
            </a:extLst>
          </p:cNvPr>
          <p:cNvSpPr txBox="1"/>
          <p:nvPr/>
        </p:nvSpPr>
        <p:spPr>
          <a:xfrm>
            <a:off x="5738674" y="3248529"/>
            <a:ext cx="1329339" cy="646331"/>
          </a:xfrm>
          <a:prstGeom prst="rect">
            <a:avLst/>
          </a:prstGeom>
          <a:noFill/>
          <a:ln>
            <a:solidFill>
              <a:schemeClr val="tx1"/>
            </a:solidFill>
          </a:ln>
        </p:spPr>
        <p:txBody>
          <a:bodyPr wrap="none" rtlCol="0">
            <a:spAutoFit/>
          </a:bodyPr>
          <a:lstStyle/>
          <a:p>
            <a:pPr algn="ctr"/>
            <a:r>
              <a:rPr lang="en-US" b="1" dirty="0"/>
              <a:t>Pathway </a:t>
            </a:r>
          </a:p>
          <a:p>
            <a:pPr algn="ctr"/>
            <a:r>
              <a:rPr lang="en-US" b="1" dirty="0"/>
              <a:t>Simulation</a:t>
            </a:r>
          </a:p>
        </p:txBody>
      </p:sp>
      <p:sp>
        <p:nvSpPr>
          <p:cNvPr id="6" name="TextBox 5">
            <a:extLst>
              <a:ext uri="{FF2B5EF4-FFF2-40B4-BE49-F238E27FC236}">
                <a16:creationId xmlns:a16="http://schemas.microsoft.com/office/drawing/2014/main" id="{B68F66C1-8832-1948-5CB1-CE4037681381}"/>
              </a:ext>
            </a:extLst>
          </p:cNvPr>
          <p:cNvSpPr txBox="1"/>
          <p:nvPr/>
        </p:nvSpPr>
        <p:spPr>
          <a:xfrm>
            <a:off x="5738674" y="4646746"/>
            <a:ext cx="1152880" cy="646331"/>
          </a:xfrm>
          <a:prstGeom prst="rect">
            <a:avLst/>
          </a:prstGeom>
          <a:noFill/>
          <a:ln>
            <a:solidFill>
              <a:schemeClr val="tx1"/>
            </a:solidFill>
          </a:ln>
        </p:spPr>
        <p:txBody>
          <a:bodyPr wrap="none" rtlCol="0">
            <a:spAutoFit/>
          </a:bodyPr>
          <a:lstStyle/>
          <a:p>
            <a:pPr algn="ctr"/>
            <a:r>
              <a:rPr lang="en-US" b="1" dirty="0"/>
              <a:t>Risk</a:t>
            </a:r>
          </a:p>
          <a:p>
            <a:pPr algn="ctr"/>
            <a:r>
              <a:rPr lang="en-US" b="1" dirty="0"/>
              <a:t>Modeling</a:t>
            </a:r>
          </a:p>
        </p:txBody>
      </p:sp>
      <p:sp>
        <p:nvSpPr>
          <p:cNvPr id="7" name="TextBox 6">
            <a:extLst>
              <a:ext uri="{FF2B5EF4-FFF2-40B4-BE49-F238E27FC236}">
                <a16:creationId xmlns:a16="http://schemas.microsoft.com/office/drawing/2014/main" id="{4E656810-7A08-97CB-76EC-118E4910EDEC}"/>
              </a:ext>
            </a:extLst>
          </p:cNvPr>
          <p:cNvSpPr txBox="1"/>
          <p:nvPr/>
        </p:nvSpPr>
        <p:spPr>
          <a:xfrm>
            <a:off x="3405484" y="4646745"/>
            <a:ext cx="1410964" cy="646331"/>
          </a:xfrm>
          <a:prstGeom prst="rect">
            <a:avLst/>
          </a:prstGeom>
          <a:noFill/>
          <a:ln>
            <a:solidFill>
              <a:schemeClr val="tx1"/>
            </a:solidFill>
          </a:ln>
        </p:spPr>
        <p:txBody>
          <a:bodyPr wrap="none" rtlCol="0">
            <a:spAutoFit/>
          </a:bodyPr>
          <a:lstStyle/>
          <a:p>
            <a:pPr algn="ctr"/>
            <a:r>
              <a:rPr lang="en-US" b="1" dirty="0"/>
              <a:t>Menopause</a:t>
            </a:r>
          </a:p>
          <a:p>
            <a:pPr algn="ctr"/>
            <a:r>
              <a:rPr lang="en-US" b="1" dirty="0"/>
              <a:t>Survey</a:t>
            </a:r>
          </a:p>
        </p:txBody>
      </p:sp>
      <p:sp>
        <p:nvSpPr>
          <p:cNvPr id="8" name="TextBox 7">
            <a:extLst>
              <a:ext uri="{FF2B5EF4-FFF2-40B4-BE49-F238E27FC236}">
                <a16:creationId xmlns:a16="http://schemas.microsoft.com/office/drawing/2014/main" id="{4A5C2949-3FA4-45A9-C352-816948FD9315}"/>
              </a:ext>
            </a:extLst>
          </p:cNvPr>
          <p:cNvSpPr txBox="1"/>
          <p:nvPr/>
        </p:nvSpPr>
        <p:spPr>
          <a:xfrm>
            <a:off x="3348871" y="3088742"/>
            <a:ext cx="1620444" cy="923330"/>
          </a:xfrm>
          <a:prstGeom prst="rect">
            <a:avLst/>
          </a:prstGeom>
          <a:noFill/>
          <a:ln>
            <a:solidFill>
              <a:schemeClr val="tx1"/>
            </a:solidFill>
          </a:ln>
        </p:spPr>
        <p:txBody>
          <a:bodyPr wrap="none" rtlCol="0">
            <a:spAutoFit/>
          </a:bodyPr>
          <a:lstStyle/>
          <a:p>
            <a:pPr algn="ctr"/>
            <a:r>
              <a:rPr lang="en-US" b="1" dirty="0"/>
              <a:t>Stratification:</a:t>
            </a:r>
          </a:p>
          <a:p>
            <a:pPr algn="ctr"/>
            <a:r>
              <a:rPr lang="en-US" b="1" dirty="0"/>
              <a:t>Disease,</a:t>
            </a:r>
          </a:p>
          <a:p>
            <a:pPr algn="ctr"/>
            <a:r>
              <a:rPr lang="en-US" b="1" dirty="0"/>
              <a:t>Development</a:t>
            </a:r>
          </a:p>
        </p:txBody>
      </p:sp>
      <p:sp>
        <p:nvSpPr>
          <p:cNvPr id="9" name="Oval 8">
            <a:extLst>
              <a:ext uri="{FF2B5EF4-FFF2-40B4-BE49-F238E27FC236}">
                <a16:creationId xmlns:a16="http://schemas.microsoft.com/office/drawing/2014/main" id="{D9D0483E-CBC1-B23E-4061-607E16F21D89}"/>
              </a:ext>
            </a:extLst>
          </p:cNvPr>
          <p:cNvSpPr/>
          <p:nvPr/>
        </p:nvSpPr>
        <p:spPr>
          <a:xfrm>
            <a:off x="1341795" y="3474620"/>
            <a:ext cx="1780674" cy="144379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t>Digital</a:t>
            </a:r>
          </a:p>
          <a:p>
            <a:pPr algn="ctr"/>
            <a:r>
              <a:rPr lang="en-US" sz="1600" dirty="0"/>
              <a:t>Twin</a:t>
            </a:r>
          </a:p>
        </p:txBody>
      </p:sp>
      <p:sp>
        <p:nvSpPr>
          <p:cNvPr id="10" name="Oval 9">
            <a:extLst>
              <a:ext uri="{FF2B5EF4-FFF2-40B4-BE49-F238E27FC236}">
                <a16:creationId xmlns:a16="http://schemas.microsoft.com/office/drawing/2014/main" id="{4C937F12-F805-FE58-D73E-E9688DFD5565}"/>
              </a:ext>
            </a:extLst>
          </p:cNvPr>
          <p:cNvSpPr/>
          <p:nvPr/>
        </p:nvSpPr>
        <p:spPr>
          <a:xfrm>
            <a:off x="7212931" y="3454152"/>
            <a:ext cx="1780674" cy="144379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t>Digital</a:t>
            </a:r>
          </a:p>
          <a:p>
            <a:pPr algn="ctr"/>
            <a:r>
              <a:rPr lang="en-US" sz="1600" dirty="0"/>
              <a:t>Monitoring</a:t>
            </a:r>
          </a:p>
        </p:txBody>
      </p:sp>
      <p:sp>
        <p:nvSpPr>
          <p:cNvPr id="11" name="TextBox 10">
            <a:extLst>
              <a:ext uri="{FF2B5EF4-FFF2-40B4-BE49-F238E27FC236}">
                <a16:creationId xmlns:a16="http://schemas.microsoft.com/office/drawing/2014/main" id="{EDF8126A-C91D-C4A1-2ED5-A9D2B1947642}"/>
              </a:ext>
            </a:extLst>
          </p:cNvPr>
          <p:cNvSpPr txBox="1"/>
          <p:nvPr/>
        </p:nvSpPr>
        <p:spPr>
          <a:xfrm>
            <a:off x="7068013" y="1998715"/>
            <a:ext cx="888513" cy="369332"/>
          </a:xfrm>
          <a:prstGeom prst="rect">
            <a:avLst/>
          </a:prstGeom>
          <a:noFill/>
          <a:ln>
            <a:solidFill>
              <a:schemeClr val="tx1"/>
            </a:solidFill>
          </a:ln>
        </p:spPr>
        <p:txBody>
          <a:bodyPr wrap="none" rtlCol="0">
            <a:spAutoFit/>
          </a:bodyPr>
          <a:lstStyle/>
          <a:p>
            <a:r>
              <a:rPr lang="en-US" b="1" dirty="0"/>
              <a:t>TODAY</a:t>
            </a:r>
          </a:p>
        </p:txBody>
      </p:sp>
      <p:sp>
        <p:nvSpPr>
          <p:cNvPr id="12" name="Left Arrow 11">
            <a:extLst>
              <a:ext uri="{FF2B5EF4-FFF2-40B4-BE49-F238E27FC236}">
                <a16:creationId xmlns:a16="http://schemas.microsoft.com/office/drawing/2014/main" id="{02AAF8EC-89A7-CF2A-2483-5A5A12761F87}"/>
              </a:ext>
            </a:extLst>
          </p:cNvPr>
          <p:cNvSpPr/>
          <p:nvPr/>
        </p:nvSpPr>
        <p:spPr>
          <a:xfrm rot="17638154">
            <a:off x="6768456" y="2451756"/>
            <a:ext cx="480001" cy="234142"/>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E2E47C0C-C061-A3B0-49D6-5E11E68B1969}"/>
              </a:ext>
            </a:extLst>
          </p:cNvPr>
          <p:cNvSpPr txBox="1"/>
          <p:nvPr/>
        </p:nvSpPr>
        <p:spPr>
          <a:xfrm>
            <a:off x="554421" y="5108410"/>
            <a:ext cx="1784848" cy="646331"/>
          </a:xfrm>
          <a:prstGeom prst="rect">
            <a:avLst/>
          </a:prstGeom>
          <a:noFill/>
          <a:ln>
            <a:solidFill>
              <a:schemeClr val="tx1"/>
            </a:solidFill>
          </a:ln>
        </p:spPr>
        <p:txBody>
          <a:bodyPr wrap="none" rtlCol="0">
            <a:spAutoFit/>
          </a:bodyPr>
          <a:lstStyle/>
          <a:p>
            <a:pPr algn="ctr"/>
            <a:r>
              <a:rPr lang="en-US" b="1" dirty="0"/>
              <a:t>UNDER</a:t>
            </a:r>
          </a:p>
          <a:p>
            <a:pPr algn="ctr"/>
            <a:r>
              <a:rPr lang="en-US" b="1" dirty="0"/>
              <a:t>DEVELOPMENT</a:t>
            </a:r>
          </a:p>
        </p:txBody>
      </p:sp>
      <p:sp>
        <p:nvSpPr>
          <p:cNvPr id="14" name="TextBox 13">
            <a:extLst>
              <a:ext uri="{FF2B5EF4-FFF2-40B4-BE49-F238E27FC236}">
                <a16:creationId xmlns:a16="http://schemas.microsoft.com/office/drawing/2014/main" id="{CB79997F-5085-0B6A-3606-46FFA774752A}"/>
              </a:ext>
            </a:extLst>
          </p:cNvPr>
          <p:cNvSpPr txBox="1"/>
          <p:nvPr/>
        </p:nvSpPr>
        <p:spPr>
          <a:xfrm>
            <a:off x="8973252" y="4933270"/>
            <a:ext cx="1784848" cy="646331"/>
          </a:xfrm>
          <a:prstGeom prst="rect">
            <a:avLst/>
          </a:prstGeom>
          <a:noFill/>
          <a:ln>
            <a:solidFill>
              <a:schemeClr val="tx1"/>
            </a:solidFill>
          </a:ln>
        </p:spPr>
        <p:txBody>
          <a:bodyPr wrap="none" rtlCol="0">
            <a:spAutoFit/>
          </a:bodyPr>
          <a:lstStyle/>
          <a:p>
            <a:pPr algn="ctr"/>
            <a:r>
              <a:rPr lang="en-US" b="1" dirty="0"/>
              <a:t>UNDER</a:t>
            </a:r>
          </a:p>
          <a:p>
            <a:pPr algn="ctr"/>
            <a:r>
              <a:rPr lang="en-US" b="1" dirty="0"/>
              <a:t>DEVELOPMENT</a:t>
            </a:r>
          </a:p>
        </p:txBody>
      </p:sp>
      <p:sp>
        <p:nvSpPr>
          <p:cNvPr id="15" name="Left Arrow 14">
            <a:extLst>
              <a:ext uri="{FF2B5EF4-FFF2-40B4-BE49-F238E27FC236}">
                <a16:creationId xmlns:a16="http://schemas.microsoft.com/office/drawing/2014/main" id="{587C75DD-7A05-BA8E-5159-0B5AA2AFF0D8}"/>
              </a:ext>
            </a:extLst>
          </p:cNvPr>
          <p:cNvSpPr/>
          <p:nvPr/>
        </p:nvSpPr>
        <p:spPr>
          <a:xfrm rot="2728956">
            <a:off x="8647367" y="4813765"/>
            <a:ext cx="333787" cy="209290"/>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Left Arrow 15">
            <a:extLst>
              <a:ext uri="{FF2B5EF4-FFF2-40B4-BE49-F238E27FC236}">
                <a16:creationId xmlns:a16="http://schemas.microsoft.com/office/drawing/2014/main" id="{ADA2D4BA-7146-B952-03C7-0A9F91353C3A}"/>
              </a:ext>
            </a:extLst>
          </p:cNvPr>
          <p:cNvSpPr/>
          <p:nvPr/>
        </p:nvSpPr>
        <p:spPr>
          <a:xfrm rot="7947332">
            <a:off x="1311424" y="4809993"/>
            <a:ext cx="333787" cy="209290"/>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a:extLst>
              <a:ext uri="{FF2B5EF4-FFF2-40B4-BE49-F238E27FC236}">
                <a16:creationId xmlns:a16="http://schemas.microsoft.com/office/drawing/2014/main" id="{9C7BB689-B6F9-B8F0-5C54-C9678E252314}"/>
              </a:ext>
            </a:extLst>
          </p:cNvPr>
          <p:cNvGrpSpPr/>
          <p:nvPr/>
        </p:nvGrpSpPr>
        <p:grpSpPr>
          <a:xfrm>
            <a:off x="4135414" y="3734229"/>
            <a:ext cx="2176197" cy="1222100"/>
            <a:chOff x="907613" y="5897012"/>
            <a:chExt cx="1958468" cy="776872"/>
          </a:xfrm>
        </p:grpSpPr>
        <p:sp>
          <p:nvSpPr>
            <p:cNvPr id="23" name="Rectangle 22">
              <a:extLst>
                <a:ext uri="{FF2B5EF4-FFF2-40B4-BE49-F238E27FC236}">
                  <a16:creationId xmlns:a16="http://schemas.microsoft.com/office/drawing/2014/main" id="{0E7EEEE5-CAB4-BA35-98B2-6DAEEBCA042B}"/>
                </a:ext>
              </a:extLst>
            </p:cNvPr>
            <p:cNvSpPr/>
            <p:nvPr/>
          </p:nvSpPr>
          <p:spPr>
            <a:xfrm>
              <a:off x="934241" y="5927749"/>
              <a:ext cx="1931840" cy="708032"/>
            </a:xfrm>
            <a:prstGeom prst="rect">
              <a:avLst/>
            </a:prstGeom>
            <a:noFill/>
            <a:ln>
              <a:solidFill>
                <a:schemeClr val="tx1"/>
              </a:solidFill>
              <a:headEnd type="triangle" w="med" len="med"/>
              <a:tailEnd type="triangle" w="med" len="me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Arrow Connector 23">
              <a:extLst>
                <a:ext uri="{FF2B5EF4-FFF2-40B4-BE49-F238E27FC236}">
                  <a16:creationId xmlns:a16="http://schemas.microsoft.com/office/drawing/2014/main" id="{8AB4E1AE-E75F-56BE-589A-9693BE4253DC}"/>
                </a:ext>
              </a:extLst>
            </p:cNvPr>
            <p:cNvCxnSpPr>
              <a:cxnSpLocks/>
            </p:cNvCxnSpPr>
            <p:nvPr/>
          </p:nvCxnSpPr>
          <p:spPr>
            <a:xfrm flipH="1" flipV="1">
              <a:off x="934241" y="5927749"/>
              <a:ext cx="1905212" cy="696073"/>
            </a:xfrm>
            <a:prstGeom prst="straightConnector1">
              <a:avLst/>
            </a:prstGeom>
            <a:ln>
              <a:headEnd type="triangl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27" name="Straight Arrow Connector 26">
              <a:extLst>
                <a:ext uri="{FF2B5EF4-FFF2-40B4-BE49-F238E27FC236}">
                  <a16:creationId xmlns:a16="http://schemas.microsoft.com/office/drawing/2014/main" id="{322DC9FC-C78E-6663-267D-8FCA3A7BE7EA}"/>
                </a:ext>
              </a:extLst>
            </p:cNvPr>
            <p:cNvCxnSpPr>
              <a:cxnSpLocks/>
            </p:cNvCxnSpPr>
            <p:nvPr/>
          </p:nvCxnSpPr>
          <p:spPr>
            <a:xfrm flipH="1">
              <a:off x="907613" y="5927749"/>
              <a:ext cx="1958468" cy="689648"/>
            </a:xfrm>
            <a:prstGeom prst="straightConnector1">
              <a:avLst/>
            </a:prstGeom>
            <a:ln>
              <a:headEnd type="triangl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30" name="Straight Arrow Connector 29">
              <a:extLst>
                <a:ext uri="{FF2B5EF4-FFF2-40B4-BE49-F238E27FC236}">
                  <a16:creationId xmlns:a16="http://schemas.microsoft.com/office/drawing/2014/main" id="{F3F89168-D62F-37F7-AF1D-C477AF864291}"/>
                </a:ext>
              </a:extLst>
            </p:cNvPr>
            <p:cNvCxnSpPr>
              <a:cxnSpLocks/>
            </p:cNvCxnSpPr>
            <p:nvPr/>
          </p:nvCxnSpPr>
          <p:spPr>
            <a:xfrm flipV="1">
              <a:off x="2849354" y="5897012"/>
              <a:ext cx="0" cy="746135"/>
            </a:xfrm>
            <a:prstGeom prst="straightConnector1">
              <a:avLst/>
            </a:prstGeom>
            <a:ln>
              <a:headEnd type="triangl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32" name="Straight Arrow Connector 31">
              <a:extLst>
                <a:ext uri="{FF2B5EF4-FFF2-40B4-BE49-F238E27FC236}">
                  <a16:creationId xmlns:a16="http://schemas.microsoft.com/office/drawing/2014/main" id="{AC917F06-66BE-2C61-9E79-91E7778C8013}"/>
                </a:ext>
              </a:extLst>
            </p:cNvPr>
            <p:cNvCxnSpPr>
              <a:cxnSpLocks/>
            </p:cNvCxnSpPr>
            <p:nvPr/>
          </p:nvCxnSpPr>
          <p:spPr>
            <a:xfrm flipV="1">
              <a:off x="939732" y="5927749"/>
              <a:ext cx="0" cy="746135"/>
            </a:xfrm>
            <a:prstGeom prst="straightConnector1">
              <a:avLst/>
            </a:prstGeom>
            <a:ln>
              <a:headEnd type="triangl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34" name="Straight Arrow Connector 33">
              <a:extLst>
                <a:ext uri="{FF2B5EF4-FFF2-40B4-BE49-F238E27FC236}">
                  <a16:creationId xmlns:a16="http://schemas.microsoft.com/office/drawing/2014/main" id="{651A4B68-066C-C5E5-69D9-32CFA0C8C52E}"/>
                </a:ext>
              </a:extLst>
            </p:cNvPr>
            <p:cNvCxnSpPr/>
            <p:nvPr/>
          </p:nvCxnSpPr>
          <p:spPr>
            <a:xfrm>
              <a:off x="934241" y="5927749"/>
              <a:ext cx="1905212" cy="0"/>
            </a:xfrm>
            <a:prstGeom prst="straightConnector1">
              <a:avLst/>
            </a:prstGeom>
            <a:ln>
              <a:headEnd type="triangl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35" name="Straight Arrow Connector 34">
              <a:extLst>
                <a:ext uri="{FF2B5EF4-FFF2-40B4-BE49-F238E27FC236}">
                  <a16:creationId xmlns:a16="http://schemas.microsoft.com/office/drawing/2014/main" id="{92C03EEE-CBA8-9E67-5993-D70EEC7B1EA2}"/>
                </a:ext>
              </a:extLst>
            </p:cNvPr>
            <p:cNvCxnSpPr/>
            <p:nvPr/>
          </p:nvCxnSpPr>
          <p:spPr>
            <a:xfrm>
              <a:off x="944142" y="6621599"/>
              <a:ext cx="1905212" cy="0"/>
            </a:xfrm>
            <a:prstGeom prst="straightConnector1">
              <a:avLst/>
            </a:prstGeom>
            <a:ln>
              <a:headEnd type="triangle" w="med" len="med"/>
              <a:tailEnd type="triangle" w="med" len="med"/>
            </a:ln>
          </p:spPr>
          <p:style>
            <a:lnRef idx="2">
              <a:schemeClr val="accent1"/>
            </a:lnRef>
            <a:fillRef idx="0">
              <a:schemeClr val="accent1"/>
            </a:fillRef>
            <a:effectRef idx="1">
              <a:schemeClr val="accent1"/>
            </a:effectRef>
            <a:fontRef idx="minor">
              <a:schemeClr val="tx1"/>
            </a:fontRef>
          </p:style>
        </p:cxnSp>
      </p:grpSp>
      <p:sp>
        <p:nvSpPr>
          <p:cNvPr id="38" name="TextBox 37">
            <a:extLst>
              <a:ext uri="{FF2B5EF4-FFF2-40B4-BE49-F238E27FC236}">
                <a16:creationId xmlns:a16="http://schemas.microsoft.com/office/drawing/2014/main" id="{EFDF0360-E6B5-423A-FA65-50AFAE90FF27}"/>
              </a:ext>
            </a:extLst>
          </p:cNvPr>
          <p:cNvSpPr txBox="1"/>
          <p:nvPr/>
        </p:nvSpPr>
        <p:spPr>
          <a:xfrm>
            <a:off x="7615989" y="673768"/>
            <a:ext cx="1003223" cy="369332"/>
          </a:xfrm>
          <a:prstGeom prst="rect">
            <a:avLst/>
          </a:prstGeom>
          <a:noFill/>
        </p:spPr>
        <p:txBody>
          <a:bodyPr wrap="none" rtlCol="0">
            <a:spAutoFit/>
          </a:bodyPr>
          <a:lstStyle/>
          <a:p>
            <a:r>
              <a:rPr lang="en-US" b="1" dirty="0"/>
              <a:t>Figure 2</a:t>
            </a:r>
          </a:p>
        </p:txBody>
      </p:sp>
    </p:spTree>
    <p:extLst>
      <p:ext uri="{BB962C8B-B14F-4D97-AF65-F5344CB8AC3E}">
        <p14:creationId xmlns:p14="http://schemas.microsoft.com/office/powerpoint/2010/main" val="3769134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A2445-DF5C-5BD9-5C80-7E85955EE63F}"/>
              </a:ext>
            </a:extLst>
          </p:cNvPr>
          <p:cNvSpPr>
            <a:spLocks noGrp="1"/>
          </p:cNvSpPr>
          <p:nvPr>
            <p:ph type="title"/>
          </p:nvPr>
        </p:nvSpPr>
        <p:spPr/>
        <p:txBody>
          <a:bodyPr/>
          <a:lstStyle/>
          <a:p>
            <a:endParaRPr lang="en-US"/>
          </a:p>
        </p:txBody>
      </p:sp>
      <p:pic>
        <p:nvPicPr>
          <p:cNvPr id="4" name="Picture 3">
            <a:extLst>
              <a:ext uri="{FF2B5EF4-FFF2-40B4-BE49-F238E27FC236}">
                <a16:creationId xmlns:a16="http://schemas.microsoft.com/office/drawing/2014/main" id="{93CD5F8C-7179-860B-35B3-5CBC3EB00507}"/>
              </a:ext>
            </a:extLst>
          </p:cNvPr>
          <p:cNvPicPr>
            <a:picLocks noChangeAspect="1"/>
          </p:cNvPicPr>
          <p:nvPr/>
        </p:nvPicPr>
        <p:blipFill>
          <a:blip r:embed="rId2"/>
          <a:stretch>
            <a:fillRect/>
          </a:stretch>
        </p:blipFill>
        <p:spPr>
          <a:xfrm>
            <a:off x="819150" y="400051"/>
            <a:ext cx="5940606" cy="3409950"/>
          </a:xfrm>
          <a:prstGeom prst="rect">
            <a:avLst/>
          </a:prstGeom>
        </p:spPr>
      </p:pic>
      <p:pic>
        <p:nvPicPr>
          <p:cNvPr id="6" name="Picture 5">
            <a:extLst>
              <a:ext uri="{FF2B5EF4-FFF2-40B4-BE49-F238E27FC236}">
                <a16:creationId xmlns:a16="http://schemas.microsoft.com/office/drawing/2014/main" id="{5E15034E-576F-E001-E3FD-D7456A148285}"/>
              </a:ext>
            </a:extLst>
          </p:cNvPr>
          <p:cNvPicPr>
            <a:picLocks noChangeAspect="1"/>
          </p:cNvPicPr>
          <p:nvPr/>
        </p:nvPicPr>
        <p:blipFill>
          <a:blip r:embed="rId3"/>
          <a:stretch>
            <a:fillRect/>
          </a:stretch>
        </p:blipFill>
        <p:spPr>
          <a:xfrm>
            <a:off x="6426200" y="2711450"/>
            <a:ext cx="5435600" cy="4001206"/>
          </a:xfrm>
          <a:prstGeom prst="rect">
            <a:avLst/>
          </a:prstGeom>
        </p:spPr>
      </p:pic>
    </p:spTree>
    <p:extLst>
      <p:ext uri="{BB962C8B-B14F-4D97-AF65-F5344CB8AC3E}">
        <p14:creationId xmlns:p14="http://schemas.microsoft.com/office/powerpoint/2010/main" val="10734130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TotalTime>
  <Words>592</Words>
  <Application>Microsoft Macintosh PowerPoint</Application>
  <PresentationFormat>Widescreen</PresentationFormat>
  <Paragraphs>128</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Aptos</vt:lpstr>
      <vt:lpstr>Aptos Display</vt:lpstr>
      <vt:lpstr>Arial</vt:lpstr>
      <vt:lpstr>Times New Roman</vt:lpstr>
      <vt:lpstr>Office Theme</vt:lpstr>
      <vt:lpstr>Menopause: It’s about FemHealth, not just FemTech</vt:lpstr>
      <vt:lpstr>IPQ’s Women’s Health Program         (Development and Disease)</vt:lpstr>
      <vt:lpstr>Perimenopause is a Process, Not a Symptom</vt:lpstr>
      <vt:lpstr>Female Developmental Landmarks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Menopause: It’s about FemHealth, not just FemTech</dc:title>
  <dc:creator>Michael liebman</dc:creator>
  <cp:lastModifiedBy>Michael liebman</cp:lastModifiedBy>
  <cp:revision>4</cp:revision>
  <dcterms:created xsi:type="dcterms:W3CDTF">2024-09-13T23:36:45Z</dcterms:created>
  <dcterms:modified xsi:type="dcterms:W3CDTF">2024-09-13T23:47:08Z</dcterms:modified>
</cp:coreProperties>
</file>