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77" r:id="rId3"/>
    <p:sldId id="267" r:id="rId4"/>
    <p:sldId id="1247" r:id="rId5"/>
    <p:sldId id="1159" r:id="rId6"/>
    <p:sldId id="1248" r:id="rId7"/>
    <p:sldId id="1249" r:id="rId8"/>
    <p:sldId id="268" r:id="rId9"/>
    <p:sldId id="1250" r:id="rId10"/>
    <p:sldId id="1253" r:id="rId11"/>
    <p:sldId id="269" r:id="rId12"/>
    <p:sldId id="11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5112" userDrawn="1">
          <p15:clr>
            <a:srgbClr val="A4A3A4"/>
          </p15:clr>
        </p15:guide>
        <p15:guide id="3" pos="336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864" userDrawn="1">
          <p15:clr>
            <a:srgbClr val="A4A3A4"/>
          </p15:clr>
        </p15:guide>
        <p15:guide id="6" orient="horz" pos="384" userDrawn="1">
          <p15:clr>
            <a:srgbClr val="A4A3A4"/>
          </p15:clr>
        </p15:guide>
        <p15:guide id="7" pos="28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05"/>
  </p:normalViewPr>
  <p:slideViewPr>
    <p:cSldViewPr snapToGrid="0">
      <p:cViewPr varScale="1">
        <p:scale>
          <a:sx n="94" d="100"/>
          <a:sy n="94" d="100"/>
        </p:scale>
        <p:origin x="840" y="184"/>
      </p:cViewPr>
      <p:guideLst>
        <p:guide pos="3840"/>
        <p:guide pos="5112"/>
        <p:guide pos="336"/>
        <p:guide orient="horz" pos="2160"/>
        <p:guide orient="horz" pos="864"/>
        <p:guide orient="horz" pos="384"/>
        <p:guide pos="288"/>
        <p:guide orient="horz" pos="115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9404B-970F-9D45-8FF4-202AD91598F7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F0590-0BFF-9441-AB4B-85CA296FF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900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23F9B-D98E-4168-8BDE-E8DDFE27C4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52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75BE-6DA7-FB42-B0E2-84BF9A516D6D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CD2E-3720-D042-B670-DFC1A9E67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19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75BE-6DA7-FB42-B0E2-84BF9A516D6D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CD2E-3720-D042-B670-DFC1A9E67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08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75BE-6DA7-FB42-B0E2-84BF9A516D6D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CD2E-3720-D042-B670-DFC1A9E67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8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75BE-6DA7-FB42-B0E2-84BF9A516D6D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CD2E-3720-D042-B670-DFC1A9E67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6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75BE-6DA7-FB42-B0E2-84BF9A516D6D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CD2E-3720-D042-B670-DFC1A9E67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47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75BE-6DA7-FB42-B0E2-84BF9A516D6D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CD2E-3720-D042-B670-DFC1A9E67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24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75BE-6DA7-FB42-B0E2-84BF9A516D6D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CD2E-3720-D042-B670-DFC1A9E67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61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75BE-6DA7-FB42-B0E2-84BF9A516D6D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CD2E-3720-D042-B670-DFC1A9E67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83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75BE-6DA7-FB42-B0E2-84BF9A516D6D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CD2E-3720-D042-B670-DFC1A9E67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978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75BE-6DA7-FB42-B0E2-84BF9A516D6D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CD2E-3720-D042-B670-DFC1A9E67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33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75BE-6DA7-FB42-B0E2-84BF9A516D6D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CD2E-3720-D042-B670-DFC1A9E67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81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375BE-6DA7-FB42-B0E2-84BF9A516D6D}" type="datetimeFigureOut">
              <a:rPr lang="en-US" smtClean="0"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ABCD2E-3720-D042-B670-DFC1A9E67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4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i.org/10.17226/2692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7226/2689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ubmed.ncbi.nlm.nih.gov/38556123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D615A-11CB-4667-49CC-0C0817256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490" y="2371680"/>
            <a:ext cx="8285018" cy="2387600"/>
          </a:xfrm>
        </p:spPr>
        <p:txBody>
          <a:bodyPr>
            <a:noAutofit/>
          </a:bodyPr>
          <a:lstStyle/>
          <a:p>
            <a:br>
              <a:rPr lang="en-US" sz="32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</a:br>
            <a:r>
              <a:rPr lang="en-US" sz="3200" b="1" i="0" u="none" strike="noStrike" dirty="0">
                <a:effectLst/>
                <a:latin typeface="Roboto" panose="02000000000000000000" pitchFamily="2" charset="0"/>
              </a:rPr>
              <a:t>Biomimetic Digital Twins and Multiomics: Applications to Rheumatoid Arthritis to Understand the Molecular Mechanisms of Disease</a:t>
            </a:r>
            <a:br>
              <a:rPr lang="en-US" sz="32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</a:br>
            <a:br>
              <a:rPr lang="en-US" sz="32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</a:br>
            <a:br>
              <a:rPr lang="en-US" sz="32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</a:b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68D433-8410-E879-608A-826001E1D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6020" y="4067585"/>
            <a:ext cx="2819959" cy="456914"/>
          </a:xfrm>
        </p:spPr>
        <p:txBody>
          <a:bodyPr/>
          <a:lstStyle/>
          <a:p>
            <a:r>
              <a:rPr lang="en-US" b="1" dirty="0"/>
              <a:t>William G. Kearns</a:t>
            </a:r>
          </a:p>
        </p:txBody>
      </p:sp>
      <p:pic>
        <p:nvPicPr>
          <p:cNvPr id="5" name="image1.jpeg">
            <a:extLst>
              <a:ext uri="{FF2B5EF4-FFF2-40B4-BE49-F238E27FC236}">
                <a16:creationId xmlns:a16="http://schemas.microsoft.com/office/drawing/2014/main" id="{5E7855BE-400E-9BB0-7733-1AB563A5776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07493" y="5677428"/>
            <a:ext cx="2643247" cy="4295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030257-3742-1544-905B-D41E9A2A64C4}"/>
              </a:ext>
            </a:extLst>
          </p:cNvPr>
          <p:cNvSpPr txBox="1"/>
          <p:nvPr/>
        </p:nvSpPr>
        <p:spPr>
          <a:xfrm>
            <a:off x="234673" y="497654"/>
            <a:ext cx="1311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NYSDS</a:t>
            </a:r>
            <a:endParaRPr lang="en-US" sz="18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r>
              <a:rPr lang="en-US" sz="18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09-17-2024</a:t>
            </a:r>
          </a:p>
        </p:txBody>
      </p:sp>
    </p:spTree>
    <p:extLst>
      <p:ext uri="{BB962C8B-B14F-4D97-AF65-F5344CB8AC3E}">
        <p14:creationId xmlns:p14="http://schemas.microsoft.com/office/powerpoint/2010/main" val="561675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AF157AC-D4EA-192F-95D1-CB1E8BB1C346}"/>
              </a:ext>
            </a:extLst>
          </p:cNvPr>
          <p:cNvSpPr txBox="1">
            <a:spLocks/>
          </p:cNvSpPr>
          <p:nvPr/>
        </p:nvSpPr>
        <p:spPr>
          <a:xfrm>
            <a:off x="474025" y="484684"/>
            <a:ext cx="11474959" cy="4206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92D050"/>
                </a:solidFill>
                <a:latin typeface="+mn-lt"/>
                <a:ea typeface="Times New Roman" panose="02020603050405020304" pitchFamily="18" charset="0"/>
              </a:rPr>
              <a:t>Genes Indirectly Related to the Pathophysiology of Rheumatoid Arthritis</a:t>
            </a:r>
            <a:endParaRPr lang="en-US" sz="2400" b="1" dirty="0">
              <a:solidFill>
                <a:srgbClr val="92D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335569-AC0B-47E0-930F-67CE6FF68C0A}"/>
              </a:ext>
            </a:extLst>
          </p:cNvPr>
          <p:cNvSpPr txBox="1"/>
          <p:nvPr/>
        </p:nvSpPr>
        <p:spPr>
          <a:xfrm>
            <a:off x="1037230" y="1490010"/>
            <a:ext cx="7922524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TGFBR3 - </a:t>
            </a:r>
            <a:r>
              <a:rPr lang="en-US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This locus encodes the transforming growth factor (TGF)-beta type III receptor.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TGFBR3</a:t>
            </a:r>
            <a:r>
              <a:rPr lang="en-US" sz="1800" b="1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is indirectly related to the development of rheumatoid arthritis by interacting with pathways including 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TNF</a:t>
            </a:r>
            <a:r>
              <a:rPr lang="en-US" sz="1800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 This gene encodes a multifunctional proinflammatory cytokine that belongs to the tumor necrosis factor (TNF) superfamily.</a:t>
            </a:r>
          </a:p>
          <a:p>
            <a:endParaRPr lang="en-US" sz="18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i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HIF1A-AS3 – </a:t>
            </a:r>
            <a:r>
              <a:rPr lang="en-US" sz="1800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</a:t>
            </a:r>
            <a:r>
              <a:rPr lang="en-US" sz="1800" i="1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HIF1A</a:t>
            </a:r>
            <a:r>
              <a:rPr lang="en-US" sz="1800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gene encodes the alpha subunit of transcription factor hypoxia-inducible factor-1 (HIF-1). HIF-1 functions as a master regulator of cellular and systemic homeostatic response to hypoxia. </a:t>
            </a:r>
            <a:r>
              <a:rPr lang="en-US" sz="1800" b="1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Tissue </a:t>
            </a:r>
            <a:r>
              <a:rPr lang="en-US" sz="1800" b="1" dirty="0">
                <a:solidFill>
                  <a:srgbClr val="21212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hypoxia are major characteristics of rheumatoid arthritis.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9742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EA68E-5810-0C6F-B329-D259E71A5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757" y="1101592"/>
            <a:ext cx="10414686" cy="4447666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We incorporated biomimetic digital twins with our  multiomics platform to potentially clarify the pathogenesis of complex disorders. We accomplished this by identifying </a:t>
            </a:r>
            <a:r>
              <a:rPr lang="en-US" sz="2400" kern="1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hidden relationships</a:t>
            </a:r>
            <a:r>
              <a:rPr lang="en-US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as either directly or indirectly related to the development of </a:t>
            </a:r>
            <a:r>
              <a:rPr lang="en-US" sz="2400" kern="1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the disease studied</a:t>
            </a:r>
            <a:r>
              <a:rPr lang="en-US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4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Our results suggest that by using biomimetic digital twins and a comprehensive multiomics platform, that we can potentially begin the process of reclassifying variants of unknown clinical significance (VUS).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reclassification of VUSs would play a critical role in complex diagnostics and drug development.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We can potentially reduce the time and cost of drug development</a:t>
            </a:r>
            <a:endParaRPr lang="en-US" sz="24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AECE61B-38FD-91FF-89A9-764555AC81EC}"/>
              </a:ext>
            </a:extLst>
          </p:cNvPr>
          <p:cNvSpPr txBox="1">
            <a:spLocks/>
          </p:cNvSpPr>
          <p:nvPr/>
        </p:nvSpPr>
        <p:spPr>
          <a:xfrm>
            <a:off x="474025" y="315180"/>
            <a:ext cx="11474959" cy="4206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92D050"/>
                </a:solidFill>
                <a:latin typeface="+mn-lt"/>
                <a:ea typeface="Times New Roman" panose="02020603050405020304" pitchFamily="18" charset="0"/>
              </a:rPr>
              <a:t>Conclusions</a:t>
            </a:r>
            <a:endParaRPr lang="en-US" sz="36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18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8744F-1B88-28E1-AFFD-361CBF3D4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2D050"/>
                </a:solidFill>
              </a:rPr>
              <a:t>New Collaborations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C140A-A8FD-13FE-2572-E55E44663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664" y="3067572"/>
            <a:ext cx="9779759" cy="18866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Study of Rare Diseases                  Genomics Institute</a:t>
            </a:r>
          </a:p>
          <a:p>
            <a:pPr marL="0" indent="0">
              <a:buNone/>
            </a:pPr>
            <a:r>
              <a:rPr lang="en-US" dirty="0"/>
              <a:t>All of Us</a:t>
            </a:r>
          </a:p>
          <a:p>
            <a:endParaRPr lang="en-US" dirty="0"/>
          </a:p>
        </p:txBody>
      </p:sp>
      <p:pic>
        <p:nvPicPr>
          <p:cNvPr id="1026" name="Picture 2" descr="History of the NIH Logo | National Institutes of Health (NIH)">
            <a:extLst>
              <a:ext uri="{FF2B5EF4-FFF2-40B4-BE49-F238E27FC236}">
                <a16:creationId xmlns:a16="http://schemas.microsoft.com/office/drawing/2014/main" id="{122995EE-E858-EEFA-52DD-F362D42AE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17" y="1334069"/>
            <a:ext cx="1982337" cy="198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8DF8F22-F32F-5FD0-ADA2-8F66D63679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800" y="1770987"/>
            <a:ext cx="4754145" cy="129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384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415E3-478C-86EC-9035-E68E31408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68073"/>
            <a:ext cx="5723241" cy="1917329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r>
              <a:rPr lang="en-US" sz="2600" i="1" kern="100" dirty="0">
                <a:solidFill>
                  <a:srgbClr val="000000"/>
                </a:solidFill>
                <a:highlight>
                  <a:srgbClr val="FFFFFF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NAS -</a:t>
            </a:r>
            <a:r>
              <a:rPr lang="en-US" sz="2600" i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 2022 Opportunities and Challenges for Digital Twins in Biomedical Research. 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sz="2600" i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DOI: </a:t>
            </a:r>
            <a:r>
              <a:rPr lang="en-US" sz="2600" i="1" u="sng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https://doi.org/10.17226/26922</a:t>
            </a:r>
            <a:endParaRPr lang="en-US" sz="2600" i="1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fontAlgn="base">
              <a:lnSpc>
                <a:spcPct val="100000"/>
              </a:lnSpc>
            </a:pPr>
            <a:endParaRPr lang="en-US" sz="2600" b="0" i="0" dirty="0">
              <a:solidFill>
                <a:srgbClr val="161616"/>
              </a:solidFill>
              <a:effectLst/>
              <a:highlight>
                <a:srgbClr val="FFFFFF"/>
              </a:highlight>
              <a:latin typeface="IBM Plex Sans" panose="020B0503050203000203" pitchFamily="34" charset="0"/>
            </a:endParaRPr>
          </a:p>
        </p:txBody>
      </p:sp>
      <p:pic>
        <p:nvPicPr>
          <p:cNvPr id="1026" name="Picture 2" descr="The National Academies of Sciences, Engineering, and ...">
            <a:extLst>
              <a:ext uri="{FF2B5EF4-FFF2-40B4-BE49-F238E27FC236}">
                <a16:creationId xmlns:a16="http://schemas.microsoft.com/office/drawing/2014/main" id="{74364248-9360-B460-62D7-2F6BFB3EF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531" y="364689"/>
            <a:ext cx="4640239" cy="261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E93C7BF-3056-1000-51B5-0A817677F4E7}"/>
              </a:ext>
            </a:extLst>
          </p:cNvPr>
          <p:cNvSpPr txBox="1"/>
          <p:nvPr/>
        </p:nvSpPr>
        <p:spPr>
          <a:xfrm>
            <a:off x="4299045" y="4360365"/>
            <a:ext cx="7206018" cy="15050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lnSpc>
                <a:spcPct val="120000"/>
              </a:lnSpc>
              <a:spcBef>
                <a:spcPts val="0"/>
              </a:spcBef>
            </a:pPr>
            <a:r>
              <a:rPr lang="en-US" sz="2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NAS published a 164-page report:  </a:t>
            </a:r>
            <a:r>
              <a:rPr lang="en-US" sz="26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“Foundational Research Gaps and Future Directions for Digital Twins</a:t>
            </a:r>
            <a:r>
              <a:rPr lang="en-US" sz="2600" i="1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”   </a:t>
            </a:r>
            <a:r>
              <a:rPr lang="en-US" sz="2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(December 15, 2023)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802D28E-E246-251F-27CF-BF195F0FD2B3}"/>
              </a:ext>
            </a:extLst>
          </p:cNvPr>
          <p:cNvSpPr txBox="1">
            <a:spLocks/>
          </p:cNvSpPr>
          <p:nvPr/>
        </p:nvSpPr>
        <p:spPr>
          <a:xfrm>
            <a:off x="4299045" y="5981299"/>
            <a:ext cx="7538652" cy="4901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200" i="1" kern="1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National Academies of Sciences, Engineering, and Medicine. 2023. Foundational Research Gaps and Future Directions for Digital Twins. Washington, DC: The National Academies Press. </a:t>
            </a:r>
            <a:r>
              <a:rPr lang="en-US" sz="1200" i="1" u="sng" kern="1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https://doi.org/10.17226/26894</a:t>
            </a:r>
            <a:endParaRPr lang="en-US" sz="1200" i="1" dirty="0">
              <a:solidFill>
                <a:srgbClr val="161616"/>
              </a:solidFill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5833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E76AE-C64A-8CFD-979F-094F1C552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2886"/>
            <a:ext cx="10515600" cy="36512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92D050"/>
                </a:solidFill>
              </a:rPr>
              <a:t>Digital Twin (DT) Technologies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1465C-B042-973E-0C89-38E0C683F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5545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Biomimetic DT Ecosystems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15DE78-24C2-A521-F8A2-FA087010B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8064" y="2136618"/>
            <a:ext cx="5309512" cy="4053045"/>
          </a:xfrm>
        </p:spPr>
        <p:txBody>
          <a:bodyPr>
            <a:normAutofit/>
          </a:bodyPr>
          <a:lstStyle/>
          <a:p>
            <a:r>
              <a:rPr lang="en-US" dirty="0"/>
              <a:t>Model agents or independent components of a problem domain that may interact</a:t>
            </a:r>
          </a:p>
          <a:p>
            <a:r>
              <a:rPr lang="en-US" dirty="0"/>
              <a:t>Output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real-world evidence </a:t>
            </a:r>
            <a:r>
              <a:rPr lang="en-US" dirty="0"/>
              <a:t>of previously unseen interactions</a:t>
            </a:r>
          </a:p>
          <a:p>
            <a:r>
              <a:rPr lang="en-US" dirty="0"/>
              <a:t>Biomimetic design supports interactions between models of diverse domains and scales enabling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discovery &amp; learning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49B8D4-896D-D796-79B7-EFDD3A5CF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5545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Mechanistic DT Methods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339FA-6C19-7743-57FC-6C2876A728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36618"/>
            <a:ext cx="5183188" cy="4053045"/>
          </a:xfrm>
        </p:spPr>
        <p:txBody>
          <a:bodyPr>
            <a:normAutofit/>
          </a:bodyPr>
          <a:lstStyle/>
          <a:p>
            <a:r>
              <a:rPr lang="en-US" dirty="0"/>
              <a:t>Model defined systems or subsystems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Simulate</a:t>
            </a:r>
            <a:r>
              <a:rPr lang="en-US" dirty="0"/>
              <a:t> or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predict </a:t>
            </a:r>
            <a:r>
              <a:rPr lang="en-US" dirty="0"/>
              <a:t>the behavior of the model in diverse scenarios</a:t>
            </a:r>
          </a:p>
          <a:p>
            <a:r>
              <a:rPr lang="en-US" dirty="0"/>
              <a:t>Mechanistic design limits the learning from interactions between models of diverse domains and scales</a:t>
            </a:r>
          </a:p>
        </p:txBody>
      </p:sp>
    </p:spTree>
    <p:extLst>
      <p:ext uri="{BB962C8B-B14F-4D97-AF65-F5344CB8AC3E}">
        <p14:creationId xmlns:p14="http://schemas.microsoft.com/office/powerpoint/2010/main" val="21639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49638-07EA-FAB0-9CAE-B59897D8E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92D050"/>
                </a:solidFill>
              </a:rPr>
              <a:t>Technical Advance Using Multiomics and Biomimetic Digital Twins  - Endometriosis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D4E6C7-3BCB-11C7-C07E-8C7112B68939}"/>
              </a:ext>
            </a:extLst>
          </p:cNvPr>
          <p:cNvSpPr txBox="1"/>
          <p:nvPr/>
        </p:nvSpPr>
        <p:spPr>
          <a:xfrm>
            <a:off x="838200" y="1828801"/>
            <a:ext cx="946585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28600" algn="l"/>
              </a:tabLst>
            </a:pPr>
            <a:r>
              <a:rPr lang="en-US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Kearns WG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Stamoulis G, Glick J, Baisch L, Benner A, Brough D, Du L, Wilson B, Kearns L, Ng N, Seshan M, Anchan R.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28600" algn="l"/>
              </a:tabLst>
            </a:pPr>
            <a:endParaRPr lang="en-US" sz="2000" u="sng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28600" algn="l"/>
              </a:tabLst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The Application of Knowledge Engineering via the Use of a Biomimetic Digital Twin Ecosystem, Phenotype-Driven Variant Analysis, and Exome Sequencing to Understand the Molecular Mechanisms of Disease.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28600" algn="l"/>
              </a:tabLst>
            </a:pPr>
            <a:endParaRPr lang="en-US" sz="20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28600" algn="l"/>
              </a:tabLst>
            </a:pPr>
            <a:endParaRPr lang="en-US" sz="20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28600" algn="l"/>
              </a:tabLst>
            </a:pPr>
            <a:r>
              <a:rPr lang="en-US" sz="2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Key Result – The identification of a potential biomarker in </a:t>
            </a:r>
            <a:r>
              <a:rPr lang="en-US" sz="20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Muc20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28600" algn="l"/>
              </a:tabLst>
            </a:pPr>
            <a:endParaRPr lang="en-US" sz="2000" b="1" i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28600" algn="l"/>
              </a:tabLst>
            </a:pPr>
            <a:r>
              <a:rPr lang="en-US" sz="2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Biomimetic methodology enabled the use of small and diverse data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28600" algn="l"/>
              </a:tabLst>
            </a:pPr>
            <a:endParaRPr lang="en-US" sz="20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28600" algn="l"/>
              </a:tabLst>
            </a:pPr>
            <a:endParaRPr lang="en-US" sz="20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28600" algn="l"/>
              </a:tabLst>
            </a:pPr>
            <a:endParaRPr lang="en-US" sz="20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28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 Mol </a:t>
            </a:r>
            <a:r>
              <a:rPr lang="en-US" sz="1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Diagn</a:t>
            </a: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2024 Jul;26(7):543-551. doi: 10.1016/j.jmoldx.2024.03.004. Epub 2024 Mar 29.PMID: 38556123 </a:t>
            </a:r>
            <a:endParaRPr lang="en-US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06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54223B67-58C0-7648-1E86-2EFFB8A1C198}"/>
              </a:ext>
            </a:extLst>
          </p:cNvPr>
          <p:cNvGrpSpPr/>
          <p:nvPr/>
        </p:nvGrpSpPr>
        <p:grpSpPr>
          <a:xfrm>
            <a:off x="1894114" y="2287114"/>
            <a:ext cx="7478486" cy="2791075"/>
            <a:chOff x="6154587" y="4202499"/>
            <a:chExt cx="5102420" cy="1528854"/>
          </a:xfrm>
        </p:grpSpPr>
        <p:pic>
          <p:nvPicPr>
            <p:cNvPr id="5" name="image27.png">
              <a:extLst>
                <a:ext uri="{FF2B5EF4-FFF2-40B4-BE49-F238E27FC236}">
                  <a16:creationId xmlns:a16="http://schemas.microsoft.com/office/drawing/2014/main" id="{3B157D61-874B-1495-F83F-AF34219242AE}"/>
                </a:ext>
              </a:extLst>
            </p:cNvPr>
            <p:cNvPicPr/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0285660" y="4909757"/>
              <a:ext cx="971347" cy="821595"/>
            </a:xfrm>
            <a:prstGeom prst="rect">
              <a:avLst/>
            </a:prstGeom>
            <a:ln/>
          </p:spPr>
        </p:pic>
        <p:pic>
          <p:nvPicPr>
            <p:cNvPr id="8" name="image11.png">
              <a:extLst>
                <a:ext uri="{FF2B5EF4-FFF2-40B4-BE49-F238E27FC236}">
                  <a16:creationId xmlns:a16="http://schemas.microsoft.com/office/drawing/2014/main" id="{5900FB51-687B-78EE-09F8-505E66937074}"/>
                </a:ext>
              </a:extLst>
            </p:cNvPr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6154587" y="4958956"/>
              <a:ext cx="854785" cy="723196"/>
            </a:xfrm>
            <a:prstGeom prst="rect">
              <a:avLst/>
            </a:prstGeom>
            <a:ln/>
          </p:spPr>
        </p:pic>
        <p:pic>
          <p:nvPicPr>
            <p:cNvPr id="10" name="image8.png" descr="A green text on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01561DD1-A78E-127A-8C53-F229E7BAD6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6218968" y="4202499"/>
              <a:ext cx="2150252" cy="469315"/>
            </a:xfrm>
            <a:prstGeom prst="rect">
              <a:avLst/>
            </a:prstGeom>
            <a:ln/>
          </p:spPr>
        </p:pic>
        <p:pic>
          <p:nvPicPr>
            <p:cNvPr id="4098" name="Picture 2">
              <a:extLst>
                <a:ext uri="{FF2B5EF4-FFF2-40B4-BE49-F238E27FC236}">
                  <a16:creationId xmlns:a16="http://schemas.microsoft.com/office/drawing/2014/main" id="{61F8A8F1-9A91-B8BB-3567-1F8CDF52271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575" b="20431"/>
            <a:stretch/>
          </p:blipFill>
          <p:spPr bwMode="auto">
            <a:xfrm>
              <a:off x="7569343" y="4909757"/>
              <a:ext cx="2424622" cy="8215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5672847A-63BB-95E4-5443-F5DB5FDF8122}"/>
              </a:ext>
            </a:extLst>
          </p:cNvPr>
          <p:cNvSpPr txBox="1">
            <a:spLocks/>
          </p:cNvSpPr>
          <p:nvPr/>
        </p:nvSpPr>
        <p:spPr>
          <a:xfrm>
            <a:off x="11608526" y="6218237"/>
            <a:ext cx="43107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CBE892D-D06A-D547-A8CC-BA5361398372}" type="slidenum">
              <a:rPr lang="en-US" sz="1000" smtClean="0">
                <a:latin typeface="Helvetica" pitchFamily="2" charset="0"/>
              </a:rPr>
              <a:pPr/>
              <a:t>5</a:t>
            </a:fld>
            <a:endParaRPr lang="en-US" sz="1000" dirty="0">
              <a:latin typeface="Helvetica" pitchFamily="2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AE00EC4-9207-116D-7600-83615F19B790}"/>
              </a:ext>
            </a:extLst>
          </p:cNvPr>
          <p:cNvCxnSpPr>
            <a:cxnSpLocks/>
          </p:cNvCxnSpPr>
          <p:nvPr/>
        </p:nvCxnSpPr>
        <p:spPr>
          <a:xfrm>
            <a:off x="614312" y="1143000"/>
            <a:ext cx="0" cy="509751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red and black rectangle with black background&#10;&#10;Description automatically generated">
            <a:extLst>
              <a:ext uri="{FF2B5EF4-FFF2-40B4-BE49-F238E27FC236}">
                <a16:creationId xmlns:a16="http://schemas.microsoft.com/office/drawing/2014/main" id="{F0484521-007F-B37F-738F-6F4E824F0E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70549" y="2498271"/>
            <a:ext cx="2517677" cy="37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9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DF1E2-8613-7592-0D6A-676E70F98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92D050"/>
                </a:solidFill>
              </a:rPr>
              <a:t>Rheumatoid Arthritis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8B3C108-15A6-6A87-905E-49AD6795218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45" y="1801508"/>
            <a:ext cx="4183587" cy="289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021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325105C-83C9-61C1-DBD5-FFF212383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388"/>
            <a:ext cx="10311008" cy="553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39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EA68E-5810-0C6F-B329-D259E71A5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83418"/>
            <a:ext cx="8447314" cy="54643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200" dirty="0"/>
              <a:t>Published papers identified 6786 gene inter-relationships  potentially associated with this disorder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2200" dirty="0"/>
          </a:p>
          <a:p>
            <a:pPr>
              <a:spcBef>
                <a:spcPts val="1200"/>
              </a:spcBef>
            </a:pPr>
            <a:r>
              <a:rPr lang="en-US" sz="2200" dirty="0"/>
              <a:t>Genotype – phenotype correlations – potentially associated with the disease</a:t>
            </a:r>
          </a:p>
          <a:p>
            <a:pPr>
              <a:spcBef>
                <a:spcPts val="1200"/>
              </a:spcBef>
            </a:pPr>
            <a:endParaRPr lang="en-US" sz="2200" dirty="0"/>
          </a:p>
          <a:p>
            <a:pPr>
              <a:spcBef>
                <a:spcPts val="1200"/>
              </a:spcBef>
            </a:pPr>
            <a:r>
              <a:rPr lang="en-US" sz="2200" dirty="0"/>
              <a:t>All proteins classified as missense or frameshift mutations.</a:t>
            </a:r>
          </a:p>
          <a:p>
            <a:pPr lvl="1">
              <a:spcBef>
                <a:spcPts val="1200"/>
              </a:spcBef>
            </a:pPr>
            <a:r>
              <a:rPr lang="en-US" sz="2200" dirty="0"/>
              <a:t>6 gene DNA variants classified as VUSs</a:t>
            </a:r>
          </a:p>
          <a:p>
            <a:pPr lvl="2">
              <a:spcBef>
                <a:spcPts val="1200"/>
              </a:spcBef>
            </a:pPr>
            <a:r>
              <a:rPr lang="en-US" sz="1800" dirty="0"/>
              <a:t>4 have a direct relationship to the pathophysiology of the disorder</a:t>
            </a:r>
          </a:p>
          <a:p>
            <a:pPr lvl="2">
              <a:spcBef>
                <a:spcPts val="1200"/>
              </a:spcBef>
            </a:pPr>
            <a:r>
              <a:rPr lang="en-US" sz="1800" dirty="0"/>
              <a:t>2 have an indirect relationship</a:t>
            </a:r>
          </a:p>
          <a:p>
            <a:pPr lvl="2">
              <a:spcBef>
                <a:spcPts val="1200"/>
              </a:spcBef>
            </a:pPr>
            <a:endParaRPr lang="en-US" sz="2200" dirty="0"/>
          </a:p>
          <a:p>
            <a:pPr>
              <a:spcBef>
                <a:spcPts val="1200"/>
              </a:spcBef>
            </a:pPr>
            <a:r>
              <a:rPr lang="en-US" sz="2200" dirty="0"/>
              <a:t>Submitted to J Molecular Diagnostics </a:t>
            </a:r>
          </a:p>
          <a:p>
            <a:pPr lvl="1">
              <a:spcBef>
                <a:spcPts val="1200"/>
              </a:spcBef>
            </a:pPr>
            <a:r>
              <a:rPr lang="en-US" sz="2200" dirty="0"/>
              <a:t>Under revised peer review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F157AC-D4EA-192F-95D1-CB1E8BB1C346}"/>
              </a:ext>
            </a:extLst>
          </p:cNvPr>
          <p:cNvSpPr txBox="1">
            <a:spLocks/>
          </p:cNvSpPr>
          <p:nvPr/>
        </p:nvSpPr>
        <p:spPr>
          <a:xfrm>
            <a:off x="474025" y="580220"/>
            <a:ext cx="11474959" cy="4206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92D050"/>
                </a:solidFill>
                <a:latin typeface="+mn-lt"/>
                <a:ea typeface="Times New Roman" panose="02020603050405020304" pitchFamily="18" charset="0"/>
              </a:rPr>
              <a:t>Rheumatoid Arthritis Study</a:t>
            </a:r>
            <a:endParaRPr lang="en-US" sz="36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145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AF157AC-D4EA-192F-95D1-CB1E8BB1C346}"/>
              </a:ext>
            </a:extLst>
          </p:cNvPr>
          <p:cNvSpPr txBox="1">
            <a:spLocks/>
          </p:cNvSpPr>
          <p:nvPr/>
        </p:nvSpPr>
        <p:spPr>
          <a:xfrm>
            <a:off x="474025" y="484684"/>
            <a:ext cx="11474959" cy="4206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92D050"/>
                </a:solidFill>
                <a:latin typeface="+mn-lt"/>
                <a:ea typeface="Times New Roman" panose="02020603050405020304" pitchFamily="18" charset="0"/>
              </a:rPr>
              <a:t>Genes Directly Related to the Pathophysiology of Rheumatoid Arthritis</a:t>
            </a:r>
            <a:endParaRPr lang="en-US" sz="2400" b="1" dirty="0">
              <a:solidFill>
                <a:srgbClr val="92D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335569-AC0B-47E0-930F-67CE6FF68C0A}"/>
              </a:ext>
            </a:extLst>
          </p:cNvPr>
          <p:cNvSpPr txBox="1"/>
          <p:nvPr/>
        </p:nvSpPr>
        <p:spPr>
          <a:xfrm>
            <a:off x="1037230" y="1490010"/>
            <a:ext cx="792252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HIF1A - 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hypoxia-inducible factor-1α (HIF-1α) gene is 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 expressed in rheumatoid arthritis and may play a role in the disease's pathogenesis</a:t>
            </a:r>
          </a:p>
          <a:p>
            <a:endParaRPr lang="en-US" sz="1600" i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sz="16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HLA-DOA -</a:t>
            </a:r>
            <a:r>
              <a:rPr lang="en-US" sz="16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 a non-classical HLA gene that belongs to the HLA class II alpha chain paralogues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 It forms a heterodimer with HLA-DOB and appears to contribute to a risk of rheumatoid arthritis. </a:t>
            </a:r>
            <a:endParaRPr lang="en-US" sz="16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endParaRPr lang="en-US" sz="1600" i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sz="16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PTGER3 - </a:t>
            </a:r>
            <a:r>
              <a:rPr lang="en-US" sz="1600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protein encoded by the </a:t>
            </a:r>
            <a:r>
              <a:rPr lang="en-US" sz="1600" i="1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PTGER3</a:t>
            </a:r>
            <a:r>
              <a:rPr lang="en-US" sz="1600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gene is a member of the G-protein coupled receptor family. This protein is one of four receptors identified for prostaglandin E2 (PGE2). </a:t>
            </a:r>
            <a:r>
              <a:rPr lang="en-US" sz="1600" b="1" dirty="0">
                <a:solidFill>
                  <a:srgbClr val="21212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 inflamed joints of rheumatoid arthritis, PGE (2) is highly expressed</a:t>
            </a: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, and IL-10 and IL-6 are also abundant. PGE (2) is a well-known activator of the cAMP signaling pathway, and there is functional crosstalk between cAMP signaling and the Jak-STAT signaling pathway.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i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sz="16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HIPK3</a:t>
            </a:r>
            <a:r>
              <a:rPr lang="en-US" sz="1600" dirty="0">
                <a:effectLst/>
              </a:rPr>
              <a:t> - </a:t>
            </a:r>
            <a:r>
              <a:rPr lang="en-US" sz="16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HIPK3</a:t>
            </a:r>
            <a:r>
              <a:rPr lang="en-US" sz="1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encodes a </a:t>
            </a:r>
            <a:r>
              <a:rPr lang="en-US" sz="1600" dirty="0">
                <a:solidFill>
                  <a:srgbClr val="1A1A1A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homeodomain interacting protein kinase 3.  </a:t>
            </a:r>
            <a:r>
              <a:rPr lang="en-US" sz="1600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This enables protein serine/threonine kinase activity. It is involved in mRNA transcription, </a:t>
            </a: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cell proliferation</a:t>
            </a:r>
            <a:r>
              <a:rPr lang="en-US" sz="1600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, </a:t>
            </a: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inflammation,</a:t>
            </a:r>
            <a:r>
              <a:rPr lang="en-US" sz="1600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negative regulation of the apoptotic process, and protein phosphorylation. </a:t>
            </a:r>
            <a:r>
              <a:rPr lang="en-US" sz="1600" b="1" dirty="0">
                <a:solidFill>
                  <a:srgbClr val="333333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Over expression of </a:t>
            </a:r>
            <a:r>
              <a:rPr lang="en-US" sz="1600" b="1" i="1" dirty="0">
                <a:solidFill>
                  <a:srgbClr val="21212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HIPK3</a:t>
            </a:r>
            <a:r>
              <a:rPr lang="en-US" sz="1600" b="1" dirty="0">
                <a:solidFill>
                  <a:srgbClr val="21212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US" sz="1600" b="1" i="1" dirty="0">
                <a:solidFill>
                  <a:srgbClr val="21212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protein </a:t>
            </a:r>
            <a:r>
              <a:rPr lang="en-US" sz="1600" b="1" dirty="0">
                <a:solidFill>
                  <a:srgbClr val="21212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 immune cells is associated with rheumatoid arthritis.</a:t>
            </a:r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24101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80636</TotalTime>
  <Words>804</Words>
  <Application>Microsoft Macintosh PowerPoint</Application>
  <PresentationFormat>Widescreen</PresentationFormat>
  <Paragraphs>70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Helvetica</vt:lpstr>
      <vt:lpstr>IBM Plex Sans</vt:lpstr>
      <vt:lpstr>Roboto</vt:lpstr>
      <vt:lpstr>Times New Roman</vt:lpstr>
      <vt:lpstr>Office Theme</vt:lpstr>
      <vt:lpstr> Biomimetic Digital Twins and Multiomics: Applications to Rheumatoid Arthritis to Understand the Molecular Mechanisms of Disease   </vt:lpstr>
      <vt:lpstr>PowerPoint Presentation</vt:lpstr>
      <vt:lpstr>Digital Twin (DT) Technologies</vt:lpstr>
      <vt:lpstr>Technical Advance Using Multiomics and Biomimetic Digital Twins  - Endometriosis</vt:lpstr>
      <vt:lpstr>PowerPoint Presentation</vt:lpstr>
      <vt:lpstr>Rheumatoid Arthritis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New Collaborations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Multiomics and Digital Twins</dc:title>
  <dc:creator>William Kearns</dc:creator>
  <cp:lastModifiedBy>William Kearns</cp:lastModifiedBy>
  <cp:revision>88</cp:revision>
  <dcterms:created xsi:type="dcterms:W3CDTF">2024-04-10T16:47:09Z</dcterms:created>
  <dcterms:modified xsi:type="dcterms:W3CDTF">2024-09-12T22:26:51Z</dcterms:modified>
</cp:coreProperties>
</file>