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3" r:id="rId4"/>
    <p:sldId id="260" r:id="rId5"/>
    <p:sldId id="268" r:id="rId6"/>
    <p:sldId id="274" r:id="rId7"/>
    <p:sldId id="283" r:id="rId8"/>
    <p:sldId id="277" r:id="rId9"/>
    <p:sldId id="275" r:id="rId10"/>
    <p:sldId id="276" r:id="rId11"/>
    <p:sldId id="282" r:id="rId12"/>
    <p:sldId id="267" r:id="rId13"/>
    <p:sldId id="279" r:id="rId14"/>
    <p:sldId id="278" r:id="rId15"/>
    <p:sldId id="280" r:id="rId16"/>
    <p:sldId id="259" r:id="rId17"/>
    <p:sldId id="272" r:id="rId18"/>
    <p:sldId id="257" r:id="rId19"/>
    <p:sldId id="28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E76E4-A6A5-B24A-88B0-635A0267D1D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8051261-E1C1-864E-8193-30912214FF28}">
      <dgm:prSet phldrT="[Text]" phldr="0"/>
      <dgm:spPr/>
      <dgm:t>
        <a:bodyPr/>
        <a:lstStyle/>
        <a:p>
          <a:r>
            <a:rPr lang="en-US" dirty="0"/>
            <a:t>10^3</a:t>
          </a:r>
        </a:p>
      </dgm:t>
    </dgm:pt>
    <dgm:pt modelId="{7746725C-C10C-9448-8626-0C9B2E951C50}" type="parTrans" cxnId="{2E82187B-2D56-7046-88EB-AEEB9BA01321}">
      <dgm:prSet/>
      <dgm:spPr/>
      <dgm:t>
        <a:bodyPr/>
        <a:lstStyle/>
        <a:p>
          <a:endParaRPr lang="en-US"/>
        </a:p>
      </dgm:t>
    </dgm:pt>
    <dgm:pt modelId="{A6F08C95-2F27-594A-A653-7A0B68DB2235}" type="sibTrans" cxnId="{2E82187B-2D56-7046-88EB-AEEB9BA01321}">
      <dgm:prSet/>
      <dgm:spPr/>
      <dgm:t>
        <a:bodyPr/>
        <a:lstStyle/>
        <a:p>
          <a:endParaRPr lang="en-US"/>
        </a:p>
      </dgm:t>
    </dgm:pt>
    <dgm:pt modelId="{228FA88B-9231-DF40-9F50-C9C407AE9C0B}">
      <dgm:prSet phldrT="[Text]" phldr="0"/>
      <dgm:spPr/>
      <dgm:t>
        <a:bodyPr/>
        <a:lstStyle/>
        <a:p>
          <a:r>
            <a:rPr lang="en-US" dirty="0"/>
            <a:t>5*(10^3)^4</a:t>
          </a:r>
        </a:p>
      </dgm:t>
    </dgm:pt>
    <dgm:pt modelId="{B749E9EE-CE97-1946-880A-DF11F0F07E91}" type="parTrans" cxnId="{71D78AF6-CAAF-7E40-AC1E-EE8E9E85091B}">
      <dgm:prSet/>
      <dgm:spPr/>
      <dgm:t>
        <a:bodyPr/>
        <a:lstStyle/>
        <a:p>
          <a:endParaRPr lang="en-US"/>
        </a:p>
      </dgm:t>
    </dgm:pt>
    <dgm:pt modelId="{05D6A48E-6165-6746-B8A5-B8AB9430AB77}" type="sibTrans" cxnId="{71D78AF6-CAAF-7E40-AC1E-EE8E9E85091B}">
      <dgm:prSet/>
      <dgm:spPr/>
      <dgm:t>
        <a:bodyPr/>
        <a:lstStyle/>
        <a:p>
          <a:endParaRPr lang="en-US"/>
        </a:p>
      </dgm:t>
    </dgm:pt>
    <dgm:pt modelId="{B75AE128-9816-B64C-9465-16C6BE3EF195}">
      <dgm:prSet phldrT="[Text]" phldr="0"/>
      <dgm:spPr/>
      <dgm:t>
        <a:bodyPr/>
        <a:lstStyle/>
        <a:p>
          <a:r>
            <a:rPr lang="en-US" dirty="0"/>
            <a:t>5 Billion</a:t>
          </a:r>
        </a:p>
      </dgm:t>
    </dgm:pt>
    <dgm:pt modelId="{F03E2074-7810-8B4E-AB05-EA6A5B8E1E88}" type="parTrans" cxnId="{09EA9ED5-A5B7-0045-B40F-37331B140E8E}">
      <dgm:prSet/>
      <dgm:spPr/>
      <dgm:t>
        <a:bodyPr/>
        <a:lstStyle/>
        <a:p>
          <a:endParaRPr lang="en-US"/>
        </a:p>
      </dgm:t>
    </dgm:pt>
    <dgm:pt modelId="{B1EAFB2B-DF53-2345-ACE7-48ADB00573DE}" type="sibTrans" cxnId="{09EA9ED5-A5B7-0045-B40F-37331B140E8E}">
      <dgm:prSet/>
      <dgm:spPr/>
      <dgm:t>
        <a:bodyPr/>
        <a:lstStyle/>
        <a:p>
          <a:endParaRPr lang="en-US"/>
        </a:p>
      </dgm:t>
    </dgm:pt>
    <dgm:pt modelId="{74714DED-3E61-D24E-B407-72CC1FE6B2FF}" type="pres">
      <dgm:prSet presAssocID="{ADBE76E4-A6A5-B24A-88B0-635A0267D1D0}" presName="CompostProcess" presStyleCnt="0">
        <dgm:presLayoutVars>
          <dgm:dir/>
          <dgm:resizeHandles val="exact"/>
        </dgm:presLayoutVars>
      </dgm:prSet>
      <dgm:spPr/>
    </dgm:pt>
    <dgm:pt modelId="{FEA50ACB-DBF2-4A48-87E9-8B33201BA011}" type="pres">
      <dgm:prSet presAssocID="{ADBE76E4-A6A5-B24A-88B0-635A0267D1D0}" presName="arrow" presStyleLbl="bgShp" presStyleIdx="0" presStyleCnt="1"/>
      <dgm:spPr/>
    </dgm:pt>
    <dgm:pt modelId="{03F5321D-1E48-CE4C-8BE7-85C20378546D}" type="pres">
      <dgm:prSet presAssocID="{ADBE76E4-A6A5-B24A-88B0-635A0267D1D0}" presName="linearProcess" presStyleCnt="0"/>
      <dgm:spPr/>
    </dgm:pt>
    <dgm:pt modelId="{F7B531BE-AB2B-F744-B6B3-C48770A25752}" type="pres">
      <dgm:prSet presAssocID="{A8051261-E1C1-864E-8193-30912214FF28}" presName="textNode" presStyleLbl="node1" presStyleIdx="0" presStyleCnt="3">
        <dgm:presLayoutVars>
          <dgm:bulletEnabled val="1"/>
        </dgm:presLayoutVars>
      </dgm:prSet>
      <dgm:spPr/>
    </dgm:pt>
    <dgm:pt modelId="{9FEFAD36-0802-EB45-A52D-0D4270763880}" type="pres">
      <dgm:prSet presAssocID="{A6F08C95-2F27-594A-A653-7A0B68DB2235}" presName="sibTrans" presStyleCnt="0"/>
      <dgm:spPr/>
    </dgm:pt>
    <dgm:pt modelId="{65B0DF71-DFF2-1E44-A411-32B9B61DF086}" type="pres">
      <dgm:prSet presAssocID="{228FA88B-9231-DF40-9F50-C9C407AE9C0B}" presName="textNode" presStyleLbl="node1" presStyleIdx="1" presStyleCnt="3">
        <dgm:presLayoutVars>
          <dgm:bulletEnabled val="1"/>
        </dgm:presLayoutVars>
      </dgm:prSet>
      <dgm:spPr/>
    </dgm:pt>
    <dgm:pt modelId="{2DBE41EF-C616-AE4E-BC2D-1C65AED7B1B7}" type="pres">
      <dgm:prSet presAssocID="{05D6A48E-6165-6746-B8A5-B8AB9430AB77}" presName="sibTrans" presStyleCnt="0"/>
      <dgm:spPr/>
    </dgm:pt>
    <dgm:pt modelId="{2C55DB49-1F9D-6340-8109-BF57808451EB}" type="pres">
      <dgm:prSet presAssocID="{B75AE128-9816-B64C-9465-16C6BE3EF195}" presName="textNode" presStyleLbl="node1" presStyleIdx="2" presStyleCnt="3">
        <dgm:presLayoutVars>
          <dgm:bulletEnabled val="1"/>
        </dgm:presLayoutVars>
      </dgm:prSet>
      <dgm:spPr/>
    </dgm:pt>
  </dgm:ptLst>
  <dgm:cxnLst>
    <dgm:cxn modelId="{A32E5D48-B386-1445-896B-7A1BE0DAD0CF}" type="presOf" srcId="{A8051261-E1C1-864E-8193-30912214FF28}" destId="{F7B531BE-AB2B-F744-B6B3-C48770A25752}" srcOrd="0" destOrd="0" presId="urn:microsoft.com/office/officeart/2005/8/layout/hProcess9"/>
    <dgm:cxn modelId="{2E82187B-2D56-7046-88EB-AEEB9BA01321}" srcId="{ADBE76E4-A6A5-B24A-88B0-635A0267D1D0}" destId="{A8051261-E1C1-864E-8193-30912214FF28}" srcOrd="0" destOrd="0" parTransId="{7746725C-C10C-9448-8626-0C9B2E951C50}" sibTransId="{A6F08C95-2F27-594A-A653-7A0B68DB2235}"/>
    <dgm:cxn modelId="{CE6534C9-8D2D-1843-BC27-D8FF1E585118}" type="presOf" srcId="{228FA88B-9231-DF40-9F50-C9C407AE9C0B}" destId="{65B0DF71-DFF2-1E44-A411-32B9B61DF086}" srcOrd="0" destOrd="0" presId="urn:microsoft.com/office/officeart/2005/8/layout/hProcess9"/>
    <dgm:cxn modelId="{FA67D3CC-1710-D84F-83CB-E23BC65CE116}" type="presOf" srcId="{ADBE76E4-A6A5-B24A-88B0-635A0267D1D0}" destId="{74714DED-3E61-D24E-B407-72CC1FE6B2FF}" srcOrd="0" destOrd="0" presId="urn:microsoft.com/office/officeart/2005/8/layout/hProcess9"/>
    <dgm:cxn modelId="{09EA9ED5-A5B7-0045-B40F-37331B140E8E}" srcId="{ADBE76E4-A6A5-B24A-88B0-635A0267D1D0}" destId="{B75AE128-9816-B64C-9465-16C6BE3EF195}" srcOrd="2" destOrd="0" parTransId="{F03E2074-7810-8B4E-AB05-EA6A5B8E1E88}" sibTransId="{B1EAFB2B-DF53-2345-ACE7-48ADB00573DE}"/>
    <dgm:cxn modelId="{6C15F7EB-BB7C-C14C-B182-89B154001469}" type="presOf" srcId="{B75AE128-9816-B64C-9465-16C6BE3EF195}" destId="{2C55DB49-1F9D-6340-8109-BF57808451EB}" srcOrd="0" destOrd="0" presId="urn:microsoft.com/office/officeart/2005/8/layout/hProcess9"/>
    <dgm:cxn modelId="{71D78AF6-CAAF-7E40-AC1E-EE8E9E85091B}" srcId="{ADBE76E4-A6A5-B24A-88B0-635A0267D1D0}" destId="{228FA88B-9231-DF40-9F50-C9C407AE9C0B}" srcOrd="1" destOrd="0" parTransId="{B749E9EE-CE97-1946-880A-DF11F0F07E91}" sibTransId="{05D6A48E-6165-6746-B8A5-B8AB9430AB77}"/>
    <dgm:cxn modelId="{4436A530-E625-DE43-B25E-1A05D748FF5E}" type="presParOf" srcId="{74714DED-3E61-D24E-B407-72CC1FE6B2FF}" destId="{FEA50ACB-DBF2-4A48-87E9-8B33201BA011}" srcOrd="0" destOrd="0" presId="urn:microsoft.com/office/officeart/2005/8/layout/hProcess9"/>
    <dgm:cxn modelId="{BAAE4B45-34A9-8443-B134-EB22140E88D7}" type="presParOf" srcId="{74714DED-3E61-D24E-B407-72CC1FE6B2FF}" destId="{03F5321D-1E48-CE4C-8BE7-85C20378546D}" srcOrd="1" destOrd="0" presId="urn:microsoft.com/office/officeart/2005/8/layout/hProcess9"/>
    <dgm:cxn modelId="{18FF4836-F3CB-024E-9DD0-7DC5BF8D6F42}" type="presParOf" srcId="{03F5321D-1E48-CE4C-8BE7-85C20378546D}" destId="{F7B531BE-AB2B-F744-B6B3-C48770A25752}" srcOrd="0" destOrd="0" presId="urn:microsoft.com/office/officeart/2005/8/layout/hProcess9"/>
    <dgm:cxn modelId="{7E72B990-F70D-1040-8F38-07EEEC53DA0B}" type="presParOf" srcId="{03F5321D-1E48-CE4C-8BE7-85C20378546D}" destId="{9FEFAD36-0802-EB45-A52D-0D4270763880}" srcOrd="1" destOrd="0" presId="urn:microsoft.com/office/officeart/2005/8/layout/hProcess9"/>
    <dgm:cxn modelId="{64B79517-60D8-0943-88F0-FAA82D627EE6}" type="presParOf" srcId="{03F5321D-1E48-CE4C-8BE7-85C20378546D}" destId="{65B0DF71-DFF2-1E44-A411-32B9B61DF086}" srcOrd="2" destOrd="0" presId="urn:microsoft.com/office/officeart/2005/8/layout/hProcess9"/>
    <dgm:cxn modelId="{A5A3870A-5452-7249-9FF2-48684BE31757}" type="presParOf" srcId="{03F5321D-1E48-CE4C-8BE7-85C20378546D}" destId="{2DBE41EF-C616-AE4E-BC2D-1C65AED7B1B7}" srcOrd="3" destOrd="0" presId="urn:microsoft.com/office/officeart/2005/8/layout/hProcess9"/>
    <dgm:cxn modelId="{133B8894-9E33-FD4D-A0F4-30873531704B}" type="presParOf" srcId="{03F5321D-1E48-CE4C-8BE7-85C20378546D}" destId="{2C55DB49-1F9D-6340-8109-BF57808451EB}"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50ACB-DBF2-4A48-87E9-8B33201BA011}">
      <dsp:nvSpPr>
        <dsp:cNvPr id="0" name=""/>
        <dsp:cNvSpPr/>
      </dsp:nvSpPr>
      <dsp:spPr>
        <a:xfrm>
          <a:off x="873483" y="0"/>
          <a:ext cx="9899481" cy="246504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531BE-AB2B-F744-B6B3-C48770A25752}">
      <dsp:nvSpPr>
        <dsp:cNvPr id="0" name=""/>
        <dsp:cNvSpPr/>
      </dsp:nvSpPr>
      <dsp:spPr>
        <a:xfrm>
          <a:off x="0" y="739513"/>
          <a:ext cx="3493934" cy="9860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10^3</a:t>
          </a:r>
        </a:p>
      </dsp:txBody>
      <dsp:txXfrm>
        <a:off x="48133" y="787646"/>
        <a:ext cx="3397668" cy="889751"/>
      </dsp:txXfrm>
    </dsp:sp>
    <dsp:sp modelId="{65B0DF71-DFF2-1E44-A411-32B9B61DF086}">
      <dsp:nvSpPr>
        <dsp:cNvPr id="0" name=""/>
        <dsp:cNvSpPr/>
      </dsp:nvSpPr>
      <dsp:spPr>
        <a:xfrm>
          <a:off x="4076257" y="739513"/>
          <a:ext cx="3493934" cy="9860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5*(10^3)^4</a:t>
          </a:r>
        </a:p>
      </dsp:txBody>
      <dsp:txXfrm>
        <a:off x="4124390" y="787646"/>
        <a:ext cx="3397668" cy="889751"/>
      </dsp:txXfrm>
    </dsp:sp>
    <dsp:sp modelId="{2C55DB49-1F9D-6340-8109-BF57808451EB}">
      <dsp:nvSpPr>
        <dsp:cNvPr id="0" name=""/>
        <dsp:cNvSpPr/>
      </dsp:nvSpPr>
      <dsp:spPr>
        <a:xfrm>
          <a:off x="8152514" y="739513"/>
          <a:ext cx="3493934" cy="9860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5 Billion</a:t>
          </a:r>
        </a:p>
      </dsp:txBody>
      <dsp:txXfrm>
        <a:off x="8200647" y="787646"/>
        <a:ext cx="3397668" cy="88975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23BC-C785-CF71-4A71-578DE7AAE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37F48-4C5C-390C-572D-141D98F33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2EE514-00F1-FC2D-5239-7B883181C68A}"/>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5" name="Footer Placeholder 4">
            <a:extLst>
              <a:ext uri="{FF2B5EF4-FFF2-40B4-BE49-F238E27FC236}">
                <a16:creationId xmlns:a16="http://schemas.microsoft.com/office/drawing/2014/main" id="{67B5ADB6-86B4-7A27-AA5F-D4054DFD9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F0FDF-35E4-D3E3-258F-A28FB78610FC}"/>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236796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1718-DD30-D0E3-D37F-DBE7C1107A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1D15AC-0BE3-0969-7697-DC0096E0E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8550D-34EB-DE98-21F6-EF5D59ADE184}"/>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5" name="Footer Placeholder 4">
            <a:extLst>
              <a:ext uri="{FF2B5EF4-FFF2-40B4-BE49-F238E27FC236}">
                <a16:creationId xmlns:a16="http://schemas.microsoft.com/office/drawing/2014/main" id="{35A8FD53-8849-5F3A-B7A7-49DB63B2A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9E88D-1D61-208A-97A5-8806C491E1E9}"/>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425807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59A3FD-1165-EB1D-81B0-9C9BC5E633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BE085-CD34-0A3F-65BC-F8F50A0390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F2966-6FB4-F0B4-CA6D-5BCC2AD3A7A2}"/>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5" name="Footer Placeholder 4">
            <a:extLst>
              <a:ext uri="{FF2B5EF4-FFF2-40B4-BE49-F238E27FC236}">
                <a16:creationId xmlns:a16="http://schemas.microsoft.com/office/drawing/2014/main" id="{B3174BEE-822D-68B1-D1D8-0776F54AE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70304-3AB4-7EA2-12A3-FAABB6011B47}"/>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25841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1D6C-88C7-CC8E-2565-ECCEEF384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9130F-B859-DCA2-C707-85D3794538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5F395-F41A-79B7-68EA-6A75F13E307D}"/>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5" name="Footer Placeholder 4">
            <a:extLst>
              <a:ext uri="{FF2B5EF4-FFF2-40B4-BE49-F238E27FC236}">
                <a16:creationId xmlns:a16="http://schemas.microsoft.com/office/drawing/2014/main" id="{3431DCB5-69D7-6EA4-4589-DA843DD16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48133-F2DA-5363-240D-7FEC5E68F04E}"/>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373286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E8E8-EB0F-19BD-06D5-3382D4E7CC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203CE3-7E6C-993D-C089-73DA3A74E5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75CFC-521A-73DD-122F-499D6B783EB8}"/>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5" name="Footer Placeholder 4">
            <a:extLst>
              <a:ext uri="{FF2B5EF4-FFF2-40B4-BE49-F238E27FC236}">
                <a16:creationId xmlns:a16="http://schemas.microsoft.com/office/drawing/2014/main" id="{7AE22B8A-4141-07F5-0DD2-CE8BB265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4093D-2EF7-C94F-C42F-BB5446A3D6EA}"/>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411431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1CF0-3048-A77C-060C-8F65CEEBE9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1BC73-70AF-4907-3556-DF9C6E5A23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515ABA-D2A5-9906-BE86-00F723EA16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F8C8B-89DA-326C-97A7-D600061AEE7F}"/>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6" name="Footer Placeholder 5">
            <a:extLst>
              <a:ext uri="{FF2B5EF4-FFF2-40B4-BE49-F238E27FC236}">
                <a16:creationId xmlns:a16="http://schemas.microsoft.com/office/drawing/2014/main" id="{9EECF57F-4ECC-EF8F-48BC-25A41C3A0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0161D-A616-72AD-EF22-387B7E98E0FA}"/>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320825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35F7-C15D-32A1-014C-1ACE6B5F2D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BF8A61-0C69-7948-0143-FC052394C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BDF66D-BEE5-E9A0-87AE-A607BA3332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473C4E-4CF3-388A-95AA-F10950AC31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FC27-CBA9-F177-80C3-9B6CC777A1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FD705-6270-7F4E-104E-67BF37687A34}"/>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8" name="Footer Placeholder 7">
            <a:extLst>
              <a:ext uri="{FF2B5EF4-FFF2-40B4-BE49-F238E27FC236}">
                <a16:creationId xmlns:a16="http://schemas.microsoft.com/office/drawing/2014/main" id="{8B97C1D3-B014-BC94-5EDE-FF6955810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446303-8289-93B3-E1AC-9322371181D8}"/>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176047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C79E-4A8A-9763-5428-1153BBBEC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78C11A-AD93-6A75-8DA7-0137A4B88D20}"/>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4" name="Footer Placeholder 3">
            <a:extLst>
              <a:ext uri="{FF2B5EF4-FFF2-40B4-BE49-F238E27FC236}">
                <a16:creationId xmlns:a16="http://schemas.microsoft.com/office/drawing/2014/main" id="{F1B767A9-0EE9-4664-3263-E53D2085C8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5C693D-B1D4-E7CE-C872-705EC40F70EA}"/>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329512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339BF-02A5-866E-CBC4-0CFE5062AEB4}"/>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3" name="Footer Placeholder 2">
            <a:extLst>
              <a:ext uri="{FF2B5EF4-FFF2-40B4-BE49-F238E27FC236}">
                <a16:creationId xmlns:a16="http://schemas.microsoft.com/office/drawing/2014/main" id="{CE6D2337-CED3-471E-74C9-3FA66F22E4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E2BEF-7EFD-ECC4-D2D2-5B77D72EECA1}"/>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8042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2581-48B1-330A-B81B-C1DE37F6E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98B37-3816-6C22-BC0D-33E27445EB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A8101F-FA63-9A43-481C-D614CD3CB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7EF91-1ADB-CDC7-E078-39A338E547BB}"/>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6" name="Footer Placeholder 5">
            <a:extLst>
              <a:ext uri="{FF2B5EF4-FFF2-40B4-BE49-F238E27FC236}">
                <a16:creationId xmlns:a16="http://schemas.microsoft.com/office/drawing/2014/main" id="{247AC962-3A17-525C-FD3E-44583174C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ECD44-0B3C-574B-6C5F-28FD72ECC713}"/>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40123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ACA3-7256-CAEC-4057-9E1B8C510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D20E04-C692-52C1-4AC3-93E38DB4A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15B0C6-AAE1-BA7B-903F-5C36436CE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7A678-9B2F-B993-A821-409E0FFCBBF5}"/>
              </a:ext>
            </a:extLst>
          </p:cNvPr>
          <p:cNvSpPr>
            <a:spLocks noGrp="1"/>
          </p:cNvSpPr>
          <p:nvPr>
            <p:ph type="dt" sz="half" idx="10"/>
          </p:nvPr>
        </p:nvSpPr>
        <p:spPr/>
        <p:txBody>
          <a:bodyPr/>
          <a:lstStyle/>
          <a:p>
            <a:fld id="{0660C553-B836-AA48-A49E-1F4AACABE704}" type="datetimeFigureOut">
              <a:rPr lang="en-US" smtClean="0"/>
              <a:t>9/15/24</a:t>
            </a:fld>
            <a:endParaRPr lang="en-US"/>
          </a:p>
        </p:txBody>
      </p:sp>
      <p:sp>
        <p:nvSpPr>
          <p:cNvPr id="6" name="Footer Placeholder 5">
            <a:extLst>
              <a:ext uri="{FF2B5EF4-FFF2-40B4-BE49-F238E27FC236}">
                <a16:creationId xmlns:a16="http://schemas.microsoft.com/office/drawing/2014/main" id="{88A6BCB5-8045-63CF-0E7A-4244AF88C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80A1E-0C15-402B-2105-170DD2990824}"/>
              </a:ext>
            </a:extLst>
          </p:cNvPr>
          <p:cNvSpPr>
            <a:spLocks noGrp="1"/>
          </p:cNvSpPr>
          <p:nvPr>
            <p:ph type="sldNum" sz="quarter" idx="12"/>
          </p:nvPr>
        </p:nvSpPr>
        <p:spPr/>
        <p:txBody>
          <a:bodyPr/>
          <a:lstStyle/>
          <a:p>
            <a:fld id="{9BA3D867-7E41-A44F-8C96-64316B8F0BE7}" type="slidenum">
              <a:rPr lang="en-US" smtClean="0"/>
              <a:t>‹#›</a:t>
            </a:fld>
            <a:endParaRPr lang="en-US"/>
          </a:p>
        </p:txBody>
      </p:sp>
    </p:spTree>
    <p:extLst>
      <p:ext uri="{BB962C8B-B14F-4D97-AF65-F5344CB8AC3E}">
        <p14:creationId xmlns:p14="http://schemas.microsoft.com/office/powerpoint/2010/main" val="344528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C2D56-EE0A-CF7A-A179-BE422A8E6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41DDF-45EA-CA4B-C685-7525B6AD1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BD719-20A3-27F3-8BD7-E1BD26B799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60C553-B836-AA48-A49E-1F4AACABE704}" type="datetimeFigureOut">
              <a:rPr lang="en-US" smtClean="0"/>
              <a:t>9/15/24</a:t>
            </a:fld>
            <a:endParaRPr lang="en-US"/>
          </a:p>
        </p:txBody>
      </p:sp>
      <p:sp>
        <p:nvSpPr>
          <p:cNvPr id="5" name="Footer Placeholder 4">
            <a:extLst>
              <a:ext uri="{FF2B5EF4-FFF2-40B4-BE49-F238E27FC236}">
                <a16:creationId xmlns:a16="http://schemas.microsoft.com/office/drawing/2014/main" id="{DFEB76CA-CDBF-2327-6BB5-0073C41CA7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2EB9DD-24C7-CF01-AF51-41A64DB150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A3D867-7E41-A44F-8C96-64316B8F0BE7}" type="slidenum">
              <a:rPr lang="en-US" smtClean="0"/>
              <a:t>‹#›</a:t>
            </a:fld>
            <a:endParaRPr lang="en-US"/>
          </a:p>
        </p:txBody>
      </p:sp>
    </p:spTree>
    <p:extLst>
      <p:ext uri="{BB962C8B-B14F-4D97-AF65-F5344CB8AC3E}">
        <p14:creationId xmlns:p14="http://schemas.microsoft.com/office/powerpoint/2010/main" val="779306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hyperlink" Target="http://www.datavaultsite.com"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F5EA67-F023-2028-56C6-95C343B7107C}"/>
              </a:ext>
            </a:extLst>
          </p:cNvPr>
          <p:cNvPicPr>
            <a:picLocks noChangeAspect="1"/>
          </p:cNvPicPr>
          <p:nvPr/>
        </p:nvPicPr>
        <p:blipFill>
          <a:blip r:embed="rId2"/>
          <a:stretch>
            <a:fillRect/>
          </a:stretch>
        </p:blipFill>
        <p:spPr>
          <a:xfrm>
            <a:off x="0" y="10792"/>
            <a:ext cx="12340166" cy="6902516"/>
          </a:xfrm>
          <a:prstGeom prst="rect">
            <a:avLst/>
          </a:prstGeom>
        </p:spPr>
      </p:pic>
      <p:sp>
        <p:nvSpPr>
          <p:cNvPr id="4" name="Rectangle 3">
            <a:extLst>
              <a:ext uri="{FF2B5EF4-FFF2-40B4-BE49-F238E27FC236}">
                <a16:creationId xmlns:a16="http://schemas.microsoft.com/office/drawing/2014/main" id="{CC226AF2-AFEE-9205-5B88-A4BD09C2B649}"/>
              </a:ext>
            </a:extLst>
          </p:cNvPr>
          <p:cNvSpPr/>
          <p:nvPr/>
        </p:nvSpPr>
        <p:spPr>
          <a:xfrm>
            <a:off x="95250" y="5101165"/>
            <a:ext cx="8380924" cy="1545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F9B58E-384F-02AB-2A42-E82773624DA8}"/>
              </a:ext>
            </a:extLst>
          </p:cNvPr>
          <p:cNvSpPr txBox="1"/>
          <p:nvPr/>
        </p:nvSpPr>
        <p:spPr>
          <a:xfrm>
            <a:off x="306894" y="5410614"/>
            <a:ext cx="8169280" cy="1292662"/>
          </a:xfrm>
          <a:prstGeom prst="rect">
            <a:avLst/>
          </a:prstGeom>
          <a:noFill/>
        </p:spPr>
        <p:txBody>
          <a:bodyPr wrap="square" rtlCol="0">
            <a:spAutoFit/>
          </a:bodyPr>
          <a:lstStyle/>
          <a:p>
            <a:r>
              <a:rPr lang="en-US" sz="2000" b="1" dirty="0">
                <a:solidFill>
                  <a:schemeClr val="bg1"/>
                </a:solidFill>
              </a:rPr>
              <a:t> Agriculture Digital Twin Production of Renewable BioEnergy Crops</a:t>
            </a:r>
          </a:p>
          <a:p>
            <a:endParaRPr lang="en-US" sz="2000" dirty="0">
              <a:solidFill>
                <a:schemeClr val="bg1"/>
              </a:solidFill>
            </a:endParaRPr>
          </a:p>
          <a:p>
            <a:r>
              <a:rPr lang="en-US" sz="2000" dirty="0">
                <a:solidFill>
                  <a:schemeClr val="bg1"/>
                </a:solidFill>
              </a:rPr>
              <a:t>Presented by </a:t>
            </a:r>
            <a:r>
              <a:rPr lang="en-US" sz="2000" b="1" dirty="0">
                <a:solidFill>
                  <a:schemeClr val="bg1"/>
                </a:solidFill>
              </a:rPr>
              <a:t>Nathaniel Bradley</a:t>
            </a:r>
            <a:r>
              <a:rPr lang="en-US" sz="2000" dirty="0">
                <a:solidFill>
                  <a:schemeClr val="bg1"/>
                </a:solidFill>
              </a:rPr>
              <a:t>, CEO </a:t>
            </a:r>
            <a:r>
              <a:rPr lang="en-US" sz="2000" dirty="0" err="1">
                <a:solidFill>
                  <a:schemeClr val="bg1"/>
                </a:solidFill>
              </a:rPr>
              <a:t>Datavault</a:t>
            </a:r>
            <a:r>
              <a:rPr lang="en-US" sz="2000" dirty="0">
                <a:solidFill>
                  <a:schemeClr val="bg1"/>
                </a:solidFill>
              </a:rPr>
              <a:t> Inc.   </a:t>
            </a:r>
            <a:r>
              <a:rPr lang="en-US" sz="1000" dirty="0">
                <a:solidFill>
                  <a:schemeClr val="bg1"/>
                </a:solidFill>
              </a:rPr>
              <a:t>(NASDAQ:  WISA)</a:t>
            </a:r>
          </a:p>
          <a:p>
            <a:pPr algn="l"/>
            <a:endParaRPr lang="en-US" dirty="0"/>
          </a:p>
        </p:txBody>
      </p:sp>
      <p:pic>
        <p:nvPicPr>
          <p:cNvPr id="11" name="Picture 10">
            <a:extLst>
              <a:ext uri="{FF2B5EF4-FFF2-40B4-BE49-F238E27FC236}">
                <a16:creationId xmlns:a16="http://schemas.microsoft.com/office/drawing/2014/main" id="{24307EFC-3B04-FDBE-38F5-4F2BFE03DD70}"/>
              </a:ext>
            </a:extLst>
          </p:cNvPr>
          <p:cNvPicPr>
            <a:picLocks noChangeAspect="1"/>
          </p:cNvPicPr>
          <p:nvPr/>
        </p:nvPicPr>
        <p:blipFill>
          <a:blip r:embed="rId3"/>
          <a:stretch>
            <a:fillRect/>
          </a:stretch>
        </p:blipFill>
        <p:spPr>
          <a:xfrm>
            <a:off x="10359976" y="4761680"/>
            <a:ext cx="1376939" cy="2064361"/>
          </a:xfrm>
          <a:prstGeom prst="rect">
            <a:avLst/>
          </a:prstGeom>
        </p:spPr>
      </p:pic>
      <p:pic>
        <p:nvPicPr>
          <p:cNvPr id="20" name="Picture 19">
            <a:extLst>
              <a:ext uri="{FF2B5EF4-FFF2-40B4-BE49-F238E27FC236}">
                <a16:creationId xmlns:a16="http://schemas.microsoft.com/office/drawing/2014/main" id="{BB65A0DE-597F-8A55-E680-3373EF97CB2D}"/>
              </a:ext>
            </a:extLst>
          </p:cNvPr>
          <p:cNvPicPr>
            <a:picLocks noChangeAspect="1"/>
          </p:cNvPicPr>
          <p:nvPr/>
        </p:nvPicPr>
        <p:blipFill>
          <a:blip r:embed="rId4"/>
          <a:stretch>
            <a:fillRect/>
          </a:stretch>
        </p:blipFill>
        <p:spPr>
          <a:xfrm>
            <a:off x="8969951" y="4751096"/>
            <a:ext cx="1381779" cy="2075153"/>
          </a:xfrm>
          <a:prstGeom prst="rect">
            <a:avLst/>
          </a:prstGeom>
        </p:spPr>
      </p:pic>
      <p:pic>
        <p:nvPicPr>
          <p:cNvPr id="23" name="Picture 22">
            <a:extLst>
              <a:ext uri="{FF2B5EF4-FFF2-40B4-BE49-F238E27FC236}">
                <a16:creationId xmlns:a16="http://schemas.microsoft.com/office/drawing/2014/main" id="{6F61A4C0-4319-83AF-8B42-D18EE74E0451}"/>
              </a:ext>
            </a:extLst>
          </p:cNvPr>
          <p:cNvPicPr>
            <a:picLocks noChangeAspect="1"/>
          </p:cNvPicPr>
          <p:nvPr/>
        </p:nvPicPr>
        <p:blipFill>
          <a:blip r:embed="rId5"/>
          <a:stretch>
            <a:fillRect/>
          </a:stretch>
        </p:blipFill>
        <p:spPr>
          <a:xfrm>
            <a:off x="9543580" y="3473889"/>
            <a:ext cx="1812143" cy="572637"/>
          </a:xfrm>
          <a:prstGeom prst="rect">
            <a:avLst/>
          </a:prstGeom>
        </p:spPr>
      </p:pic>
    </p:spTree>
    <p:extLst>
      <p:ext uri="{BB962C8B-B14F-4D97-AF65-F5344CB8AC3E}">
        <p14:creationId xmlns:p14="http://schemas.microsoft.com/office/powerpoint/2010/main" val="51714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670BBC-03B3-B141-4D94-6A7D6BDF4B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6498" y="156231"/>
            <a:ext cx="8411496" cy="6701769"/>
          </a:xfrm>
        </p:spPr>
      </p:pic>
      <p:pic>
        <p:nvPicPr>
          <p:cNvPr id="7" name="Picture 6">
            <a:extLst>
              <a:ext uri="{FF2B5EF4-FFF2-40B4-BE49-F238E27FC236}">
                <a16:creationId xmlns:a16="http://schemas.microsoft.com/office/drawing/2014/main" id="{2DF16BD4-F357-E0D3-B8BA-8E2AD7D843BA}"/>
              </a:ext>
            </a:extLst>
          </p:cNvPr>
          <p:cNvPicPr>
            <a:picLocks noChangeAspect="1"/>
          </p:cNvPicPr>
          <p:nvPr/>
        </p:nvPicPr>
        <p:blipFill>
          <a:blip r:embed="rId3"/>
          <a:srcRect t="18568"/>
          <a:stretch/>
        </p:blipFill>
        <p:spPr>
          <a:xfrm>
            <a:off x="391581" y="3055624"/>
            <a:ext cx="6024507" cy="3230871"/>
          </a:xfrm>
          <a:prstGeom prst="rect">
            <a:avLst/>
          </a:prstGeom>
        </p:spPr>
      </p:pic>
      <p:sp>
        <p:nvSpPr>
          <p:cNvPr id="8" name="TextBox 7">
            <a:extLst>
              <a:ext uri="{FF2B5EF4-FFF2-40B4-BE49-F238E27FC236}">
                <a16:creationId xmlns:a16="http://schemas.microsoft.com/office/drawing/2014/main" id="{549C9C2E-DAC1-B94A-B23C-094512805F48}"/>
              </a:ext>
            </a:extLst>
          </p:cNvPr>
          <p:cNvSpPr txBox="1"/>
          <p:nvPr/>
        </p:nvSpPr>
        <p:spPr>
          <a:xfrm>
            <a:off x="391581" y="313266"/>
            <a:ext cx="3841752" cy="2585323"/>
          </a:xfrm>
          <a:prstGeom prst="rect">
            <a:avLst/>
          </a:prstGeom>
          <a:noFill/>
        </p:spPr>
        <p:txBody>
          <a:bodyPr wrap="square" rtlCol="0">
            <a:spAutoFit/>
          </a:bodyPr>
          <a:lstStyle/>
          <a:p>
            <a:pPr algn="l"/>
            <a:r>
              <a:rPr lang="en-US" dirty="0"/>
              <a:t>DATA SCHEMA &amp; DATA REFINERY</a:t>
            </a:r>
          </a:p>
          <a:p>
            <a:pPr algn="l"/>
            <a:r>
              <a:rPr lang="en-US" b="1" dirty="0"/>
              <a:t>FOR VIRTUAL PLANT DIGITAL TWIN</a:t>
            </a:r>
          </a:p>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r>
              <a:rPr lang="en-US" b="1" dirty="0" err="1"/>
              <a:t>PhytoIntel</a:t>
            </a:r>
            <a:r>
              <a:rPr lang="en-US" b="1" dirty="0"/>
              <a:t> – </a:t>
            </a:r>
            <a:r>
              <a:rPr lang="en-US" dirty="0"/>
              <a:t>Outline</a:t>
            </a:r>
            <a:r>
              <a:rPr lang="en-US" b="1" dirty="0"/>
              <a:t> </a:t>
            </a:r>
          </a:p>
        </p:txBody>
      </p:sp>
      <p:pic>
        <p:nvPicPr>
          <p:cNvPr id="11" name="Picture 10">
            <a:extLst>
              <a:ext uri="{FF2B5EF4-FFF2-40B4-BE49-F238E27FC236}">
                <a16:creationId xmlns:a16="http://schemas.microsoft.com/office/drawing/2014/main" id="{77C07B3B-D99D-4500-7CEE-0F797FDE168B}"/>
              </a:ext>
            </a:extLst>
          </p:cNvPr>
          <p:cNvPicPr>
            <a:picLocks noChangeAspect="1"/>
          </p:cNvPicPr>
          <p:nvPr/>
        </p:nvPicPr>
        <p:blipFill>
          <a:blip r:embed="rId4"/>
          <a:stretch>
            <a:fillRect/>
          </a:stretch>
        </p:blipFill>
        <p:spPr>
          <a:xfrm>
            <a:off x="9880387" y="6056164"/>
            <a:ext cx="2262682" cy="715007"/>
          </a:xfrm>
          <a:prstGeom prst="rect">
            <a:avLst/>
          </a:prstGeom>
        </p:spPr>
      </p:pic>
      <p:pic>
        <p:nvPicPr>
          <p:cNvPr id="5" name="Picture 4">
            <a:extLst>
              <a:ext uri="{FF2B5EF4-FFF2-40B4-BE49-F238E27FC236}">
                <a16:creationId xmlns:a16="http://schemas.microsoft.com/office/drawing/2014/main" id="{CF9D49D0-E8CD-F536-91F7-46F0E591B2CA}"/>
              </a:ext>
            </a:extLst>
          </p:cNvPr>
          <p:cNvPicPr>
            <a:picLocks noChangeAspect="1"/>
          </p:cNvPicPr>
          <p:nvPr/>
        </p:nvPicPr>
        <p:blipFill>
          <a:blip r:embed="rId5"/>
          <a:stretch>
            <a:fillRect/>
          </a:stretch>
        </p:blipFill>
        <p:spPr>
          <a:xfrm>
            <a:off x="8074932" y="3418846"/>
            <a:ext cx="4100093" cy="2095070"/>
          </a:xfrm>
          <a:prstGeom prst="rect">
            <a:avLst/>
          </a:prstGeom>
        </p:spPr>
      </p:pic>
    </p:spTree>
    <p:extLst>
      <p:ext uri="{BB962C8B-B14F-4D97-AF65-F5344CB8AC3E}">
        <p14:creationId xmlns:p14="http://schemas.microsoft.com/office/powerpoint/2010/main" val="231594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6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CD528-3EEC-435D-BD1D-828B5F5A4AAA}"/>
              </a:ext>
            </a:extLst>
          </p:cNvPr>
          <p:cNvPicPr>
            <a:picLocks noChangeAspect="1"/>
          </p:cNvPicPr>
          <p:nvPr/>
        </p:nvPicPr>
        <p:blipFill>
          <a:blip r:embed="rId2"/>
          <a:stretch>
            <a:fillRect/>
          </a:stretch>
        </p:blipFill>
        <p:spPr>
          <a:xfrm>
            <a:off x="662347" y="2030080"/>
            <a:ext cx="5129784" cy="2141685"/>
          </a:xfrm>
          <a:prstGeom prst="rect">
            <a:avLst/>
          </a:prstGeom>
        </p:spPr>
      </p:pic>
      <p:pic>
        <p:nvPicPr>
          <p:cNvPr id="14" name="Picture 13">
            <a:extLst>
              <a:ext uri="{FF2B5EF4-FFF2-40B4-BE49-F238E27FC236}">
                <a16:creationId xmlns:a16="http://schemas.microsoft.com/office/drawing/2014/main" id="{7C979B6A-2E66-0F37-4A3A-14BB221CF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198" y="853921"/>
            <a:ext cx="880242" cy="528145"/>
          </a:xfrm>
          <a:prstGeom prst="rect">
            <a:avLst/>
          </a:prstGeom>
        </p:spPr>
      </p:pic>
      <p:pic>
        <p:nvPicPr>
          <p:cNvPr id="17" name="Picture 16">
            <a:extLst>
              <a:ext uri="{FF2B5EF4-FFF2-40B4-BE49-F238E27FC236}">
                <a16:creationId xmlns:a16="http://schemas.microsoft.com/office/drawing/2014/main" id="{6429D401-FC3D-01B4-8B41-DEDDB85F2255}"/>
              </a:ext>
            </a:extLst>
          </p:cNvPr>
          <p:cNvPicPr>
            <a:picLocks noChangeAspect="1"/>
          </p:cNvPicPr>
          <p:nvPr/>
        </p:nvPicPr>
        <p:blipFill>
          <a:blip r:embed="rId4"/>
          <a:stretch>
            <a:fillRect/>
          </a:stretch>
        </p:blipFill>
        <p:spPr>
          <a:xfrm>
            <a:off x="449608" y="483477"/>
            <a:ext cx="1522624" cy="1798421"/>
          </a:xfrm>
          <a:prstGeom prst="rect">
            <a:avLst/>
          </a:prstGeom>
        </p:spPr>
      </p:pic>
      <p:pic>
        <p:nvPicPr>
          <p:cNvPr id="23" name="Picture 22">
            <a:extLst>
              <a:ext uri="{FF2B5EF4-FFF2-40B4-BE49-F238E27FC236}">
                <a16:creationId xmlns:a16="http://schemas.microsoft.com/office/drawing/2014/main" id="{284EAB89-6700-C8BB-CB3B-2045867A857E}"/>
              </a:ext>
            </a:extLst>
          </p:cNvPr>
          <p:cNvPicPr>
            <a:picLocks noChangeAspect="1"/>
          </p:cNvPicPr>
          <p:nvPr/>
        </p:nvPicPr>
        <p:blipFill>
          <a:blip r:embed="rId5"/>
          <a:stretch>
            <a:fillRect/>
          </a:stretch>
        </p:blipFill>
        <p:spPr>
          <a:xfrm>
            <a:off x="6342554" y="478150"/>
            <a:ext cx="2696958" cy="3116080"/>
          </a:xfrm>
          <a:prstGeom prst="rect">
            <a:avLst/>
          </a:prstGeom>
        </p:spPr>
      </p:pic>
      <p:pic>
        <p:nvPicPr>
          <p:cNvPr id="34" name="Picture 33">
            <a:extLst>
              <a:ext uri="{FF2B5EF4-FFF2-40B4-BE49-F238E27FC236}">
                <a16:creationId xmlns:a16="http://schemas.microsoft.com/office/drawing/2014/main" id="{E19AD0DD-DA6F-2199-7180-1C13A9B5A968}"/>
              </a:ext>
            </a:extLst>
          </p:cNvPr>
          <p:cNvPicPr>
            <a:picLocks noChangeAspect="1"/>
          </p:cNvPicPr>
          <p:nvPr/>
        </p:nvPicPr>
        <p:blipFill>
          <a:blip r:embed="rId6"/>
          <a:stretch>
            <a:fillRect/>
          </a:stretch>
        </p:blipFill>
        <p:spPr>
          <a:xfrm>
            <a:off x="9007763" y="480060"/>
            <a:ext cx="2707224" cy="3114170"/>
          </a:xfrm>
          <a:prstGeom prst="rect">
            <a:avLst/>
          </a:prstGeom>
        </p:spPr>
      </p:pic>
      <p:pic>
        <p:nvPicPr>
          <p:cNvPr id="9" name="Picture 8">
            <a:extLst>
              <a:ext uri="{FF2B5EF4-FFF2-40B4-BE49-F238E27FC236}">
                <a16:creationId xmlns:a16="http://schemas.microsoft.com/office/drawing/2014/main" id="{2F54847C-CFC6-01B5-A139-99D4129394BF}"/>
              </a:ext>
            </a:extLst>
          </p:cNvPr>
          <p:cNvPicPr>
            <a:picLocks noChangeAspect="1"/>
          </p:cNvPicPr>
          <p:nvPr/>
        </p:nvPicPr>
        <p:blipFill>
          <a:blip r:embed="rId7"/>
          <a:stretch>
            <a:fillRect/>
          </a:stretch>
        </p:blipFill>
        <p:spPr>
          <a:xfrm>
            <a:off x="6336368" y="3376087"/>
            <a:ext cx="5129784" cy="2671103"/>
          </a:xfrm>
          <a:prstGeom prst="rect">
            <a:avLst/>
          </a:prstGeom>
        </p:spPr>
      </p:pic>
      <p:pic>
        <p:nvPicPr>
          <p:cNvPr id="37" name="Picture 36">
            <a:extLst>
              <a:ext uri="{FF2B5EF4-FFF2-40B4-BE49-F238E27FC236}">
                <a16:creationId xmlns:a16="http://schemas.microsoft.com/office/drawing/2014/main" id="{0AA14D04-2338-5AD4-C950-64FCF08F6EF9}"/>
              </a:ext>
            </a:extLst>
          </p:cNvPr>
          <p:cNvPicPr>
            <a:picLocks noChangeAspect="1"/>
          </p:cNvPicPr>
          <p:nvPr/>
        </p:nvPicPr>
        <p:blipFill>
          <a:blip r:embed="rId8"/>
          <a:stretch>
            <a:fillRect/>
          </a:stretch>
        </p:blipFill>
        <p:spPr>
          <a:xfrm>
            <a:off x="1259413" y="4199095"/>
            <a:ext cx="4000504" cy="2085230"/>
          </a:xfrm>
          <a:prstGeom prst="rect">
            <a:avLst/>
          </a:prstGeom>
        </p:spPr>
      </p:pic>
      <p:pic>
        <p:nvPicPr>
          <p:cNvPr id="40" name="Picture 39">
            <a:extLst>
              <a:ext uri="{FF2B5EF4-FFF2-40B4-BE49-F238E27FC236}">
                <a16:creationId xmlns:a16="http://schemas.microsoft.com/office/drawing/2014/main" id="{E8C68A7A-0BDC-2B83-70D1-9939BB7A4F32}"/>
              </a:ext>
            </a:extLst>
          </p:cNvPr>
          <p:cNvPicPr>
            <a:picLocks noChangeAspect="1"/>
          </p:cNvPicPr>
          <p:nvPr/>
        </p:nvPicPr>
        <p:blipFill>
          <a:blip r:embed="rId9"/>
          <a:stretch>
            <a:fillRect/>
          </a:stretch>
        </p:blipFill>
        <p:spPr>
          <a:xfrm>
            <a:off x="2935885" y="505876"/>
            <a:ext cx="2982897" cy="1524204"/>
          </a:xfrm>
          <a:prstGeom prst="rect">
            <a:avLst/>
          </a:prstGeom>
        </p:spPr>
      </p:pic>
      <p:sp>
        <p:nvSpPr>
          <p:cNvPr id="41" name="TextBox 40">
            <a:extLst>
              <a:ext uri="{FF2B5EF4-FFF2-40B4-BE49-F238E27FC236}">
                <a16:creationId xmlns:a16="http://schemas.microsoft.com/office/drawing/2014/main" id="{568C57A1-4B0E-FCFF-B4DC-220DB1157ACB}"/>
              </a:ext>
            </a:extLst>
          </p:cNvPr>
          <p:cNvSpPr txBox="1"/>
          <p:nvPr/>
        </p:nvSpPr>
        <p:spPr>
          <a:xfrm>
            <a:off x="1897500" y="1809545"/>
            <a:ext cx="2630178" cy="492443"/>
          </a:xfrm>
          <a:prstGeom prst="rect">
            <a:avLst/>
          </a:prstGeom>
          <a:noFill/>
        </p:spPr>
        <p:txBody>
          <a:bodyPr wrap="square" rtlCol="0">
            <a:spAutoFit/>
          </a:bodyPr>
          <a:lstStyle/>
          <a:p>
            <a:pPr algn="l"/>
            <a:r>
              <a:rPr lang="en-US" sz="13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72 PATENTS </a:t>
            </a:r>
          </a:p>
          <a:p>
            <a:pPr algn="l"/>
            <a:r>
              <a:rPr lang="en-US" sz="13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&amp; PATENTS PENDING</a:t>
            </a:r>
          </a:p>
        </p:txBody>
      </p:sp>
    </p:spTree>
    <p:extLst>
      <p:ext uri="{BB962C8B-B14F-4D97-AF65-F5344CB8AC3E}">
        <p14:creationId xmlns:p14="http://schemas.microsoft.com/office/powerpoint/2010/main" val="484044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AB7D1-6B07-413A-8327-C803D6465F2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Current R&amp;D Process 15 to 20 Years to Product</a:t>
            </a:r>
          </a:p>
        </p:txBody>
      </p:sp>
      <p:pic>
        <p:nvPicPr>
          <p:cNvPr id="8" name="Content Placeholder 5">
            <a:extLst>
              <a:ext uri="{FF2B5EF4-FFF2-40B4-BE49-F238E27FC236}">
                <a16:creationId xmlns:a16="http://schemas.microsoft.com/office/drawing/2014/main" id="{D66A3F88-AF35-C18A-C1A9-96EA880B5A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531"/>
          <a:stretch/>
        </p:blipFill>
        <p:spPr>
          <a:xfrm>
            <a:off x="4777316" y="2326709"/>
            <a:ext cx="6780700" cy="2202252"/>
          </a:xfrm>
          <a:prstGeom prst="rect">
            <a:avLst/>
          </a:prstGeom>
        </p:spPr>
      </p:pic>
      <p:sp>
        <p:nvSpPr>
          <p:cNvPr id="3" name="TextBox 2">
            <a:extLst>
              <a:ext uri="{FF2B5EF4-FFF2-40B4-BE49-F238E27FC236}">
                <a16:creationId xmlns:a16="http://schemas.microsoft.com/office/drawing/2014/main" id="{AA078137-2536-7B98-9C8F-6103C2DF1A9B}"/>
              </a:ext>
            </a:extLst>
          </p:cNvPr>
          <p:cNvSpPr txBox="1"/>
          <p:nvPr/>
        </p:nvSpPr>
        <p:spPr>
          <a:xfrm>
            <a:off x="5181600" y="2514600"/>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170182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AB7D1-6B07-413A-8327-C803D6465F2D}"/>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2000" kern="1200" dirty="0">
                <a:solidFill>
                  <a:srgbClr val="FFFFFF"/>
                </a:solidFill>
                <a:latin typeface="+mj-lt"/>
                <a:ea typeface="+mj-ea"/>
                <a:cs typeface="+mj-cs"/>
              </a:rPr>
              <a:t>PHASE 1 HPC –  Virtualization of Hit Identification  </a:t>
            </a:r>
            <a:r>
              <a:rPr lang="en-US" sz="2000" dirty="0">
                <a:solidFill>
                  <a:srgbClr val="FFFFFF"/>
                </a:solidFill>
              </a:rPr>
              <a:t>delivered via </a:t>
            </a:r>
            <a:r>
              <a:rPr lang="en-US" sz="2000" kern="1200" dirty="0">
                <a:solidFill>
                  <a:srgbClr val="FFFFFF"/>
                </a:solidFill>
                <a:latin typeface="+mj-lt"/>
                <a:ea typeface="+mj-ea"/>
                <a:cs typeface="+mj-cs"/>
              </a:rPr>
              <a:t> </a:t>
            </a:r>
            <a:r>
              <a:rPr lang="en-US" sz="2000" b="1" kern="1200" dirty="0" err="1">
                <a:solidFill>
                  <a:srgbClr val="FFFFFF"/>
                </a:solidFill>
                <a:latin typeface="+mj-lt"/>
                <a:ea typeface="+mj-ea"/>
                <a:cs typeface="+mj-cs"/>
              </a:rPr>
              <a:t>PhytoIntel</a:t>
            </a:r>
            <a:r>
              <a:rPr lang="en-US" sz="2000" b="1" kern="1200" dirty="0">
                <a:solidFill>
                  <a:srgbClr val="FFFFFF"/>
                </a:solidFill>
                <a:latin typeface="+mj-lt"/>
                <a:ea typeface="+mj-ea"/>
                <a:cs typeface="+mj-cs"/>
              </a:rPr>
              <a:t> Platform</a:t>
            </a:r>
            <a:r>
              <a:rPr lang="en-US" sz="2000" kern="1200" dirty="0">
                <a:solidFill>
                  <a:srgbClr val="FFFFFF"/>
                </a:solidFill>
                <a:latin typeface="+mj-lt"/>
                <a:ea typeface="+mj-ea"/>
                <a:cs typeface="+mj-cs"/>
              </a:rPr>
              <a:t> with </a:t>
            </a:r>
            <a:r>
              <a:rPr lang="en-US" sz="2000" b="1" kern="1200" dirty="0">
                <a:solidFill>
                  <a:srgbClr val="FFFFFF"/>
                </a:solidFill>
                <a:latin typeface="+mj-lt"/>
                <a:ea typeface="+mj-ea"/>
                <a:cs typeface="+mj-cs"/>
              </a:rPr>
              <a:t>Datavault</a:t>
            </a:r>
            <a:r>
              <a:rPr lang="en-US" sz="2000" kern="1200" dirty="0">
                <a:solidFill>
                  <a:srgbClr val="FFFFFF"/>
                </a:solidFill>
                <a:latin typeface="+mj-lt"/>
                <a:ea typeface="+mj-ea"/>
                <a:cs typeface="+mj-cs"/>
              </a:rPr>
              <a:t>, </a:t>
            </a:r>
            <a:r>
              <a:rPr lang="en-US" sz="2000" b="1" kern="1200" dirty="0">
                <a:solidFill>
                  <a:srgbClr val="FFFFFF"/>
                </a:solidFill>
                <a:latin typeface="+mj-lt"/>
                <a:ea typeface="+mj-ea"/>
                <a:cs typeface="+mj-cs"/>
              </a:rPr>
              <a:t>Sumerian</a:t>
            </a:r>
            <a:r>
              <a:rPr lang="en-US" sz="2000" kern="1200" dirty="0">
                <a:solidFill>
                  <a:srgbClr val="FFFFFF"/>
                </a:solidFill>
                <a:latin typeface="+mj-lt"/>
                <a:ea typeface="+mj-ea"/>
                <a:cs typeface="+mj-cs"/>
              </a:rPr>
              <a:t> Crypto Anchors and High Performance Computation </a:t>
            </a:r>
            <a:r>
              <a:rPr lang="en-US" sz="2000" b="1" kern="1200" dirty="0">
                <a:solidFill>
                  <a:srgbClr val="FFFFFF"/>
                </a:solidFill>
                <a:latin typeface="+mj-lt"/>
                <a:ea typeface="+mj-ea"/>
                <a:cs typeface="+mj-cs"/>
              </a:rPr>
              <a:t>(HPC)</a:t>
            </a:r>
          </a:p>
        </p:txBody>
      </p:sp>
      <p:pic>
        <p:nvPicPr>
          <p:cNvPr id="4" name="Content Placeholder 3">
            <a:extLst>
              <a:ext uri="{FF2B5EF4-FFF2-40B4-BE49-F238E27FC236}">
                <a16:creationId xmlns:a16="http://schemas.microsoft.com/office/drawing/2014/main" id="{41ACFCBB-374C-33E2-0260-20905DE09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681806"/>
            <a:ext cx="6780700" cy="3492059"/>
          </a:xfrm>
          <a:prstGeom prst="rect">
            <a:avLst/>
          </a:prstGeom>
        </p:spPr>
      </p:pic>
      <p:pic>
        <p:nvPicPr>
          <p:cNvPr id="10" name="Picture 9">
            <a:extLst>
              <a:ext uri="{FF2B5EF4-FFF2-40B4-BE49-F238E27FC236}">
                <a16:creationId xmlns:a16="http://schemas.microsoft.com/office/drawing/2014/main" id="{86ED9070-F407-3F89-72F7-727DDA821C01}"/>
              </a:ext>
            </a:extLst>
          </p:cNvPr>
          <p:cNvPicPr>
            <a:picLocks noChangeAspect="1"/>
          </p:cNvPicPr>
          <p:nvPr/>
        </p:nvPicPr>
        <p:blipFill>
          <a:blip r:embed="rId3"/>
          <a:stretch>
            <a:fillRect/>
          </a:stretch>
        </p:blipFill>
        <p:spPr>
          <a:xfrm>
            <a:off x="954617" y="339533"/>
            <a:ext cx="2262682" cy="715007"/>
          </a:xfrm>
          <a:prstGeom prst="rect">
            <a:avLst/>
          </a:prstGeom>
        </p:spPr>
      </p:pic>
      <p:pic>
        <p:nvPicPr>
          <p:cNvPr id="6" name="Picture 5">
            <a:extLst>
              <a:ext uri="{FF2B5EF4-FFF2-40B4-BE49-F238E27FC236}">
                <a16:creationId xmlns:a16="http://schemas.microsoft.com/office/drawing/2014/main" id="{CDACCA4B-97B4-9C02-0F87-7EAE8DE5EB6F}"/>
              </a:ext>
            </a:extLst>
          </p:cNvPr>
          <p:cNvPicPr>
            <a:picLocks noChangeAspect="1"/>
          </p:cNvPicPr>
          <p:nvPr/>
        </p:nvPicPr>
        <p:blipFill>
          <a:blip r:embed="rId4"/>
          <a:stretch>
            <a:fillRect/>
          </a:stretch>
        </p:blipFill>
        <p:spPr>
          <a:xfrm>
            <a:off x="3682986" y="3515779"/>
            <a:ext cx="2180181" cy="3203918"/>
          </a:xfrm>
          <a:prstGeom prst="rect">
            <a:avLst/>
          </a:prstGeom>
        </p:spPr>
      </p:pic>
    </p:spTree>
    <p:extLst>
      <p:ext uri="{BB962C8B-B14F-4D97-AF65-F5344CB8AC3E}">
        <p14:creationId xmlns:p14="http://schemas.microsoft.com/office/powerpoint/2010/main" val="1123177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AB7D1-6B07-413A-8327-C803D6465F2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PHASE 2; Year 3-4 Virtualization of Research </a:t>
            </a:r>
            <a:br>
              <a:rPr lang="en-US" sz="3300" kern="1200">
                <a:solidFill>
                  <a:srgbClr val="FFFFFF"/>
                </a:solidFill>
                <a:latin typeface="+mj-lt"/>
                <a:ea typeface="+mj-ea"/>
                <a:cs typeface="+mj-cs"/>
              </a:rPr>
            </a:br>
            <a:endParaRPr lang="en-US" sz="3300" kern="1200">
              <a:solidFill>
                <a:srgbClr val="FFFFFF"/>
              </a:solidFill>
              <a:latin typeface="+mj-lt"/>
              <a:ea typeface="+mj-ea"/>
              <a:cs typeface="+mj-cs"/>
            </a:endParaRPr>
          </a:p>
        </p:txBody>
      </p:sp>
      <p:pic>
        <p:nvPicPr>
          <p:cNvPr id="7" name="Content Placeholder 3">
            <a:extLst>
              <a:ext uri="{FF2B5EF4-FFF2-40B4-BE49-F238E27FC236}">
                <a16:creationId xmlns:a16="http://schemas.microsoft.com/office/drawing/2014/main" id="{1C3AF0F6-88F3-1F68-80D5-5C9B36DDAF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772"/>
          <a:stretch/>
        </p:blipFill>
        <p:spPr>
          <a:xfrm>
            <a:off x="4777316" y="1965830"/>
            <a:ext cx="6780700" cy="2924010"/>
          </a:xfrm>
          <a:prstGeom prst="rect">
            <a:avLst/>
          </a:prstGeom>
        </p:spPr>
      </p:pic>
      <p:pic>
        <p:nvPicPr>
          <p:cNvPr id="10" name="Picture 9">
            <a:extLst>
              <a:ext uri="{FF2B5EF4-FFF2-40B4-BE49-F238E27FC236}">
                <a16:creationId xmlns:a16="http://schemas.microsoft.com/office/drawing/2014/main" id="{9D1A0D1E-2591-B746-3706-B7E885BFB963}"/>
              </a:ext>
            </a:extLst>
          </p:cNvPr>
          <p:cNvPicPr>
            <a:picLocks noChangeAspect="1"/>
          </p:cNvPicPr>
          <p:nvPr/>
        </p:nvPicPr>
        <p:blipFill>
          <a:blip r:embed="rId3"/>
          <a:stretch>
            <a:fillRect/>
          </a:stretch>
        </p:blipFill>
        <p:spPr>
          <a:xfrm>
            <a:off x="717422" y="330769"/>
            <a:ext cx="2262682" cy="715007"/>
          </a:xfrm>
          <a:prstGeom prst="rect">
            <a:avLst/>
          </a:prstGeom>
        </p:spPr>
      </p:pic>
      <p:pic>
        <p:nvPicPr>
          <p:cNvPr id="4" name="Picture 3">
            <a:extLst>
              <a:ext uri="{FF2B5EF4-FFF2-40B4-BE49-F238E27FC236}">
                <a16:creationId xmlns:a16="http://schemas.microsoft.com/office/drawing/2014/main" id="{4699A4BD-E664-9D38-623E-A2D6C1D3F46B}"/>
              </a:ext>
            </a:extLst>
          </p:cNvPr>
          <p:cNvPicPr>
            <a:picLocks noChangeAspect="1"/>
          </p:cNvPicPr>
          <p:nvPr/>
        </p:nvPicPr>
        <p:blipFill>
          <a:blip r:embed="rId4"/>
          <a:stretch>
            <a:fillRect/>
          </a:stretch>
        </p:blipFill>
        <p:spPr>
          <a:xfrm>
            <a:off x="3682986" y="3515779"/>
            <a:ext cx="2180181" cy="3203918"/>
          </a:xfrm>
          <a:prstGeom prst="rect">
            <a:avLst/>
          </a:prstGeom>
        </p:spPr>
      </p:pic>
    </p:spTree>
    <p:extLst>
      <p:ext uri="{BB962C8B-B14F-4D97-AF65-F5344CB8AC3E}">
        <p14:creationId xmlns:p14="http://schemas.microsoft.com/office/powerpoint/2010/main" val="109417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AB7D1-6B07-413A-8327-C803D6465F2D}"/>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dirty="0">
                <a:solidFill>
                  <a:schemeClr val="bg1"/>
                </a:solidFill>
              </a:rPr>
              <a:t>Phase 3 </a:t>
            </a:r>
            <a:br>
              <a:rPr lang="en-US" sz="3600" dirty="0">
                <a:solidFill>
                  <a:schemeClr val="bg1"/>
                </a:solidFill>
              </a:rPr>
            </a:br>
            <a:r>
              <a:rPr lang="en-US" sz="3600" dirty="0">
                <a:solidFill>
                  <a:schemeClr val="bg1"/>
                </a:solidFill>
              </a:rPr>
              <a:t>~ </a:t>
            </a:r>
            <a:r>
              <a:rPr lang="en-US" sz="3600" b="1" dirty="0">
                <a:solidFill>
                  <a:schemeClr val="bg1"/>
                </a:solidFill>
              </a:rPr>
              <a:t>5 Years </a:t>
            </a:r>
            <a:r>
              <a:rPr lang="en-US" sz="3600" dirty="0">
                <a:solidFill>
                  <a:schemeClr val="bg1"/>
                </a:solidFill>
              </a:rPr>
              <a:t> </a:t>
            </a:r>
            <a:r>
              <a:rPr lang="en-US" sz="3600" dirty="0" err="1">
                <a:solidFill>
                  <a:schemeClr val="bg1"/>
                </a:solidFill>
              </a:rPr>
              <a:t>PhytoIntel</a:t>
            </a:r>
            <a:r>
              <a:rPr lang="en-US" sz="3600" dirty="0">
                <a:solidFill>
                  <a:schemeClr val="bg1"/>
                </a:solidFill>
              </a:rPr>
              <a:t>, HPC &amp; Datavault</a:t>
            </a:r>
            <a:r>
              <a:rPr lang="en-US" sz="3300" kern="1200" dirty="0">
                <a:solidFill>
                  <a:schemeClr val="bg1"/>
                </a:solidFill>
                <a:latin typeface="+mj-lt"/>
                <a:ea typeface="+mj-ea"/>
                <a:cs typeface="+mj-cs"/>
              </a:rPr>
              <a:t> </a:t>
            </a:r>
            <a:br>
              <a:rPr lang="en-US" sz="3300" kern="1200" dirty="0">
                <a:solidFill>
                  <a:srgbClr val="FFFFFF"/>
                </a:solidFill>
                <a:latin typeface="+mj-lt"/>
                <a:ea typeface="+mj-ea"/>
                <a:cs typeface="+mj-cs"/>
              </a:rPr>
            </a:br>
            <a:endParaRPr lang="en-US" sz="3300" kern="1200" dirty="0">
              <a:solidFill>
                <a:srgbClr val="FFFFFF"/>
              </a:solidFill>
              <a:latin typeface="+mj-lt"/>
              <a:ea typeface="+mj-ea"/>
              <a:cs typeface="+mj-cs"/>
            </a:endParaRPr>
          </a:p>
        </p:txBody>
      </p:sp>
      <p:pic>
        <p:nvPicPr>
          <p:cNvPr id="4" name="Content Placeholder 4">
            <a:extLst>
              <a:ext uri="{FF2B5EF4-FFF2-40B4-BE49-F238E27FC236}">
                <a16:creationId xmlns:a16="http://schemas.microsoft.com/office/drawing/2014/main" id="{34FA42BE-4EBC-9E2D-DE5C-01A20D087FF6}"/>
              </a:ext>
            </a:extLst>
          </p:cNvPr>
          <p:cNvPicPr>
            <a:picLocks noChangeAspect="1"/>
          </p:cNvPicPr>
          <p:nvPr/>
        </p:nvPicPr>
        <p:blipFill>
          <a:blip r:embed="rId2">
            <a:extLst>
              <a:ext uri="{28A0092B-C50C-407E-A947-70E740481C1C}">
                <a14:useLocalDpi xmlns:a14="http://schemas.microsoft.com/office/drawing/2010/main" val="0"/>
              </a:ext>
            </a:extLst>
          </a:blip>
          <a:srcRect t="13986"/>
          <a:stretch/>
        </p:blipFill>
        <p:spPr>
          <a:xfrm>
            <a:off x="5415391" y="2747820"/>
            <a:ext cx="6797781" cy="2676579"/>
          </a:xfrm>
          <a:prstGeom prst="rect">
            <a:avLst/>
          </a:prstGeom>
        </p:spPr>
      </p:pic>
      <p:sp>
        <p:nvSpPr>
          <p:cNvPr id="9" name="TextBox 8">
            <a:extLst>
              <a:ext uri="{FF2B5EF4-FFF2-40B4-BE49-F238E27FC236}">
                <a16:creationId xmlns:a16="http://schemas.microsoft.com/office/drawing/2014/main" id="{5AC90E48-7550-383E-38AC-82BB89D98066}"/>
              </a:ext>
            </a:extLst>
          </p:cNvPr>
          <p:cNvSpPr txBox="1"/>
          <p:nvPr/>
        </p:nvSpPr>
        <p:spPr>
          <a:xfrm>
            <a:off x="256943" y="1087323"/>
            <a:ext cx="11678113" cy="369332"/>
          </a:xfrm>
          <a:prstGeom prst="rect">
            <a:avLst/>
          </a:prstGeom>
          <a:noFill/>
        </p:spPr>
        <p:txBody>
          <a:bodyPr wrap="square" rtlCol="0">
            <a:spAutoFit/>
          </a:bodyPr>
          <a:lstStyle/>
          <a:p>
            <a:pPr algn="l"/>
            <a:r>
              <a:rPr lang="en-US" dirty="0"/>
              <a:t>Research 100% </a:t>
            </a:r>
            <a:r>
              <a:rPr lang="en-US" dirty="0" err="1"/>
              <a:t>PhytoIntel</a:t>
            </a:r>
            <a:r>
              <a:rPr lang="en-US" dirty="0"/>
              <a:t> Virtualization -  Development involves </a:t>
            </a:r>
            <a:r>
              <a:rPr lang="en-US" b="1" i="1" dirty="0"/>
              <a:t>trials with clinical grade human Digital Twins</a:t>
            </a:r>
          </a:p>
        </p:txBody>
      </p:sp>
      <p:pic>
        <p:nvPicPr>
          <p:cNvPr id="12" name="Picture 11">
            <a:extLst>
              <a:ext uri="{FF2B5EF4-FFF2-40B4-BE49-F238E27FC236}">
                <a16:creationId xmlns:a16="http://schemas.microsoft.com/office/drawing/2014/main" id="{8A45EA2C-B701-B2C1-9245-18B8B3DBCA6B}"/>
              </a:ext>
            </a:extLst>
          </p:cNvPr>
          <p:cNvPicPr>
            <a:picLocks noChangeAspect="1"/>
          </p:cNvPicPr>
          <p:nvPr/>
        </p:nvPicPr>
        <p:blipFill>
          <a:blip r:embed="rId3"/>
          <a:stretch>
            <a:fillRect/>
          </a:stretch>
        </p:blipFill>
        <p:spPr>
          <a:xfrm>
            <a:off x="465666" y="223434"/>
            <a:ext cx="2262682" cy="715007"/>
          </a:xfrm>
          <a:prstGeom prst="rect">
            <a:avLst/>
          </a:prstGeom>
        </p:spPr>
      </p:pic>
      <p:pic>
        <p:nvPicPr>
          <p:cNvPr id="34" name="Picture 33">
            <a:extLst>
              <a:ext uri="{FF2B5EF4-FFF2-40B4-BE49-F238E27FC236}">
                <a16:creationId xmlns:a16="http://schemas.microsoft.com/office/drawing/2014/main" id="{4ADBB9DF-C756-702E-51A5-78E236135920}"/>
              </a:ext>
            </a:extLst>
          </p:cNvPr>
          <p:cNvPicPr>
            <a:picLocks noChangeAspect="1"/>
          </p:cNvPicPr>
          <p:nvPr/>
        </p:nvPicPr>
        <p:blipFill>
          <a:blip r:embed="rId4"/>
          <a:stretch>
            <a:fillRect/>
          </a:stretch>
        </p:blipFill>
        <p:spPr>
          <a:xfrm>
            <a:off x="3243226" y="3514320"/>
            <a:ext cx="2180181" cy="3203918"/>
          </a:xfrm>
          <a:prstGeom prst="rect">
            <a:avLst/>
          </a:prstGeom>
        </p:spPr>
      </p:pic>
    </p:spTree>
    <p:extLst>
      <p:ext uri="{BB962C8B-B14F-4D97-AF65-F5344CB8AC3E}">
        <p14:creationId xmlns:p14="http://schemas.microsoft.com/office/powerpoint/2010/main" val="2918307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9D1F1F-C7FE-3F22-0DDC-C5AD3B25D258}"/>
              </a:ext>
            </a:extLst>
          </p:cNvPr>
          <p:cNvSpPr>
            <a:spLocks noGrp="1"/>
          </p:cNvSpPr>
          <p:nvPr>
            <p:ph type="title"/>
          </p:nvPr>
        </p:nvSpPr>
        <p:spPr>
          <a:xfrm>
            <a:off x="838197" y="978408"/>
            <a:ext cx="4834469" cy="1106424"/>
          </a:xfrm>
        </p:spPr>
        <p:txBody>
          <a:bodyPr>
            <a:normAutofit fontScale="90000"/>
          </a:bodyPr>
          <a:lstStyle/>
          <a:p>
            <a:r>
              <a:rPr lang="en-US" sz="2900" dirty="0"/>
              <a:t>Advantages and Disadvantages of Virtual Plant Digital Twins in HPC</a:t>
            </a:r>
          </a:p>
        </p:txBody>
      </p:sp>
      <p:sp>
        <p:nvSpPr>
          <p:cNvPr id="31" name="Rectangle 30">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23F69D-CA90-1D56-EE74-B39FCE2CE708}"/>
              </a:ext>
            </a:extLst>
          </p:cNvPr>
          <p:cNvSpPr>
            <a:spLocks noGrp="1"/>
          </p:cNvSpPr>
          <p:nvPr>
            <p:ph idx="1"/>
          </p:nvPr>
        </p:nvSpPr>
        <p:spPr>
          <a:xfrm>
            <a:off x="226853" y="2010748"/>
            <a:ext cx="5719888" cy="4044713"/>
          </a:xfrm>
        </p:spPr>
        <p:txBody>
          <a:bodyPr>
            <a:normAutofit fontScale="70000" lnSpcReduction="20000"/>
          </a:bodyPr>
          <a:lstStyle/>
          <a:p>
            <a:r>
              <a:rPr lang="en-US" sz="2000" b="1" dirty="0">
                <a:solidFill>
                  <a:schemeClr val="accent6"/>
                </a:solidFill>
              </a:rPr>
              <a:t>+ We are trying to optimize the plant itself to use minimal resources to reach maximum results in renewable fuels</a:t>
            </a:r>
          </a:p>
          <a:p>
            <a:r>
              <a:rPr lang="en-US" sz="2200" dirty="0">
                <a:solidFill>
                  <a:schemeClr val="accent6"/>
                </a:solidFill>
              </a:rPr>
              <a:t>+ Genetic modification is NOT the goal of human digital twins but in plants it can be</a:t>
            </a:r>
          </a:p>
          <a:p>
            <a:r>
              <a:rPr lang="en-US" sz="2200" b="1" dirty="0">
                <a:solidFill>
                  <a:schemeClr val="accent6"/>
                </a:solidFill>
              </a:rPr>
              <a:t>+ </a:t>
            </a:r>
            <a:r>
              <a:rPr lang="en-US" sz="2200" dirty="0">
                <a:solidFill>
                  <a:schemeClr val="accent6"/>
                </a:solidFill>
              </a:rPr>
              <a:t>Plants can be</a:t>
            </a:r>
            <a:r>
              <a:rPr lang="en-US" sz="2200" b="1" dirty="0">
                <a:solidFill>
                  <a:schemeClr val="accent6"/>
                </a:solidFill>
              </a:rPr>
              <a:t> killed, cloned and transgenic </a:t>
            </a:r>
          </a:p>
          <a:p>
            <a:r>
              <a:rPr lang="en-US" sz="2200" dirty="0">
                <a:solidFill>
                  <a:schemeClr val="accent6"/>
                </a:solidFill>
              </a:rPr>
              <a:t>+ ML/AI with sufficient memory can be fed known gene </a:t>
            </a:r>
            <a:r>
              <a:rPr lang="en-US" sz="2200" dirty="0" err="1">
                <a:solidFill>
                  <a:schemeClr val="accent6"/>
                </a:solidFill>
              </a:rPr>
              <a:t>squencing</a:t>
            </a:r>
            <a:r>
              <a:rPr lang="en-US" sz="2200" dirty="0">
                <a:solidFill>
                  <a:schemeClr val="accent6"/>
                </a:solidFill>
              </a:rPr>
              <a:t> data and can learn to display and develop. </a:t>
            </a:r>
          </a:p>
          <a:p>
            <a:r>
              <a:rPr lang="en-US" sz="2200" dirty="0">
                <a:solidFill>
                  <a:srgbClr val="C00000"/>
                </a:solidFill>
              </a:rPr>
              <a:t>-</a:t>
            </a:r>
            <a:r>
              <a:rPr lang="en-US" sz="2200" b="1" dirty="0">
                <a:solidFill>
                  <a:srgbClr val="C00000"/>
                </a:solidFill>
              </a:rPr>
              <a:t>  Real World results require inputs such as sunlight, nutrients, and water that all have limitations, regionality, costs and growth cycles that take time to completely asses in the Real World. </a:t>
            </a:r>
          </a:p>
          <a:p>
            <a:r>
              <a:rPr lang="en-US" sz="2200" b="1" dirty="0">
                <a:solidFill>
                  <a:srgbClr val="C00000"/>
                </a:solidFill>
              </a:rPr>
              <a:t>- Those same inputs make completely independent data sets final calculations even more complex as to the variables and optimizations opportunities that exist for digital twins. </a:t>
            </a:r>
          </a:p>
          <a:p>
            <a:r>
              <a:rPr lang="en-US" sz="2200" b="1" dirty="0">
                <a:solidFill>
                  <a:srgbClr val="C00000"/>
                </a:solidFill>
              </a:rPr>
              <a:t>- The Genome vs Genome comparison of plants vs humans  is nearly equivalent in complexity  interactions, organisms and environmental,  input variation make for even more complex </a:t>
            </a:r>
            <a:r>
              <a:rPr lang="en-US" sz="2200" b="1" dirty="0" err="1">
                <a:solidFill>
                  <a:srgbClr val="C00000"/>
                </a:solidFill>
              </a:rPr>
              <a:t>algorhythmes</a:t>
            </a:r>
            <a:r>
              <a:rPr lang="en-US" sz="2200" b="1" dirty="0">
                <a:solidFill>
                  <a:srgbClr val="C00000"/>
                </a:solidFill>
              </a:rPr>
              <a:t>  in any give plant experiment. </a:t>
            </a:r>
          </a:p>
          <a:p>
            <a:endParaRPr lang="en-US" sz="1800" dirty="0"/>
          </a:p>
        </p:txBody>
      </p:sp>
      <p:pic>
        <p:nvPicPr>
          <p:cNvPr id="8" name="Picture 7">
            <a:extLst>
              <a:ext uri="{FF2B5EF4-FFF2-40B4-BE49-F238E27FC236}">
                <a16:creationId xmlns:a16="http://schemas.microsoft.com/office/drawing/2014/main" id="{D65F08EF-E478-019E-52C4-E2BD776DE9FD}"/>
              </a:ext>
            </a:extLst>
          </p:cNvPr>
          <p:cNvPicPr>
            <a:picLocks noChangeAspect="1"/>
          </p:cNvPicPr>
          <p:nvPr/>
        </p:nvPicPr>
        <p:blipFill>
          <a:blip r:embed="rId2"/>
          <a:srcRect l="49900" r="-1" b="13951"/>
          <a:stretch/>
        </p:blipFill>
        <p:spPr>
          <a:xfrm>
            <a:off x="6212417" y="398353"/>
            <a:ext cx="5719888" cy="5796116"/>
          </a:xfrm>
          <a:prstGeom prst="rect">
            <a:avLst/>
          </a:prstGeom>
        </p:spPr>
      </p:pic>
      <p:pic>
        <p:nvPicPr>
          <p:cNvPr id="6" name="Picture 5">
            <a:extLst>
              <a:ext uri="{FF2B5EF4-FFF2-40B4-BE49-F238E27FC236}">
                <a16:creationId xmlns:a16="http://schemas.microsoft.com/office/drawing/2014/main" id="{0AF79932-5950-2E47-084F-2CAEA8AA5989}"/>
              </a:ext>
            </a:extLst>
          </p:cNvPr>
          <p:cNvPicPr>
            <a:picLocks noChangeAspect="1"/>
          </p:cNvPicPr>
          <p:nvPr/>
        </p:nvPicPr>
        <p:blipFill>
          <a:blip r:embed="rId3"/>
          <a:stretch>
            <a:fillRect/>
          </a:stretch>
        </p:blipFill>
        <p:spPr>
          <a:xfrm>
            <a:off x="195109" y="177993"/>
            <a:ext cx="2262682" cy="715007"/>
          </a:xfrm>
          <a:prstGeom prst="rect">
            <a:avLst/>
          </a:prstGeom>
        </p:spPr>
      </p:pic>
    </p:spTree>
    <p:extLst>
      <p:ext uri="{BB962C8B-B14F-4D97-AF65-F5344CB8AC3E}">
        <p14:creationId xmlns:p14="http://schemas.microsoft.com/office/powerpoint/2010/main" val="2514289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3FD4AC-8030-FA44-801A-69234943C74E}"/>
              </a:ext>
            </a:extLst>
          </p:cNvPr>
          <p:cNvSpPr txBox="1"/>
          <p:nvPr/>
        </p:nvSpPr>
        <p:spPr>
          <a:xfrm>
            <a:off x="3775523" y="471078"/>
            <a:ext cx="7379310" cy="6186309"/>
          </a:xfrm>
          <a:prstGeom prst="rect">
            <a:avLst/>
          </a:prstGeom>
          <a:noFill/>
        </p:spPr>
        <p:txBody>
          <a:bodyPr wrap="square" rtlCol="0">
            <a:spAutoFit/>
          </a:bodyPr>
          <a:lstStyle/>
          <a:p>
            <a:pPr lvl="0"/>
            <a:endParaRPr lang="en-US" dirty="0"/>
          </a:p>
          <a:p>
            <a:pPr lvl="0"/>
            <a:r>
              <a:rPr lang="en-US" b="1" dirty="0"/>
              <a:t>Parallel Datavault work in Commercial Real Estate, City Planning and; AI &amp; High Performance Computing (HPC) will;</a:t>
            </a:r>
          </a:p>
          <a:p>
            <a:pPr lvl="0"/>
            <a:endParaRPr lang="en-US" dirty="0"/>
          </a:p>
          <a:p>
            <a:pPr lvl="0"/>
            <a:r>
              <a:rPr lang="en-US" dirty="0"/>
              <a:t>A. </a:t>
            </a:r>
            <a:r>
              <a:rPr lang="en-US" b="1" dirty="0"/>
              <a:t>Improve land usage</a:t>
            </a:r>
            <a:r>
              <a:rPr lang="en-US" dirty="0"/>
              <a:t> – </a:t>
            </a:r>
            <a:r>
              <a:rPr lang="en-US" sz="1700" b="1" i="1" u="sng" dirty="0"/>
              <a:t>Feed Crops</a:t>
            </a:r>
            <a:r>
              <a:rPr lang="en-US" sz="1700" b="1" i="1" dirty="0"/>
              <a:t>  vs  </a:t>
            </a:r>
            <a:r>
              <a:rPr lang="en-US" sz="1700" b="1" i="1" u="sng" dirty="0"/>
              <a:t>Fuel Crops</a:t>
            </a:r>
            <a:r>
              <a:rPr lang="en-US" sz="1700" b="1" i="1" dirty="0"/>
              <a:t> vs </a:t>
            </a:r>
            <a:r>
              <a:rPr lang="en-US" sz="1700" b="1" i="1" u="sng" dirty="0"/>
              <a:t>Industrial Crops</a:t>
            </a:r>
          </a:p>
          <a:p>
            <a:pPr lvl="0"/>
            <a:r>
              <a:rPr lang="en-US" dirty="0"/>
              <a:t>     </a:t>
            </a:r>
            <a:r>
              <a:rPr lang="en-US" i="1" dirty="0"/>
              <a:t>  1. Photovoltaic – Solar Panels</a:t>
            </a:r>
          </a:p>
          <a:p>
            <a:pPr lvl="0"/>
            <a:r>
              <a:rPr lang="en-US" i="1" dirty="0"/>
              <a:t>       2. </a:t>
            </a:r>
            <a:r>
              <a:rPr lang="en-US" i="1" dirty="0" err="1"/>
              <a:t>Agrivoltaic</a:t>
            </a:r>
            <a:r>
              <a:rPr lang="en-US" i="1" dirty="0"/>
              <a:t>  - Bio Energy Crops with Renewable Solar Strategies</a:t>
            </a:r>
          </a:p>
          <a:p>
            <a:pPr lvl="0"/>
            <a:r>
              <a:rPr lang="en-US" i="1" dirty="0"/>
              <a:t>       3. Alignment of Financial Incentives </a:t>
            </a:r>
          </a:p>
          <a:p>
            <a:pPr lvl="0"/>
            <a:r>
              <a:rPr lang="en-US" i="1" dirty="0"/>
              <a:t>		1. DataScore</a:t>
            </a:r>
          </a:p>
          <a:p>
            <a:pPr lvl="0"/>
            <a:r>
              <a:rPr lang="en-US" i="1" dirty="0"/>
              <a:t>                                        2. DataValue </a:t>
            </a:r>
          </a:p>
          <a:p>
            <a:pPr lvl="0"/>
            <a:endParaRPr lang="en-US" i="1" dirty="0"/>
          </a:p>
          <a:p>
            <a:pPr lvl="0"/>
            <a:r>
              <a:rPr lang="en-US" b="1" dirty="0"/>
              <a:t>B. Improve Usage and Yield of Commercial Properties </a:t>
            </a:r>
          </a:p>
          <a:p>
            <a:pPr lvl="0"/>
            <a:r>
              <a:rPr lang="en-US" dirty="0"/>
              <a:t>        </a:t>
            </a:r>
            <a:r>
              <a:rPr lang="en-US" i="1" dirty="0"/>
              <a:t>1. Photovoltaic Industrial Solar Projects </a:t>
            </a:r>
          </a:p>
          <a:p>
            <a:pPr lvl="0"/>
            <a:r>
              <a:rPr lang="en-US" i="1" dirty="0"/>
              <a:t>         2. Renewal Energy Crop Research Facilities – High Value Crops</a:t>
            </a:r>
          </a:p>
          <a:p>
            <a:pPr lvl="0"/>
            <a:r>
              <a:rPr lang="en-US" i="1" dirty="0"/>
              <a:t>         3. </a:t>
            </a:r>
            <a:r>
              <a:rPr lang="en-US" i="1" dirty="0" err="1"/>
              <a:t>Wharehouse</a:t>
            </a:r>
            <a:r>
              <a:rPr lang="en-US" i="1" dirty="0"/>
              <a:t> &amp; Outdoor Spaces – </a:t>
            </a:r>
            <a:r>
              <a:rPr lang="en-US" i="1" dirty="0" err="1"/>
              <a:t>Agrivoltaic</a:t>
            </a:r>
            <a:r>
              <a:rPr lang="en-US" i="1" dirty="0"/>
              <a:t> Strategies </a:t>
            </a:r>
          </a:p>
          <a:p>
            <a:pPr lvl="0"/>
            <a:r>
              <a:rPr lang="en-US" i="1" dirty="0"/>
              <a:t>         4. </a:t>
            </a:r>
            <a:r>
              <a:rPr lang="en-US" i="1" dirty="0" err="1"/>
              <a:t>Agrivoltaic</a:t>
            </a:r>
            <a:r>
              <a:rPr lang="en-US" i="1" dirty="0"/>
              <a:t> &amp; Photovoltaic Hybrid Facilities </a:t>
            </a:r>
          </a:p>
          <a:p>
            <a:pPr lvl="0"/>
            <a:endParaRPr lang="en-US" i="1" dirty="0"/>
          </a:p>
          <a:p>
            <a:pPr lvl="0"/>
            <a:r>
              <a:rPr lang="en-US" b="1" i="1" dirty="0"/>
              <a:t>C.   Monitor IoT and Sensory Network, All Real Estate Systems </a:t>
            </a:r>
          </a:p>
          <a:p>
            <a:pPr lvl="0"/>
            <a:r>
              <a:rPr lang="en-US" i="1" dirty="0"/>
              <a:t>         1. Actionable Intelligence (HVAC, POWER, ELEVATORS…)</a:t>
            </a:r>
          </a:p>
          <a:p>
            <a:pPr lvl="0"/>
            <a:r>
              <a:rPr lang="en-US" i="1" dirty="0"/>
              <a:t>         2. Data Monetization  - Datavault’s Information Data Exchange </a:t>
            </a:r>
          </a:p>
          <a:p>
            <a:pPr lvl="0"/>
            <a:r>
              <a:rPr lang="en-US" i="1" dirty="0"/>
              <a:t>         3. Capture Manage and Utilize Carbon Credits </a:t>
            </a:r>
          </a:p>
          <a:p>
            <a:pPr algn="l"/>
            <a:endParaRPr lang="en-US" dirty="0"/>
          </a:p>
        </p:txBody>
      </p:sp>
      <p:pic>
        <p:nvPicPr>
          <p:cNvPr id="5" name="Picture 4">
            <a:extLst>
              <a:ext uri="{FF2B5EF4-FFF2-40B4-BE49-F238E27FC236}">
                <a16:creationId xmlns:a16="http://schemas.microsoft.com/office/drawing/2014/main" id="{963006F3-64F9-C78A-BE7B-C8F9DF86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9" y="899541"/>
            <a:ext cx="1735287" cy="1735710"/>
          </a:xfrm>
          <a:prstGeom prst="rect">
            <a:avLst/>
          </a:prstGeom>
        </p:spPr>
      </p:pic>
      <p:pic>
        <p:nvPicPr>
          <p:cNvPr id="7" name="Picture 6">
            <a:extLst>
              <a:ext uri="{FF2B5EF4-FFF2-40B4-BE49-F238E27FC236}">
                <a16:creationId xmlns:a16="http://schemas.microsoft.com/office/drawing/2014/main" id="{597E60DF-B84D-8EA2-A3CA-59D555DB3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5" y="2681958"/>
            <a:ext cx="1775788" cy="1838248"/>
          </a:xfrm>
          <a:prstGeom prst="rect">
            <a:avLst/>
          </a:prstGeom>
        </p:spPr>
      </p:pic>
      <p:pic>
        <p:nvPicPr>
          <p:cNvPr id="13" name="Picture 12">
            <a:extLst>
              <a:ext uri="{FF2B5EF4-FFF2-40B4-BE49-F238E27FC236}">
                <a16:creationId xmlns:a16="http://schemas.microsoft.com/office/drawing/2014/main" id="{432865D0-ACEE-2F7A-C13D-46F0660FB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 y="4543207"/>
            <a:ext cx="1837800" cy="1838248"/>
          </a:xfrm>
          <a:prstGeom prst="rect">
            <a:avLst/>
          </a:prstGeom>
        </p:spPr>
      </p:pic>
      <p:pic>
        <p:nvPicPr>
          <p:cNvPr id="16" name="Picture 15">
            <a:extLst>
              <a:ext uri="{FF2B5EF4-FFF2-40B4-BE49-F238E27FC236}">
                <a16:creationId xmlns:a16="http://schemas.microsoft.com/office/drawing/2014/main" id="{AA6EFA4D-D8CF-6D4D-B4F4-85475124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842" y="912712"/>
            <a:ext cx="1747659" cy="1832750"/>
          </a:xfrm>
          <a:prstGeom prst="rect">
            <a:avLst/>
          </a:prstGeom>
        </p:spPr>
      </p:pic>
      <p:pic>
        <p:nvPicPr>
          <p:cNvPr id="17" name="Picture 16">
            <a:extLst>
              <a:ext uri="{FF2B5EF4-FFF2-40B4-BE49-F238E27FC236}">
                <a16:creationId xmlns:a16="http://schemas.microsoft.com/office/drawing/2014/main" id="{1F2834D8-5A9A-8FAC-7B23-46B7E5A86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796" y="4565723"/>
            <a:ext cx="1872351" cy="1794566"/>
          </a:xfrm>
          <a:prstGeom prst="rect">
            <a:avLst/>
          </a:prstGeom>
        </p:spPr>
      </p:pic>
      <p:pic>
        <p:nvPicPr>
          <p:cNvPr id="18" name="Picture 17">
            <a:extLst>
              <a:ext uri="{FF2B5EF4-FFF2-40B4-BE49-F238E27FC236}">
                <a16:creationId xmlns:a16="http://schemas.microsoft.com/office/drawing/2014/main" id="{1CC3A729-4604-C512-011B-1AF02B922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8260" y="2777211"/>
            <a:ext cx="1724658" cy="1725080"/>
          </a:xfrm>
          <a:prstGeom prst="rect">
            <a:avLst/>
          </a:prstGeom>
        </p:spPr>
      </p:pic>
      <p:pic>
        <p:nvPicPr>
          <p:cNvPr id="19" name="Picture 18">
            <a:extLst>
              <a:ext uri="{FF2B5EF4-FFF2-40B4-BE49-F238E27FC236}">
                <a16:creationId xmlns:a16="http://schemas.microsoft.com/office/drawing/2014/main" id="{71334915-AA1F-13B8-6843-78B0547435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1843" y="3688834"/>
            <a:ext cx="1252899" cy="1253205"/>
          </a:xfrm>
          <a:prstGeom prst="rect">
            <a:avLst/>
          </a:prstGeom>
        </p:spPr>
      </p:pic>
      <p:sp>
        <p:nvSpPr>
          <p:cNvPr id="23" name="TextBox 22">
            <a:extLst>
              <a:ext uri="{FF2B5EF4-FFF2-40B4-BE49-F238E27FC236}">
                <a16:creationId xmlns:a16="http://schemas.microsoft.com/office/drawing/2014/main" id="{4823865B-A292-EA93-9D2B-52A7E353E65C}"/>
              </a:ext>
            </a:extLst>
          </p:cNvPr>
          <p:cNvSpPr txBox="1"/>
          <p:nvPr/>
        </p:nvSpPr>
        <p:spPr>
          <a:xfrm>
            <a:off x="3008312" y="3244334"/>
            <a:ext cx="6122458" cy="369332"/>
          </a:xfrm>
          <a:prstGeom prst="rect">
            <a:avLst/>
          </a:prstGeom>
          <a:noFill/>
        </p:spPr>
        <p:txBody>
          <a:bodyPr wrap="square">
            <a:spAutoFit/>
          </a:bodyPr>
          <a:lstStyle/>
          <a:p>
            <a:r>
              <a:rPr lang="en-US" sz="1800" b="1" i="1" u="sng" dirty="0"/>
              <a:t>ps</a:t>
            </a:r>
            <a:endParaRPr lang="en-US" dirty="0"/>
          </a:p>
        </p:txBody>
      </p:sp>
      <p:sp>
        <p:nvSpPr>
          <p:cNvPr id="2" name="TextBox 1">
            <a:extLst>
              <a:ext uri="{FF2B5EF4-FFF2-40B4-BE49-F238E27FC236}">
                <a16:creationId xmlns:a16="http://schemas.microsoft.com/office/drawing/2014/main" id="{A140E753-F053-50AF-E7D9-F7330AE09CBA}"/>
              </a:ext>
            </a:extLst>
          </p:cNvPr>
          <p:cNvSpPr txBox="1"/>
          <p:nvPr/>
        </p:nvSpPr>
        <p:spPr>
          <a:xfrm>
            <a:off x="3767840" y="150238"/>
            <a:ext cx="7693026" cy="507831"/>
          </a:xfrm>
          <a:prstGeom prst="rect">
            <a:avLst/>
          </a:prstGeom>
          <a:noFill/>
        </p:spPr>
        <p:txBody>
          <a:bodyPr wrap="square" rtlCol="0">
            <a:spAutoFit/>
          </a:bodyPr>
          <a:lstStyle/>
          <a:p>
            <a:pPr algn="l"/>
            <a:r>
              <a:rPr lang="en-US" sz="2700" b="1" dirty="0"/>
              <a:t>WHAT THE FUTURE HOLDS FOR DIGITAL TWINS? </a:t>
            </a:r>
          </a:p>
        </p:txBody>
      </p:sp>
    </p:spTree>
    <p:extLst>
      <p:ext uri="{BB962C8B-B14F-4D97-AF65-F5344CB8AC3E}">
        <p14:creationId xmlns:p14="http://schemas.microsoft.com/office/powerpoint/2010/main" val="1501220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oke from a factory">
            <a:extLst>
              <a:ext uri="{FF2B5EF4-FFF2-40B4-BE49-F238E27FC236}">
                <a16:creationId xmlns:a16="http://schemas.microsoft.com/office/drawing/2014/main" id="{6A4A5A41-1D78-AB2A-94D2-2DDCC79C5C96}"/>
              </a:ext>
            </a:extLst>
          </p:cNvPr>
          <p:cNvPicPr>
            <a:picLocks noChangeAspect="1"/>
          </p:cNvPicPr>
          <p:nvPr/>
        </p:nvPicPr>
        <p:blipFill>
          <a:blip r:embed="rId2"/>
          <a:srcRect l="29304" r="34724" b="-2"/>
          <a:stretch/>
        </p:blipFill>
        <p:spPr>
          <a:xfrm>
            <a:off x="4" y="2"/>
            <a:ext cx="2953033" cy="6667482"/>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389CEEB-2E1E-859C-5DAB-189AA61880EC}"/>
              </a:ext>
            </a:extLst>
          </p:cNvPr>
          <p:cNvSpPr>
            <a:spLocks noGrp="1"/>
          </p:cNvSpPr>
          <p:nvPr>
            <p:ph idx="1"/>
          </p:nvPr>
        </p:nvSpPr>
        <p:spPr>
          <a:xfrm>
            <a:off x="2751667" y="471220"/>
            <a:ext cx="6402919" cy="6196264"/>
          </a:xfrm>
        </p:spPr>
        <p:txBody>
          <a:bodyPr>
            <a:normAutofit fontScale="25000" lnSpcReduction="20000"/>
          </a:bodyPr>
          <a:lstStyle/>
          <a:p>
            <a:r>
              <a:rPr lang="en-US" sz="7600" dirty="0">
                <a:solidFill>
                  <a:schemeClr val="tx1">
                    <a:lumMod val="85000"/>
                    <a:lumOff val="15000"/>
                  </a:schemeClr>
                </a:solidFill>
              </a:rPr>
              <a:t>We will use the </a:t>
            </a:r>
            <a:r>
              <a:rPr lang="en-US" sz="7600" b="1" dirty="0">
                <a:solidFill>
                  <a:schemeClr val="tx1">
                    <a:lumMod val="85000"/>
                    <a:lumOff val="15000"/>
                  </a:schemeClr>
                </a:solidFill>
              </a:rPr>
              <a:t>PhytoIntel Platform with HPC environment and Datavault’s patented software</a:t>
            </a:r>
            <a:r>
              <a:rPr lang="en-US" sz="7600" dirty="0">
                <a:solidFill>
                  <a:schemeClr val="tx1">
                    <a:lumMod val="85000"/>
                    <a:lumOff val="15000"/>
                  </a:schemeClr>
                </a:solidFill>
              </a:rPr>
              <a:t> to find the best plants for; </a:t>
            </a:r>
          </a:p>
          <a:p>
            <a:pPr marL="0" indent="0">
              <a:buNone/>
            </a:pPr>
            <a:endParaRPr lang="en-US" sz="5600" dirty="0">
              <a:solidFill>
                <a:schemeClr val="tx1">
                  <a:lumMod val="85000"/>
                  <a:lumOff val="15000"/>
                </a:schemeClr>
              </a:solidFill>
            </a:endParaRPr>
          </a:p>
          <a:p>
            <a:pPr marL="1200150" lvl="1" indent="-742950">
              <a:buFont typeface="+mj-lt"/>
              <a:buAutoNum type="alphaLcParenR"/>
            </a:pPr>
            <a:r>
              <a:rPr lang="en-US" sz="5600" b="1" dirty="0">
                <a:solidFill>
                  <a:schemeClr val="tx1">
                    <a:lumMod val="85000"/>
                    <a:lumOff val="15000"/>
                  </a:schemeClr>
                </a:solidFill>
              </a:rPr>
              <a:t>Plant based fibers for the creation of high yield  – Bioethanol </a:t>
            </a:r>
          </a:p>
          <a:p>
            <a:pPr marL="1200150" lvl="1" indent="-742950">
              <a:buFont typeface="+mj-lt"/>
              <a:buAutoNum type="alphaLcParenR"/>
            </a:pPr>
            <a:r>
              <a:rPr lang="en-US" sz="5600" b="1" dirty="0">
                <a:solidFill>
                  <a:schemeClr val="tx1">
                    <a:lumMod val="85000"/>
                    <a:lumOff val="15000"/>
                  </a:schemeClr>
                </a:solidFill>
              </a:rPr>
              <a:t>Plant based oils for the creation of high yield -  Biodiesel</a:t>
            </a:r>
          </a:p>
          <a:p>
            <a:pPr marL="1200150" lvl="1" indent="-742950">
              <a:buFont typeface="+mj-lt"/>
              <a:buAutoNum type="alphaLcParenR"/>
            </a:pPr>
            <a:endParaRPr lang="en-US" sz="4400" b="1" dirty="0">
              <a:solidFill>
                <a:schemeClr val="tx1">
                  <a:lumMod val="85000"/>
                  <a:lumOff val="15000"/>
                </a:schemeClr>
              </a:solidFill>
            </a:endParaRPr>
          </a:p>
          <a:p>
            <a:pPr algn="just"/>
            <a:r>
              <a:rPr lang="en-US" sz="6800" dirty="0">
                <a:solidFill>
                  <a:schemeClr val="tx1">
                    <a:lumMod val="85000"/>
                    <a:lumOff val="15000"/>
                  </a:schemeClr>
                </a:solidFill>
              </a:rPr>
              <a:t>Humans, livestock, domestic &amp; service animals and our food supply can all see improvements through the successful use of the PhytoIntel Platform on HPC and </a:t>
            </a:r>
            <a:r>
              <a:rPr lang="en-US" sz="6800" b="1" u="sng" dirty="0">
                <a:solidFill>
                  <a:schemeClr val="tx1">
                    <a:lumMod val="85000"/>
                    <a:lumOff val="15000"/>
                  </a:schemeClr>
                </a:solidFill>
              </a:rPr>
              <a:t>Digital Twins of plants. </a:t>
            </a:r>
          </a:p>
          <a:p>
            <a:pPr algn="just"/>
            <a:r>
              <a:rPr lang="en-US" sz="6800" b="1" dirty="0">
                <a:solidFill>
                  <a:schemeClr val="tx1">
                    <a:lumMod val="85000"/>
                    <a:lumOff val="15000"/>
                  </a:schemeClr>
                </a:solidFill>
              </a:rPr>
              <a:t>HPC AI/ML and PhytoIntel </a:t>
            </a:r>
            <a:r>
              <a:rPr lang="en-US" sz="6800" dirty="0">
                <a:solidFill>
                  <a:schemeClr val="tx1">
                    <a:lumMod val="85000"/>
                    <a:lumOff val="15000"/>
                  </a:schemeClr>
                </a:solidFill>
              </a:rPr>
              <a:t>can be used to support a curated scientific data set the serves bioinformatics that have been created by scientists with approved credentials. anchored, and immutable  whenever possible. </a:t>
            </a:r>
          </a:p>
          <a:p>
            <a:pPr algn="just"/>
            <a:r>
              <a:rPr lang="en-US" sz="6800" dirty="0">
                <a:solidFill>
                  <a:schemeClr val="tx1">
                    <a:lumMod val="85000"/>
                    <a:lumOff val="15000"/>
                  </a:schemeClr>
                </a:solidFill>
              </a:rPr>
              <a:t>The provenance, ownership rights, copyright  of the data providers, proven acceptance scientific standards, and</a:t>
            </a:r>
            <a:r>
              <a:rPr lang="en-US" sz="6800" b="1" dirty="0">
                <a:solidFill>
                  <a:schemeClr val="tx1">
                    <a:lumMod val="85000"/>
                    <a:lumOff val="15000"/>
                  </a:schemeClr>
                </a:solidFill>
              </a:rPr>
              <a:t> curated data perfect </a:t>
            </a:r>
            <a:r>
              <a:rPr lang="en-US" sz="6800" b="1" u="sng" dirty="0">
                <a:solidFill>
                  <a:schemeClr val="tx1">
                    <a:lumMod val="85000"/>
                    <a:lumOff val="15000"/>
                  </a:schemeClr>
                </a:solidFill>
              </a:rPr>
              <a:t>Digital Twins</a:t>
            </a:r>
            <a:r>
              <a:rPr lang="en-US" sz="6800" b="1" dirty="0">
                <a:solidFill>
                  <a:schemeClr val="tx1">
                    <a:lumMod val="85000"/>
                    <a:lumOff val="15000"/>
                  </a:schemeClr>
                </a:solidFill>
              </a:rPr>
              <a:t>.</a:t>
            </a:r>
          </a:p>
          <a:p>
            <a:pPr algn="just"/>
            <a:r>
              <a:rPr lang="en-US" sz="6800" dirty="0">
                <a:solidFill>
                  <a:schemeClr val="tx1">
                    <a:lumMod val="85000"/>
                    <a:lumOff val="15000"/>
                  </a:schemeClr>
                </a:solidFill>
              </a:rPr>
              <a:t>Optimizing the use of available lands. Creating new farmlands within</a:t>
            </a:r>
            <a:r>
              <a:rPr lang="en-US" sz="6800" b="1" dirty="0">
                <a:solidFill>
                  <a:schemeClr val="tx1">
                    <a:lumMod val="85000"/>
                    <a:lumOff val="15000"/>
                  </a:schemeClr>
                </a:solidFill>
              </a:rPr>
              <a:t> residential, commercial, and municipal building structures </a:t>
            </a:r>
            <a:r>
              <a:rPr lang="en-US" sz="6800" dirty="0">
                <a:solidFill>
                  <a:schemeClr val="tx1">
                    <a:lumMod val="85000"/>
                    <a:lumOff val="15000"/>
                  </a:schemeClr>
                </a:solidFill>
              </a:rPr>
              <a:t>can be farmed through automated robotics and with high quality scientific jobs for both the scientific research community and biotech research required could be crowd sourced as the platform becomes populated. </a:t>
            </a:r>
          </a:p>
          <a:p>
            <a:pPr algn="just"/>
            <a:r>
              <a:rPr lang="en-US" sz="6800" dirty="0">
                <a:solidFill>
                  <a:schemeClr val="tx1">
                    <a:lumMod val="85000"/>
                    <a:lumOff val="15000"/>
                  </a:schemeClr>
                </a:solidFill>
              </a:rPr>
              <a:t>Output crops that can be set up under a number of emerging</a:t>
            </a:r>
            <a:r>
              <a:rPr lang="en-US" sz="6800" b="1" dirty="0">
                <a:solidFill>
                  <a:schemeClr val="tx1">
                    <a:lumMod val="85000"/>
                    <a:lumOff val="15000"/>
                  </a:schemeClr>
                </a:solidFill>
              </a:rPr>
              <a:t> </a:t>
            </a:r>
            <a:r>
              <a:rPr lang="en-US" sz="6800" b="1" u="sng" dirty="0" err="1">
                <a:solidFill>
                  <a:schemeClr val="tx1">
                    <a:lumMod val="85000"/>
                    <a:lumOff val="15000"/>
                  </a:schemeClr>
                </a:solidFill>
              </a:rPr>
              <a:t>Agrivoltaics</a:t>
            </a:r>
            <a:r>
              <a:rPr lang="en-US" sz="6800" b="1" u="sng" dirty="0">
                <a:solidFill>
                  <a:schemeClr val="tx1">
                    <a:lumMod val="85000"/>
                    <a:lumOff val="15000"/>
                  </a:schemeClr>
                </a:solidFill>
              </a:rPr>
              <a:t> </a:t>
            </a:r>
            <a:r>
              <a:rPr lang="en-US" sz="6800" b="1" dirty="0">
                <a:solidFill>
                  <a:schemeClr val="tx1">
                    <a:lumMod val="85000"/>
                    <a:lumOff val="15000"/>
                  </a:schemeClr>
                </a:solidFill>
              </a:rPr>
              <a:t>and </a:t>
            </a:r>
            <a:r>
              <a:rPr lang="en-US" sz="6800" b="1" u="sng" dirty="0">
                <a:solidFill>
                  <a:schemeClr val="tx1">
                    <a:lumMod val="85000"/>
                    <a:lumOff val="15000"/>
                  </a:schemeClr>
                </a:solidFill>
              </a:rPr>
              <a:t>Photovoltaics</a:t>
            </a:r>
            <a:r>
              <a:rPr lang="en-US" sz="6800" b="1" dirty="0">
                <a:solidFill>
                  <a:schemeClr val="tx1">
                    <a:lumMod val="85000"/>
                    <a:lumOff val="15000"/>
                  </a:schemeClr>
                </a:solidFill>
              </a:rPr>
              <a:t> </a:t>
            </a:r>
            <a:r>
              <a:rPr lang="en-US" sz="6800" dirty="0">
                <a:solidFill>
                  <a:schemeClr val="tx1">
                    <a:lumMod val="85000"/>
                    <a:lumOff val="15000"/>
                  </a:schemeClr>
                </a:solidFill>
              </a:rPr>
              <a:t>strategies and land usage can also be optimized.</a:t>
            </a:r>
            <a:r>
              <a:rPr lang="en-US" sz="5200" dirty="0">
                <a:solidFill>
                  <a:schemeClr val="tx1">
                    <a:lumMod val="85000"/>
                    <a:lumOff val="15000"/>
                  </a:schemeClr>
                </a:solidFill>
              </a:rPr>
              <a:t> </a:t>
            </a:r>
            <a:endParaRPr lang="en-US" sz="4400" b="1" dirty="0">
              <a:solidFill>
                <a:schemeClr val="tx1">
                  <a:lumMod val="85000"/>
                  <a:lumOff val="15000"/>
                </a:schemeClr>
              </a:solidFill>
            </a:endParaRPr>
          </a:p>
          <a:p>
            <a:pPr lvl="2"/>
            <a:endParaRPr lang="en-US" sz="800" dirty="0">
              <a:solidFill>
                <a:schemeClr val="tx1">
                  <a:lumMod val="85000"/>
                  <a:lumOff val="15000"/>
                </a:schemeClr>
              </a:solidFill>
            </a:endParaRPr>
          </a:p>
        </p:txBody>
      </p:sp>
      <p:pic>
        <p:nvPicPr>
          <p:cNvPr id="7" name="Picture 6">
            <a:extLst>
              <a:ext uri="{FF2B5EF4-FFF2-40B4-BE49-F238E27FC236}">
                <a16:creationId xmlns:a16="http://schemas.microsoft.com/office/drawing/2014/main" id="{B837B465-5047-FE86-4761-31FE2C410F2B}"/>
              </a:ext>
            </a:extLst>
          </p:cNvPr>
          <p:cNvPicPr>
            <a:picLocks noChangeAspect="1"/>
          </p:cNvPicPr>
          <p:nvPr/>
        </p:nvPicPr>
        <p:blipFill>
          <a:blip r:embed="rId3"/>
          <a:srcRect l="8196" r="30747"/>
          <a:stretch/>
        </p:blipFill>
        <p:spPr>
          <a:xfrm>
            <a:off x="9154586" y="10"/>
            <a:ext cx="3037414" cy="6667481"/>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19" name="Title 1">
            <a:extLst>
              <a:ext uri="{FF2B5EF4-FFF2-40B4-BE49-F238E27FC236}">
                <a16:creationId xmlns:a16="http://schemas.microsoft.com/office/drawing/2014/main" id="{18846231-F5B6-AEF3-B2A2-0C2E468D319D}"/>
              </a:ext>
            </a:extLst>
          </p:cNvPr>
          <p:cNvSpPr txBox="1">
            <a:spLocks/>
          </p:cNvSpPr>
          <p:nvPr/>
        </p:nvSpPr>
        <p:spPr>
          <a:xfrm>
            <a:off x="247649" y="392120"/>
            <a:ext cx="2578101" cy="135147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Conclusions </a:t>
            </a:r>
            <a:br>
              <a:rPr lang="en-US" sz="1800" dirty="0">
                <a:solidFill>
                  <a:schemeClr val="bg1"/>
                </a:solidFill>
              </a:rPr>
            </a:br>
            <a:r>
              <a:rPr lang="en-US" sz="1800" b="1" i="1" dirty="0">
                <a:solidFill>
                  <a:schemeClr val="bg1"/>
                </a:solidFill>
              </a:rPr>
              <a:t>Virtual Plants for Agriculture Production of High Yield Renewable Energy Crops</a:t>
            </a:r>
          </a:p>
        </p:txBody>
      </p:sp>
      <p:sp>
        <p:nvSpPr>
          <p:cNvPr id="42" name="TextBox 41">
            <a:extLst>
              <a:ext uri="{FF2B5EF4-FFF2-40B4-BE49-F238E27FC236}">
                <a16:creationId xmlns:a16="http://schemas.microsoft.com/office/drawing/2014/main" id="{C465E84D-2D9A-BA5A-8025-6F86C53A8A23}"/>
              </a:ext>
            </a:extLst>
          </p:cNvPr>
          <p:cNvSpPr txBox="1"/>
          <p:nvPr/>
        </p:nvSpPr>
        <p:spPr>
          <a:xfrm>
            <a:off x="5250391" y="2212975"/>
            <a:ext cx="1828800" cy="1828800"/>
          </a:xfrm>
          <a:prstGeom prst="rect">
            <a:avLst/>
          </a:prstGeom>
          <a:noFill/>
        </p:spPr>
        <p:txBody>
          <a:bodyPr wrap="square" rtlCol="0">
            <a:spAutoFit/>
          </a:bodyPr>
          <a:lstStyle/>
          <a:p>
            <a:pPr algn="l"/>
            <a:endParaRPr lang="en-US" dirty="0"/>
          </a:p>
        </p:txBody>
      </p:sp>
      <p:sp>
        <p:nvSpPr>
          <p:cNvPr id="43" name="TextBox 42">
            <a:extLst>
              <a:ext uri="{FF2B5EF4-FFF2-40B4-BE49-F238E27FC236}">
                <a16:creationId xmlns:a16="http://schemas.microsoft.com/office/drawing/2014/main" id="{2B005791-CEF3-A75C-23F5-D9CFBC15FF15}"/>
              </a:ext>
            </a:extLst>
          </p:cNvPr>
          <p:cNvSpPr txBox="1"/>
          <p:nvPr/>
        </p:nvSpPr>
        <p:spPr>
          <a:xfrm>
            <a:off x="9376545" y="233958"/>
            <a:ext cx="2666999" cy="610936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1700" b="1" u="sng" dirty="0"/>
              <a:t>We have found that there is a direct correlation between our  Datavault platform </a:t>
            </a:r>
            <a:r>
              <a:rPr lang="en-US" sz="1700" dirty="0">
                <a:solidFill>
                  <a:schemeClr val="tx1">
                    <a:lumMod val="85000"/>
                    <a:lumOff val="15000"/>
                  </a:schemeClr>
                </a:solidFill>
              </a:rPr>
              <a:t>and the work being done on human Digital Twins and  with the   establishment HPC, ML/AI Data Center that is  dedicated to </a:t>
            </a:r>
            <a:r>
              <a:rPr lang="en-US" sz="1700" b="1" u="sng" dirty="0">
                <a:solidFill>
                  <a:schemeClr val="tx1">
                    <a:lumMod val="85000"/>
                    <a:lumOff val="15000"/>
                  </a:schemeClr>
                </a:solidFill>
              </a:rPr>
              <a:t>Digital Twins</a:t>
            </a:r>
            <a:r>
              <a:rPr lang="en-US" sz="1700" dirty="0">
                <a:solidFill>
                  <a:schemeClr val="tx1">
                    <a:lumMod val="85000"/>
                    <a:lumOff val="15000"/>
                  </a:schemeClr>
                </a:solidFill>
              </a:rPr>
              <a:t> and the PhytoIntel Platform that could aid in addressing issues of </a:t>
            </a:r>
            <a:r>
              <a:rPr lang="en-US" sz="1700" b="1" dirty="0">
                <a:solidFill>
                  <a:schemeClr val="tx1">
                    <a:lumMod val="85000"/>
                    <a:lumOff val="15000"/>
                  </a:schemeClr>
                </a:solidFill>
              </a:rPr>
              <a:t>obesity and malnutrition.</a:t>
            </a:r>
          </a:p>
          <a:p>
            <a:pPr algn="just"/>
            <a:r>
              <a:rPr lang="en-US" sz="1700" b="1" dirty="0">
                <a:solidFill>
                  <a:schemeClr val="tx1">
                    <a:lumMod val="85000"/>
                    <a:lumOff val="15000"/>
                  </a:schemeClr>
                </a:solidFill>
              </a:rPr>
              <a:t> Our PhytoIntel Platform on HPC has </a:t>
            </a:r>
            <a:r>
              <a:rPr lang="en-US" sz="1700" dirty="0">
                <a:solidFill>
                  <a:schemeClr val="tx1">
                    <a:lumMod val="85000"/>
                    <a:lumOff val="15000"/>
                  </a:schemeClr>
                </a:solidFill>
              </a:rPr>
              <a:t>value for humans and animals as it helps solve for the Food v Feed v Industrial crop  debate.  Nutrition and more specifically malnutrition issues afflict </a:t>
            </a:r>
            <a:r>
              <a:rPr lang="en-US" sz="1700" b="1" dirty="0">
                <a:solidFill>
                  <a:schemeClr val="bg1"/>
                </a:solidFill>
              </a:rPr>
              <a:t>people and</a:t>
            </a:r>
            <a:r>
              <a:rPr lang="en-US" sz="1700" b="1" dirty="0">
                <a:solidFill>
                  <a:schemeClr val="tx1">
                    <a:lumMod val="85000"/>
                    <a:lumOff val="15000"/>
                  </a:schemeClr>
                </a:solidFill>
              </a:rPr>
              <a:t> animals on a </a:t>
            </a:r>
            <a:r>
              <a:rPr lang="en-US" sz="1700" b="1" dirty="0">
                <a:solidFill>
                  <a:schemeClr val="bg1"/>
                </a:solidFill>
              </a:rPr>
              <a:t>global basis.</a:t>
            </a:r>
            <a:r>
              <a:rPr lang="en-US" sz="1700" dirty="0">
                <a:solidFill>
                  <a:schemeClr val="bg1"/>
                </a:solidFill>
              </a:rPr>
              <a:t> </a:t>
            </a:r>
          </a:p>
        </p:txBody>
      </p:sp>
    </p:spTree>
    <p:extLst>
      <p:ext uri="{BB962C8B-B14F-4D97-AF65-F5344CB8AC3E}">
        <p14:creationId xmlns:p14="http://schemas.microsoft.com/office/powerpoint/2010/main" val="326896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4A5A41-1D78-AB2A-94D2-2DDCC79C5C96}"/>
              </a:ext>
            </a:extLst>
          </p:cNvPr>
          <p:cNvPicPr>
            <a:picLocks noChangeAspect="1"/>
          </p:cNvPicPr>
          <p:nvPr/>
        </p:nvPicPr>
        <p:blipFill>
          <a:blip r:embed="rId2"/>
          <a:srcRect l="27855" r="27855"/>
          <a:stretch/>
        </p:blipFill>
        <p:spPr>
          <a:xfrm>
            <a:off x="4" y="2"/>
            <a:ext cx="2953033" cy="6667482"/>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389CEEB-2E1E-859C-5DAB-189AA61880EC}"/>
              </a:ext>
            </a:extLst>
          </p:cNvPr>
          <p:cNvSpPr>
            <a:spLocks noGrp="1"/>
          </p:cNvSpPr>
          <p:nvPr>
            <p:ph idx="1"/>
          </p:nvPr>
        </p:nvSpPr>
        <p:spPr>
          <a:xfrm>
            <a:off x="2698750" y="381014"/>
            <a:ext cx="6328685" cy="6265317"/>
          </a:xfrm>
        </p:spPr>
        <p:txBody>
          <a:bodyPr>
            <a:normAutofit fontScale="85000" lnSpcReduction="10000"/>
          </a:bodyPr>
          <a:lstStyle/>
          <a:p>
            <a:r>
              <a:rPr lang="en-US" sz="2000" dirty="0">
                <a:solidFill>
                  <a:schemeClr val="tx1">
                    <a:lumMod val="85000"/>
                    <a:lumOff val="15000"/>
                  </a:schemeClr>
                </a:solidFill>
              </a:rPr>
              <a:t>Except for Geothermal energy </a:t>
            </a:r>
            <a:r>
              <a:rPr lang="en-US" sz="2000" b="1" dirty="0">
                <a:solidFill>
                  <a:schemeClr val="tx1">
                    <a:lumMod val="85000"/>
                    <a:lumOff val="15000"/>
                  </a:schemeClr>
                </a:solidFill>
              </a:rPr>
              <a:t>all energy comes from the Sun</a:t>
            </a:r>
          </a:p>
          <a:p>
            <a:pPr lvl="2"/>
            <a:r>
              <a:rPr lang="en-US" dirty="0">
                <a:solidFill>
                  <a:schemeClr val="tx1">
                    <a:lumMod val="85000"/>
                    <a:lumOff val="15000"/>
                  </a:schemeClr>
                </a:solidFill>
              </a:rPr>
              <a:t>Hydro  - Sun evaporates the water which creates clouds… melts the snow, or runs down stream. </a:t>
            </a:r>
          </a:p>
          <a:p>
            <a:pPr lvl="2"/>
            <a:r>
              <a:rPr lang="en-US" dirty="0">
                <a:solidFill>
                  <a:schemeClr val="tx1">
                    <a:lumMod val="85000"/>
                    <a:lumOff val="15000"/>
                  </a:schemeClr>
                </a:solidFill>
              </a:rPr>
              <a:t>Wind – Warmer air moves cooler air </a:t>
            </a:r>
          </a:p>
          <a:p>
            <a:r>
              <a:rPr lang="en-US" sz="2000" b="1" dirty="0">
                <a:solidFill>
                  <a:schemeClr val="tx1">
                    <a:lumMod val="85000"/>
                    <a:lumOff val="15000"/>
                  </a:schemeClr>
                </a:solidFill>
              </a:rPr>
              <a:t>Fossil Fuels </a:t>
            </a:r>
            <a:r>
              <a:rPr lang="en-US" sz="2000" dirty="0">
                <a:solidFill>
                  <a:schemeClr val="tx1">
                    <a:lumMod val="85000"/>
                    <a:lumOff val="15000"/>
                  </a:schemeClr>
                </a:solidFill>
              </a:rPr>
              <a:t>– Stored energy of the Sun generated over 10s and 10s of millions of years – Fixated Carbon in coal, oil, is burned, despite all it’s known qualities, industrial products and chemicals it provides. </a:t>
            </a:r>
          </a:p>
          <a:p>
            <a:pPr lvl="3" algn="r"/>
            <a:r>
              <a:rPr lang="en-US" sz="2000" dirty="0">
                <a:solidFill>
                  <a:schemeClr val="tx1">
                    <a:lumMod val="85000"/>
                    <a:lumOff val="15000"/>
                  </a:schemeClr>
                </a:solidFill>
              </a:rPr>
              <a:t>Humans have evolved in the climate that was stable until the Industrial Revolutions in the 1800s </a:t>
            </a:r>
          </a:p>
          <a:p>
            <a:pPr lvl="4" algn="r"/>
            <a:r>
              <a:rPr lang="en-US" sz="2000" dirty="0">
                <a:solidFill>
                  <a:schemeClr val="tx1">
                    <a:lumMod val="85000"/>
                    <a:lumOff val="15000"/>
                  </a:schemeClr>
                </a:solidFill>
              </a:rPr>
              <a:t>We slowly began to change the the environment and the acceleration of which is well documented and evident in our seas, our lands, air and even the food we eat.  </a:t>
            </a:r>
          </a:p>
          <a:p>
            <a:pPr lvl="4" algn="r"/>
            <a:r>
              <a:rPr lang="en-US" sz="2000" dirty="0">
                <a:solidFill>
                  <a:schemeClr val="tx1">
                    <a:lumMod val="85000"/>
                    <a:lumOff val="15000"/>
                  </a:schemeClr>
                </a:solidFill>
              </a:rPr>
              <a:t>Oil and coal is precious, we know it  yet we burn it up into our atmosphere changing the equilibrium  for the environment that until now provided continual human evolution. </a:t>
            </a:r>
          </a:p>
          <a:p>
            <a:pPr lvl="3" algn="r"/>
            <a:r>
              <a:rPr lang="en-US" sz="2000" dirty="0">
                <a:solidFill>
                  <a:schemeClr val="tx1">
                    <a:lumMod val="85000"/>
                    <a:lumOff val="15000"/>
                  </a:schemeClr>
                </a:solidFill>
              </a:rPr>
              <a:t> Fossil bound Co2 burned and released into atmosphere has caused atmospheric changes that threaten the equilibrium and current status, stability of ecological systems. </a:t>
            </a:r>
          </a:p>
          <a:p>
            <a:r>
              <a:rPr lang="en-US" sz="2000" dirty="0">
                <a:solidFill>
                  <a:schemeClr val="tx1">
                    <a:lumMod val="85000"/>
                    <a:lumOff val="15000"/>
                  </a:schemeClr>
                </a:solidFill>
              </a:rPr>
              <a:t>Sustainable/Renewable Plant Based Energy can be optimized through HPC and</a:t>
            </a:r>
            <a:r>
              <a:rPr lang="en-US" sz="2000" b="1" dirty="0">
                <a:solidFill>
                  <a:schemeClr val="tx1">
                    <a:lumMod val="85000"/>
                    <a:lumOff val="15000"/>
                  </a:schemeClr>
                </a:solidFill>
              </a:rPr>
              <a:t> ML/AI empowered PhytoIntel Platform and </a:t>
            </a:r>
            <a:r>
              <a:rPr lang="en-US" sz="2000" b="1" u="sng" dirty="0">
                <a:solidFill>
                  <a:schemeClr val="tx1">
                    <a:lumMod val="85000"/>
                    <a:lumOff val="15000"/>
                  </a:schemeClr>
                </a:solidFill>
              </a:rPr>
              <a:t>Digital Twins. </a:t>
            </a:r>
          </a:p>
          <a:p>
            <a:endParaRPr lang="en-US" sz="4400" dirty="0">
              <a:solidFill>
                <a:schemeClr val="tx1">
                  <a:lumMod val="85000"/>
                  <a:lumOff val="15000"/>
                </a:schemeClr>
              </a:solidFill>
            </a:endParaRPr>
          </a:p>
          <a:p>
            <a:endParaRPr lang="en-US" sz="4400" b="1" dirty="0">
              <a:solidFill>
                <a:schemeClr val="tx1">
                  <a:lumMod val="85000"/>
                  <a:lumOff val="15000"/>
                </a:schemeClr>
              </a:solidFill>
            </a:endParaRPr>
          </a:p>
          <a:p>
            <a:pPr lvl="2"/>
            <a:endParaRPr lang="en-US" sz="800" dirty="0">
              <a:solidFill>
                <a:schemeClr val="tx1">
                  <a:lumMod val="85000"/>
                  <a:lumOff val="15000"/>
                </a:schemeClr>
              </a:solidFill>
            </a:endParaRPr>
          </a:p>
        </p:txBody>
      </p:sp>
      <p:pic>
        <p:nvPicPr>
          <p:cNvPr id="7" name="Picture 6">
            <a:extLst>
              <a:ext uri="{FF2B5EF4-FFF2-40B4-BE49-F238E27FC236}">
                <a16:creationId xmlns:a16="http://schemas.microsoft.com/office/drawing/2014/main" id="{B837B465-5047-FE86-4761-31FE2C410F2B}"/>
              </a:ext>
            </a:extLst>
          </p:cNvPr>
          <p:cNvPicPr>
            <a:picLocks noChangeAspect="1"/>
          </p:cNvPicPr>
          <p:nvPr/>
        </p:nvPicPr>
        <p:blipFill>
          <a:blip r:embed="rId3"/>
          <a:srcRect l="27222" r="27222"/>
          <a:stretch/>
        </p:blipFill>
        <p:spPr>
          <a:xfrm>
            <a:off x="9154586" y="10"/>
            <a:ext cx="3037414" cy="6667481"/>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19" name="Title 1">
            <a:extLst>
              <a:ext uri="{FF2B5EF4-FFF2-40B4-BE49-F238E27FC236}">
                <a16:creationId xmlns:a16="http://schemas.microsoft.com/office/drawing/2014/main" id="{18846231-F5B6-AEF3-B2A2-0C2E468D319D}"/>
              </a:ext>
            </a:extLst>
          </p:cNvPr>
          <p:cNvSpPr txBox="1">
            <a:spLocks/>
          </p:cNvSpPr>
          <p:nvPr/>
        </p:nvSpPr>
        <p:spPr>
          <a:xfrm>
            <a:off x="9510761" y="594612"/>
            <a:ext cx="2578101" cy="135147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Conclusions II </a:t>
            </a:r>
            <a:br>
              <a:rPr lang="en-US" sz="1800" dirty="0">
                <a:solidFill>
                  <a:schemeClr val="bg1"/>
                </a:solidFill>
              </a:rPr>
            </a:br>
            <a:r>
              <a:rPr lang="en-US" sz="1800" i="1" dirty="0">
                <a:solidFill>
                  <a:schemeClr val="bg1"/>
                </a:solidFill>
              </a:rPr>
              <a:t>Virtual Plants for Agriculture Production of High Yield Renewable Energy Crops</a:t>
            </a:r>
          </a:p>
          <a:p>
            <a:endParaRPr lang="en-US" sz="1800" b="1" i="1" dirty="0">
              <a:solidFill>
                <a:schemeClr val="bg1"/>
              </a:solidFill>
            </a:endParaRPr>
          </a:p>
          <a:p>
            <a:endParaRPr lang="en-US" sz="1800" b="1" i="1" dirty="0">
              <a:solidFill>
                <a:schemeClr val="bg1"/>
              </a:solidFill>
            </a:endParaRPr>
          </a:p>
        </p:txBody>
      </p:sp>
      <p:sp>
        <p:nvSpPr>
          <p:cNvPr id="4" name="TextBox 3">
            <a:extLst>
              <a:ext uri="{FF2B5EF4-FFF2-40B4-BE49-F238E27FC236}">
                <a16:creationId xmlns:a16="http://schemas.microsoft.com/office/drawing/2014/main" id="{9C3DE9A2-04AE-B758-C435-5243D3C21EC6}"/>
              </a:ext>
            </a:extLst>
          </p:cNvPr>
          <p:cNvSpPr txBox="1"/>
          <p:nvPr/>
        </p:nvSpPr>
        <p:spPr>
          <a:xfrm>
            <a:off x="9614175" y="1845261"/>
            <a:ext cx="2408794" cy="4801314"/>
          </a:xfrm>
          <a:prstGeom prst="rect">
            <a:avLst/>
          </a:prstGeom>
          <a:noFill/>
        </p:spPr>
        <p:txBody>
          <a:bodyPr wrap="square" rtlCol="0">
            <a:spAutoFit/>
          </a:bodyPr>
          <a:lstStyle/>
          <a:p>
            <a:pPr lvl="0"/>
            <a:r>
              <a:rPr lang="en-US" sz="1800" b="1" i="1" dirty="0">
                <a:solidFill>
                  <a:schemeClr val="bg1"/>
                </a:solidFill>
              </a:rPr>
              <a:t>Digital Twins</a:t>
            </a:r>
            <a:r>
              <a:rPr lang="en-US" sz="1800" i="1" dirty="0">
                <a:solidFill>
                  <a:schemeClr val="bg1"/>
                </a:solidFill>
              </a:rPr>
              <a:t> of  Farming Lands &amp; Commercial, Municipal Real Estate </a:t>
            </a:r>
          </a:p>
          <a:p>
            <a:pPr lvl="0"/>
            <a:r>
              <a:rPr lang="en-US" sz="1800" i="1" dirty="0">
                <a:solidFill>
                  <a:schemeClr val="bg1"/>
                </a:solidFill>
              </a:rPr>
              <a:t>         1 </a:t>
            </a:r>
            <a:r>
              <a:rPr lang="en-US" sz="1800" b="1" i="1" dirty="0">
                <a:solidFill>
                  <a:schemeClr val="bg1"/>
                </a:solidFill>
              </a:rPr>
              <a:t>Photovoltaic</a:t>
            </a:r>
            <a:r>
              <a:rPr lang="en-US" sz="1800" i="1" dirty="0">
                <a:solidFill>
                  <a:schemeClr val="bg1"/>
                </a:solidFill>
              </a:rPr>
              <a:t> Optimization </a:t>
            </a:r>
          </a:p>
          <a:p>
            <a:pPr lvl="0"/>
            <a:r>
              <a:rPr lang="en-US" sz="1800" i="1" dirty="0">
                <a:solidFill>
                  <a:schemeClr val="bg1"/>
                </a:solidFill>
              </a:rPr>
              <a:t>        2. </a:t>
            </a:r>
            <a:r>
              <a:rPr lang="en-US" sz="1800" b="1" i="1" dirty="0" err="1">
                <a:solidFill>
                  <a:schemeClr val="bg1"/>
                </a:solidFill>
              </a:rPr>
              <a:t>Agrivoltaic</a:t>
            </a:r>
            <a:r>
              <a:rPr lang="en-US" sz="1800" i="1" dirty="0">
                <a:solidFill>
                  <a:schemeClr val="bg1"/>
                </a:solidFill>
              </a:rPr>
              <a:t>  Optimization </a:t>
            </a:r>
          </a:p>
          <a:p>
            <a:pPr lvl="0"/>
            <a:r>
              <a:rPr lang="en-US" sz="1800" i="1" dirty="0">
                <a:solidFill>
                  <a:schemeClr val="bg1"/>
                </a:solidFill>
              </a:rPr>
              <a:t>        3. Hybrid Optimization </a:t>
            </a:r>
          </a:p>
          <a:p>
            <a:pPr lvl="0"/>
            <a:endParaRPr lang="en-US" i="1" dirty="0">
              <a:solidFill>
                <a:schemeClr val="bg1"/>
              </a:solidFill>
            </a:endParaRPr>
          </a:p>
          <a:p>
            <a:pPr lvl="0"/>
            <a:r>
              <a:rPr lang="en-US" sz="1800" i="1" dirty="0">
                <a:solidFill>
                  <a:schemeClr val="bg1"/>
                </a:solidFill>
              </a:rPr>
              <a:t>a) Temp, humidity, light cycle &amp; quality, water supply and nutrients can be administrated through robotic means. </a:t>
            </a:r>
            <a:endParaRPr lang="en-US" dirty="0">
              <a:solidFill>
                <a:schemeClr val="bg1"/>
              </a:solidFill>
            </a:endParaRPr>
          </a:p>
        </p:txBody>
      </p:sp>
    </p:spTree>
    <p:extLst>
      <p:ext uri="{BB962C8B-B14F-4D97-AF65-F5344CB8AC3E}">
        <p14:creationId xmlns:p14="http://schemas.microsoft.com/office/powerpoint/2010/main" val="102849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693A9A6-EACE-FF61-34FB-3A4C863BF6B4}"/>
              </a:ext>
            </a:extLst>
          </p:cNvPr>
          <p:cNvPicPr>
            <a:picLocks noGrp="1" noChangeAspect="1"/>
          </p:cNvPicPr>
          <p:nvPr>
            <p:ph idx="1"/>
          </p:nvPr>
        </p:nvPicPr>
        <p:blipFill>
          <a:blip r:embed="rId2"/>
          <a:stretch>
            <a:fillRect/>
          </a:stretch>
        </p:blipFill>
        <p:spPr>
          <a:xfrm>
            <a:off x="-514769" y="10582"/>
            <a:ext cx="4235520" cy="6455835"/>
          </a:xfrm>
          <a:prstGeom prst="rect">
            <a:avLst/>
          </a:prstGeom>
        </p:spPr>
      </p:pic>
      <p:sp>
        <p:nvSpPr>
          <p:cNvPr id="10" name="TextBox 9">
            <a:extLst>
              <a:ext uri="{FF2B5EF4-FFF2-40B4-BE49-F238E27FC236}">
                <a16:creationId xmlns:a16="http://schemas.microsoft.com/office/drawing/2014/main" id="{F33FD4AC-8030-FA44-801A-69234943C74E}"/>
              </a:ext>
            </a:extLst>
          </p:cNvPr>
          <p:cNvSpPr txBox="1"/>
          <p:nvPr/>
        </p:nvSpPr>
        <p:spPr>
          <a:xfrm>
            <a:off x="3926417" y="10582"/>
            <a:ext cx="8265583" cy="6832640"/>
          </a:xfrm>
          <a:prstGeom prst="rect">
            <a:avLst/>
          </a:prstGeom>
          <a:noFill/>
        </p:spPr>
        <p:txBody>
          <a:bodyPr wrap="square" rtlCol="0">
            <a:spAutoFit/>
          </a:bodyPr>
          <a:lstStyle/>
          <a:p>
            <a:pPr lvl="0" algn="just"/>
            <a:r>
              <a:rPr lang="en-US" sz="2200" b="1" dirty="0"/>
              <a:t>PhytoIntel Platform with High Performance Computing (HPC)</a:t>
            </a:r>
            <a:endParaRPr lang="en-US" b="1" dirty="0"/>
          </a:p>
          <a:p>
            <a:pPr lvl="0" algn="just"/>
            <a:r>
              <a:rPr lang="en-US" dirty="0"/>
              <a:t>Nearing quantum speeds of processing with superior memory management and photorealistic 3D display capabilities the virtual plant digital twin is a tool that </a:t>
            </a:r>
            <a:r>
              <a:rPr lang="en-US" b="1" dirty="0"/>
              <a:t>will improve and optimize outputs for feed, fuel and industrial crops</a:t>
            </a:r>
            <a:r>
              <a:rPr lang="en-US" dirty="0"/>
              <a:t>. </a:t>
            </a:r>
          </a:p>
          <a:p>
            <a:pPr lvl="0" algn="just"/>
            <a:endParaRPr lang="en-US" dirty="0"/>
          </a:p>
          <a:p>
            <a:pPr lvl="0" algn="just"/>
            <a:r>
              <a:rPr lang="en-US" dirty="0"/>
              <a:t>Higher renewable energy outputs, </a:t>
            </a:r>
            <a:r>
              <a:rPr lang="en-US" b="1" dirty="0"/>
              <a:t>greater health</a:t>
            </a:r>
            <a:r>
              <a:rPr lang="en-US" dirty="0"/>
              <a:t> for people &amp; animals are also achievable upon successful creation of agricultural grade digital twins of plant species. Their counter part the clinical grade digital twins of people </a:t>
            </a:r>
            <a:r>
              <a:rPr lang="en-US" b="1" dirty="0"/>
              <a:t>are both required for the creation of valuable </a:t>
            </a:r>
            <a:r>
              <a:rPr lang="en-US" b="1" dirty="0" err="1"/>
              <a:t>insilico</a:t>
            </a:r>
            <a:r>
              <a:rPr lang="en-US" b="1" dirty="0"/>
              <a:t> research methods. </a:t>
            </a:r>
          </a:p>
          <a:p>
            <a:pPr lvl="0"/>
            <a:r>
              <a:rPr lang="en-US" sz="1600" dirty="0"/>
              <a:t> </a:t>
            </a:r>
          </a:p>
          <a:p>
            <a:pPr lvl="0"/>
            <a:r>
              <a:rPr lang="en-US" sz="1600" b="1" dirty="0"/>
              <a:t>Project thesis; PhytoIntel Platform by Datavault patented software along with the HPC environment at BNL including AI &amp; High Performance Computing (HPC) from CSI will;</a:t>
            </a:r>
          </a:p>
          <a:p>
            <a:pPr lvl="0"/>
            <a:endParaRPr lang="en-US" sz="1600" dirty="0"/>
          </a:p>
          <a:p>
            <a:pPr lvl="0"/>
            <a:r>
              <a:rPr lang="en-US" sz="1600" dirty="0"/>
              <a:t>A. Create Digital Twins designed to Improve &amp; Optimize Chemical &amp; Energy Crop Outputs </a:t>
            </a:r>
          </a:p>
          <a:p>
            <a:pPr lvl="0"/>
            <a:r>
              <a:rPr lang="en-US" sz="1600" dirty="0"/>
              <a:t>     </a:t>
            </a:r>
            <a:r>
              <a:rPr lang="en-US" sz="1600" i="1" dirty="0"/>
              <a:t>  </a:t>
            </a:r>
            <a:r>
              <a:rPr lang="en-US" sz="1600" b="1" i="1" dirty="0"/>
              <a:t>1. Bioethanol – Corn, Hemp…</a:t>
            </a:r>
          </a:p>
          <a:p>
            <a:pPr lvl="0"/>
            <a:r>
              <a:rPr lang="en-US" sz="1600" b="1" i="1" dirty="0"/>
              <a:t>       2. Biodiesel – Oil Rape Seed, Canola…</a:t>
            </a:r>
          </a:p>
          <a:p>
            <a:pPr lvl="0"/>
            <a:r>
              <a:rPr lang="en-US" sz="1600" i="1" dirty="0"/>
              <a:t>       4. Industrial Chemicals </a:t>
            </a:r>
          </a:p>
          <a:p>
            <a:pPr lvl="0"/>
            <a:r>
              <a:rPr lang="en-US" sz="1600" i="1" dirty="0"/>
              <a:t>       5. Fibers</a:t>
            </a:r>
          </a:p>
          <a:p>
            <a:pPr lvl="0"/>
            <a:endParaRPr lang="en-US" sz="1600" i="1" dirty="0"/>
          </a:p>
          <a:p>
            <a:pPr lvl="0"/>
            <a:r>
              <a:rPr lang="en-US" sz="1600" dirty="0"/>
              <a:t>B. </a:t>
            </a:r>
            <a:r>
              <a:rPr lang="en-US" sz="1600" b="1" dirty="0"/>
              <a:t>Digital Twins</a:t>
            </a:r>
            <a:r>
              <a:rPr lang="en-US" sz="1600" dirty="0"/>
              <a:t> Improve Crops for Human Consumptions </a:t>
            </a:r>
          </a:p>
          <a:p>
            <a:pPr lvl="0"/>
            <a:r>
              <a:rPr lang="en-US" sz="1600" dirty="0"/>
              <a:t>        </a:t>
            </a:r>
            <a:r>
              <a:rPr lang="en-US" sz="1600" i="1" dirty="0"/>
              <a:t>1. Optimization of Input &amp; Output Traits </a:t>
            </a:r>
          </a:p>
          <a:p>
            <a:pPr lvl="0"/>
            <a:r>
              <a:rPr lang="en-US" sz="1600" i="1" dirty="0"/>
              <a:t>	A) One pathway for synthetic metabolite to increase Fatty Acid or Aromatic Amino</a:t>
            </a:r>
          </a:p>
          <a:p>
            <a:pPr lvl="0"/>
            <a:r>
              <a:rPr lang="en-US" sz="1600" i="1" dirty="0"/>
              <a:t>                           Acid of Tryptophan could have incredible compound economic affect. </a:t>
            </a:r>
          </a:p>
          <a:p>
            <a:pPr lvl="0"/>
            <a:endParaRPr lang="en-US" sz="1600" i="1" dirty="0"/>
          </a:p>
          <a:p>
            <a:pPr lvl="0"/>
            <a:r>
              <a:rPr lang="en-US" sz="1600" i="1" dirty="0"/>
              <a:t>         2. Optimization of Nutritional Value and Output Traits </a:t>
            </a:r>
          </a:p>
          <a:p>
            <a:pPr lvl="0"/>
            <a:endParaRPr lang="en-US" sz="1600" i="1" dirty="0"/>
          </a:p>
        </p:txBody>
      </p:sp>
      <p:pic>
        <p:nvPicPr>
          <p:cNvPr id="12" name="Picture 11">
            <a:extLst>
              <a:ext uri="{FF2B5EF4-FFF2-40B4-BE49-F238E27FC236}">
                <a16:creationId xmlns:a16="http://schemas.microsoft.com/office/drawing/2014/main" id="{332D4EC1-E0ED-5BFC-346D-1CDECFE47F08}"/>
              </a:ext>
            </a:extLst>
          </p:cNvPr>
          <p:cNvPicPr>
            <a:picLocks noChangeAspect="1"/>
          </p:cNvPicPr>
          <p:nvPr/>
        </p:nvPicPr>
        <p:blipFill>
          <a:blip r:embed="rId3"/>
          <a:stretch>
            <a:fillRect/>
          </a:stretch>
        </p:blipFill>
        <p:spPr>
          <a:xfrm>
            <a:off x="10128250" y="6061648"/>
            <a:ext cx="1739652" cy="581462"/>
          </a:xfrm>
          <a:prstGeom prst="rect">
            <a:avLst/>
          </a:prstGeom>
        </p:spPr>
      </p:pic>
    </p:spTree>
    <p:extLst>
      <p:ext uri="{BB962C8B-B14F-4D97-AF65-F5344CB8AC3E}">
        <p14:creationId xmlns:p14="http://schemas.microsoft.com/office/powerpoint/2010/main" val="2809143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972F44-9338-391C-C8F7-ECE3730C602B}"/>
              </a:ext>
            </a:extLst>
          </p:cNvPr>
          <p:cNvPicPr>
            <a:picLocks noChangeAspect="1"/>
          </p:cNvPicPr>
          <p:nvPr/>
        </p:nvPicPr>
        <p:blipFill>
          <a:blip r:embed="rId2"/>
          <a:stretch>
            <a:fillRect/>
          </a:stretch>
        </p:blipFill>
        <p:spPr>
          <a:xfrm>
            <a:off x="30725" y="3553057"/>
            <a:ext cx="12161275" cy="2958147"/>
          </a:xfrm>
          <a:prstGeom prst="rect">
            <a:avLst/>
          </a:prstGeom>
        </p:spPr>
      </p:pic>
      <p:sp>
        <p:nvSpPr>
          <p:cNvPr id="10" name="TextBox 9">
            <a:extLst>
              <a:ext uri="{FF2B5EF4-FFF2-40B4-BE49-F238E27FC236}">
                <a16:creationId xmlns:a16="http://schemas.microsoft.com/office/drawing/2014/main" id="{361E1F59-967E-B1BF-7748-EE15DDE9A17D}"/>
              </a:ext>
            </a:extLst>
          </p:cNvPr>
          <p:cNvSpPr txBox="1"/>
          <p:nvPr/>
        </p:nvSpPr>
        <p:spPr>
          <a:xfrm>
            <a:off x="3955452" y="2246289"/>
            <a:ext cx="4361148" cy="1569660"/>
          </a:xfrm>
          <a:prstGeom prst="rect">
            <a:avLst/>
          </a:prstGeom>
          <a:noFill/>
        </p:spPr>
        <p:txBody>
          <a:bodyPr wrap="square" rtlCol="0">
            <a:spAutoFit/>
          </a:bodyPr>
          <a:lstStyle/>
          <a:p>
            <a:pPr algn="l"/>
            <a:r>
              <a:rPr lang="en-US" sz="3200" dirty="0"/>
              <a:t>Thank you NYSDS! </a:t>
            </a:r>
          </a:p>
          <a:p>
            <a:pPr algn="l"/>
            <a:endParaRPr lang="en-US" sz="3200" dirty="0"/>
          </a:p>
          <a:p>
            <a:pPr algn="l"/>
            <a:endParaRPr lang="en-US" sz="3200" dirty="0"/>
          </a:p>
        </p:txBody>
      </p:sp>
      <p:pic>
        <p:nvPicPr>
          <p:cNvPr id="13" name="Picture 12">
            <a:extLst>
              <a:ext uri="{FF2B5EF4-FFF2-40B4-BE49-F238E27FC236}">
                <a16:creationId xmlns:a16="http://schemas.microsoft.com/office/drawing/2014/main" id="{8E5AF8B8-30CC-8919-1ECC-6E26AC3C066A}"/>
              </a:ext>
            </a:extLst>
          </p:cNvPr>
          <p:cNvPicPr>
            <a:picLocks noChangeAspect="1"/>
          </p:cNvPicPr>
          <p:nvPr/>
        </p:nvPicPr>
        <p:blipFill>
          <a:blip r:embed="rId3"/>
          <a:stretch>
            <a:fillRect/>
          </a:stretch>
        </p:blipFill>
        <p:spPr>
          <a:xfrm>
            <a:off x="205455" y="2019813"/>
            <a:ext cx="3238500" cy="2425700"/>
          </a:xfrm>
          <a:prstGeom prst="rect">
            <a:avLst/>
          </a:prstGeom>
        </p:spPr>
      </p:pic>
      <p:pic>
        <p:nvPicPr>
          <p:cNvPr id="15" name="Picture 14">
            <a:extLst>
              <a:ext uri="{FF2B5EF4-FFF2-40B4-BE49-F238E27FC236}">
                <a16:creationId xmlns:a16="http://schemas.microsoft.com/office/drawing/2014/main" id="{9A8A0BB3-5259-2D31-DCE0-FDD8B6753BA9}"/>
              </a:ext>
            </a:extLst>
          </p:cNvPr>
          <p:cNvPicPr>
            <a:picLocks noChangeAspect="1"/>
          </p:cNvPicPr>
          <p:nvPr/>
        </p:nvPicPr>
        <p:blipFill>
          <a:blip r:embed="rId4"/>
          <a:stretch>
            <a:fillRect/>
          </a:stretch>
        </p:blipFill>
        <p:spPr>
          <a:xfrm>
            <a:off x="287900" y="203597"/>
            <a:ext cx="2262682" cy="715007"/>
          </a:xfrm>
          <a:prstGeom prst="rect">
            <a:avLst/>
          </a:prstGeom>
        </p:spPr>
      </p:pic>
      <p:pic>
        <p:nvPicPr>
          <p:cNvPr id="18" name="Picture 17">
            <a:extLst>
              <a:ext uri="{FF2B5EF4-FFF2-40B4-BE49-F238E27FC236}">
                <a16:creationId xmlns:a16="http://schemas.microsoft.com/office/drawing/2014/main" id="{8B5CE5C2-1488-85B0-33C9-A8FF9166E5B8}"/>
              </a:ext>
            </a:extLst>
          </p:cNvPr>
          <p:cNvPicPr>
            <a:picLocks noChangeAspect="1"/>
          </p:cNvPicPr>
          <p:nvPr/>
        </p:nvPicPr>
        <p:blipFill>
          <a:blip r:embed="rId5"/>
          <a:stretch>
            <a:fillRect/>
          </a:stretch>
        </p:blipFill>
        <p:spPr>
          <a:xfrm>
            <a:off x="2857500" y="1249853"/>
            <a:ext cx="1767417" cy="567319"/>
          </a:xfrm>
          <a:prstGeom prst="rect">
            <a:avLst/>
          </a:prstGeom>
        </p:spPr>
      </p:pic>
      <p:pic>
        <p:nvPicPr>
          <p:cNvPr id="21" name="Picture 20">
            <a:extLst>
              <a:ext uri="{FF2B5EF4-FFF2-40B4-BE49-F238E27FC236}">
                <a16:creationId xmlns:a16="http://schemas.microsoft.com/office/drawing/2014/main" id="{E695C643-FED5-108B-2BFF-4BE24DD1CCF6}"/>
              </a:ext>
            </a:extLst>
          </p:cNvPr>
          <p:cNvPicPr>
            <a:picLocks noChangeAspect="1"/>
          </p:cNvPicPr>
          <p:nvPr/>
        </p:nvPicPr>
        <p:blipFill>
          <a:blip r:embed="rId6"/>
          <a:stretch>
            <a:fillRect/>
          </a:stretch>
        </p:blipFill>
        <p:spPr>
          <a:xfrm>
            <a:off x="4699000" y="1239174"/>
            <a:ext cx="6892611" cy="574385"/>
          </a:xfrm>
          <a:prstGeom prst="rect">
            <a:avLst/>
          </a:prstGeom>
        </p:spPr>
      </p:pic>
      <p:pic>
        <p:nvPicPr>
          <p:cNvPr id="27" name="Picture 26">
            <a:extLst>
              <a:ext uri="{FF2B5EF4-FFF2-40B4-BE49-F238E27FC236}">
                <a16:creationId xmlns:a16="http://schemas.microsoft.com/office/drawing/2014/main" id="{EDF30F5C-726C-2035-91AB-ED020E5E8CD9}"/>
              </a:ext>
            </a:extLst>
          </p:cNvPr>
          <p:cNvPicPr>
            <a:picLocks noChangeAspect="1"/>
          </p:cNvPicPr>
          <p:nvPr/>
        </p:nvPicPr>
        <p:blipFill>
          <a:blip r:embed="rId7"/>
          <a:stretch>
            <a:fillRect/>
          </a:stretch>
        </p:blipFill>
        <p:spPr>
          <a:xfrm>
            <a:off x="8274965" y="2246289"/>
            <a:ext cx="1842697" cy="1316212"/>
          </a:xfrm>
          <a:prstGeom prst="rect">
            <a:avLst/>
          </a:prstGeom>
        </p:spPr>
      </p:pic>
      <p:pic>
        <p:nvPicPr>
          <p:cNvPr id="30" name="Picture 29">
            <a:extLst>
              <a:ext uri="{FF2B5EF4-FFF2-40B4-BE49-F238E27FC236}">
                <a16:creationId xmlns:a16="http://schemas.microsoft.com/office/drawing/2014/main" id="{0B0476B9-FB8D-2454-3064-B2718C7607DC}"/>
              </a:ext>
            </a:extLst>
          </p:cNvPr>
          <p:cNvPicPr>
            <a:picLocks noChangeAspect="1"/>
          </p:cNvPicPr>
          <p:nvPr/>
        </p:nvPicPr>
        <p:blipFill>
          <a:blip r:embed="rId8"/>
          <a:stretch>
            <a:fillRect/>
          </a:stretch>
        </p:blipFill>
        <p:spPr>
          <a:xfrm>
            <a:off x="9839239" y="2290234"/>
            <a:ext cx="2354879" cy="1223433"/>
          </a:xfrm>
          <a:prstGeom prst="rect">
            <a:avLst/>
          </a:prstGeom>
        </p:spPr>
      </p:pic>
      <p:sp>
        <p:nvSpPr>
          <p:cNvPr id="34" name="TextBox 33">
            <a:extLst>
              <a:ext uri="{FF2B5EF4-FFF2-40B4-BE49-F238E27FC236}">
                <a16:creationId xmlns:a16="http://schemas.microsoft.com/office/drawing/2014/main" id="{D054DAFF-D125-1850-48E6-0B95A9C7BA86}"/>
              </a:ext>
            </a:extLst>
          </p:cNvPr>
          <p:cNvSpPr txBox="1"/>
          <p:nvPr/>
        </p:nvSpPr>
        <p:spPr>
          <a:xfrm>
            <a:off x="2896971" y="205344"/>
            <a:ext cx="9043887" cy="1200329"/>
          </a:xfrm>
          <a:prstGeom prst="rect">
            <a:avLst/>
          </a:prstGeom>
          <a:noFill/>
        </p:spPr>
        <p:txBody>
          <a:bodyPr wrap="square" rtlCol="0">
            <a:spAutoFit/>
          </a:bodyPr>
          <a:lstStyle/>
          <a:p>
            <a:pPr fontAlgn="base"/>
            <a:r>
              <a:rPr lang="en-US" b="1" i="1" dirty="0">
                <a:solidFill>
                  <a:srgbClr val="333333"/>
                </a:solidFill>
                <a:latin typeface="Arial" panose="020B0604020202020204" pitchFamily="34" charset="0"/>
              </a:rPr>
              <a:t>Special thanks</a:t>
            </a:r>
            <a:r>
              <a:rPr lang="en-US" i="1" dirty="0">
                <a:solidFill>
                  <a:srgbClr val="333333"/>
                </a:solidFill>
                <a:latin typeface="Arial" panose="020B0604020202020204" pitchFamily="34" charset="0"/>
              </a:rPr>
              <a:t> our partners below as well as Dr. Jorn </a:t>
            </a:r>
            <a:r>
              <a:rPr lang="en-US" i="1" dirty="0" err="1">
                <a:solidFill>
                  <a:srgbClr val="333333"/>
                </a:solidFill>
                <a:latin typeface="Arial" panose="020B0604020202020204" pitchFamily="34" charset="0"/>
              </a:rPr>
              <a:t>Gorlach</a:t>
            </a:r>
            <a:r>
              <a:rPr lang="en-US" i="1" dirty="0">
                <a:solidFill>
                  <a:srgbClr val="333333"/>
                </a:solidFill>
                <a:latin typeface="Arial" panose="020B0604020202020204" pitchFamily="34" charset="0"/>
              </a:rPr>
              <a:t> and Dr. Keith Davis.</a:t>
            </a:r>
          </a:p>
          <a:p>
            <a:pPr fontAlgn="base"/>
            <a:r>
              <a:rPr lang="en-US" i="1" dirty="0">
                <a:solidFill>
                  <a:srgbClr val="333333"/>
                </a:solidFill>
                <a:latin typeface="Arial" panose="020B0604020202020204" pitchFamily="34" charset="0"/>
              </a:rPr>
              <a:t>Illustrations by Keith </a:t>
            </a:r>
            <a:r>
              <a:rPr lang="en-US" i="1" dirty="0" err="1">
                <a:solidFill>
                  <a:srgbClr val="333333"/>
                </a:solidFill>
                <a:latin typeface="Arial" panose="020B0604020202020204" pitchFamily="34" charset="0"/>
              </a:rPr>
              <a:t>Tomcyzk</a:t>
            </a:r>
            <a:r>
              <a:rPr lang="en-US" i="1" dirty="0">
                <a:solidFill>
                  <a:srgbClr val="333333"/>
                </a:solidFill>
                <a:latin typeface="Arial" panose="020B0604020202020204" pitchFamily="34" charset="0"/>
              </a:rPr>
              <a:t>, Sonia Choi, and </a:t>
            </a:r>
            <a:r>
              <a:rPr lang="en-US" i="1" dirty="0" err="1">
                <a:solidFill>
                  <a:srgbClr val="333333"/>
                </a:solidFill>
                <a:latin typeface="Arial" panose="020B0604020202020204" pitchFamily="34" charset="0"/>
              </a:rPr>
              <a:t>Kriti</a:t>
            </a:r>
            <a:r>
              <a:rPr lang="en-US" i="1" dirty="0">
                <a:solidFill>
                  <a:srgbClr val="333333"/>
                </a:solidFill>
                <a:latin typeface="Arial" panose="020B0604020202020204" pitchFamily="34" charset="0"/>
              </a:rPr>
              <a:t> Chopra  – Video &amp; Audio Production by Brett Allen Bradley  </a:t>
            </a:r>
            <a:endParaRPr lang="en-US" sz="1800" b="0" i="1" u="none" strike="noStrike" dirty="0">
              <a:solidFill>
                <a:srgbClr val="212121"/>
              </a:solidFill>
              <a:effectLst/>
              <a:latin typeface="Aptos" panose="020B0004020202020204" pitchFamily="34" charset="0"/>
            </a:endParaRPr>
          </a:p>
          <a:p>
            <a:pPr algn="l"/>
            <a:endParaRPr lang="en-US" dirty="0"/>
          </a:p>
        </p:txBody>
      </p:sp>
      <p:sp>
        <p:nvSpPr>
          <p:cNvPr id="36" name="TextBox 35">
            <a:extLst>
              <a:ext uri="{FF2B5EF4-FFF2-40B4-BE49-F238E27FC236}">
                <a16:creationId xmlns:a16="http://schemas.microsoft.com/office/drawing/2014/main" id="{94450942-0E1B-67EA-FE3D-A445CB9AA724}"/>
              </a:ext>
            </a:extLst>
          </p:cNvPr>
          <p:cNvSpPr txBox="1"/>
          <p:nvPr/>
        </p:nvSpPr>
        <p:spPr>
          <a:xfrm>
            <a:off x="4141010" y="3032807"/>
            <a:ext cx="3577982" cy="646331"/>
          </a:xfrm>
          <a:prstGeom prst="rect">
            <a:avLst/>
          </a:prstGeom>
          <a:noFill/>
        </p:spPr>
        <p:txBody>
          <a:bodyPr wrap="square">
            <a:spAutoFit/>
          </a:bodyPr>
          <a:lstStyle/>
          <a:p>
            <a:r>
              <a:rPr lang="en-US" dirty="0"/>
              <a:t>Visit us @ </a:t>
            </a:r>
            <a:r>
              <a:rPr lang="en-US" dirty="0" err="1">
                <a:hlinkClick r:id="rId9"/>
              </a:rPr>
              <a:t>www.datavaultsite.com</a:t>
            </a:r>
            <a:endParaRPr lang="en-US" dirty="0"/>
          </a:p>
          <a:p>
            <a:endParaRPr lang="en-US" dirty="0"/>
          </a:p>
        </p:txBody>
      </p:sp>
      <p:sp>
        <p:nvSpPr>
          <p:cNvPr id="37" name="TextBox 36">
            <a:extLst>
              <a:ext uri="{FF2B5EF4-FFF2-40B4-BE49-F238E27FC236}">
                <a16:creationId xmlns:a16="http://schemas.microsoft.com/office/drawing/2014/main" id="{F3FC304B-2972-B03C-6C75-C39B4B7961F9}"/>
              </a:ext>
            </a:extLst>
          </p:cNvPr>
          <p:cNvSpPr txBox="1"/>
          <p:nvPr/>
        </p:nvSpPr>
        <p:spPr>
          <a:xfrm>
            <a:off x="8479964" y="1930730"/>
            <a:ext cx="3603484" cy="369332"/>
          </a:xfrm>
          <a:prstGeom prst="rect">
            <a:avLst/>
          </a:prstGeom>
          <a:noFill/>
        </p:spPr>
        <p:txBody>
          <a:bodyPr wrap="square" rtlCol="0">
            <a:spAutoFit/>
          </a:bodyPr>
          <a:lstStyle/>
          <a:p>
            <a:pPr algn="l"/>
            <a:r>
              <a:rPr lang="en-US" dirty="0"/>
              <a:t>Join us in Las Vegas for CES 2025</a:t>
            </a:r>
          </a:p>
        </p:txBody>
      </p:sp>
      <p:pic>
        <p:nvPicPr>
          <p:cNvPr id="4" name="Picture 3">
            <a:extLst>
              <a:ext uri="{FF2B5EF4-FFF2-40B4-BE49-F238E27FC236}">
                <a16:creationId xmlns:a16="http://schemas.microsoft.com/office/drawing/2014/main" id="{CB90A1A7-03B6-4BE0-EC6C-26D8EE4C20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9483" y="1076229"/>
            <a:ext cx="1270000" cy="762000"/>
          </a:xfrm>
          <a:prstGeom prst="rect">
            <a:avLst/>
          </a:prstGeom>
        </p:spPr>
      </p:pic>
    </p:spTree>
    <p:extLst>
      <p:ext uri="{BB962C8B-B14F-4D97-AF65-F5344CB8AC3E}">
        <p14:creationId xmlns:p14="http://schemas.microsoft.com/office/powerpoint/2010/main" val="157525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1B31-557D-2139-68FE-1C088EF9A342}"/>
              </a:ext>
            </a:extLst>
          </p:cNvPr>
          <p:cNvSpPr>
            <a:spLocks noGrp="1"/>
          </p:cNvSpPr>
          <p:nvPr>
            <p:ph type="title"/>
          </p:nvPr>
        </p:nvSpPr>
        <p:spPr>
          <a:xfrm>
            <a:off x="722397" y="175997"/>
            <a:ext cx="10747205" cy="1125207"/>
          </a:xfrm>
        </p:spPr>
        <p:txBody>
          <a:bodyPr vert="horz" lIns="91440" tIns="45720" rIns="91440" bIns="45720" rtlCol="0" anchor="ctr">
            <a:normAutofit/>
          </a:bodyPr>
          <a:lstStyle/>
          <a:p>
            <a:r>
              <a:rPr lang="en-US" sz="2800" b="1" kern="1200" dirty="0">
                <a:solidFill>
                  <a:schemeClr val="tx1"/>
                </a:solidFill>
                <a:latin typeface="+mj-lt"/>
                <a:ea typeface="+mj-ea"/>
                <a:cs typeface="+mj-cs"/>
              </a:rPr>
              <a:t>The Second Life Science Revolution: Industrialization to Virtualization</a:t>
            </a:r>
            <a:br>
              <a:rPr lang="en-US" sz="2800" b="1"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pic>
        <p:nvPicPr>
          <p:cNvPr id="17" name="Picture 16">
            <a:extLst>
              <a:ext uri="{FF2B5EF4-FFF2-40B4-BE49-F238E27FC236}">
                <a16:creationId xmlns:a16="http://schemas.microsoft.com/office/drawing/2014/main" id="{C4D31272-47D8-A71D-631E-FCE94970252E}"/>
              </a:ext>
            </a:extLst>
          </p:cNvPr>
          <p:cNvPicPr>
            <a:picLocks noChangeAspect="1"/>
          </p:cNvPicPr>
          <p:nvPr/>
        </p:nvPicPr>
        <p:blipFill>
          <a:blip r:embed="rId2"/>
          <a:stretch>
            <a:fillRect/>
          </a:stretch>
        </p:blipFill>
        <p:spPr>
          <a:xfrm>
            <a:off x="10687614" y="4464678"/>
            <a:ext cx="1340918" cy="423730"/>
          </a:xfrm>
          <a:prstGeom prst="rect">
            <a:avLst/>
          </a:prstGeom>
        </p:spPr>
      </p:pic>
      <p:pic>
        <p:nvPicPr>
          <p:cNvPr id="21" name="Picture 20">
            <a:extLst>
              <a:ext uri="{FF2B5EF4-FFF2-40B4-BE49-F238E27FC236}">
                <a16:creationId xmlns:a16="http://schemas.microsoft.com/office/drawing/2014/main" id="{602A9234-5AEB-DFEB-BC57-549F78E8A912}"/>
              </a:ext>
            </a:extLst>
          </p:cNvPr>
          <p:cNvPicPr>
            <a:picLocks noChangeAspect="1"/>
          </p:cNvPicPr>
          <p:nvPr/>
        </p:nvPicPr>
        <p:blipFill>
          <a:blip r:embed="rId3"/>
          <a:stretch>
            <a:fillRect/>
          </a:stretch>
        </p:blipFill>
        <p:spPr>
          <a:xfrm>
            <a:off x="3534831" y="3076361"/>
            <a:ext cx="3782398" cy="1717890"/>
          </a:xfrm>
          <a:prstGeom prst="rect">
            <a:avLst/>
          </a:prstGeom>
        </p:spPr>
      </p:pic>
      <p:pic>
        <p:nvPicPr>
          <p:cNvPr id="26" name="Picture 25">
            <a:extLst>
              <a:ext uri="{FF2B5EF4-FFF2-40B4-BE49-F238E27FC236}">
                <a16:creationId xmlns:a16="http://schemas.microsoft.com/office/drawing/2014/main" id="{7D1B7523-73BB-74AD-789D-AF689A490B74}"/>
              </a:ext>
            </a:extLst>
          </p:cNvPr>
          <p:cNvPicPr>
            <a:picLocks noChangeAspect="1"/>
          </p:cNvPicPr>
          <p:nvPr/>
        </p:nvPicPr>
        <p:blipFill>
          <a:blip r:embed="rId4"/>
          <a:stretch>
            <a:fillRect/>
          </a:stretch>
        </p:blipFill>
        <p:spPr>
          <a:xfrm>
            <a:off x="685227" y="2072013"/>
            <a:ext cx="1205402" cy="2604530"/>
          </a:xfrm>
          <a:prstGeom prst="rect">
            <a:avLst/>
          </a:prstGeom>
        </p:spPr>
      </p:pic>
      <p:pic>
        <p:nvPicPr>
          <p:cNvPr id="29" name="Picture 28">
            <a:extLst>
              <a:ext uri="{FF2B5EF4-FFF2-40B4-BE49-F238E27FC236}">
                <a16:creationId xmlns:a16="http://schemas.microsoft.com/office/drawing/2014/main" id="{D6E9DC22-3A29-FAFA-6AC2-8C6F25C88F67}"/>
              </a:ext>
            </a:extLst>
          </p:cNvPr>
          <p:cNvPicPr>
            <a:picLocks noChangeAspect="1"/>
          </p:cNvPicPr>
          <p:nvPr/>
        </p:nvPicPr>
        <p:blipFill>
          <a:blip r:embed="rId5"/>
          <a:stretch>
            <a:fillRect/>
          </a:stretch>
        </p:blipFill>
        <p:spPr>
          <a:xfrm>
            <a:off x="7416800" y="1336368"/>
            <a:ext cx="4620468" cy="2019793"/>
          </a:xfrm>
          <a:prstGeom prst="rect">
            <a:avLst/>
          </a:prstGeom>
        </p:spPr>
      </p:pic>
      <p:sp>
        <p:nvSpPr>
          <p:cNvPr id="30" name="TextBox 29">
            <a:extLst>
              <a:ext uri="{FF2B5EF4-FFF2-40B4-BE49-F238E27FC236}">
                <a16:creationId xmlns:a16="http://schemas.microsoft.com/office/drawing/2014/main" id="{2DECD84D-1FC1-24FF-913B-BC9550531B9F}"/>
              </a:ext>
            </a:extLst>
          </p:cNvPr>
          <p:cNvSpPr txBox="1"/>
          <p:nvPr/>
        </p:nvSpPr>
        <p:spPr>
          <a:xfrm>
            <a:off x="465667" y="1334273"/>
            <a:ext cx="3621777" cy="923330"/>
          </a:xfrm>
          <a:prstGeom prst="rect">
            <a:avLst/>
          </a:prstGeom>
          <a:noFill/>
        </p:spPr>
        <p:txBody>
          <a:bodyPr wrap="square" rtlCol="0">
            <a:spAutoFit/>
          </a:bodyPr>
          <a:lstStyle/>
          <a:p>
            <a:pPr algn="l"/>
            <a:r>
              <a:rPr lang="en-US" sz="1800" b="1" dirty="0"/>
              <a:t>1980’s: 	Laboratory Groups</a:t>
            </a:r>
            <a:r>
              <a:rPr lang="en-US" sz="1800" dirty="0"/>
              <a:t>  </a:t>
            </a:r>
          </a:p>
          <a:p>
            <a:pPr algn="l"/>
            <a:r>
              <a:rPr lang="en-US" sz="1800" dirty="0"/>
              <a:t> Single Gene Research	                                    2-5 Years per Gene</a:t>
            </a:r>
            <a:endParaRPr lang="en-US" dirty="0"/>
          </a:p>
        </p:txBody>
      </p:sp>
      <p:sp>
        <p:nvSpPr>
          <p:cNvPr id="31" name="TextBox 30">
            <a:extLst>
              <a:ext uri="{FF2B5EF4-FFF2-40B4-BE49-F238E27FC236}">
                <a16:creationId xmlns:a16="http://schemas.microsoft.com/office/drawing/2014/main" id="{14A4E682-B332-3ACB-BAE4-638F70E14FD9}"/>
              </a:ext>
            </a:extLst>
          </p:cNvPr>
          <p:cNvSpPr txBox="1"/>
          <p:nvPr/>
        </p:nvSpPr>
        <p:spPr>
          <a:xfrm>
            <a:off x="3909678" y="2396961"/>
            <a:ext cx="3032703" cy="646331"/>
          </a:xfrm>
          <a:prstGeom prst="rect">
            <a:avLst/>
          </a:prstGeom>
          <a:noFill/>
        </p:spPr>
        <p:txBody>
          <a:bodyPr wrap="square" rtlCol="0">
            <a:spAutoFit/>
          </a:bodyPr>
          <a:lstStyle/>
          <a:p>
            <a:pPr algn="l"/>
            <a:r>
              <a:rPr lang="en-US" sz="1800" b="1" dirty="0"/>
              <a:t>2000’s: </a:t>
            </a:r>
            <a:r>
              <a:rPr lang="en-US" b="1" dirty="0"/>
              <a:t> </a:t>
            </a:r>
            <a:r>
              <a:rPr lang="en-US" sz="1800" b="1" dirty="0"/>
              <a:t>Industrialization	</a:t>
            </a:r>
          </a:p>
          <a:p>
            <a:pPr algn="l"/>
            <a:r>
              <a:rPr lang="en-US" sz="1800" dirty="0"/>
              <a:t>50-100 Genes per Week</a:t>
            </a:r>
            <a:endParaRPr lang="en-US" dirty="0"/>
          </a:p>
        </p:txBody>
      </p:sp>
      <p:sp>
        <p:nvSpPr>
          <p:cNvPr id="32" name="TextBox 31">
            <a:extLst>
              <a:ext uri="{FF2B5EF4-FFF2-40B4-BE49-F238E27FC236}">
                <a16:creationId xmlns:a16="http://schemas.microsoft.com/office/drawing/2014/main" id="{C9B8879A-5B56-A832-2CA9-F891054AF084}"/>
              </a:ext>
            </a:extLst>
          </p:cNvPr>
          <p:cNvSpPr txBox="1"/>
          <p:nvPr/>
        </p:nvSpPr>
        <p:spPr>
          <a:xfrm>
            <a:off x="8287317" y="3540423"/>
            <a:ext cx="3219456" cy="923330"/>
          </a:xfrm>
          <a:prstGeom prst="rect">
            <a:avLst/>
          </a:prstGeom>
          <a:noFill/>
        </p:spPr>
        <p:txBody>
          <a:bodyPr wrap="square" rtlCol="0">
            <a:spAutoFit/>
          </a:bodyPr>
          <a:lstStyle/>
          <a:p>
            <a:r>
              <a:rPr lang="en-US" sz="1800" b="1" dirty="0"/>
              <a:t>2020’s    Virtualization</a:t>
            </a:r>
          </a:p>
          <a:p>
            <a:r>
              <a:rPr lang="en-US" sz="1800" dirty="0"/>
              <a:t>Whole Genomes per Month</a:t>
            </a:r>
          </a:p>
          <a:p>
            <a:pPr algn="l"/>
            <a:endParaRPr lang="en-US" dirty="0"/>
          </a:p>
        </p:txBody>
      </p:sp>
      <p:graphicFrame>
        <p:nvGraphicFramePr>
          <p:cNvPr id="33" name="Diagram 32">
            <a:extLst>
              <a:ext uri="{FF2B5EF4-FFF2-40B4-BE49-F238E27FC236}">
                <a16:creationId xmlns:a16="http://schemas.microsoft.com/office/drawing/2014/main" id="{D8B9D20E-5709-4697-06AA-715A29D3C4CA}"/>
              </a:ext>
            </a:extLst>
          </p:cNvPr>
          <p:cNvGraphicFramePr/>
          <p:nvPr>
            <p:extLst>
              <p:ext uri="{D42A27DB-BD31-4B8C-83A1-F6EECF244321}">
                <p14:modId xmlns:p14="http://schemas.microsoft.com/office/powerpoint/2010/main" val="2370469258"/>
              </p:ext>
            </p:extLst>
          </p:nvPr>
        </p:nvGraphicFramePr>
        <p:xfrm>
          <a:off x="545550" y="4297253"/>
          <a:ext cx="11646449" cy="24650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5" name="Table 34">
            <a:extLst>
              <a:ext uri="{FF2B5EF4-FFF2-40B4-BE49-F238E27FC236}">
                <a16:creationId xmlns:a16="http://schemas.microsoft.com/office/drawing/2014/main" id="{9621BFEE-C074-4DF3-4310-1332E3DC0424}"/>
              </a:ext>
            </a:extLst>
          </p:cNvPr>
          <p:cNvGraphicFramePr/>
          <p:nvPr>
            <p:extLst>
              <p:ext uri="{D42A27DB-BD31-4B8C-83A1-F6EECF244321}">
                <p14:modId xmlns:p14="http://schemas.microsoft.com/office/powerpoint/2010/main" val="1243507101"/>
              </p:ext>
            </p:extLst>
          </p:nvPr>
        </p:nvGraphicFramePr>
        <p:xfrm>
          <a:off x="232832" y="6121292"/>
          <a:ext cx="9704918" cy="640080"/>
        </p:xfrm>
        <a:graphic>
          <a:graphicData uri="http://schemas.openxmlformats.org/drawingml/2006/table">
            <a:tbl>
              <a:tblPr>
                <a:tableStyleId>{5C22544A-7EE6-4342-B048-85BDC9FD1C3A}</a:tableStyleId>
              </a:tblPr>
              <a:tblGrid>
                <a:gridCol w="4852459">
                  <a:extLst>
                    <a:ext uri="{9D8B030D-6E8A-4147-A177-3AD203B41FA5}">
                      <a16:colId xmlns:a16="http://schemas.microsoft.com/office/drawing/2014/main" val="2935465263"/>
                    </a:ext>
                  </a:extLst>
                </a:gridCol>
                <a:gridCol w="4852459">
                  <a:extLst>
                    <a:ext uri="{9D8B030D-6E8A-4147-A177-3AD203B41FA5}">
                      <a16:colId xmlns:a16="http://schemas.microsoft.com/office/drawing/2014/main" val="2128533297"/>
                    </a:ext>
                  </a:extLst>
                </a:gridCol>
              </a:tblGrid>
              <a:tr h="584317">
                <a:tc>
                  <a:txBody>
                    <a:bodyPr/>
                    <a:lstStyle/>
                    <a:p>
                      <a:r>
                        <a:rPr lang="en-US" dirty="0">
                          <a:effectLst/>
                        </a:rPr>
                        <a:t>Complexity of possible interactions</a:t>
                      </a:r>
                    </a:p>
                    <a:p>
                      <a:r>
                        <a:rPr lang="en-US" dirty="0">
                          <a:effectLst/>
                        </a:rPr>
                        <a:t>1980’s</a:t>
                      </a:r>
                    </a:p>
                  </a:txBody>
                  <a:tcPr/>
                </a:tc>
                <a:tc>
                  <a:txBody>
                    <a:bodyPr/>
                    <a:lstStyle/>
                    <a:p>
                      <a:r>
                        <a:rPr lang="en-US" dirty="0">
                          <a:effectLst/>
                        </a:rPr>
                        <a:t> 2000’s                                                 2020’s</a:t>
                      </a:r>
                    </a:p>
                  </a:txBody>
                  <a:tcPr/>
                </a:tc>
                <a:extLst>
                  <a:ext uri="{0D108BD9-81ED-4DB2-BD59-A6C34878D82A}">
                    <a16:rowId xmlns:a16="http://schemas.microsoft.com/office/drawing/2014/main" val="1204327608"/>
                  </a:ext>
                </a:extLst>
              </a:tr>
            </a:tbl>
          </a:graphicData>
        </a:graphic>
      </p:graphicFrame>
      <p:cxnSp>
        <p:nvCxnSpPr>
          <p:cNvPr id="40" name="Straight Arrow Connector 39">
            <a:extLst>
              <a:ext uri="{FF2B5EF4-FFF2-40B4-BE49-F238E27FC236}">
                <a16:creationId xmlns:a16="http://schemas.microsoft.com/office/drawing/2014/main" id="{04A6B196-482F-7D90-D2A6-4A62143B8793}"/>
              </a:ext>
            </a:extLst>
          </p:cNvPr>
          <p:cNvCxnSpPr>
            <a:cxnSpLocks/>
          </p:cNvCxnSpPr>
          <p:nvPr/>
        </p:nvCxnSpPr>
        <p:spPr>
          <a:xfrm flipV="1">
            <a:off x="1810808" y="949890"/>
            <a:ext cx="6888692" cy="20197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08AEC342-C04A-0B87-45B4-0A12301BC5A1}"/>
              </a:ext>
            </a:extLst>
          </p:cNvPr>
          <p:cNvSpPr txBox="1"/>
          <p:nvPr/>
        </p:nvSpPr>
        <p:spPr>
          <a:xfrm rot="20614953">
            <a:off x="2026241" y="1702618"/>
            <a:ext cx="6038111" cy="369332"/>
          </a:xfrm>
          <a:prstGeom prst="rect">
            <a:avLst/>
          </a:prstGeom>
          <a:noFill/>
        </p:spPr>
        <p:txBody>
          <a:bodyPr wrap="square" rtlCol="0">
            <a:spAutoFit/>
          </a:bodyPr>
          <a:lstStyle/>
          <a:p>
            <a:pPr algn="l"/>
            <a:r>
              <a:rPr lang="en-US" dirty="0"/>
              <a:t>COMPLEXITY  UP BY A FACTOR OF</a:t>
            </a:r>
            <a:r>
              <a:rPr lang="en-US" b="1" dirty="0"/>
              <a:t> 5,000,000,000</a:t>
            </a:r>
            <a:r>
              <a:rPr lang="en-US" dirty="0"/>
              <a:t> TIMES </a:t>
            </a:r>
          </a:p>
        </p:txBody>
      </p:sp>
    </p:spTree>
    <p:extLst>
      <p:ext uri="{BB962C8B-B14F-4D97-AF65-F5344CB8AC3E}">
        <p14:creationId xmlns:p14="http://schemas.microsoft.com/office/powerpoint/2010/main" val="423589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353DA-3669-61ED-5CDD-AAD13CF71CB0}"/>
              </a:ext>
            </a:extLst>
          </p:cNvPr>
          <p:cNvSpPr>
            <a:spLocks noGrp="1"/>
          </p:cNvSpPr>
          <p:nvPr>
            <p:ph type="title"/>
          </p:nvPr>
        </p:nvSpPr>
        <p:spPr>
          <a:xfrm>
            <a:off x="932687" y="786341"/>
            <a:ext cx="3419856" cy="1463040"/>
          </a:xfrm>
        </p:spPr>
        <p:txBody>
          <a:bodyPr anchor="ctr">
            <a:normAutofit fontScale="90000"/>
          </a:bodyPr>
          <a:lstStyle/>
          <a:p>
            <a:r>
              <a:rPr lang="en-US" sz="4800" dirty="0"/>
              <a:t>1980’s</a:t>
            </a:r>
            <a:br>
              <a:rPr lang="en-US" sz="4800" dirty="0"/>
            </a:br>
            <a:r>
              <a:rPr lang="en-US" sz="4800" dirty="0"/>
              <a:t>Single Gene</a:t>
            </a:r>
            <a:br>
              <a:rPr lang="en-US" sz="4800" dirty="0"/>
            </a:br>
            <a:r>
              <a:rPr lang="en-US" sz="4800" dirty="0"/>
              <a:t> </a:t>
            </a:r>
          </a:p>
        </p:txBody>
      </p:sp>
      <p:sp>
        <p:nvSpPr>
          <p:cNvPr id="2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4AE8B87-7F64-3139-15E6-AD849AD5D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019" y="3199934"/>
            <a:ext cx="8854610" cy="2620302"/>
          </a:xfrm>
          <a:prstGeom prst="rect">
            <a:avLst/>
          </a:prstGeom>
        </p:spPr>
      </p:pic>
      <p:pic>
        <p:nvPicPr>
          <p:cNvPr id="10" name="Content Placeholder 9">
            <a:extLst>
              <a:ext uri="{FF2B5EF4-FFF2-40B4-BE49-F238E27FC236}">
                <a16:creationId xmlns:a16="http://schemas.microsoft.com/office/drawing/2014/main" id="{B6B09B07-DF7A-BF80-F007-00D6E7F3FB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02654" y="80424"/>
            <a:ext cx="1113826" cy="2406659"/>
          </a:xfrm>
        </p:spPr>
      </p:pic>
      <p:sp>
        <p:nvSpPr>
          <p:cNvPr id="12" name="TextBox 11">
            <a:extLst>
              <a:ext uri="{FF2B5EF4-FFF2-40B4-BE49-F238E27FC236}">
                <a16:creationId xmlns:a16="http://schemas.microsoft.com/office/drawing/2014/main" id="{46D02A87-1DCD-D408-9844-BAE3AF924F4E}"/>
              </a:ext>
            </a:extLst>
          </p:cNvPr>
          <p:cNvSpPr txBox="1"/>
          <p:nvPr/>
        </p:nvSpPr>
        <p:spPr>
          <a:xfrm>
            <a:off x="6972639" y="4736279"/>
            <a:ext cx="4576233" cy="369332"/>
          </a:xfrm>
          <a:prstGeom prst="rect">
            <a:avLst/>
          </a:prstGeom>
          <a:noFill/>
        </p:spPr>
        <p:txBody>
          <a:bodyPr wrap="square" rtlCol="0">
            <a:spAutoFit/>
          </a:bodyPr>
          <a:lstStyle/>
          <a:p>
            <a:pPr algn="l"/>
            <a:r>
              <a:rPr lang="en-US" b="1" dirty="0"/>
              <a:t>~10y Per Lead</a:t>
            </a:r>
            <a:r>
              <a:rPr lang="en-US" dirty="0"/>
              <a:t>  - Few leads for development</a:t>
            </a:r>
          </a:p>
        </p:txBody>
      </p:sp>
      <p:pic>
        <p:nvPicPr>
          <p:cNvPr id="24" name="Picture 23">
            <a:extLst>
              <a:ext uri="{FF2B5EF4-FFF2-40B4-BE49-F238E27FC236}">
                <a16:creationId xmlns:a16="http://schemas.microsoft.com/office/drawing/2014/main" id="{329AC974-1CB9-D116-F269-26B59B5FB69A}"/>
              </a:ext>
            </a:extLst>
          </p:cNvPr>
          <p:cNvPicPr>
            <a:picLocks noChangeAspect="1"/>
          </p:cNvPicPr>
          <p:nvPr/>
        </p:nvPicPr>
        <p:blipFill>
          <a:blip r:embed="rId4"/>
          <a:stretch>
            <a:fillRect/>
          </a:stretch>
        </p:blipFill>
        <p:spPr>
          <a:xfrm>
            <a:off x="9880387" y="6056164"/>
            <a:ext cx="2262682" cy="715007"/>
          </a:xfrm>
          <a:prstGeom prst="rect">
            <a:avLst/>
          </a:prstGeom>
        </p:spPr>
      </p:pic>
      <p:pic>
        <p:nvPicPr>
          <p:cNvPr id="6" name="Picture 5">
            <a:extLst>
              <a:ext uri="{FF2B5EF4-FFF2-40B4-BE49-F238E27FC236}">
                <a16:creationId xmlns:a16="http://schemas.microsoft.com/office/drawing/2014/main" id="{29A7E592-1CD3-9983-6F93-F73F3DEDFD5B}"/>
              </a:ext>
            </a:extLst>
          </p:cNvPr>
          <p:cNvPicPr>
            <a:picLocks noChangeAspect="1"/>
          </p:cNvPicPr>
          <p:nvPr/>
        </p:nvPicPr>
        <p:blipFill>
          <a:blip r:embed="rId5"/>
          <a:stretch>
            <a:fillRect/>
          </a:stretch>
        </p:blipFill>
        <p:spPr>
          <a:xfrm>
            <a:off x="323662" y="2783417"/>
            <a:ext cx="2391683" cy="3469625"/>
          </a:xfrm>
          <a:prstGeom prst="rect">
            <a:avLst/>
          </a:prstGeom>
        </p:spPr>
      </p:pic>
    </p:spTree>
    <p:extLst>
      <p:ext uri="{BB962C8B-B14F-4D97-AF65-F5344CB8AC3E}">
        <p14:creationId xmlns:p14="http://schemas.microsoft.com/office/powerpoint/2010/main" val="2995753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353DA-3669-61ED-5CDD-AAD13CF71CB0}"/>
              </a:ext>
            </a:extLst>
          </p:cNvPr>
          <p:cNvSpPr>
            <a:spLocks noGrp="1"/>
          </p:cNvSpPr>
          <p:nvPr>
            <p:ph type="title"/>
          </p:nvPr>
        </p:nvSpPr>
        <p:spPr>
          <a:xfrm>
            <a:off x="630936" y="502920"/>
            <a:ext cx="3419856" cy="1463040"/>
          </a:xfrm>
        </p:spPr>
        <p:txBody>
          <a:bodyPr anchor="ctr">
            <a:normAutofit fontScale="90000"/>
          </a:bodyPr>
          <a:lstStyle/>
          <a:p>
            <a:r>
              <a:rPr lang="en-US" sz="4800" dirty="0"/>
              <a:t>2000’s</a:t>
            </a:r>
            <a:br>
              <a:rPr lang="en-US" sz="4800" dirty="0"/>
            </a:br>
            <a:r>
              <a:rPr lang="en-US" sz="4800" dirty="0"/>
              <a:t>INDUSTRIAL SCIENCE ERA </a:t>
            </a:r>
          </a:p>
        </p:txBody>
      </p:sp>
      <p:sp>
        <p:nvSpPr>
          <p:cNvPr id="2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EE97A4C-8018-F617-836C-959BEC3B74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9051" y="278335"/>
            <a:ext cx="4371328" cy="1985370"/>
          </a:xfrm>
        </p:spPr>
      </p:pic>
      <p:pic>
        <p:nvPicPr>
          <p:cNvPr id="5" name="Picture 4">
            <a:extLst>
              <a:ext uri="{FF2B5EF4-FFF2-40B4-BE49-F238E27FC236}">
                <a16:creationId xmlns:a16="http://schemas.microsoft.com/office/drawing/2014/main" id="{66443C69-7E21-E35E-9433-7ACB9A6D1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03" y="2774800"/>
            <a:ext cx="10474823" cy="2373445"/>
          </a:xfrm>
          <a:prstGeom prst="rect">
            <a:avLst/>
          </a:prstGeom>
        </p:spPr>
      </p:pic>
      <p:sp>
        <p:nvSpPr>
          <p:cNvPr id="7" name="TextBox 6">
            <a:extLst>
              <a:ext uri="{FF2B5EF4-FFF2-40B4-BE49-F238E27FC236}">
                <a16:creationId xmlns:a16="http://schemas.microsoft.com/office/drawing/2014/main" id="{5313FA66-5013-2182-3A9E-C165E9659CD0}"/>
              </a:ext>
            </a:extLst>
          </p:cNvPr>
          <p:cNvSpPr txBox="1"/>
          <p:nvPr/>
        </p:nvSpPr>
        <p:spPr>
          <a:xfrm>
            <a:off x="7479713" y="3582306"/>
            <a:ext cx="4553537" cy="2862322"/>
          </a:xfrm>
          <a:prstGeom prst="rect">
            <a:avLst/>
          </a:prstGeom>
          <a:noFill/>
        </p:spPr>
        <p:txBody>
          <a:bodyPr wrap="square" rtlCol="0">
            <a:spAutoFit/>
          </a:bodyPr>
          <a:lstStyle/>
          <a:p>
            <a:pPr algn="l"/>
            <a:r>
              <a:rPr lang="en-US" b="1" dirty="0"/>
              <a:t>1 Lead per month</a:t>
            </a:r>
            <a:r>
              <a:rPr lang="en-US" dirty="0"/>
              <a:t> </a:t>
            </a:r>
          </a:p>
          <a:p>
            <a:pPr algn="l"/>
            <a:endParaRPr lang="en-US" dirty="0"/>
          </a:p>
          <a:p>
            <a:pPr algn="l"/>
            <a:r>
              <a:rPr lang="en-US" b="1" i="1" dirty="0"/>
              <a:t>~5 years </a:t>
            </a:r>
            <a:r>
              <a:rPr lang="en-US" i="1" dirty="0"/>
              <a:t>to screen one genome</a:t>
            </a:r>
          </a:p>
          <a:p>
            <a:pPr algn="l"/>
            <a:endParaRPr lang="en-US" i="1" dirty="0"/>
          </a:p>
          <a:p>
            <a:pPr marL="285750" indent="-285750" algn="l">
              <a:buFont typeface="Arial" panose="020B0604020202020204" pitchFamily="34" charset="0"/>
              <a:buChar char="•"/>
            </a:pPr>
            <a:r>
              <a:rPr lang="en-US" i="1" dirty="0"/>
              <a:t> painfully slow this era was first mass scale data collectors and were networked with resources and the best bioinformatics and IT softwares, Internet, Intranet and shared content were available with varied levels of access</a:t>
            </a:r>
          </a:p>
        </p:txBody>
      </p:sp>
      <p:pic>
        <p:nvPicPr>
          <p:cNvPr id="10" name="Picture 9">
            <a:extLst>
              <a:ext uri="{FF2B5EF4-FFF2-40B4-BE49-F238E27FC236}">
                <a16:creationId xmlns:a16="http://schemas.microsoft.com/office/drawing/2014/main" id="{0BCF30C6-6F32-63E0-B69F-634A236C8EE1}"/>
              </a:ext>
            </a:extLst>
          </p:cNvPr>
          <p:cNvPicPr>
            <a:picLocks noChangeAspect="1"/>
          </p:cNvPicPr>
          <p:nvPr/>
        </p:nvPicPr>
        <p:blipFill>
          <a:blip r:embed="rId4"/>
          <a:stretch>
            <a:fillRect/>
          </a:stretch>
        </p:blipFill>
        <p:spPr>
          <a:xfrm>
            <a:off x="716315" y="5848512"/>
            <a:ext cx="2262682" cy="715007"/>
          </a:xfrm>
          <a:prstGeom prst="rect">
            <a:avLst/>
          </a:prstGeom>
        </p:spPr>
      </p:pic>
      <p:pic>
        <p:nvPicPr>
          <p:cNvPr id="8" name="Picture 7">
            <a:extLst>
              <a:ext uri="{FF2B5EF4-FFF2-40B4-BE49-F238E27FC236}">
                <a16:creationId xmlns:a16="http://schemas.microsoft.com/office/drawing/2014/main" id="{09139105-0ADC-B8A6-B6BC-D06825A1C3C3}"/>
              </a:ext>
            </a:extLst>
          </p:cNvPr>
          <p:cNvPicPr>
            <a:picLocks noChangeAspect="1"/>
          </p:cNvPicPr>
          <p:nvPr/>
        </p:nvPicPr>
        <p:blipFill>
          <a:blip r:embed="rId5"/>
          <a:stretch>
            <a:fillRect/>
          </a:stretch>
        </p:blipFill>
        <p:spPr>
          <a:xfrm>
            <a:off x="8496147" y="271077"/>
            <a:ext cx="3672418" cy="1985369"/>
          </a:xfrm>
          <a:prstGeom prst="rect">
            <a:avLst/>
          </a:prstGeom>
        </p:spPr>
      </p:pic>
    </p:spTree>
    <p:extLst>
      <p:ext uri="{BB962C8B-B14F-4D97-AF65-F5344CB8AC3E}">
        <p14:creationId xmlns:p14="http://schemas.microsoft.com/office/powerpoint/2010/main" val="241383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63353DA-3669-61ED-5CDD-AAD13CF71CB0}"/>
              </a:ext>
            </a:extLst>
          </p:cNvPr>
          <p:cNvSpPr>
            <a:spLocks noGrp="1"/>
          </p:cNvSpPr>
          <p:nvPr>
            <p:ph type="title"/>
          </p:nvPr>
        </p:nvSpPr>
        <p:spPr>
          <a:xfrm>
            <a:off x="1200190" y="671593"/>
            <a:ext cx="3170767" cy="683155"/>
          </a:xfrm>
        </p:spPr>
        <p:txBody>
          <a:bodyPr anchor="b">
            <a:normAutofit fontScale="90000"/>
          </a:bodyPr>
          <a:lstStyle/>
          <a:p>
            <a:r>
              <a:rPr lang="en-US" dirty="0">
                <a:solidFill>
                  <a:schemeClr val="bg1"/>
                </a:solidFill>
              </a:rPr>
              <a:t>2020’s</a:t>
            </a:r>
            <a:br>
              <a:rPr lang="en-US" dirty="0">
                <a:solidFill>
                  <a:schemeClr val="bg1"/>
                </a:solidFill>
              </a:rPr>
            </a:br>
            <a:r>
              <a:rPr lang="en-US" dirty="0">
                <a:solidFill>
                  <a:schemeClr val="bg1"/>
                </a:solidFill>
              </a:rPr>
              <a:t>Virtualization  </a:t>
            </a:r>
          </a:p>
        </p:txBody>
      </p:sp>
      <p:cxnSp>
        <p:nvCxnSpPr>
          <p:cNvPr id="38" name="Straight Connector 3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Content Placeholder 12">
            <a:extLst>
              <a:ext uri="{FF2B5EF4-FFF2-40B4-BE49-F238E27FC236}">
                <a16:creationId xmlns:a16="http://schemas.microsoft.com/office/drawing/2014/main" id="{6BE2EE7B-A1BA-DDF3-7E74-289A5200A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193" y="977164"/>
            <a:ext cx="3588640" cy="1570030"/>
          </a:xfrm>
          <a:prstGeom prst="rect">
            <a:avLst/>
          </a:prstGeom>
        </p:spPr>
      </p:pic>
      <p:sp>
        <p:nvSpPr>
          <p:cNvPr id="37" name="Rectangle 3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CAC1101-DDF1-8330-DDBF-5CDFBA1A7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3" y="3580861"/>
            <a:ext cx="11669632" cy="3108090"/>
          </a:xfrm>
          <a:prstGeom prst="rect">
            <a:avLst/>
          </a:prstGeom>
        </p:spPr>
      </p:pic>
      <p:sp>
        <p:nvSpPr>
          <p:cNvPr id="14" name="TextBox 13">
            <a:extLst>
              <a:ext uri="{FF2B5EF4-FFF2-40B4-BE49-F238E27FC236}">
                <a16:creationId xmlns:a16="http://schemas.microsoft.com/office/drawing/2014/main" id="{D5DE450D-AD84-3430-19CC-BE3C7A8B5EA0}"/>
              </a:ext>
            </a:extLst>
          </p:cNvPr>
          <p:cNvSpPr txBox="1"/>
          <p:nvPr/>
        </p:nvSpPr>
        <p:spPr>
          <a:xfrm>
            <a:off x="468353" y="2063989"/>
            <a:ext cx="4634442" cy="2031325"/>
          </a:xfrm>
          <a:prstGeom prst="rect">
            <a:avLst/>
          </a:prstGeom>
          <a:noFill/>
        </p:spPr>
        <p:txBody>
          <a:bodyPr wrap="square" rtlCol="0">
            <a:spAutoFit/>
          </a:bodyPr>
          <a:lstStyle/>
          <a:p>
            <a:pPr algn="l"/>
            <a:r>
              <a:rPr lang="en-US" dirty="0">
                <a:solidFill>
                  <a:schemeClr val="bg1"/>
                </a:solidFill>
              </a:rPr>
              <a:t>All leads for </a:t>
            </a:r>
            <a:r>
              <a:rPr lang="en-US" b="1" dirty="0">
                <a:solidFill>
                  <a:schemeClr val="bg1"/>
                </a:solidFill>
              </a:rPr>
              <a:t>entire Genome  ~2-3 Months</a:t>
            </a:r>
          </a:p>
          <a:p>
            <a:pPr algn="l"/>
            <a:endParaRPr lang="en-US" dirty="0">
              <a:solidFill>
                <a:schemeClr val="bg1"/>
              </a:solidFill>
            </a:endParaRPr>
          </a:p>
          <a:p>
            <a:pPr algn="l"/>
            <a:r>
              <a:rPr lang="en-US" dirty="0">
                <a:solidFill>
                  <a:schemeClr val="bg1"/>
                </a:solidFill>
              </a:rPr>
              <a:t>High potential candidates for development </a:t>
            </a:r>
          </a:p>
          <a:p>
            <a:pPr algn="l"/>
            <a:endParaRPr lang="en-US" dirty="0">
              <a:solidFill>
                <a:schemeClr val="bg1"/>
              </a:solidFill>
            </a:endParaRPr>
          </a:p>
          <a:p>
            <a:pPr algn="l"/>
            <a:r>
              <a:rPr lang="en-US" b="1" i="1" dirty="0">
                <a:solidFill>
                  <a:schemeClr val="bg1"/>
                </a:solidFill>
              </a:rPr>
              <a:t>Complex development combinations</a:t>
            </a:r>
          </a:p>
          <a:p>
            <a:pPr algn="l"/>
            <a:endParaRPr lang="en-US" dirty="0">
              <a:solidFill>
                <a:schemeClr val="bg1"/>
              </a:solidFill>
            </a:endParaRPr>
          </a:p>
          <a:p>
            <a:pPr algn="l"/>
            <a:endParaRPr lang="en-US" dirty="0">
              <a:solidFill>
                <a:schemeClr val="bg1"/>
              </a:solidFill>
            </a:endParaRPr>
          </a:p>
        </p:txBody>
      </p:sp>
      <p:pic>
        <p:nvPicPr>
          <p:cNvPr id="4" name="Content Placeholder 5">
            <a:extLst>
              <a:ext uri="{FF2B5EF4-FFF2-40B4-BE49-F238E27FC236}">
                <a16:creationId xmlns:a16="http://schemas.microsoft.com/office/drawing/2014/main" id="{92E6CE4C-483A-6E9C-154F-F5F7D7F68C58}"/>
              </a:ext>
            </a:extLst>
          </p:cNvPr>
          <p:cNvPicPr>
            <a:picLocks noGrp="1" noChangeAspect="1"/>
          </p:cNvPicPr>
          <p:nvPr>
            <p:ph idx="1"/>
          </p:nvPr>
        </p:nvPicPr>
        <p:blipFill>
          <a:blip r:embed="rId4"/>
          <a:stretch>
            <a:fillRect/>
          </a:stretch>
        </p:blipFill>
        <p:spPr>
          <a:xfrm>
            <a:off x="10580314" y="370414"/>
            <a:ext cx="1424079" cy="2170600"/>
          </a:xfrm>
          <a:prstGeom prst="rect">
            <a:avLst/>
          </a:prstGeom>
        </p:spPr>
      </p:pic>
    </p:spTree>
    <p:extLst>
      <p:ext uri="{BB962C8B-B14F-4D97-AF65-F5344CB8AC3E}">
        <p14:creationId xmlns:p14="http://schemas.microsoft.com/office/powerpoint/2010/main" val="410775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63353DA-3669-61ED-5CDD-AAD13CF71CB0}"/>
              </a:ext>
            </a:extLst>
          </p:cNvPr>
          <p:cNvSpPr>
            <a:spLocks noGrp="1"/>
          </p:cNvSpPr>
          <p:nvPr>
            <p:ph type="title"/>
          </p:nvPr>
        </p:nvSpPr>
        <p:spPr>
          <a:xfrm>
            <a:off x="1200190" y="671593"/>
            <a:ext cx="3170767" cy="683155"/>
          </a:xfrm>
        </p:spPr>
        <p:txBody>
          <a:bodyPr anchor="b">
            <a:normAutofit fontScale="90000"/>
          </a:bodyPr>
          <a:lstStyle/>
          <a:p>
            <a:r>
              <a:rPr lang="en-US" dirty="0">
                <a:solidFill>
                  <a:schemeClr val="bg1"/>
                </a:solidFill>
              </a:rPr>
              <a:t>  </a:t>
            </a:r>
          </a:p>
        </p:txBody>
      </p:sp>
      <p:cxnSp>
        <p:nvCxnSpPr>
          <p:cNvPr id="38" name="Straight Connector 3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D1C6418-49DA-75B5-2453-EEC4D4E5F975}"/>
              </a:ext>
            </a:extLst>
          </p:cNvPr>
          <p:cNvPicPr>
            <a:picLocks noChangeAspect="1"/>
          </p:cNvPicPr>
          <p:nvPr/>
        </p:nvPicPr>
        <p:blipFill>
          <a:blip r:embed="rId2">
            <a:extLst>
              <a:ext uri="{28A0092B-C50C-407E-A947-70E740481C1C}">
                <a14:useLocalDpi xmlns:a14="http://schemas.microsoft.com/office/drawing/2010/main" val="0"/>
              </a:ext>
            </a:extLst>
          </a:blip>
          <a:srcRect t="10748"/>
          <a:stretch/>
        </p:blipFill>
        <p:spPr>
          <a:xfrm>
            <a:off x="120234" y="1090084"/>
            <a:ext cx="5009618" cy="2220637"/>
          </a:xfrm>
          <a:prstGeom prst="rect">
            <a:avLst/>
          </a:prstGeom>
        </p:spPr>
      </p:pic>
      <p:sp>
        <p:nvSpPr>
          <p:cNvPr id="11" name="TextBox 10">
            <a:extLst>
              <a:ext uri="{FF2B5EF4-FFF2-40B4-BE49-F238E27FC236}">
                <a16:creationId xmlns:a16="http://schemas.microsoft.com/office/drawing/2014/main" id="{FFB9963C-6872-8779-AA8D-8BE279AE45CF}"/>
              </a:ext>
            </a:extLst>
          </p:cNvPr>
          <p:cNvSpPr txBox="1"/>
          <p:nvPr/>
        </p:nvSpPr>
        <p:spPr>
          <a:xfrm>
            <a:off x="141401" y="-21040"/>
            <a:ext cx="54889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n w="6600">
                  <a:solidFill>
                    <a:schemeClr val="accent2"/>
                  </a:solidFill>
                  <a:prstDash val="solid"/>
                </a:ln>
                <a:solidFill>
                  <a:srgbClr val="FFFFFF"/>
                </a:solidFill>
                <a:effectLst>
                  <a:outerShdw dist="38100" dir="2700000" algn="tl" rotWithShape="0">
                    <a:schemeClr val="accent2"/>
                  </a:outerShdw>
                </a:effectLst>
              </a:rPr>
              <a:t>Comparison of </a:t>
            </a:r>
            <a:r>
              <a:rPr lang="en-US" sz="2400" b="1" dirty="0">
                <a:ln w="6600">
                  <a:solidFill>
                    <a:schemeClr val="accent2"/>
                  </a:solidFill>
                  <a:prstDash val="solid"/>
                </a:ln>
                <a:solidFill>
                  <a:srgbClr val="FFFFFF"/>
                </a:solidFill>
                <a:effectLst>
                  <a:outerShdw dist="38100" dir="2700000" algn="tl" rotWithShape="0">
                    <a:schemeClr val="accent2"/>
                  </a:outerShdw>
                </a:effectLst>
              </a:rPr>
              <a:t>Human vs Plant</a:t>
            </a:r>
            <a:r>
              <a:rPr lang="en-US" b="1" dirty="0">
                <a:ln w="6600">
                  <a:solidFill>
                    <a:schemeClr val="accent2"/>
                  </a:solidFill>
                  <a:prstDash val="solid"/>
                </a:ln>
                <a:solidFill>
                  <a:srgbClr val="FFFFFF"/>
                </a:solidFill>
                <a:effectLst>
                  <a:outerShdw dist="38100" dir="2700000" algn="tl" rotWithShape="0">
                    <a:schemeClr val="accent2"/>
                  </a:outerShdw>
                </a:effectLst>
              </a:rPr>
              <a:t>  </a:t>
            </a:r>
            <a:r>
              <a:rPr lang="en-US" sz="3600" b="1" dirty="0" err="1">
                <a:ln w="6600">
                  <a:solidFill>
                    <a:schemeClr val="accent2"/>
                  </a:solidFill>
                  <a:prstDash val="solid"/>
                </a:ln>
                <a:solidFill>
                  <a:srgbClr val="FFFFFF"/>
                </a:solidFill>
                <a:effectLst>
                  <a:outerShdw dist="38100" dir="2700000" algn="tl" rotWithShape="0">
                    <a:schemeClr val="accent2"/>
                  </a:outerShdw>
                </a:effectLst>
              </a:rPr>
              <a:t>omics</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a:p>
            <a:pPr algn="l"/>
            <a:r>
              <a:rPr lang="en-US" sz="3600" b="1" dirty="0">
                <a:ln w="6600">
                  <a:solidFill>
                    <a:schemeClr val="accent2"/>
                  </a:solidFill>
                  <a:prstDash val="solid"/>
                </a:ln>
                <a:solidFill>
                  <a:srgbClr val="FFFFFF"/>
                </a:solidFill>
                <a:effectLst>
                  <a:outerShdw dist="38100" dir="2700000" algn="tl" rotWithShape="0">
                    <a:schemeClr val="accent2"/>
                  </a:outerShdw>
                </a:effectLst>
              </a:rPr>
              <a:t>Possible Interactions</a:t>
            </a:r>
          </a:p>
        </p:txBody>
      </p:sp>
      <p:pic>
        <p:nvPicPr>
          <p:cNvPr id="16" name="Picture 15">
            <a:extLst>
              <a:ext uri="{FF2B5EF4-FFF2-40B4-BE49-F238E27FC236}">
                <a16:creationId xmlns:a16="http://schemas.microsoft.com/office/drawing/2014/main" id="{DD93CD53-C49D-F0CC-62CB-9CBBA4E1C763}"/>
              </a:ext>
            </a:extLst>
          </p:cNvPr>
          <p:cNvPicPr>
            <a:picLocks noChangeAspect="1"/>
          </p:cNvPicPr>
          <p:nvPr/>
        </p:nvPicPr>
        <p:blipFill>
          <a:blip r:embed="rId3"/>
          <a:stretch>
            <a:fillRect/>
          </a:stretch>
        </p:blipFill>
        <p:spPr>
          <a:xfrm>
            <a:off x="1040904" y="4105391"/>
            <a:ext cx="6413500" cy="762000"/>
          </a:xfrm>
          <a:prstGeom prst="rect">
            <a:avLst/>
          </a:prstGeom>
        </p:spPr>
      </p:pic>
      <p:pic>
        <p:nvPicPr>
          <p:cNvPr id="6" name="Picture 5">
            <a:extLst>
              <a:ext uri="{FF2B5EF4-FFF2-40B4-BE49-F238E27FC236}">
                <a16:creationId xmlns:a16="http://schemas.microsoft.com/office/drawing/2014/main" id="{09BF18A4-1B8C-8357-09AF-8F0B9F403A19}"/>
              </a:ext>
            </a:extLst>
          </p:cNvPr>
          <p:cNvPicPr>
            <a:picLocks noChangeAspect="1"/>
          </p:cNvPicPr>
          <p:nvPr/>
        </p:nvPicPr>
        <p:blipFill>
          <a:blip r:embed="rId4"/>
          <a:srcRect t="5165"/>
          <a:stretch/>
        </p:blipFill>
        <p:spPr>
          <a:xfrm>
            <a:off x="100649" y="3900135"/>
            <a:ext cx="5029201" cy="2220637"/>
          </a:xfrm>
          <a:prstGeom prst="rect">
            <a:avLst/>
          </a:prstGeom>
        </p:spPr>
      </p:pic>
      <p:sp>
        <p:nvSpPr>
          <p:cNvPr id="19" name="TextBox 18">
            <a:extLst>
              <a:ext uri="{FF2B5EF4-FFF2-40B4-BE49-F238E27FC236}">
                <a16:creationId xmlns:a16="http://schemas.microsoft.com/office/drawing/2014/main" id="{6A6ABB45-09A3-1CE3-A0CA-5ECBCA0A512C}"/>
              </a:ext>
            </a:extLst>
          </p:cNvPr>
          <p:cNvSpPr txBox="1"/>
          <p:nvPr/>
        </p:nvSpPr>
        <p:spPr>
          <a:xfrm>
            <a:off x="5146199" y="1591811"/>
            <a:ext cx="1915951"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dirty="0">
                <a:ln w="6600">
                  <a:solidFill>
                    <a:schemeClr val="accent2"/>
                  </a:solidFill>
                  <a:prstDash val="solid"/>
                </a:ln>
                <a:solidFill>
                  <a:srgbClr val="FFFFFF"/>
                </a:solidFill>
                <a:effectLst>
                  <a:outerShdw dist="38100" dir="2700000" algn="tl" rotWithShape="0">
                    <a:schemeClr val="accent2"/>
                  </a:outerShdw>
                </a:effectLst>
              </a:rPr>
              <a:t>224 </a:t>
            </a:r>
          </a:p>
          <a:p>
            <a:pPr algn="l"/>
            <a:r>
              <a:rPr lang="en-US" sz="2800" dirty="0">
                <a:ln w="6600">
                  <a:solidFill>
                    <a:schemeClr val="accent2"/>
                  </a:solidFill>
                  <a:prstDash val="solid"/>
                </a:ln>
                <a:solidFill>
                  <a:srgbClr val="FFFFFF"/>
                </a:solidFill>
                <a:effectLst>
                  <a:outerShdw dist="38100" dir="2700000" algn="tl" rotWithShape="0">
                    <a:schemeClr val="accent2"/>
                  </a:outerShdw>
                </a:effectLst>
              </a:rPr>
              <a:t>Trillion</a:t>
            </a:r>
            <a:r>
              <a:rPr lang="en-US" sz="3600" dirty="0">
                <a:ln w="6600">
                  <a:solidFill>
                    <a:schemeClr val="accent2"/>
                  </a:solidFill>
                  <a:prstDash val="solid"/>
                </a:ln>
                <a:solidFill>
                  <a:srgbClr val="FFFFFF"/>
                </a:solidFill>
                <a:effectLst>
                  <a:outerShdw dist="38100" dir="2700000" algn="tl" rotWithShape="0">
                    <a:schemeClr val="accent2"/>
                  </a:outerShdw>
                </a:effectLst>
              </a:rPr>
              <a:t> </a:t>
            </a:r>
          </a:p>
          <a:p>
            <a:pPr algn="l"/>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a:p>
            <a:pPr algn="l"/>
            <a:r>
              <a:rPr lang="en-US" sz="3600" b="1" dirty="0">
                <a:ln w="6600">
                  <a:solidFill>
                    <a:schemeClr val="accent2"/>
                  </a:solidFill>
                  <a:prstDash val="solid"/>
                </a:ln>
                <a:solidFill>
                  <a:srgbClr val="FFFFFF"/>
                </a:solidFill>
                <a:effectLst>
                  <a:outerShdw dist="38100" dir="2700000" algn="tl" rotWithShape="0">
                    <a:schemeClr val="accent2"/>
                  </a:outerShdw>
                </a:effectLst>
              </a:rPr>
              <a:t>VS. </a:t>
            </a:r>
          </a:p>
        </p:txBody>
      </p:sp>
      <p:sp>
        <p:nvSpPr>
          <p:cNvPr id="21" name="TextBox 20">
            <a:extLst>
              <a:ext uri="{FF2B5EF4-FFF2-40B4-BE49-F238E27FC236}">
                <a16:creationId xmlns:a16="http://schemas.microsoft.com/office/drawing/2014/main" id="{457B062A-CD7C-75F6-70F6-83A45E750111}"/>
              </a:ext>
            </a:extLst>
          </p:cNvPr>
          <p:cNvSpPr txBox="1"/>
          <p:nvPr/>
        </p:nvSpPr>
        <p:spPr>
          <a:xfrm>
            <a:off x="5173221" y="4410288"/>
            <a:ext cx="174797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b="1" dirty="0">
                <a:ln w="6600">
                  <a:solidFill>
                    <a:schemeClr val="accent2"/>
                  </a:solidFill>
                  <a:prstDash val="solid"/>
                </a:ln>
                <a:solidFill>
                  <a:srgbClr val="FFFFFF"/>
                </a:solidFill>
                <a:effectLst>
                  <a:outerShdw dist="38100" dir="2700000" algn="tl" rotWithShape="0">
                    <a:schemeClr val="accent2"/>
                  </a:outerShdw>
                </a:effectLst>
              </a:rPr>
              <a:t>192 </a:t>
            </a:r>
          </a:p>
          <a:p>
            <a:pPr algn="l"/>
            <a:r>
              <a:rPr lang="en-US" sz="3600" b="1" dirty="0">
                <a:ln w="6600">
                  <a:solidFill>
                    <a:schemeClr val="accent2"/>
                  </a:solidFill>
                  <a:prstDash val="solid"/>
                </a:ln>
                <a:solidFill>
                  <a:srgbClr val="FFFFFF"/>
                </a:solidFill>
                <a:effectLst>
                  <a:outerShdw dist="38100" dir="2700000" algn="tl" rotWithShape="0">
                    <a:schemeClr val="accent2"/>
                  </a:outerShdw>
                </a:effectLst>
              </a:rPr>
              <a:t> </a:t>
            </a:r>
            <a:r>
              <a:rPr lang="en-US" sz="3000" dirty="0">
                <a:ln w="6600">
                  <a:solidFill>
                    <a:schemeClr val="accent2"/>
                  </a:solidFill>
                  <a:prstDash val="solid"/>
                </a:ln>
                <a:solidFill>
                  <a:srgbClr val="FFFFFF"/>
                </a:solidFill>
                <a:effectLst>
                  <a:outerShdw dist="38100" dir="2700000" algn="tl" rotWithShape="0">
                    <a:schemeClr val="accent2"/>
                  </a:outerShdw>
                </a:effectLst>
              </a:rPr>
              <a:t>Trillion</a:t>
            </a:r>
            <a:r>
              <a:rPr lang="en-US" sz="3600" b="1" dirty="0">
                <a:ln w="6600">
                  <a:solidFill>
                    <a:schemeClr val="accent2"/>
                  </a:solidFill>
                  <a:prstDash val="solid"/>
                </a:ln>
                <a:solidFill>
                  <a:srgbClr val="FFFFFF"/>
                </a:solidFill>
                <a:effectLst>
                  <a:outerShdw dist="38100" dir="2700000" algn="tl" rotWithShape="0">
                    <a:schemeClr val="accent2"/>
                  </a:outerShdw>
                </a:effectLst>
              </a:rPr>
              <a:t>  </a:t>
            </a:r>
          </a:p>
        </p:txBody>
      </p:sp>
      <p:pic>
        <p:nvPicPr>
          <p:cNvPr id="24" name="Picture 23">
            <a:extLst>
              <a:ext uri="{FF2B5EF4-FFF2-40B4-BE49-F238E27FC236}">
                <a16:creationId xmlns:a16="http://schemas.microsoft.com/office/drawing/2014/main" id="{AD9A3DF8-EB48-291F-8F96-C99B1AC1C37A}"/>
              </a:ext>
            </a:extLst>
          </p:cNvPr>
          <p:cNvPicPr>
            <a:picLocks noChangeAspect="1"/>
          </p:cNvPicPr>
          <p:nvPr/>
        </p:nvPicPr>
        <p:blipFill>
          <a:blip r:embed="rId5"/>
          <a:stretch>
            <a:fillRect/>
          </a:stretch>
        </p:blipFill>
        <p:spPr>
          <a:xfrm>
            <a:off x="7930233" y="4105391"/>
            <a:ext cx="3827808" cy="2223442"/>
          </a:xfrm>
          <a:prstGeom prst="rect">
            <a:avLst/>
          </a:prstGeom>
        </p:spPr>
      </p:pic>
      <p:pic>
        <p:nvPicPr>
          <p:cNvPr id="27" name="Picture 26">
            <a:extLst>
              <a:ext uri="{FF2B5EF4-FFF2-40B4-BE49-F238E27FC236}">
                <a16:creationId xmlns:a16="http://schemas.microsoft.com/office/drawing/2014/main" id="{872702BE-22E1-A0D1-E5BB-3914AF36DBE6}"/>
              </a:ext>
            </a:extLst>
          </p:cNvPr>
          <p:cNvPicPr>
            <a:picLocks noChangeAspect="1"/>
          </p:cNvPicPr>
          <p:nvPr/>
        </p:nvPicPr>
        <p:blipFill>
          <a:blip r:embed="rId6"/>
          <a:stretch>
            <a:fillRect/>
          </a:stretch>
        </p:blipFill>
        <p:spPr>
          <a:xfrm>
            <a:off x="7172265" y="264585"/>
            <a:ext cx="2596147" cy="2993205"/>
          </a:xfrm>
          <a:prstGeom prst="rect">
            <a:avLst/>
          </a:prstGeom>
        </p:spPr>
      </p:pic>
    </p:spTree>
    <p:extLst>
      <p:ext uri="{BB962C8B-B14F-4D97-AF65-F5344CB8AC3E}">
        <p14:creationId xmlns:p14="http://schemas.microsoft.com/office/powerpoint/2010/main" val="2106008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35546D-06EA-70D5-0DDC-92D26FE162A6}"/>
              </a:ext>
            </a:extLst>
          </p:cNvPr>
          <p:cNvPicPr>
            <a:picLocks noChangeAspect="1"/>
          </p:cNvPicPr>
          <p:nvPr/>
        </p:nvPicPr>
        <p:blipFill>
          <a:blip r:embed="rId2"/>
          <a:stretch>
            <a:fillRect/>
          </a:stretch>
        </p:blipFill>
        <p:spPr>
          <a:xfrm>
            <a:off x="912562" y="937209"/>
            <a:ext cx="7222583" cy="4983582"/>
          </a:xfrm>
          <a:prstGeom prst="rect">
            <a:avLst/>
          </a:prstGeom>
        </p:spPr>
      </p:pic>
      <p:pic>
        <p:nvPicPr>
          <p:cNvPr id="8" name="Picture 7">
            <a:extLst>
              <a:ext uri="{FF2B5EF4-FFF2-40B4-BE49-F238E27FC236}">
                <a16:creationId xmlns:a16="http://schemas.microsoft.com/office/drawing/2014/main" id="{AF6BFB3A-D123-1EA0-4B5F-B0D4FEF8B7B9}"/>
              </a:ext>
            </a:extLst>
          </p:cNvPr>
          <p:cNvPicPr>
            <a:picLocks noChangeAspect="1"/>
          </p:cNvPicPr>
          <p:nvPr/>
        </p:nvPicPr>
        <p:blipFill>
          <a:blip r:embed="rId3"/>
          <a:stretch>
            <a:fillRect/>
          </a:stretch>
        </p:blipFill>
        <p:spPr>
          <a:xfrm>
            <a:off x="7948082" y="2114550"/>
            <a:ext cx="3464121" cy="1094661"/>
          </a:xfrm>
          <a:prstGeom prst="rect">
            <a:avLst/>
          </a:prstGeom>
        </p:spPr>
      </p:pic>
      <p:sp>
        <p:nvSpPr>
          <p:cNvPr id="2" name="TextBox 1">
            <a:extLst>
              <a:ext uri="{FF2B5EF4-FFF2-40B4-BE49-F238E27FC236}">
                <a16:creationId xmlns:a16="http://schemas.microsoft.com/office/drawing/2014/main" id="{266B7294-8FF6-643C-DEE6-1B9C237DAF97}"/>
              </a:ext>
            </a:extLst>
          </p:cNvPr>
          <p:cNvSpPr txBox="1"/>
          <p:nvPr/>
        </p:nvSpPr>
        <p:spPr>
          <a:xfrm>
            <a:off x="4868177" y="527857"/>
            <a:ext cx="6783914" cy="1200329"/>
          </a:xfrm>
          <a:prstGeom prst="rect">
            <a:avLst/>
          </a:prstGeom>
          <a:noFill/>
        </p:spPr>
        <p:txBody>
          <a:bodyPr wrap="square" rtlCol="0">
            <a:spAutoFit/>
          </a:bodyPr>
          <a:lstStyle/>
          <a:p>
            <a:pPr algn="r"/>
            <a:r>
              <a:rPr lang="en-US" b="1" dirty="0"/>
              <a:t>Trust is a key component and can be enhanced through responsible AI, Crypto Anchors  and Blockchain Credentialing</a:t>
            </a:r>
          </a:p>
          <a:p>
            <a:pPr algn="r"/>
            <a:r>
              <a:rPr lang="en-US" b="1" dirty="0"/>
              <a:t>Datavault, DataValue and Information Data Exchange</a:t>
            </a:r>
          </a:p>
          <a:p>
            <a:pPr algn="l"/>
            <a:endParaRPr lang="en-US" dirty="0"/>
          </a:p>
        </p:txBody>
      </p:sp>
    </p:spTree>
    <p:extLst>
      <p:ext uri="{BB962C8B-B14F-4D97-AF65-F5344CB8AC3E}">
        <p14:creationId xmlns:p14="http://schemas.microsoft.com/office/powerpoint/2010/main" val="318101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1AE951-A69C-6A20-C373-BB3CB40B8745}"/>
              </a:ext>
            </a:extLst>
          </p:cNvPr>
          <p:cNvPicPr>
            <a:picLocks noChangeAspect="1"/>
          </p:cNvPicPr>
          <p:nvPr/>
        </p:nvPicPr>
        <p:blipFill>
          <a:blip r:embed="rId2"/>
          <a:stretch>
            <a:fillRect/>
          </a:stretch>
        </p:blipFill>
        <p:spPr>
          <a:xfrm>
            <a:off x="768731" y="650497"/>
            <a:ext cx="4874681" cy="5571066"/>
          </a:xfrm>
          <a:prstGeom prst="rect">
            <a:avLst/>
          </a:prstGeom>
        </p:spPr>
      </p:pic>
      <p:sp>
        <p:nvSpPr>
          <p:cNvPr id="18" name="Rectangle 17">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E0B0DC-D8A1-9CD2-7A94-9F18CBB337F2}"/>
              </a:ext>
            </a:extLst>
          </p:cNvPr>
          <p:cNvPicPr>
            <a:picLocks noChangeAspect="1"/>
          </p:cNvPicPr>
          <p:nvPr/>
        </p:nvPicPr>
        <p:blipFill>
          <a:blip r:embed="rId3"/>
          <a:stretch>
            <a:fillRect/>
          </a:stretch>
        </p:blipFill>
        <p:spPr>
          <a:xfrm>
            <a:off x="6421034" y="721990"/>
            <a:ext cx="5129784" cy="5414020"/>
          </a:xfrm>
          <a:prstGeom prst="rect">
            <a:avLst/>
          </a:prstGeom>
        </p:spPr>
      </p:pic>
      <p:sp>
        <p:nvSpPr>
          <p:cNvPr id="10" name="TextBox 9">
            <a:extLst>
              <a:ext uri="{FF2B5EF4-FFF2-40B4-BE49-F238E27FC236}">
                <a16:creationId xmlns:a16="http://schemas.microsoft.com/office/drawing/2014/main" id="{D8E908A5-24E5-D5CB-746E-A72D5EE3334A}"/>
              </a:ext>
            </a:extLst>
          </p:cNvPr>
          <p:cNvSpPr txBox="1"/>
          <p:nvPr/>
        </p:nvSpPr>
        <p:spPr>
          <a:xfrm>
            <a:off x="668186" y="147135"/>
            <a:ext cx="11714313" cy="369332"/>
          </a:xfrm>
          <a:prstGeom prst="rect">
            <a:avLst/>
          </a:prstGeom>
          <a:noFill/>
        </p:spPr>
        <p:txBody>
          <a:bodyPr wrap="square" rtlCol="0">
            <a:spAutoFit/>
          </a:bodyPr>
          <a:lstStyle/>
          <a:p>
            <a:pPr algn="l"/>
            <a:r>
              <a:rPr lang="en-US" b="1" dirty="0"/>
              <a:t>TYPES OF DATA SCHEMAS FOR VIRTUAL PLANT.            INFERENCE TASKS FOR HPC ENABLED ENVIRONMENT.</a:t>
            </a:r>
          </a:p>
        </p:txBody>
      </p:sp>
    </p:spTree>
    <p:extLst>
      <p:ext uri="{BB962C8B-B14F-4D97-AF65-F5344CB8AC3E}">
        <p14:creationId xmlns:p14="http://schemas.microsoft.com/office/powerpoint/2010/main" val="1893980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The Second Life Science Revolution: Industrialization to Virtualization </vt:lpstr>
      <vt:lpstr>1980’s Single Gene  </vt:lpstr>
      <vt:lpstr>2000’s INDUSTRIAL SCIENCE ERA </vt:lpstr>
      <vt:lpstr>2020’s Virtualization  </vt:lpstr>
      <vt:lpstr>  </vt:lpstr>
      <vt:lpstr>PowerPoint Presentation</vt:lpstr>
      <vt:lpstr>PowerPoint Presentation</vt:lpstr>
      <vt:lpstr>PowerPoint Presentation</vt:lpstr>
      <vt:lpstr>PowerPoint Presentation</vt:lpstr>
      <vt:lpstr>Current R&amp;D Process 15 to 20 Years to Product</vt:lpstr>
      <vt:lpstr>PHASE 1 HPC –  Virtualization of Hit Identification  delivered via  PhytoIntel Platform with Datavault, Sumerian Crypto Anchors and High Performance Computation (HPC)</vt:lpstr>
      <vt:lpstr>PHASE 2; Year 3-4 Virtualization of Research  </vt:lpstr>
      <vt:lpstr>Phase 3  ~ 5 Years  PhytoIntel, HPC &amp; Datavault  </vt:lpstr>
      <vt:lpstr>Advantages and Disadvantages of Virtual Plant Digital Twins in HPC</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Nathaniel Bradley</dc:creator>
  <cp:lastModifiedBy>Nathaniel Bradley</cp:lastModifiedBy>
  <cp:revision>5</cp:revision>
  <dcterms:created xsi:type="dcterms:W3CDTF">2024-09-13T21:05:57Z</dcterms:created>
  <dcterms:modified xsi:type="dcterms:W3CDTF">2024-09-15T20:42:52Z</dcterms:modified>
</cp:coreProperties>
</file>